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36"/>
  </p:notesMasterIdLst>
  <p:handoutMasterIdLst>
    <p:handoutMasterId r:id="rId37"/>
  </p:handoutMasterIdLst>
  <p:sldIdLst>
    <p:sldId id="364" r:id="rId2"/>
    <p:sldId id="419" r:id="rId3"/>
    <p:sldId id="420" r:id="rId4"/>
    <p:sldId id="421" r:id="rId5"/>
    <p:sldId id="422" r:id="rId6"/>
    <p:sldId id="423" r:id="rId7"/>
    <p:sldId id="425" r:id="rId8"/>
    <p:sldId id="427" r:id="rId9"/>
    <p:sldId id="429" r:id="rId10"/>
    <p:sldId id="430" r:id="rId11"/>
    <p:sldId id="431" r:id="rId12"/>
    <p:sldId id="434" r:id="rId13"/>
    <p:sldId id="435" r:id="rId14"/>
    <p:sldId id="436" r:id="rId15"/>
    <p:sldId id="437" r:id="rId16"/>
    <p:sldId id="438" r:id="rId17"/>
    <p:sldId id="439" r:id="rId18"/>
    <p:sldId id="440" r:id="rId19"/>
    <p:sldId id="441" r:id="rId20"/>
    <p:sldId id="442" r:id="rId21"/>
    <p:sldId id="443" r:id="rId22"/>
    <p:sldId id="444" r:id="rId23"/>
    <p:sldId id="445" r:id="rId24"/>
    <p:sldId id="447" r:id="rId25"/>
    <p:sldId id="448" r:id="rId26"/>
    <p:sldId id="449" r:id="rId27"/>
    <p:sldId id="450" r:id="rId28"/>
    <p:sldId id="451" r:id="rId29"/>
    <p:sldId id="452" r:id="rId30"/>
    <p:sldId id="453" r:id="rId31"/>
    <p:sldId id="454" r:id="rId32"/>
    <p:sldId id="455" r:id="rId33"/>
    <p:sldId id="456" r:id="rId34"/>
    <p:sldId id="412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rgbClr val="CC3300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rgbClr val="CC3300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rgbClr val="CC3300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rgbClr val="CC3300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rgbClr val="CC3300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rgbClr val="CC3300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rgbClr val="CC3300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rgbClr val="CC3300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rgbClr val="CC3300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5E08"/>
    <a:srgbClr val="0000CC"/>
    <a:srgbClr val="FF3300"/>
    <a:srgbClr val="CC3300"/>
    <a:srgbClr val="FFA827"/>
    <a:srgbClr val="BE6A0E"/>
    <a:srgbClr val="EE8512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" autoAdjust="0"/>
    <p:restoredTop sz="90558" autoAdjust="0"/>
  </p:normalViewPr>
  <p:slideViewPr>
    <p:cSldViewPr>
      <p:cViewPr varScale="1">
        <p:scale>
          <a:sx n="66" d="100"/>
          <a:sy n="66" d="100"/>
        </p:scale>
        <p:origin x="58" y="1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solidFill>
                  <a:schemeClr val="tx1"/>
                </a:solidFill>
                <a:effectLst/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effectLst/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solidFill>
                  <a:schemeClr val="tx1"/>
                </a:solidFill>
                <a:effectLst/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effectLst/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F6D3E4A-37A3-4652-979D-D59837553E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539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solidFill>
                  <a:schemeClr val="tx1"/>
                </a:solidFill>
                <a:effectLst/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effectLst/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solidFill>
                  <a:schemeClr val="tx1"/>
                </a:solidFill>
                <a:effectLst/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effectLst/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9535BD6-FAB7-4BE8-B3CD-462CB56F63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0297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8D7486-BFD9-4FC1-89F5-286F5C3C7A80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525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FE3F11-6D4C-423A-B4B6-69228312BD96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715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FE3F11-6D4C-423A-B4B6-69228312BD96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968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FE3F11-6D4C-423A-B4B6-69228312BD9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358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FE3F11-6D4C-423A-B4B6-69228312BD96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86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9E96-1061-4E2E-B998-2EDD65CD9656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597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1028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13" name="Rectangle 1029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</p:grpSp>
        <p:grpSp>
          <p:nvGrpSpPr>
            <p:cNvPr id="6" name="Group 1030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1031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11" name="Rectangle 1032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</p:grpSp>
        <p:sp>
          <p:nvSpPr>
            <p:cNvPr id="7" name="Rectangle 1033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8" name="Rectangle 1034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rgbClr val="F85E08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9" name="Rectangle 1035"/>
            <p:cNvSpPr>
              <a:spLocks noChangeArrowheads="1"/>
            </p:cNvSpPr>
            <p:nvPr/>
          </p:nvSpPr>
          <p:spPr bwMode="auto">
            <a:xfrm flipV="1">
              <a:off x="199" y="2060"/>
              <a:ext cx="5476" cy="29"/>
            </a:xfrm>
            <a:prstGeom prst="rect">
              <a:avLst/>
            </a:prstGeom>
            <a:solidFill>
              <a:srgbClr val="F85E08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</p:grpSp>
      <p:sp>
        <p:nvSpPr>
          <p:cNvPr id="93197" name="Rectangle 1037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77497" y="3886200"/>
            <a:ext cx="7780703" cy="2286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4000" b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 dirty="0" smtClean="0"/>
              <a:t>Chapter 1</a:t>
            </a:r>
          </a:p>
          <a:p>
            <a:r>
              <a:rPr lang="en-US" dirty="0" smtClean="0"/>
              <a:t>Some Title ….</a:t>
            </a:r>
            <a:endParaRPr lang="en-US" dirty="0"/>
          </a:p>
        </p:txBody>
      </p:sp>
      <p:sp>
        <p:nvSpPr>
          <p:cNvPr id="14" name="Rectangle 13"/>
          <p:cNvSpPr>
            <a:spLocks noGrp="1" noChangeArrowheads="1"/>
          </p:cNvSpPr>
          <p:nvPr userDrawn="1"/>
        </p:nvSpPr>
        <p:spPr bwMode="auto">
          <a:xfrm>
            <a:off x="0" y="304800"/>
            <a:ext cx="914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>
              <a:spcBef>
                <a:spcPts val="1200"/>
              </a:spcBef>
              <a:defRPr/>
            </a:pPr>
            <a:r>
              <a:rPr lang="en-US" dirty="0" smtClean="0">
                <a:solidFill>
                  <a:srgbClr val="F85E08"/>
                </a:solidFill>
              </a:rPr>
              <a:t/>
            </a:r>
            <a:br>
              <a:rPr lang="en-US" dirty="0" smtClean="0">
                <a:solidFill>
                  <a:srgbClr val="F85E08"/>
                </a:solidFill>
              </a:rPr>
            </a:br>
            <a:r>
              <a:rPr lang="en-US" dirty="0">
                <a:solidFill>
                  <a:srgbClr val="F85E08"/>
                </a:solidFill>
              </a:rPr>
              <a:t/>
            </a:r>
            <a:br>
              <a:rPr lang="en-US" dirty="0">
                <a:solidFill>
                  <a:srgbClr val="F85E08"/>
                </a:solidFill>
              </a:rPr>
            </a:br>
            <a:r>
              <a:rPr lang="en-US" dirty="0" smtClean="0">
                <a:solidFill>
                  <a:srgbClr val="F85E08"/>
                </a:solidFill>
              </a:rPr>
              <a:t/>
            </a:r>
            <a:br>
              <a:rPr lang="en-US" dirty="0" smtClean="0">
                <a:solidFill>
                  <a:srgbClr val="F85E08"/>
                </a:solidFill>
              </a:rPr>
            </a:br>
            <a:r>
              <a:rPr lang="en-US" sz="4000" b="0" dirty="0" smtClean="0">
                <a:solidFill>
                  <a:srgbClr val="F85E08"/>
                </a:solidFill>
              </a:rPr>
              <a:t>Business </a:t>
            </a:r>
            <a:r>
              <a:rPr lang="en-US" sz="4000" b="0" dirty="0">
                <a:solidFill>
                  <a:srgbClr val="F85E08"/>
                </a:solidFill>
              </a:rPr>
              <a:t>Intelligence and Analytics: Systems for Decision </a:t>
            </a:r>
            <a:r>
              <a:rPr lang="en-US" sz="4000" b="0" dirty="0" smtClean="0">
                <a:solidFill>
                  <a:srgbClr val="F85E08"/>
                </a:solidFill>
              </a:rPr>
              <a:t>Support </a:t>
            </a:r>
          </a:p>
          <a:p>
            <a:pPr>
              <a:spcBef>
                <a:spcPts val="1200"/>
              </a:spcBef>
              <a:defRPr/>
            </a:pPr>
            <a:r>
              <a:rPr lang="en-US" sz="4000" b="0" dirty="0" smtClean="0">
                <a:solidFill>
                  <a:srgbClr val="F85E08"/>
                </a:solidFill>
              </a:rPr>
              <a:t>(10</a:t>
            </a:r>
            <a:r>
              <a:rPr lang="en-US" sz="4000" b="0" baseline="30000" dirty="0" smtClean="0">
                <a:solidFill>
                  <a:srgbClr val="F85E08"/>
                </a:solidFill>
              </a:rPr>
              <a:t>th</a:t>
            </a:r>
            <a:r>
              <a:rPr lang="en-US" sz="4000" b="0" dirty="0" smtClean="0">
                <a:solidFill>
                  <a:srgbClr val="F85E08"/>
                </a:solidFill>
              </a:rPr>
              <a:t> Edition)</a:t>
            </a:r>
            <a:endParaRPr lang="en-US" sz="4000" b="0" dirty="0">
              <a:solidFill>
                <a:srgbClr val="F85E08"/>
              </a:solidFill>
            </a:endParaRPr>
          </a:p>
        </p:txBody>
      </p:sp>
      <p:pic>
        <p:nvPicPr>
          <p:cNvPr id="15" name="Picture 2" descr="http://ecx.images-amazon.com/images/I/51L11n8dpnL._SX258_BO1,204,203,200_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0857" y="2141538"/>
            <a:ext cx="1889222" cy="2354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50825"/>
            <a:ext cx="1951038" cy="58816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50825"/>
            <a:ext cx="5700712" cy="58816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193088" cy="4800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524000"/>
            <a:ext cx="38100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524000"/>
            <a:ext cx="38100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9" name="Text Box 19"/>
          <p:cNvSpPr txBox="1">
            <a:spLocks noChangeArrowheads="1"/>
          </p:cNvSpPr>
          <p:nvPr/>
        </p:nvSpPr>
        <p:spPr bwMode="auto">
          <a:xfrm>
            <a:off x="990600" y="6431578"/>
            <a:ext cx="7315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algn="ctr">
              <a:spcBef>
                <a:spcPts val="6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US" sz="1200" b="0" i="1" dirty="0">
                <a:solidFill>
                  <a:schemeClr val="tx1"/>
                </a:solidFill>
                <a:latin typeface="Arial" charset="0"/>
                <a:cs typeface="+mn-cs"/>
              </a:rPr>
              <a:t>     </a:t>
            </a:r>
            <a:r>
              <a:rPr lang="en-US" sz="1200" b="0" i="1" dirty="0">
                <a:solidFill>
                  <a:srgbClr val="0000CC"/>
                </a:solidFill>
                <a:latin typeface="Arial" charset="0"/>
                <a:cs typeface="+mn-cs"/>
              </a:rPr>
              <a:t>Copyright © </a:t>
            </a:r>
            <a:r>
              <a:rPr lang="en-US" sz="1200" b="0" i="1" dirty="0" smtClean="0">
                <a:solidFill>
                  <a:srgbClr val="0000CC"/>
                </a:solidFill>
                <a:latin typeface="Arial" charset="0"/>
                <a:cs typeface="+mn-cs"/>
              </a:rPr>
              <a:t>2014 </a:t>
            </a:r>
            <a:r>
              <a:rPr lang="en-US" sz="1200" b="0" i="1" dirty="0">
                <a:solidFill>
                  <a:srgbClr val="0000CC"/>
                </a:solidFill>
                <a:latin typeface="Arial" charset="0"/>
                <a:cs typeface="+mn-cs"/>
              </a:rPr>
              <a:t>Pearson Education, Inc. </a:t>
            </a:r>
            <a:endParaRPr lang="en-US" sz="1200" b="0" dirty="0">
              <a:solidFill>
                <a:srgbClr val="0000CC"/>
              </a:solidFill>
              <a:latin typeface="Arial" charset="0"/>
              <a:cs typeface="+mn-cs"/>
            </a:endParaRPr>
          </a:p>
        </p:txBody>
      </p:sp>
      <p:sp>
        <p:nvSpPr>
          <p:cNvPr id="92162" name="Rectangle 2"/>
          <p:cNvSpPr>
            <a:spLocks noChangeArrowheads="1"/>
          </p:cNvSpPr>
          <p:nvPr/>
        </p:nvSpPr>
        <p:spPr bwMode="ltGray">
          <a:xfrm>
            <a:off x="417513" y="731838"/>
            <a:ext cx="438150" cy="4746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b="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ltGray">
          <a:xfrm>
            <a:off x="800100" y="731838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b="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ltGray">
          <a:xfrm>
            <a:off x="541338" y="1154113"/>
            <a:ext cx="422275" cy="474662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b="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ltGray">
          <a:xfrm>
            <a:off x="911225" y="1154113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b="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ltGray">
          <a:xfrm>
            <a:off x="127000" y="1081088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b="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92167" name="Rectangle 7"/>
          <p:cNvSpPr>
            <a:spLocks noChangeArrowheads="1"/>
          </p:cNvSpPr>
          <p:nvPr/>
        </p:nvSpPr>
        <p:spPr bwMode="gray">
          <a:xfrm>
            <a:off x="762000" y="623888"/>
            <a:ext cx="31750" cy="1052512"/>
          </a:xfrm>
          <a:prstGeom prst="rect">
            <a:avLst/>
          </a:prstGeom>
          <a:solidFill>
            <a:srgbClr val="EE841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b="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92168" name="Rectangle 8"/>
          <p:cNvSpPr>
            <a:spLocks noChangeArrowheads="1"/>
          </p:cNvSpPr>
          <p:nvPr/>
        </p:nvSpPr>
        <p:spPr bwMode="gray">
          <a:xfrm>
            <a:off x="442913" y="1414463"/>
            <a:ext cx="8226425" cy="31750"/>
          </a:xfrm>
          <a:prstGeom prst="rect">
            <a:avLst/>
          </a:prstGeom>
          <a:solidFill>
            <a:srgbClr val="EE841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b="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9216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31776"/>
            <a:ext cx="7793037" cy="113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7875" y="1524000"/>
            <a:ext cx="817721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92180" name="Text Box 20"/>
          <p:cNvSpPr txBox="1">
            <a:spLocks noChangeArrowheads="1"/>
          </p:cNvSpPr>
          <p:nvPr/>
        </p:nvSpPr>
        <p:spPr bwMode="auto">
          <a:xfrm>
            <a:off x="76200" y="6430962"/>
            <a:ext cx="7040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 smtClean="0">
                <a:solidFill>
                  <a:srgbClr val="EE8411"/>
                </a:solidFill>
                <a:cs typeface="+mn-cs"/>
              </a:rPr>
              <a:t>14-</a:t>
            </a:r>
            <a:fld id="{930D3EF6-C8D8-4409-A7BA-DC47BF803ED5}" type="slidenum">
              <a:rPr lang="en-US" sz="1200" smtClean="0">
                <a:solidFill>
                  <a:srgbClr val="EE8411"/>
                </a:solidFill>
                <a:cs typeface="+mn-cs"/>
              </a:rPr>
              <a:pPr>
                <a:defRPr/>
              </a:pPr>
              <a:t>‹#›</a:t>
            </a:fld>
            <a:endParaRPr lang="en-US" sz="1200" dirty="0">
              <a:solidFill>
                <a:srgbClr val="EE8411"/>
              </a:solidFill>
              <a:cs typeface="+mn-cs"/>
            </a:endParaRPr>
          </a:p>
        </p:txBody>
      </p:sp>
      <p:sp>
        <p:nvSpPr>
          <p:cNvPr id="20" name="Rectangle 8"/>
          <p:cNvSpPr>
            <a:spLocks noChangeArrowheads="1"/>
          </p:cNvSpPr>
          <p:nvPr userDrawn="1"/>
        </p:nvSpPr>
        <p:spPr bwMode="gray">
          <a:xfrm>
            <a:off x="548265" y="6445250"/>
            <a:ext cx="8226425" cy="31750"/>
          </a:xfrm>
          <a:prstGeom prst="rect">
            <a:avLst/>
          </a:prstGeom>
          <a:solidFill>
            <a:srgbClr val="EE841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b="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1" name="Rectangle 8"/>
          <p:cNvSpPr>
            <a:spLocks noChangeArrowheads="1"/>
          </p:cNvSpPr>
          <p:nvPr userDrawn="1"/>
        </p:nvSpPr>
        <p:spPr bwMode="gray">
          <a:xfrm>
            <a:off x="541337" y="6705600"/>
            <a:ext cx="8226425" cy="31750"/>
          </a:xfrm>
          <a:prstGeom prst="rect">
            <a:avLst/>
          </a:prstGeom>
          <a:solidFill>
            <a:srgbClr val="EE841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b="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2" name="Rectangle 8"/>
          <p:cNvSpPr>
            <a:spLocks noChangeArrowheads="1"/>
          </p:cNvSpPr>
          <p:nvPr userDrawn="1"/>
        </p:nvSpPr>
        <p:spPr bwMode="gray">
          <a:xfrm>
            <a:off x="685800" y="6477000"/>
            <a:ext cx="428048" cy="228600"/>
          </a:xfrm>
          <a:prstGeom prst="rect">
            <a:avLst/>
          </a:prstGeom>
          <a:solidFill>
            <a:srgbClr val="EE841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b="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4" name="Rectangle 8"/>
          <p:cNvSpPr>
            <a:spLocks noChangeArrowheads="1"/>
          </p:cNvSpPr>
          <p:nvPr userDrawn="1"/>
        </p:nvSpPr>
        <p:spPr bwMode="gray">
          <a:xfrm>
            <a:off x="8182552" y="6477000"/>
            <a:ext cx="428048" cy="228600"/>
          </a:xfrm>
          <a:prstGeom prst="rect">
            <a:avLst/>
          </a:prstGeom>
          <a:solidFill>
            <a:srgbClr val="EE841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b="0" dirty="0">
              <a:solidFill>
                <a:schemeClr val="tx1"/>
              </a:solidFill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2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4000">
          <a:solidFill>
            <a:srgbClr val="F85E08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CC33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CC33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CC33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CC33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CC33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CC33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CC33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CC33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folHlink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86200"/>
            <a:ext cx="7772400" cy="2286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F85E08"/>
                </a:solidFill>
              </a:rPr>
              <a:t>Chapter 14:</a:t>
            </a:r>
          </a:p>
          <a:p>
            <a:pPr eaLnBrk="1" hangingPunct="1">
              <a:defRPr/>
            </a:pPr>
            <a:r>
              <a:rPr lang="en-US" dirty="0"/>
              <a:t>Business Analytics: </a:t>
            </a:r>
            <a:r>
              <a:rPr lang="en-US" dirty="0" smtClean="0"/>
              <a:t>Emerging </a:t>
            </a:r>
            <a:r>
              <a:rPr lang="en-US" dirty="0"/>
              <a:t>Trends and Future </a:t>
            </a:r>
            <a:r>
              <a:rPr lang="en-US" dirty="0" smtClean="0"/>
              <a:t>Impacts</a:t>
            </a: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/>
        </p:nvSpPr>
        <p:spPr bwMode="auto">
          <a:xfrm>
            <a:off x="0" y="304800"/>
            <a:ext cx="914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>
              <a:spcBef>
                <a:spcPts val="1200"/>
              </a:spcBef>
              <a:defRPr/>
            </a:pPr>
            <a:r>
              <a:rPr lang="en-US" dirty="0" smtClean="0">
                <a:solidFill>
                  <a:srgbClr val="F85E08"/>
                </a:solidFill>
              </a:rPr>
              <a:t/>
            </a:r>
            <a:br>
              <a:rPr lang="en-US" dirty="0" smtClean="0">
                <a:solidFill>
                  <a:srgbClr val="F85E08"/>
                </a:solidFill>
              </a:rPr>
            </a:br>
            <a:r>
              <a:rPr lang="en-US" dirty="0">
                <a:solidFill>
                  <a:srgbClr val="F85E08"/>
                </a:solidFill>
              </a:rPr>
              <a:t/>
            </a:r>
            <a:br>
              <a:rPr lang="en-US" dirty="0">
                <a:solidFill>
                  <a:srgbClr val="F85E08"/>
                </a:solidFill>
              </a:rPr>
            </a:br>
            <a:r>
              <a:rPr lang="en-US" dirty="0" smtClean="0">
                <a:solidFill>
                  <a:srgbClr val="F85E08"/>
                </a:solidFill>
              </a:rPr>
              <a:t/>
            </a:r>
            <a:br>
              <a:rPr lang="en-US" dirty="0" smtClean="0">
                <a:solidFill>
                  <a:srgbClr val="F85E08"/>
                </a:solidFill>
              </a:rPr>
            </a:br>
            <a:r>
              <a:rPr lang="en-US" sz="4000" b="0" dirty="0" smtClean="0">
                <a:solidFill>
                  <a:srgbClr val="F85E08"/>
                </a:solidFill>
              </a:rPr>
              <a:t>Business </a:t>
            </a:r>
            <a:r>
              <a:rPr lang="en-US" sz="4000" b="0" dirty="0">
                <a:solidFill>
                  <a:srgbClr val="F85E08"/>
                </a:solidFill>
              </a:rPr>
              <a:t>Intelligence and Analytics: Systems for Decision </a:t>
            </a:r>
            <a:r>
              <a:rPr lang="en-US" sz="4000" b="0" dirty="0" smtClean="0">
                <a:solidFill>
                  <a:srgbClr val="F85E08"/>
                </a:solidFill>
              </a:rPr>
              <a:t>Support </a:t>
            </a:r>
          </a:p>
          <a:p>
            <a:pPr>
              <a:spcBef>
                <a:spcPts val="1200"/>
              </a:spcBef>
              <a:defRPr/>
            </a:pPr>
            <a:r>
              <a:rPr lang="en-US" sz="4000" b="0" dirty="0" smtClean="0">
                <a:solidFill>
                  <a:srgbClr val="F85E08"/>
                </a:solidFill>
              </a:rPr>
              <a:t>(10</a:t>
            </a:r>
            <a:r>
              <a:rPr lang="en-US" sz="4000" b="0" baseline="30000" dirty="0" smtClean="0">
                <a:solidFill>
                  <a:srgbClr val="F85E08"/>
                </a:solidFill>
              </a:rPr>
              <a:t>th</a:t>
            </a:r>
            <a:r>
              <a:rPr lang="en-US" sz="4000" b="0" dirty="0" smtClean="0">
                <a:solidFill>
                  <a:srgbClr val="F85E08"/>
                </a:solidFill>
              </a:rPr>
              <a:t> Edition)</a:t>
            </a:r>
            <a:endParaRPr lang="en-US" sz="4000" b="0" dirty="0">
              <a:solidFill>
                <a:srgbClr val="F85E08"/>
              </a:solidFill>
            </a:endParaRPr>
          </a:p>
        </p:txBody>
      </p:sp>
      <p:pic>
        <p:nvPicPr>
          <p:cNvPr id="1026" name="Picture 2" descr="http://ecx.images-amazon.com/images/I/51L11n8dpnL._SX258_BO1,204,203,200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0857" y="2141538"/>
            <a:ext cx="1889222" cy="2354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Location Intelligence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305800" cy="48768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Augmented reality</a:t>
            </a:r>
          </a:p>
          <a:p>
            <a:r>
              <a:rPr lang="en-US" sz="2800" dirty="0">
                <a:solidFill>
                  <a:srgbClr val="F85E08"/>
                </a:solidFill>
              </a:rPr>
              <a:t>Cachetown </a:t>
            </a:r>
            <a:r>
              <a:rPr lang="en-US" sz="2800" dirty="0" smtClean="0"/>
              <a:t>- augmented </a:t>
            </a:r>
            <a:r>
              <a:rPr lang="en-US" sz="2800" dirty="0"/>
              <a:t>reality-based </a:t>
            </a:r>
            <a:r>
              <a:rPr lang="en-US" sz="2800" dirty="0" smtClean="0"/>
              <a:t>game</a:t>
            </a:r>
          </a:p>
          <a:p>
            <a:pPr lvl="1"/>
            <a:r>
              <a:rPr lang="en-US" sz="2400" dirty="0" smtClean="0"/>
              <a:t>Encourage users </a:t>
            </a:r>
            <a:r>
              <a:rPr lang="en-US" sz="2400" dirty="0"/>
              <a:t>to claim offers from select geographic </a:t>
            </a:r>
            <a:r>
              <a:rPr lang="en-US" sz="2400" dirty="0" smtClean="0"/>
              <a:t>locations</a:t>
            </a:r>
          </a:p>
          <a:p>
            <a:pPr lvl="1"/>
            <a:r>
              <a:rPr lang="en-US" sz="2400" dirty="0"/>
              <a:t>U</a:t>
            </a:r>
            <a:r>
              <a:rPr lang="en-US" sz="2400" dirty="0" smtClean="0"/>
              <a:t>ser </a:t>
            </a:r>
            <a:r>
              <a:rPr lang="en-US" sz="2400" dirty="0"/>
              <a:t>can start </a:t>
            </a:r>
            <a:r>
              <a:rPr lang="en-US" sz="2400" dirty="0" smtClean="0"/>
              <a:t>anywhere in </a:t>
            </a:r>
            <a:r>
              <a:rPr lang="en-US" sz="2400" dirty="0"/>
              <a:t>a city and follow markers on the Cachetown app to reach a coupon, </a:t>
            </a:r>
            <a:r>
              <a:rPr lang="en-US" sz="2400" dirty="0" smtClean="0"/>
              <a:t>discount, or </a:t>
            </a:r>
            <a:r>
              <a:rPr lang="en-US" sz="2400" dirty="0"/>
              <a:t>offer from a </a:t>
            </a:r>
            <a:r>
              <a:rPr lang="en-US" sz="2400" dirty="0" smtClean="0"/>
              <a:t>business</a:t>
            </a:r>
            <a:endParaRPr lang="en-US" sz="2400" dirty="0"/>
          </a:p>
          <a:p>
            <a:pPr lvl="1"/>
            <a:r>
              <a:rPr lang="en-US" sz="2400" dirty="0" smtClean="0"/>
              <a:t>User can point </a:t>
            </a:r>
            <a:r>
              <a:rPr lang="en-US" sz="2400" dirty="0"/>
              <a:t>a phone’s camera toward the virtual item </a:t>
            </a:r>
            <a:r>
              <a:rPr lang="en-US" sz="2400" dirty="0" smtClean="0"/>
              <a:t>through </a:t>
            </a:r>
            <a:r>
              <a:rPr lang="en-US" sz="2400" dirty="0"/>
              <a:t>the Cachetown app </a:t>
            </a:r>
            <a:r>
              <a:rPr lang="en-US" sz="2400" dirty="0" smtClean="0"/>
              <a:t>to claim it</a:t>
            </a:r>
          </a:p>
          <a:p>
            <a:pPr lvl="1"/>
            <a:r>
              <a:rPr lang="en-US" sz="2400" dirty="0" smtClean="0"/>
              <a:t>Claims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/>
              <a:t>free good/discount/offer from a nearby </a:t>
            </a:r>
            <a:r>
              <a:rPr lang="en-US" sz="2400" dirty="0" smtClean="0"/>
              <a:t>business</a:t>
            </a:r>
          </a:p>
          <a:p>
            <a:pPr lvl="1"/>
            <a:r>
              <a:rPr lang="en-US" sz="2400" dirty="0" smtClean="0"/>
              <a:t>For more info, go to </a:t>
            </a:r>
            <a:r>
              <a:rPr lang="en-US" sz="2400" dirty="0"/>
              <a:t>cachetown.com/press</a:t>
            </a:r>
          </a:p>
        </p:txBody>
      </p:sp>
    </p:spTree>
    <p:extLst>
      <p:ext uri="{BB962C8B-B14F-4D97-AF65-F5344CB8AC3E}">
        <p14:creationId xmlns:p14="http://schemas.microsoft.com/office/powerpoint/2010/main" val="1769484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382000" cy="487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Explosive </a:t>
            </a:r>
            <a:r>
              <a:rPr lang="en-US" sz="3200" dirty="0"/>
              <a:t>growth of the apps </a:t>
            </a:r>
            <a:r>
              <a:rPr lang="en-US" sz="3200" dirty="0" smtClean="0"/>
              <a:t>industry</a:t>
            </a:r>
          </a:p>
          <a:p>
            <a:pPr lvl="1"/>
            <a:r>
              <a:rPr lang="en-US" sz="2800" dirty="0"/>
              <a:t>iOS, </a:t>
            </a:r>
            <a:r>
              <a:rPr lang="en-US" sz="2800" dirty="0" smtClean="0"/>
              <a:t>Android, Windows</a:t>
            </a:r>
            <a:r>
              <a:rPr lang="en-US" sz="2800" dirty="0"/>
              <a:t>, Blackberry, Amazon</a:t>
            </a:r>
            <a:r>
              <a:rPr lang="en-US" sz="2800" dirty="0" smtClean="0"/>
              <a:t>, …</a:t>
            </a:r>
          </a:p>
          <a:p>
            <a:pPr lvl="1"/>
            <a:r>
              <a:rPr lang="en-US" sz="2800" dirty="0" smtClean="0"/>
              <a:t>Directly used by consumers (not businesses)</a:t>
            </a:r>
          </a:p>
          <a:p>
            <a:pPr lvl="1"/>
            <a:r>
              <a:rPr lang="en-US" sz="2800" dirty="0" smtClean="0"/>
              <a:t>Enabling </a:t>
            </a:r>
            <a:r>
              <a:rPr lang="en-US" sz="2800" dirty="0"/>
              <a:t>consumers to </a:t>
            </a:r>
            <a:r>
              <a:rPr lang="en-US" sz="2800" dirty="0" smtClean="0"/>
              <a:t>become more efficient</a:t>
            </a:r>
          </a:p>
          <a:p>
            <a:pPr lvl="1"/>
            <a:r>
              <a:rPr lang="en-US" sz="2800" dirty="0" smtClean="0"/>
              <a:t>Interesting Examples</a:t>
            </a:r>
          </a:p>
          <a:p>
            <a:pPr lvl="2"/>
            <a:r>
              <a:rPr lang="en-US" sz="2400" dirty="0" smtClean="0"/>
              <a:t>CabSense – finding a taxi in New York City</a:t>
            </a:r>
          </a:p>
          <a:p>
            <a:pPr lvl="3"/>
            <a:r>
              <a:rPr lang="en-US" sz="2000" dirty="0" smtClean="0"/>
              <a:t>Rating of street corners; interactive maps, …</a:t>
            </a:r>
            <a:endParaRPr lang="en-US" sz="2000" dirty="0"/>
          </a:p>
          <a:p>
            <a:pPr lvl="2"/>
            <a:r>
              <a:rPr lang="en-US" sz="2400" dirty="0" smtClean="0"/>
              <a:t>ParkPGH – finding a parking spot</a:t>
            </a:r>
          </a:p>
          <a:p>
            <a:pPr lvl="3"/>
            <a:r>
              <a:rPr lang="en-US" sz="2000" dirty="0" smtClean="0"/>
              <a:t>Downtown Pittsburgh</a:t>
            </a:r>
            <a:r>
              <a:rPr lang="en-US" sz="2000" dirty="0"/>
              <a:t>, </a:t>
            </a:r>
            <a:r>
              <a:rPr lang="en-US" sz="2000" dirty="0" smtClean="0"/>
              <a:t>Pennsylvania</a:t>
            </a:r>
          </a:p>
          <a:p>
            <a:pPr lvl="3"/>
            <a:r>
              <a:rPr lang="en-US" sz="2000" dirty="0" smtClean="0"/>
              <a:t>For a related example, see Application Case 14.3, next</a:t>
            </a:r>
            <a:endParaRPr lang="en-US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Analytics Applications </a:t>
            </a:r>
            <a:br>
              <a:rPr lang="en-US" dirty="0"/>
            </a:br>
            <a:r>
              <a:rPr lang="en-US" dirty="0" smtClean="0"/>
              <a:t>for </a:t>
            </a:r>
            <a:r>
              <a:rPr lang="en-US" dirty="0"/>
              <a:t>Consumers</a:t>
            </a:r>
          </a:p>
        </p:txBody>
      </p:sp>
    </p:spTree>
    <p:extLst>
      <p:ext uri="{BB962C8B-B14F-4D97-AF65-F5344CB8AC3E}">
        <p14:creationId xmlns:p14="http://schemas.microsoft.com/office/powerpoint/2010/main" val="1806800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</a:t>
            </a:r>
            <a:r>
              <a:rPr lang="en-US" dirty="0"/>
              <a:t>Engines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smtClean="0"/>
              <a:t>People rely </a:t>
            </a:r>
            <a:r>
              <a:rPr lang="en-US" sz="3200" dirty="0"/>
              <a:t>on </a:t>
            </a:r>
            <a:r>
              <a:rPr lang="en-US" sz="3200" dirty="0" smtClean="0"/>
              <a:t>recommendations by others</a:t>
            </a:r>
          </a:p>
          <a:p>
            <a:pPr lvl="1"/>
            <a:r>
              <a:rPr lang="en-US" sz="2800" dirty="0" smtClean="0"/>
              <a:t>Success for retailer line Amazon.com</a:t>
            </a:r>
          </a:p>
          <a:p>
            <a:r>
              <a:rPr lang="en-US" sz="3200" dirty="0" smtClean="0"/>
              <a:t>Recommender systems</a:t>
            </a:r>
          </a:p>
          <a:p>
            <a:pPr lvl="1"/>
            <a:r>
              <a:rPr lang="en-US" sz="2800" dirty="0"/>
              <a:t>Web-based information filtering </a:t>
            </a:r>
            <a:r>
              <a:rPr lang="en-US" sz="2800" dirty="0" smtClean="0"/>
              <a:t>system that </a:t>
            </a:r>
            <a:r>
              <a:rPr lang="en-US" sz="2800" dirty="0"/>
              <a:t>takes the inputs from users and then aggregates the inputs to provide </a:t>
            </a:r>
            <a:r>
              <a:rPr lang="en-US" sz="2800" dirty="0" smtClean="0"/>
              <a:t>recommendations for </a:t>
            </a:r>
            <a:r>
              <a:rPr lang="en-US" sz="2800" dirty="0"/>
              <a:t>other users in their product or service selection </a:t>
            </a:r>
            <a:r>
              <a:rPr lang="en-US" sz="2800" dirty="0" smtClean="0"/>
              <a:t>choices</a:t>
            </a:r>
          </a:p>
          <a:p>
            <a:r>
              <a:rPr lang="en-US" sz="3200" dirty="0" smtClean="0"/>
              <a:t>Data </a:t>
            </a:r>
          </a:p>
          <a:p>
            <a:pPr lvl="1"/>
            <a:r>
              <a:rPr lang="en-US" sz="2800" dirty="0" smtClean="0"/>
              <a:t>Structured </a:t>
            </a:r>
            <a:r>
              <a:rPr lang="en-US" sz="2800" dirty="0" smtClean="0">
                <a:sym typeface="Wingdings" panose="05000000000000000000" pitchFamily="2" charset="2"/>
              </a:rPr>
              <a:t> </a:t>
            </a:r>
            <a:r>
              <a:rPr lang="en-US" sz="2800" dirty="0" smtClean="0"/>
              <a:t>ratings/rankings</a:t>
            </a:r>
          </a:p>
          <a:p>
            <a:pPr lvl="1"/>
            <a:r>
              <a:rPr lang="en-US" sz="2800" dirty="0" smtClean="0"/>
              <a:t>Unstructured </a:t>
            </a:r>
            <a:r>
              <a:rPr lang="en-US" sz="2800" dirty="0" smtClean="0">
                <a:sym typeface="Wingdings" panose="05000000000000000000" pitchFamily="2" charset="2"/>
              </a:rPr>
              <a:t> </a:t>
            </a:r>
            <a:r>
              <a:rPr lang="en-US" sz="2800" dirty="0" smtClean="0"/>
              <a:t>textual comments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92034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</a:t>
            </a:r>
            <a:r>
              <a:rPr lang="en-US" dirty="0"/>
              <a:t>Engines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Two main approaches for recommendation systems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85E08"/>
                </a:solidFill>
              </a:rPr>
              <a:t>Collaborative filtering</a:t>
            </a:r>
          </a:p>
          <a:p>
            <a:pPr marL="1022350" lvl="2" indent="-457200"/>
            <a:r>
              <a:rPr lang="en-US" sz="2000" dirty="0" smtClean="0"/>
              <a:t>Based on previous users’ purchase/view/rating data</a:t>
            </a:r>
          </a:p>
          <a:p>
            <a:pPr marL="1022350" lvl="2" indent="-457200"/>
            <a:r>
              <a:rPr lang="en-US" sz="2000" dirty="0" smtClean="0"/>
              <a:t>Collectively deriving </a:t>
            </a:r>
            <a:r>
              <a:rPr lang="en-US" sz="2000" b="1" dirty="0" smtClean="0"/>
              <a:t>user </a:t>
            </a:r>
            <a:r>
              <a:rPr lang="en-US" sz="2000" b="1" dirty="0" smtClean="0">
                <a:sym typeface="Wingdings"/>
              </a:rPr>
              <a:t></a:t>
            </a:r>
            <a:r>
              <a:rPr lang="en-US" sz="2000" b="1" dirty="0" smtClean="0">
                <a:sym typeface="Wingdings" panose="05000000000000000000" pitchFamily="2" charset="2"/>
              </a:rPr>
              <a:t> </a:t>
            </a:r>
            <a:r>
              <a:rPr lang="en-US" sz="2000" b="1" dirty="0" smtClean="0"/>
              <a:t>item </a:t>
            </a:r>
            <a:r>
              <a:rPr lang="en-US" sz="2000" dirty="0" smtClean="0"/>
              <a:t>profiling</a:t>
            </a:r>
          </a:p>
          <a:p>
            <a:pPr marL="1022350" lvl="2" indent="-457200"/>
            <a:r>
              <a:rPr lang="en-US" sz="2000" dirty="0" smtClean="0"/>
              <a:t>Use this knowledge for item recommendations</a:t>
            </a:r>
          </a:p>
          <a:p>
            <a:pPr marL="1022350" lvl="2" indent="-457200"/>
            <a:r>
              <a:rPr lang="en-US" sz="2000" dirty="0" smtClean="0"/>
              <a:t>Techniques include user-item rating matrix, kNN, correlation, …</a:t>
            </a:r>
          </a:p>
          <a:p>
            <a:pPr marL="1022350" lvl="2" indent="-457200"/>
            <a:r>
              <a:rPr lang="en-US" sz="2000" dirty="0" smtClean="0"/>
              <a:t>Disadvantage – requires huge amount of historic data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85E08"/>
                </a:solidFill>
              </a:rPr>
              <a:t>Content filtering</a:t>
            </a:r>
          </a:p>
          <a:p>
            <a:pPr marL="1022350" lvl="2" indent="-457200"/>
            <a:r>
              <a:rPr lang="en-US" sz="2000" dirty="0" smtClean="0"/>
              <a:t>Based on specifications/characteristics </a:t>
            </a:r>
            <a:r>
              <a:rPr lang="en-US" sz="2000" dirty="0"/>
              <a:t>of </a:t>
            </a:r>
            <a:r>
              <a:rPr lang="en-US" sz="2000" dirty="0" smtClean="0"/>
              <a:t>items (not just ratings)</a:t>
            </a:r>
          </a:p>
          <a:p>
            <a:pPr marL="1022350" lvl="2" indent="-457200"/>
            <a:r>
              <a:rPr lang="en-US" sz="2000" dirty="0" smtClean="0"/>
              <a:t>First, characteristics of an item are profiled, and then </a:t>
            </a:r>
            <a:r>
              <a:rPr lang="en-US" sz="2000" dirty="0"/>
              <a:t>the </a:t>
            </a:r>
            <a:r>
              <a:rPr lang="en-US" sz="2000" dirty="0" smtClean="0"/>
              <a:t>content-based individual </a:t>
            </a:r>
            <a:r>
              <a:rPr lang="en-US" sz="2000" dirty="0"/>
              <a:t>user profiles are </a:t>
            </a:r>
            <a:r>
              <a:rPr lang="en-US" sz="2000" dirty="0" smtClean="0"/>
              <a:t>built</a:t>
            </a:r>
          </a:p>
          <a:p>
            <a:pPr marL="1022350" lvl="2" indent="-457200"/>
            <a:r>
              <a:rPr lang="en-US" sz="2000" dirty="0"/>
              <a:t>Recommendations are made if there are similarities found in the item </a:t>
            </a:r>
            <a:r>
              <a:rPr lang="en-US" sz="2000" dirty="0" smtClean="0"/>
              <a:t>characteristics</a:t>
            </a:r>
          </a:p>
          <a:p>
            <a:pPr marL="1022350" lvl="2" indent="-457200"/>
            <a:r>
              <a:rPr lang="en-US" sz="2000" dirty="0" smtClean="0"/>
              <a:t>Techniques include decision trees, ANN</a:t>
            </a:r>
            <a:r>
              <a:rPr lang="en-US" sz="2000" dirty="0"/>
              <a:t>, </a:t>
            </a:r>
            <a:r>
              <a:rPr lang="en-US" sz="2000" dirty="0" smtClean="0"/>
              <a:t>Bayesian classifiers</a:t>
            </a:r>
          </a:p>
        </p:txBody>
      </p:sp>
    </p:spTree>
    <p:extLst>
      <p:ext uri="{BB962C8B-B14F-4D97-AF65-F5344CB8AC3E}">
        <p14:creationId xmlns:p14="http://schemas.microsoft.com/office/powerpoint/2010/main" val="1150311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Web 2.0 Revolution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Online Social Networking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382000" cy="487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Web 2.0?</a:t>
            </a:r>
          </a:p>
          <a:p>
            <a:pPr lvl="1"/>
            <a:r>
              <a:rPr lang="en-US" sz="2800" dirty="0" smtClean="0"/>
              <a:t>Advanced Web - blogs</a:t>
            </a:r>
            <a:r>
              <a:rPr lang="en-US" sz="2800" dirty="0"/>
              <a:t>, wikis, RSS, mashups, user-generated content, and social </a:t>
            </a:r>
            <a:r>
              <a:rPr lang="en-US" sz="2800" dirty="0" smtClean="0"/>
              <a:t>networks</a:t>
            </a:r>
          </a:p>
          <a:p>
            <a:pPr lvl="1"/>
            <a:r>
              <a:rPr lang="en-US" sz="2800" dirty="0" smtClean="0"/>
              <a:t>Objective – enhance creativity</a:t>
            </a:r>
            <a:r>
              <a:rPr lang="en-US" sz="2800" dirty="0"/>
              <a:t>, information sharing, and </a:t>
            </a:r>
            <a:r>
              <a:rPr lang="en-US" sz="2800" dirty="0" smtClean="0"/>
              <a:t>collaboration</a:t>
            </a:r>
          </a:p>
          <a:p>
            <a:pPr lvl="1"/>
            <a:r>
              <a:rPr lang="en-US" sz="2800" dirty="0" smtClean="0"/>
              <a:t>Changing the Web from passive to active</a:t>
            </a:r>
          </a:p>
          <a:p>
            <a:pPr lvl="2"/>
            <a:r>
              <a:rPr lang="en-US" sz="2400" dirty="0" smtClean="0"/>
              <a:t>Consumer is the one that creates the content</a:t>
            </a:r>
          </a:p>
          <a:p>
            <a:pPr lvl="1"/>
            <a:r>
              <a:rPr lang="en-US" sz="2800" dirty="0" smtClean="0"/>
              <a:t>Redefining what </a:t>
            </a:r>
            <a:r>
              <a:rPr lang="en-US" sz="2800" dirty="0"/>
              <a:t>is on the </a:t>
            </a:r>
            <a:r>
              <a:rPr lang="en-US" sz="2800" dirty="0" smtClean="0"/>
              <a:t>Web as well as how </a:t>
            </a:r>
            <a:r>
              <a:rPr lang="en-US" sz="2800" dirty="0"/>
              <a:t>it </a:t>
            </a:r>
            <a:r>
              <a:rPr lang="en-US" sz="2800" dirty="0" smtClean="0"/>
              <a:t>works</a:t>
            </a:r>
          </a:p>
          <a:p>
            <a:pPr lvl="1"/>
            <a:r>
              <a:rPr lang="en-US" sz="2800" dirty="0" smtClean="0"/>
              <a:t>Companies are adopting and benefiting from it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6626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Representative Characteristics of Web 2.0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Allows tapping </a:t>
            </a:r>
            <a:r>
              <a:rPr lang="en-US" sz="2400" dirty="0"/>
              <a:t>into the collective intelligence of </a:t>
            </a:r>
            <a:r>
              <a:rPr lang="en-US" sz="2400" dirty="0" smtClean="0"/>
              <a:t>users</a:t>
            </a:r>
            <a:endParaRPr lang="en-US" sz="2400" dirty="0"/>
          </a:p>
          <a:p>
            <a:r>
              <a:rPr lang="en-US" sz="2400" dirty="0" smtClean="0"/>
              <a:t>Data </a:t>
            </a:r>
            <a:r>
              <a:rPr lang="en-US" sz="2400" dirty="0"/>
              <a:t>is made available in new or never-intended </a:t>
            </a:r>
            <a:r>
              <a:rPr lang="en-US" sz="2400" dirty="0" smtClean="0"/>
              <a:t>ways </a:t>
            </a:r>
          </a:p>
          <a:p>
            <a:r>
              <a:rPr lang="en-US" sz="2400" dirty="0" smtClean="0"/>
              <a:t>Relies </a:t>
            </a:r>
            <a:r>
              <a:rPr lang="en-US" sz="2400" dirty="0"/>
              <a:t>on </a:t>
            </a:r>
            <a:r>
              <a:rPr lang="en-US" sz="2400" dirty="0" smtClean="0"/>
              <a:t>user-generated/user-controlled content/data</a:t>
            </a:r>
            <a:endParaRPr lang="en-US" sz="2400" dirty="0"/>
          </a:p>
          <a:p>
            <a:r>
              <a:rPr lang="en-US" sz="2400" dirty="0" smtClean="0"/>
              <a:t>Lightweight </a:t>
            </a:r>
            <a:r>
              <a:rPr lang="en-US" sz="2400" dirty="0"/>
              <a:t>programming </a:t>
            </a:r>
            <a:r>
              <a:rPr lang="en-US" sz="2400" dirty="0" smtClean="0"/>
              <a:t>tools for wider access</a:t>
            </a:r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/>
              <a:t>virtual elimination of software-upgrade cycles </a:t>
            </a:r>
            <a:endParaRPr lang="en-US" sz="2400" dirty="0" smtClean="0"/>
          </a:p>
          <a:p>
            <a:r>
              <a:rPr lang="en-US" sz="2400" dirty="0" smtClean="0"/>
              <a:t>Users </a:t>
            </a:r>
            <a:r>
              <a:rPr lang="en-US" sz="2400" dirty="0"/>
              <a:t>can access applications entirely through a </a:t>
            </a:r>
            <a:r>
              <a:rPr lang="en-US" sz="2400" dirty="0" smtClean="0"/>
              <a:t>browser</a:t>
            </a:r>
            <a:endParaRPr lang="en-US" sz="2400" dirty="0"/>
          </a:p>
          <a:p>
            <a:r>
              <a:rPr lang="en-US" sz="2400" dirty="0" smtClean="0"/>
              <a:t>An </a:t>
            </a:r>
            <a:r>
              <a:rPr lang="en-US" sz="2400" dirty="0"/>
              <a:t>architecture of participation and digital democracy </a:t>
            </a:r>
            <a:endParaRPr lang="en-US" sz="2400" dirty="0" smtClean="0"/>
          </a:p>
          <a:p>
            <a:r>
              <a:rPr lang="en-US" sz="2400" dirty="0" smtClean="0"/>
              <a:t>A </a:t>
            </a:r>
            <a:r>
              <a:rPr lang="en-US" sz="2400" dirty="0"/>
              <a:t>major emphasis is on social networks and </a:t>
            </a:r>
            <a:r>
              <a:rPr lang="en-US" sz="2400" dirty="0" smtClean="0"/>
              <a:t>computing</a:t>
            </a:r>
            <a:endParaRPr lang="en-US" sz="2400" dirty="0"/>
          </a:p>
          <a:p>
            <a:r>
              <a:rPr lang="en-US" sz="2400" dirty="0" smtClean="0"/>
              <a:t>Strong </a:t>
            </a:r>
            <a:r>
              <a:rPr lang="en-US" sz="2400" dirty="0"/>
              <a:t>support for information sharing and </a:t>
            </a:r>
            <a:r>
              <a:rPr lang="en-US" sz="2400" dirty="0" smtClean="0"/>
              <a:t>collaboration</a:t>
            </a:r>
            <a:endParaRPr lang="en-US" sz="2400" dirty="0"/>
          </a:p>
          <a:p>
            <a:r>
              <a:rPr lang="en-US" sz="2400" dirty="0" smtClean="0"/>
              <a:t>Fosters </a:t>
            </a:r>
            <a:r>
              <a:rPr lang="en-US" sz="2400" dirty="0"/>
              <a:t>rapid and continuous creation of new business </a:t>
            </a:r>
            <a:r>
              <a:rPr lang="en-US" sz="2400" dirty="0" smtClean="0"/>
              <a:t>models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96195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Networking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1534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sz="3500" dirty="0" smtClean="0"/>
              <a:t>Social </a:t>
            </a:r>
            <a:r>
              <a:rPr lang="en-US" sz="3500" dirty="0"/>
              <a:t>networking gives people the </a:t>
            </a:r>
            <a:r>
              <a:rPr lang="en-US" sz="3500" dirty="0" smtClean="0"/>
              <a:t>power to </a:t>
            </a:r>
            <a:r>
              <a:rPr lang="en-US" sz="3500" dirty="0"/>
              <a:t>share, making the world </a:t>
            </a:r>
            <a:r>
              <a:rPr lang="en-US" sz="3500" dirty="0" smtClean="0"/>
              <a:t>open/connected</a:t>
            </a:r>
          </a:p>
          <a:p>
            <a:pPr lvl="1"/>
            <a:r>
              <a:rPr lang="en-US" sz="3000" dirty="0" smtClean="0"/>
              <a:t>Facebook, LinkedIn, </a:t>
            </a:r>
            <a:r>
              <a:rPr lang="en-US" sz="3000" dirty="0"/>
              <a:t>Google</a:t>
            </a:r>
            <a:r>
              <a:rPr lang="en-US" sz="3000" dirty="0" smtClean="0"/>
              <a:t>+, Orkut, … </a:t>
            </a:r>
          </a:p>
          <a:p>
            <a:pPr lvl="1"/>
            <a:r>
              <a:rPr lang="en-US" sz="3000" dirty="0" smtClean="0"/>
              <a:t>Wikipedia, YouTube, …</a:t>
            </a:r>
          </a:p>
          <a:p>
            <a:r>
              <a:rPr lang="en-US" sz="3500" dirty="0">
                <a:solidFill>
                  <a:srgbClr val="F85E08"/>
                </a:solidFill>
              </a:rPr>
              <a:t>A social network </a:t>
            </a:r>
            <a:r>
              <a:rPr lang="en-US" sz="3500" dirty="0"/>
              <a:t>is a place where people create their own space, or homepage, on </a:t>
            </a:r>
            <a:r>
              <a:rPr lang="en-US" sz="3500" dirty="0" smtClean="0"/>
              <a:t>which they </a:t>
            </a:r>
            <a:r>
              <a:rPr lang="en-US" sz="3500" dirty="0"/>
              <a:t>write blogs (Web logs); post pictures, videos, or music; share ideas; and link to </a:t>
            </a:r>
            <a:r>
              <a:rPr lang="en-US" sz="3500" dirty="0" smtClean="0"/>
              <a:t>other Web </a:t>
            </a:r>
            <a:r>
              <a:rPr lang="en-US" sz="3500" dirty="0"/>
              <a:t>locations they find </a:t>
            </a:r>
            <a:r>
              <a:rPr lang="en-US" sz="3500" dirty="0" smtClean="0"/>
              <a:t>interesting</a:t>
            </a:r>
          </a:p>
          <a:p>
            <a:r>
              <a:rPr lang="en-US" sz="3500" dirty="0" smtClean="0"/>
              <a:t>Mobile social networking</a:t>
            </a:r>
          </a:p>
          <a:p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413616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3058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Enhancing marketing and sales </a:t>
            </a:r>
            <a:r>
              <a:rPr lang="en-US" sz="3200" dirty="0"/>
              <a:t>in public social </a:t>
            </a:r>
            <a:r>
              <a:rPr lang="en-US" sz="3200" dirty="0" smtClean="0"/>
              <a:t>networks</a:t>
            </a:r>
          </a:p>
          <a:p>
            <a:r>
              <a:rPr lang="en-US" sz="3200" dirty="0"/>
              <a:t>Using Twitter </a:t>
            </a:r>
            <a:r>
              <a:rPr lang="en-US" sz="3200" dirty="0" smtClean="0"/>
              <a:t>to </a:t>
            </a:r>
            <a:r>
              <a:rPr lang="en-US" sz="3200" dirty="0"/>
              <a:t>Get </a:t>
            </a:r>
            <a:r>
              <a:rPr lang="en-US" sz="3200" dirty="0" smtClean="0"/>
              <a:t>a </a:t>
            </a:r>
            <a:r>
              <a:rPr lang="en-US" sz="3200" dirty="0"/>
              <a:t>Pulse </a:t>
            </a:r>
            <a:r>
              <a:rPr lang="en-US" sz="3200" dirty="0" smtClean="0"/>
              <a:t>of </a:t>
            </a:r>
            <a:r>
              <a:rPr lang="en-US" dirty="0"/>
              <a:t>t</a:t>
            </a:r>
            <a:r>
              <a:rPr lang="en-US" sz="3200" dirty="0" smtClean="0"/>
              <a:t>he Market</a:t>
            </a:r>
          </a:p>
          <a:p>
            <a:pPr lvl="1"/>
            <a:r>
              <a:rPr lang="en-US" sz="2800" dirty="0" smtClean="0"/>
              <a:t>Listening to the public for opinions/sentiments</a:t>
            </a:r>
          </a:p>
          <a:p>
            <a:pPr lvl="1"/>
            <a:r>
              <a:rPr lang="en-US" sz="2800" dirty="0" smtClean="0"/>
              <a:t>Product/service brand management</a:t>
            </a:r>
          </a:p>
          <a:p>
            <a:pPr lvl="1"/>
            <a:r>
              <a:rPr lang="en-US" sz="2800" dirty="0" smtClean="0"/>
              <a:t>Text mining, sentiment analysis</a:t>
            </a:r>
          </a:p>
          <a:p>
            <a:pPr lvl="1"/>
            <a:r>
              <a:rPr lang="en-US" sz="2800" dirty="0" smtClean="0"/>
              <a:t>How – built in-house or outsource</a:t>
            </a:r>
          </a:p>
          <a:p>
            <a:pPr lvl="2"/>
            <a:r>
              <a:rPr lang="en-US" dirty="0"/>
              <a:t>reputation.com</a:t>
            </a:r>
            <a:endParaRPr lang="en-US" dirty="0" smtClean="0"/>
          </a:p>
          <a:p>
            <a:r>
              <a:rPr lang="en-US" sz="3200" dirty="0" smtClean="0"/>
              <a:t>Share content </a:t>
            </a:r>
            <a:r>
              <a:rPr lang="en-US" sz="3200" dirty="0"/>
              <a:t>in a messaging </a:t>
            </a:r>
            <a:r>
              <a:rPr lang="en-US" sz="3200" dirty="0" smtClean="0"/>
              <a:t>ecosystem</a:t>
            </a:r>
          </a:p>
          <a:p>
            <a:pPr lvl="1"/>
            <a:r>
              <a:rPr lang="en-US" sz="2800" dirty="0"/>
              <a:t>WhatsApp, Draw Something, </a:t>
            </a:r>
            <a:r>
              <a:rPr lang="en-US" sz="2800" dirty="0" smtClean="0"/>
              <a:t>SnapChat, …</a:t>
            </a:r>
            <a:endParaRPr lang="en-US" sz="31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50938" y="231776"/>
            <a:ext cx="7993062" cy="1139824"/>
          </a:xfrm>
        </p:spPr>
        <p:txBody>
          <a:bodyPr/>
          <a:lstStyle/>
          <a:p>
            <a:r>
              <a:rPr lang="en-US" dirty="0"/>
              <a:t>Social </a:t>
            </a:r>
            <a:r>
              <a:rPr lang="en-US" dirty="0" smtClean="0"/>
              <a:t>Networks - Implications </a:t>
            </a:r>
            <a:r>
              <a:rPr lang="en-US" dirty="0"/>
              <a:t>of Business and Enterprise</a:t>
            </a:r>
          </a:p>
        </p:txBody>
      </p:sp>
    </p:spTree>
    <p:extLst>
      <p:ext uri="{BB962C8B-B14F-4D97-AF65-F5344CB8AC3E}">
        <p14:creationId xmlns:p14="http://schemas.microsoft.com/office/powerpoint/2010/main" val="1443599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</a:t>
            </a:r>
            <a:r>
              <a:rPr lang="en-US" dirty="0"/>
              <a:t>Computing and BI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305800" cy="48768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A </a:t>
            </a:r>
            <a:r>
              <a:rPr lang="en-US" sz="2800" dirty="0"/>
              <a:t>style of computing in which dynamically scalable and </a:t>
            </a:r>
            <a:r>
              <a:rPr lang="en-US" sz="2800" dirty="0" smtClean="0"/>
              <a:t>often virtualized </a:t>
            </a:r>
            <a:r>
              <a:rPr lang="en-US" sz="2800" dirty="0"/>
              <a:t>resources are provided over the Internet. </a:t>
            </a:r>
            <a:endParaRPr lang="en-US" sz="2800" dirty="0" smtClean="0"/>
          </a:p>
          <a:p>
            <a:r>
              <a:rPr lang="en-US" sz="2800" dirty="0" smtClean="0"/>
              <a:t>Users </a:t>
            </a:r>
            <a:r>
              <a:rPr lang="en-US" sz="2800" dirty="0"/>
              <a:t>need not have knowledge </a:t>
            </a:r>
            <a:r>
              <a:rPr lang="en-US" sz="2800" dirty="0" smtClean="0"/>
              <a:t>of, experience </a:t>
            </a:r>
            <a:r>
              <a:rPr lang="en-US" sz="2800" dirty="0"/>
              <a:t>in, or control over the technology infrastructures in the cloud that </a:t>
            </a:r>
            <a:r>
              <a:rPr lang="en-US" sz="2800" dirty="0" smtClean="0"/>
              <a:t>supports them.</a:t>
            </a:r>
          </a:p>
          <a:p>
            <a:r>
              <a:rPr lang="en-US" sz="2800" dirty="0" smtClean="0"/>
              <a:t>Cloud computing = </a:t>
            </a:r>
            <a:r>
              <a:rPr lang="en-US" sz="2800" dirty="0"/>
              <a:t>utility computing, application </a:t>
            </a:r>
            <a:r>
              <a:rPr lang="en-US" sz="2800" dirty="0" smtClean="0"/>
              <a:t>service provider </a:t>
            </a:r>
            <a:r>
              <a:rPr lang="en-US" sz="2800" dirty="0"/>
              <a:t>grid computing, on-demand computing, software-as-a-service (SaaS</a:t>
            </a:r>
            <a:r>
              <a:rPr lang="en-US" sz="2800" dirty="0" smtClean="0"/>
              <a:t>), …</a:t>
            </a:r>
          </a:p>
          <a:p>
            <a:pPr lvl="1"/>
            <a:r>
              <a:rPr lang="en-US" sz="2400" dirty="0" smtClean="0"/>
              <a:t>Cloud = Internet</a:t>
            </a:r>
          </a:p>
          <a:p>
            <a:pPr lvl="1"/>
            <a:r>
              <a:rPr lang="en-US" sz="2400" dirty="0" smtClean="0"/>
              <a:t>Related “-as-a-services”: infrastructure-as-a-service </a:t>
            </a:r>
            <a:r>
              <a:rPr lang="en-US" sz="2400" dirty="0"/>
              <a:t>(IaaS), platforms-as-a-service (PaaS)</a:t>
            </a:r>
          </a:p>
        </p:txBody>
      </p:sp>
    </p:spTree>
    <p:extLst>
      <p:ext uri="{BB962C8B-B14F-4D97-AF65-F5344CB8AC3E}">
        <p14:creationId xmlns:p14="http://schemas.microsoft.com/office/powerpoint/2010/main" val="23412059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</a:t>
            </a:r>
            <a:r>
              <a:rPr lang="en-US" dirty="0"/>
              <a:t>Computing Example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Web-based email </a:t>
            </a:r>
            <a:r>
              <a:rPr lang="en-US" sz="2800" dirty="0" smtClean="0">
                <a:sym typeface="Wingdings" panose="05000000000000000000" pitchFamily="2" charset="2"/>
              </a:rPr>
              <a:t> cloud computing application</a:t>
            </a:r>
            <a:endParaRPr lang="en-US" sz="2800" dirty="0" smtClean="0"/>
          </a:p>
          <a:p>
            <a:pPr lvl="1"/>
            <a:r>
              <a:rPr lang="en-US" sz="2600" dirty="0" smtClean="0"/>
              <a:t>Stores </a:t>
            </a:r>
            <a:r>
              <a:rPr lang="en-US" sz="2600" dirty="0"/>
              <a:t>the data (e-mail messages) </a:t>
            </a:r>
            <a:endParaRPr lang="en-US" sz="2600" dirty="0" smtClean="0"/>
          </a:p>
          <a:p>
            <a:pPr lvl="1"/>
            <a:r>
              <a:rPr lang="en-US" sz="2600" dirty="0"/>
              <a:t>Stores </a:t>
            </a:r>
            <a:r>
              <a:rPr lang="en-US" sz="2600" dirty="0" smtClean="0"/>
              <a:t>the </a:t>
            </a:r>
            <a:r>
              <a:rPr lang="en-US" sz="2600" dirty="0"/>
              <a:t>software (e-mail </a:t>
            </a:r>
            <a:r>
              <a:rPr lang="en-US" sz="2600" dirty="0" smtClean="0"/>
              <a:t>programs)</a:t>
            </a:r>
          </a:p>
          <a:p>
            <a:pPr lvl="1"/>
            <a:r>
              <a:rPr lang="en-US" sz="2600" dirty="0" smtClean="0"/>
              <a:t>Centralized hardware/software/infrastructure</a:t>
            </a:r>
          </a:p>
          <a:p>
            <a:pPr lvl="1"/>
            <a:r>
              <a:rPr lang="en-US" sz="2600" dirty="0" smtClean="0"/>
              <a:t>Centralized updates/upgrades</a:t>
            </a:r>
          </a:p>
          <a:p>
            <a:pPr lvl="1"/>
            <a:r>
              <a:rPr lang="en-US" sz="2600" dirty="0" smtClean="0"/>
              <a:t>Access from anywhere via a Web browser</a:t>
            </a:r>
          </a:p>
          <a:p>
            <a:pPr lvl="1"/>
            <a:r>
              <a:rPr lang="en-US" sz="2600" dirty="0" smtClean="0"/>
              <a:t>e.g., Gmail</a:t>
            </a:r>
          </a:p>
          <a:p>
            <a:r>
              <a:rPr lang="en-US" sz="2800" dirty="0"/>
              <a:t>Web-based general </a:t>
            </a:r>
            <a:r>
              <a:rPr lang="en-US" sz="2800" dirty="0" smtClean="0"/>
              <a:t>application = cloud application</a:t>
            </a:r>
          </a:p>
          <a:p>
            <a:pPr lvl="1"/>
            <a:r>
              <a:rPr lang="en-US" sz="2600" dirty="0" smtClean="0"/>
              <a:t>Google Docs, Google Spreadsheets, Google Drive,…</a:t>
            </a:r>
          </a:p>
          <a:p>
            <a:pPr lvl="1"/>
            <a:r>
              <a:rPr lang="en-US" sz="2600" dirty="0" smtClean="0"/>
              <a:t>Amazon.com’s Web Services</a:t>
            </a:r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705674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/>
              <a:t>Geospatial Analytics</a:t>
            </a:r>
            <a:endParaRPr lang="en-US" sz="3600" dirty="0" smtClean="0"/>
          </a:p>
          <a:p>
            <a:pPr>
              <a:lnSpc>
                <a:spcPct val="90000"/>
              </a:lnSpc>
            </a:pPr>
            <a:r>
              <a:rPr lang="en-US" sz="3600" dirty="0" smtClean="0"/>
              <a:t>Geocoding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/>
              <a:t>Visual maps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/>
              <a:t>Postal codes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/>
              <a:t>Latitude &amp; Longitude</a:t>
            </a:r>
          </a:p>
          <a:p>
            <a:r>
              <a:rPr lang="en-US" sz="3600" dirty="0" smtClean="0"/>
              <a:t>Enables aggregate </a:t>
            </a:r>
            <a:r>
              <a:rPr lang="en-US" sz="3600" dirty="0"/>
              <a:t>view of a large </a:t>
            </a:r>
            <a:r>
              <a:rPr lang="en-US" sz="3600" dirty="0" smtClean="0"/>
              <a:t>geographic area</a:t>
            </a:r>
          </a:p>
          <a:p>
            <a:r>
              <a:rPr lang="en-US" sz="3600" dirty="0" smtClean="0"/>
              <a:t>Integrate “where” into customer view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Location-Based Analytics</a:t>
            </a:r>
          </a:p>
        </p:txBody>
      </p:sp>
    </p:spTree>
    <p:extLst>
      <p:ext uri="{BB962C8B-B14F-4D97-AF65-F5344CB8AC3E}">
        <p14:creationId xmlns:p14="http://schemas.microsoft.com/office/powerpoint/2010/main" val="2767284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</a:t>
            </a:r>
            <a:r>
              <a:rPr lang="en-US" dirty="0"/>
              <a:t>Computing Example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305800" cy="487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Cloud computing </a:t>
            </a:r>
            <a:r>
              <a:rPr lang="en-US" dirty="0" smtClean="0"/>
              <a:t>is</a:t>
            </a:r>
            <a:r>
              <a:rPr lang="en-US" sz="3200" dirty="0" smtClean="0"/>
              <a:t> used in</a:t>
            </a:r>
          </a:p>
          <a:p>
            <a:pPr lvl="1"/>
            <a:r>
              <a:rPr lang="en-US" sz="2800" dirty="0" smtClean="0"/>
              <a:t>e-commerce, BI, CRM, SCM, …</a:t>
            </a:r>
          </a:p>
          <a:p>
            <a:r>
              <a:rPr lang="en-US" sz="3200" dirty="0" smtClean="0"/>
              <a:t>Business model</a:t>
            </a:r>
          </a:p>
          <a:p>
            <a:pPr lvl="1"/>
            <a:r>
              <a:rPr lang="en-US" sz="2800" dirty="0" smtClean="0"/>
              <a:t>Pay-per-use</a:t>
            </a:r>
          </a:p>
          <a:p>
            <a:pPr lvl="1"/>
            <a:r>
              <a:rPr lang="en-US" sz="2800" dirty="0" smtClean="0"/>
              <a:t>Subscribe/pay-as-you-go</a:t>
            </a:r>
          </a:p>
          <a:p>
            <a:r>
              <a:rPr lang="en-US" sz="2800" dirty="0" smtClean="0"/>
              <a:t>Companies that offer cloud-computing services</a:t>
            </a:r>
          </a:p>
          <a:p>
            <a:pPr lvl="1"/>
            <a:r>
              <a:rPr lang="en-US" sz="2400" dirty="0" smtClean="0"/>
              <a:t>Google, Yahoo!, Salesforce.com</a:t>
            </a:r>
          </a:p>
          <a:p>
            <a:pPr lvl="1"/>
            <a:r>
              <a:rPr lang="en-US" sz="2400" dirty="0" smtClean="0"/>
              <a:t>IBM, Microsoft (Azure)</a:t>
            </a:r>
          </a:p>
          <a:p>
            <a:pPr lvl="1"/>
            <a:r>
              <a:rPr lang="en-US" sz="2400" dirty="0" smtClean="0"/>
              <a:t>Sun Microsystems/Oracle</a:t>
            </a:r>
          </a:p>
        </p:txBody>
      </p:sp>
    </p:spTree>
    <p:extLst>
      <p:ext uri="{BB962C8B-B14F-4D97-AF65-F5344CB8AC3E}">
        <p14:creationId xmlns:p14="http://schemas.microsoft.com/office/powerpoint/2010/main" val="17404922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</a:t>
            </a:r>
            <a:r>
              <a:rPr lang="en-US" dirty="0"/>
              <a:t>Computing </a:t>
            </a:r>
            <a:r>
              <a:rPr lang="en-US" dirty="0" smtClean="0"/>
              <a:t>and BI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305800" cy="487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Cloud-based data warehouse</a:t>
            </a:r>
          </a:p>
          <a:p>
            <a:pPr lvl="1"/>
            <a:r>
              <a:rPr lang="it-IT" sz="2800" dirty="0"/>
              <a:t>1010data, LogiXML, </a:t>
            </a:r>
            <a:r>
              <a:rPr lang="it-IT" sz="2800" dirty="0" smtClean="0"/>
              <a:t>Lucid </a:t>
            </a:r>
            <a:r>
              <a:rPr lang="it-IT" sz="2800" dirty="0"/>
              <a:t>Era</a:t>
            </a:r>
            <a:endParaRPr lang="en-US" sz="2800" dirty="0" smtClean="0"/>
          </a:p>
          <a:p>
            <a:r>
              <a:rPr lang="en-US" sz="3200" dirty="0" smtClean="0"/>
              <a:t>Cloud-based ERP+DW+BI</a:t>
            </a:r>
          </a:p>
          <a:p>
            <a:pPr lvl="1"/>
            <a:r>
              <a:rPr lang="en-US" sz="2800" dirty="0" smtClean="0"/>
              <a:t>SAP, Oracle</a:t>
            </a:r>
          </a:p>
          <a:p>
            <a:pPr lvl="3"/>
            <a:endParaRPr lang="en-US" sz="2000" dirty="0" smtClean="0"/>
          </a:p>
          <a:p>
            <a:r>
              <a:rPr lang="en-US" sz="3200" dirty="0"/>
              <a:t>Elastra and </a:t>
            </a:r>
            <a:r>
              <a:rPr lang="en-US" sz="3200" dirty="0" smtClean="0"/>
              <a:t>Rightscale</a:t>
            </a:r>
          </a:p>
          <a:p>
            <a:r>
              <a:rPr lang="en-US" sz="3200" dirty="0"/>
              <a:t>Amazon.com </a:t>
            </a:r>
            <a:r>
              <a:rPr lang="en-US" sz="3200" dirty="0" smtClean="0"/>
              <a:t>and </a:t>
            </a:r>
            <a:r>
              <a:rPr lang="en-US" sz="3200" dirty="0"/>
              <a:t>Go Grid</a:t>
            </a:r>
            <a:endParaRPr lang="en-US" sz="3200" dirty="0" smtClean="0"/>
          </a:p>
        </p:txBody>
      </p:sp>
      <p:sp>
        <p:nvSpPr>
          <p:cNvPr id="5" name="Right Brace 4"/>
          <p:cNvSpPr/>
          <p:nvPr/>
        </p:nvSpPr>
        <p:spPr>
          <a:xfrm>
            <a:off x="6477000" y="1752600"/>
            <a:ext cx="381000" cy="19812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78577" y="2209800"/>
            <a:ext cx="112242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200" b="0" dirty="0" smtClean="0">
                <a:solidFill>
                  <a:srgbClr val="FF3300"/>
                </a:solidFill>
                <a:effectLst/>
              </a:rPr>
              <a:t>SaaS</a:t>
            </a:r>
          </a:p>
          <a:p>
            <a:pPr algn="l"/>
            <a:r>
              <a:rPr lang="en-US" sz="3200" b="0" dirty="0" smtClean="0">
                <a:solidFill>
                  <a:srgbClr val="FF3300"/>
                </a:solidFill>
                <a:effectLst/>
              </a:rPr>
              <a:t>DaaS</a:t>
            </a:r>
            <a:endParaRPr lang="en-US" sz="3200" b="0" dirty="0">
              <a:solidFill>
                <a:srgbClr val="FF3300"/>
              </a:solidFill>
              <a:effectLst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6477000" y="3886200"/>
            <a:ext cx="381000" cy="1534418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86052" y="3875782"/>
            <a:ext cx="141974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200" b="0" dirty="0" smtClean="0">
                <a:solidFill>
                  <a:srgbClr val="FF3300"/>
                </a:solidFill>
                <a:effectLst/>
              </a:rPr>
              <a:t>SaaS</a:t>
            </a:r>
          </a:p>
          <a:p>
            <a:pPr algn="l"/>
            <a:r>
              <a:rPr lang="en-US" sz="3200" b="0" dirty="0" smtClean="0">
                <a:solidFill>
                  <a:srgbClr val="FF3300"/>
                </a:solidFill>
                <a:effectLst/>
              </a:rPr>
              <a:t>DaaS</a:t>
            </a:r>
          </a:p>
          <a:p>
            <a:pPr algn="l"/>
            <a:r>
              <a:rPr lang="en-US" sz="3200" b="0" dirty="0" smtClean="0">
                <a:solidFill>
                  <a:srgbClr val="FF3300"/>
                </a:solidFill>
                <a:effectLst/>
              </a:rPr>
              <a:t>+ IaaS</a:t>
            </a:r>
            <a:endParaRPr lang="en-US" sz="3200" b="0" dirty="0">
              <a:solidFill>
                <a:srgbClr val="FF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097999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Computing and </a:t>
            </a:r>
            <a:br>
              <a:rPr lang="en-US" dirty="0" smtClean="0"/>
            </a:br>
            <a:r>
              <a:rPr lang="en-US" dirty="0" smtClean="0"/>
              <a:t>Service-Oriented 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Service-oriented thinking is one of the </a:t>
            </a:r>
            <a:r>
              <a:rPr lang="en-US" sz="3200" dirty="0" smtClean="0"/>
              <a:t>fastest-growing paradigms today</a:t>
            </a:r>
          </a:p>
          <a:p>
            <a:r>
              <a:rPr lang="en-US" sz="3200" dirty="0" smtClean="0"/>
              <a:t>Toward building </a:t>
            </a:r>
            <a:r>
              <a:rPr lang="en-US" sz="3200" dirty="0"/>
              <a:t>agile data, information, and analytics </a:t>
            </a:r>
            <a:r>
              <a:rPr lang="en-US" sz="3200" dirty="0" smtClean="0"/>
              <a:t>capabilities as services</a:t>
            </a:r>
          </a:p>
          <a:p>
            <a:r>
              <a:rPr lang="en-US" sz="3200" dirty="0" smtClean="0"/>
              <a:t>Service orientation + DSS/BI</a:t>
            </a:r>
          </a:p>
          <a:p>
            <a:r>
              <a:rPr lang="en-US" sz="3200" dirty="0" smtClean="0"/>
              <a:t>Component-based service orientation fosters</a:t>
            </a:r>
          </a:p>
          <a:p>
            <a:pPr lvl="1"/>
            <a:r>
              <a:rPr lang="en-US" sz="2800" dirty="0" smtClean="0"/>
              <a:t>Reusability, Substitutability, Extensibility, Scalability, Customizability, Reliability, Low Cost </a:t>
            </a:r>
            <a:r>
              <a:rPr lang="en-US" sz="2800" dirty="0"/>
              <a:t>of O</a:t>
            </a:r>
            <a:r>
              <a:rPr lang="en-US" sz="2800" dirty="0" smtClean="0"/>
              <a:t>wnership</a:t>
            </a:r>
            <a:r>
              <a:rPr lang="en-US" sz="2800" dirty="0"/>
              <a:t>, </a:t>
            </a:r>
            <a:r>
              <a:rPr lang="en-US" sz="2800" dirty="0" smtClean="0"/>
              <a:t>Economy </a:t>
            </a:r>
            <a:r>
              <a:rPr lang="en-US" sz="2800" dirty="0"/>
              <a:t>of </a:t>
            </a:r>
            <a:r>
              <a:rPr lang="en-US" sz="2800" dirty="0" smtClean="0"/>
              <a:t>Scale</a:t>
            </a:r>
            <a:r>
              <a:rPr lang="en-US" sz="2800" dirty="0"/>
              <a:t>,</a:t>
            </a:r>
            <a:r>
              <a:rPr lang="en-US" sz="2800" dirty="0" smtClean="0"/>
              <a:t>…</a:t>
            </a:r>
          </a:p>
          <a:p>
            <a:pPr lvl="1"/>
            <a:endParaRPr lang="en-US" sz="28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9242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Service-Oriented DSS/BI</a:t>
            </a:r>
            <a:endParaRPr lang="en-US" dirty="0"/>
          </a:p>
        </p:txBody>
      </p:sp>
      <p:pic>
        <p:nvPicPr>
          <p:cNvPr id="1026" name="Picture 1" descr="Full-size image (86 K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00200"/>
            <a:ext cx="7543800" cy="4743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482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Components of </a:t>
            </a:r>
            <a:br>
              <a:rPr lang="en-US" dirty="0"/>
            </a:br>
            <a:r>
              <a:rPr lang="en-US" dirty="0"/>
              <a:t>Service-Oriented DSS/BI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3300"/>
                </a:solidFill>
              </a:rPr>
              <a:t>Data-as-a-Service (DaaS)</a:t>
            </a:r>
          </a:p>
          <a:p>
            <a:pPr lvl="1"/>
            <a:r>
              <a:rPr lang="en-US" sz="2800" dirty="0" smtClean="0"/>
              <a:t>Accessing </a:t>
            </a:r>
            <a:r>
              <a:rPr lang="en-US" sz="2800" dirty="0"/>
              <a:t>data “where it lives</a:t>
            </a:r>
            <a:r>
              <a:rPr lang="en-US" sz="2800" dirty="0" smtClean="0"/>
              <a:t>”</a:t>
            </a:r>
          </a:p>
          <a:p>
            <a:pPr lvl="1"/>
            <a:r>
              <a:rPr lang="en-US" sz="2800" dirty="0" smtClean="0"/>
              <a:t>Enriching data quality with centralization</a:t>
            </a:r>
          </a:p>
          <a:p>
            <a:pPr lvl="1"/>
            <a:r>
              <a:rPr lang="en-US" sz="2800" dirty="0" smtClean="0"/>
              <a:t>Better MDM, CDI</a:t>
            </a:r>
          </a:p>
          <a:p>
            <a:pPr lvl="1"/>
            <a:r>
              <a:rPr lang="en-US" dirty="0"/>
              <a:t>A</a:t>
            </a:r>
            <a:r>
              <a:rPr lang="en-US" sz="2800" dirty="0" smtClean="0"/>
              <a:t>ccess </a:t>
            </a:r>
            <a:r>
              <a:rPr lang="en-US" sz="2800" dirty="0"/>
              <a:t>the data via open </a:t>
            </a:r>
            <a:r>
              <a:rPr lang="en-US" sz="2800" dirty="0" smtClean="0"/>
              <a:t>standards such </a:t>
            </a:r>
            <a:r>
              <a:rPr lang="en-US" sz="2800" dirty="0"/>
              <a:t>as SQL, XQuery, and </a:t>
            </a:r>
            <a:r>
              <a:rPr lang="en-US" sz="2800" dirty="0" smtClean="0"/>
              <a:t>XML</a:t>
            </a:r>
          </a:p>
          <a:p>
            <a:pPr lvl="1"/>
            <a:r>
              <a:rPr lang="en-US" sz="2800" dirty="0" smtClean="0"/>
              <a:t>NoSQL type data storage and processing</a:t>
            </a:r>
          </a:p>
          <a:p>
            <a:pPr lvl="2"/>
            <a:r>
              <a:rPr lang="en-US" sz="2400" dirty="0" smtClean="0"/>
              <a:t>Amazon’s SimpleDB</a:t>
            </a:r>
          </a:p>
          <a:p>
            <a:pPr lvl="2"/>
            <a:r>
              <a:rPr lang="en-US" sz="2400" dirty="0"/>
              <a:t>Google’s </a:t>
            </a:r>
            <a:r>
              <a:rPr lang="en-US" sz="2400" dirty="0" smtClean="0"/>
              <a:t>BigTable</a:t>
            </a:r>
          </a:p>
          <a:p>
            <a:pPr lvl="2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3549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Components of </a:t>
            </a:r>
            <a:br>
              <a:rPr lang="en-US" dirty="0"/>
            </a:br>
            <a:r>
              <a:rPr lang="en-US" dirty="0"/>
              <a:t>Service-Oriented DSS/BI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solidFill>
                  <a:srgbClr val="FF3300"/>
                </a:solidFill>
              </a:rPr>
              <a:t>Information-as-a-Service (IaaS)</a:t>
            </a:r>
          </a:p>
          <a:p>
            <a:pPr lvl="1"/>
            <a:r>
              <a:rPr lang="en-US" sz="2800" dirty="0" smtClean="0"/>
              <a:t>“Information on Demand”</a:t>
            </a:r>
          </a:p>
          <a:p>
            <a:pPr lvl="1"/>
            <a:r>
              <a:rPr lang="en-US" sz="2800" dirty="0" smtClean="0"/>
              <a:t>Goal </a:t>
            </a:r>
            <a:r>
              <a:rPr lang="en-US" sz="2800" dirty="0"/>
              <a:t>is </a:t>
            </a:r>
            <a:r>
              <a:rPr lang="en-US" sz="2800" dirty="0" smtClean="0"/>
              <a:t>to make </a:t>
            </a:r>
            <a:r>
              <a:rPr lang="en-US" sz="2800" dirty="0"/>
              <a:t>information available quickly to people, </a:t>
            </a:r>
            <a:r>
              <a:rPr lang="en-US" sz="2800" dirty="0" smtClean="0"/>
              <a:t>processes, and </a:t>
            </a:r>
            <a:r>
              <a:rPr lang="en-US" sz="2800" dirty="0"/>
              <a:t>applications across the business (agility</a:t>
            </a:r>
            <a:r>
              <a:rPr lang="en-US" sz="2800" dirty="0" smtClean="0"/>
              <a:t>)</a:t>
            </a:r>
          </a:p>
          <a:p>
            <a:pPr lvl="1"/>
            <a:r>
              <a:rPr lang="en-US" sz="2800" dirty="0" smtClean="0"/>
              <a:t>Provides </a:t>
            </a:r>
            <a:r>
              <a:rPr lang="en-US" sz="2800" dirty="0"/>
              <a:t>a “single </a:t>
            </a:r>
            <a:r>
              <a:rPr lang="en-US" sz="2800" dirty="0" smtClean="0"/>
              <a:t>version of </a:t>
            </a:r>
            <a:r>
              <a:rPr lang="en-US" sz="2800" dirty="0"/>
              <a:t>the truth,” </a:t>
            </a:r>
            <a:r>
              <a:rPr lang="en-US" sz="2800" dirty="0" smtClean="0"/>
              <a:t>make it </a:t>
            </a:r>
            <a:r>
              <a:rPr lang="en-US" sz="2800" dirty="0"/>
              <a:t>available 24/7, and by doing so, reduce proliferating redundant data and the time </a:t>
            </a:r>
            <a:r>
              <a:rPr lang="en-US" sz="2800" dirty="0" smtClean="0"/>
              <a:t>it takes </a:t>
            </a:r>
            <a:r>
              <a:rPr lang="en-US" sz="2800" dirty="0"/>
              <a:t>to build and deploy new information </a:t>
            </a:r>
            <a:r>
              <a:rPr lang="en-US" sz="2800" dirty="0" smtClean="0"/>
              <a:t>services</a:t>
            </a:r>
          </a:p>
          <a:p>
            <a:pPr lvl="1"/>
            <a:r>
              <a:rPr lang="en-US" sz="2800" dirty="0" smtClean="0"/>
              <a:t>SOA, flexible data integration, MDM, …</a:t>
            </a:r>
          </a:p>
          <a:p>
            <a:pPr lvl="1"/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5671727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Components of </a:t>
            </a:r>
            <a:br>
              <a:rPr lang="en-US" dirty="0"/>
            </a:br>
            <a:r>
              <a:rPr lang="en-US" dirty="0"/>
              <a:t>Service-Oriented DSS/BI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solidFill>
                  <a:srgbClr val="FF3300"/>
                </a:solidFill>
              </a:rPr>
              <a:t>Analytics-as-a-Service (AaaS)</a:t>
            </a:r>
            <a:endParaRPr lang="en-US" sz="3200" dirty="0" smtClean="0">
              <a:solidFill>
                <a:srgbClr val="FF3300"/>
              </a:solidFill>
            </a:endParaRPr>
          </a:p>
          <a:p>
            <a:pPr lvl="1"/>
            <a:r>
              <a:rPr lang="en-US" sz="2800" dirty="0" smtClean="0"/>
              <a:t>“Agile Analytics”</a:t>
            </a:r>
          </a:p>
          <a:p>
            <a:pPr lvl="1"/>
            <a:r>
              <a:rPr lang="en-US" sz="2800" dirty="0"/>
              <a:t>AaaS in the cloud has economies of </a:t>
            </a:r>
            <a:r>
              <a:rPr lang="en-US" sz="2800" dirty="0" smtClean="0"/>
              <a:t>scale, better scalability, </a:t>
            </a:r>
            <a:r>
              <a:rPr lang="en-US" sz="2800" dirty="0"/>
              <a:t>and higher cost </a:t>
            </a:r>
            <a:r>
              <a:rPr lang="en-US" sz="2800" dirty="0" smtClean="0"/>
              <a:t>savings</a:t>
            </a:r>
          </a:p>
          <a:p>
            <a:pPr lvl="1"/>
            <a:r>
              <a:rPr lang="en-US" sz="2800" dirty="0" smtClean="0"/>
              <a:t>Data/Text Mining + Big Data </a:t>
            </a:r>
            <a:r>
              <a:rPr lang="en-US" sz="2800" dirty="0" smtClean="0">
                <a:sym typeface="Wingdings" panose="05000000000000000000" pitchFamily="2" charset="2"/>
              </a:rPr>
              <a:t> </a:t>
            </a:r>
            <a:r>
              <a:rPr lang="en-US" sz="2800" dirty="0" smtClean="0"/>
              <a:t>Cloud Computing</a:t>
            </a:r>
          </a:p>
          <a:p>
            <a:pPr lvl="2"/>
            <a:r>
              <a:rPr lang="en-US" sz="2400" dirty="0" smtClean="0"/>
              <a:t>Storage and access to Big Data</a:t>
            </a:r>
          </a:p>
          <a:p>
            <a:pPr lvl="2"/>
            <a:r>
              <a:rPr lang="en-US" sz="2400" dirty="0" smtClean="0"/>
              <a:t>Massively Parallel Processing </a:t>
            </a:r>
          </a:p>
          <a:p>
            <a:pPr lvl="2"/>
            <a:r>
              <a:rPr lang="en-US" sz="2400" dirty="0" smtClean="0"/>
              <a:t>In-memory processing</a:t>
            </a:r>
          </a:p>
          <a:p>
            <a:pPr lvl="2"/>
            <a:r>
              <a:rPr lang="en-US" sz="2400" dirty="0" smtClean="0"/>
              <a:t>In-database processing</a:t>
            </a:r>
          </a:p>
          <a:p>
            <a:pPr lvl="2"/>
            <a:r>
              <a:rPr lang="en-US" sz="2400" dirty="0" smtClean="0"/>
              <a:t>Resource polling, scaling, cost and time saving, … </a:t>
            </a:r>
            <a:endParaRPr lang="en-US" sz="8400" dirty="0" smtClean="0"/>
          </a:p>
          <a:p>
            <a:pPr lvl="1"/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6130370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Impacts </a:t>
            </a:r>
            <a:r>
              <a:rPr lang="en-US" dirty="0"/>
              <a:t>of Analytics </a:t>
            </a:r>
            <a:r>
              <a:rPr lang="en-US" dirty="0" smtClean="0"/>
              <a:t>in </a:t>
            </a:r>
            <a:r>
              <a:rPr lang="en-US" dirty="0"/>
              <a:t>Organizations: An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New Organizational </a:t>
            </a:r>
            <a:r>
              <a:rPr lang="en-US" dirty="0" smtClean="0"/>
              <a:t>Units</a:t>
            </a:r>
          </a:p>
          <a:p>
            <a:pPr lvl="1"/>
            <a:r>
              <a:rPr lang="en-US" dirty="0" smtClean="0"/>
              <a:t>Analytics departments</a:t>
            </a:r>
          </a:p>
          <a:p>
            <a:pPr lvl="2"/>
            <a:r>
              <a:rPr lang="en-US" dirty="0" smtClean="0"/>
              <a:t>Chief Analytics Officer, Chief Knowledge Officer</a:t>
            </a:r>
          </a:p>
          <a:p>
            <a:pPr lvl="1"/>
            <a:r>
              <a:rPr lang="en-US" dirty="0"/>
              <a:t>Restructuring Business Processes and Virtual </a:t>
            </a:r>
            <a:r>
              <a:rPr lang="en-US" dirty="0" smtClean="0"/>
              <a:t>Teams</a:t>
            </a:r>
          </a:p>
          <a:p>
            <a:pPr lvl="2"/>
            <a:r>
              <a:rPr lang="en-US" dirty="0" smtClean="0"/>
              <a:t>Reengineering and BPR</a:t>
            </a:r>
          </a:p>
          <a:p>
            <a:pPr lvl="1"/>
            <a:r>
              <a:rPr lang="en-US" dirty="0" smtClean="0"/>
              <a:t>Job Satisfaction</a:t>
            </a:r>
          </a:p>
          <a:p>
            <a:pPr lvl="1"/>
            <a:r>
              <a:rPr lang="en-US" dirty="0"/>
              <a:t>Job Stress and </a:t>
            </a:r>
            <a:r>
              <a:rPr lang="en-US" dirty="0" smtClean="0"/>
              <a:t>Anxiety</a:t>
            </a:r>
          </a:p>
          <a:p>
            <a:pPr lvl="1"/>
            <a:r>
              <a:rPr lang="en-US" dirty="0"/>
              <a:t>Impact on Managers’ </a:t>
            </a:r>
            <a:r>
              <a:rPr lang="en-US" dirty="0" smtClean="0"/>
              <a:t>Activities/Performance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1772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</a:t>
            </a:r>
            <a:r>
              <a:rPr lang="en-US" dirty="0"/>
              <a:t>of Legality, Privacy,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305800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Legal issues to consider</a:t>
            </a:r>
          </a:p>
          <a:p>
            <a:pPr lvl="1"/>
            <a:r>
              <a:rPr lang="en-US" sz="2800" dirty="0"/>
              <a:t>What is the value of an expert opinion in court when the expertise is encoded in </a:t>
            </a:r>
            <a:r>
              <a:rPr lang="en-US" sz="2800" dirty="0" smtClean="0"/>
              <a:t>a computer</a:t>
            </a:r>
            <a:r>
              <a:rPr lang="en-US" sz="2800" dirty="0"/>
              <a:t>?</a:t>
            </a:r>
          </a:p>
          <a:p>
            <a:pPr lvl="1"/>
            <a:r>
              <a:rPr lang="en-US" sz="2800" dirty="0" smtClean="0"/>
              <a:t>Who </a:t>
            </a:r>
            <a:r>
              <a:rPr lang="en-US" sz="2800" dirty="0"/>
              <a:t>is liable for wrong advice (or information) provided by an intelligent application?</a:t>
            </a:r>
          </a:p>
          <a:p>
            <a:pPr lvl="1"/>
            <a:r>
              <a:rPr lang="en-US" sz="2800" dirty="0" smtClean="0"/>
              <a:t>What </a:t>
            </a:r>
            <a:r>
              <a:rPr lang="en-US" sz="2800" dirty="0"/>
              <a:t>happens if a manager enters an incorrect judgment value into an </a:t>
            </a:r>
            <a:r>
              <a:rPr lang="en-US" sz="2800" dirty="0" smtClean="0"/>
              <a:t>analytic application?</a:t>
            </a:r>
            <a:endParaRPr lang="en-US" sz="2800" dirty="0"/>
          </a:p>
          <a:p>
            <a:pPr lvl="1"/>
            <a:r>
              <a:rPr lang="en-US" sz="2800" dirty="0" smtClean="0"/>
              <a:t>Who </a:t>
            </a:r>
            <a:r>
              <a:rPr lang="en-US" sz="2800" dirty="0"/>
              <a:t>owns the knowledge in a knowledge base?</a:t>
            </a:r>
          </a:p>
          <a:p>
            <a:pPr lvl="1"/>
            <a:r>
              <a:rPr lang="en-US" sz="2800" dirty="0" smtClean="0"/>
              <a:t>Can </a:t>
            </a:r>
            <a:r>
              <a:rPr lang="en-US" sz="2800" dirty="0"/>
              <a:t>management force experts to contribute their expertise?</a:t>
            </a:r>
          </a:p>
        </p:txBody>
      </p:sp>
    </p:spTree>
    <p:extLst>
      <p:ext uri="{BB962C8B-B14F-4D97-AF65-F5344CB8AC3E}">
        <p14:creationId xmlns:p14="http://schemas.microsoft.com/office/powerpoint/2010/main" val="10050175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</a:t>
            </a:r>
            <a:r>
              <a:rPr lang="en-US" dirty="0"/>
              <a:t>of Legality, Privacy,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3058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Privacy</a:t>
            </a:r>
          </a:p>
          <a:p>
            <a:pPr lvl="1"/>
            <a:r>
              <a:rPr lang="en-US" dirty="0" smtClean="0"/>
              <a:t>“the </a:t>
            </a:r>
            <a:r>
              <a:rPr lang="en-US" dirty="0"/>
              <a:t>right to be </a:t>
            </a:r>
            <a:r>
              <a:rPr lang="en-US" dirty="0" smtClean="0"/>
              <a:t>left </a:t>
            </a:r>
            <a:r>
              <a:rPr lang="en-US" dirty="0"/>
              <a:t>alone and the right to be free from unreasonable personal </a:t>
            </a:r>
            <a:r>
              <a:rPr lang="en-US" dirty="0" smtClean="0"/>
              <a:t>intrusions”</a:t>
            </a:r>
          </a:p>
          <a:p>
            <a:pPr lvl="1"/>
            <a:r>
              <a:rPr lang="en-US" dirty="0"/>
              <a:t>Collecting Information About </a:t>
            </a:r>
            <a:r>
              <a:rPr lang="en-US" dirty="0" smtClean="0"/>
              <a:t>Individuals</a:t>
            </a:r>
          </a:p>
          <a:p>
            <a:pPr lvl="2"/>
            <a:r>
              <a:rPr lang="en-US" dirty="0" smtClean="0"/>
              <a:t>How much is too much? </a:t>
            </a:r>
          </a:p>
          <a:p>
            <a:pPr lvl="1"/>
            <a:r>
              <a:rPr lang="en-US" dirty="0"/>
              <a:t>Mobile User </a:t>
            </a:r>
            <a:r>
              <a:rPr lang="en-US" dirty="0" smtClean="0"/>
              <a:t>Privacy</a:t>
            </a:r>
          </a:p>
          <a:p>
            <a:pPr lvl="2"/>
            <a:r>
              <a:rPr lang="en-US" dirty="0" smtClean="0"/>
              <a:t>Location-based analysis/profiling</a:t>
            </a:r>
          </a:p>
          <a:p>
            <a:pPr lvl="1"/>
            <a:r>
              <a:rPr lang="en-US" dirty="0"/>
              <a:t>Homeland Security and Individual </a:t>
            </a:r>
            <a:r>
              <a:rPr lang="en-US" dirty="0" smtClean="0"/>
              <a:t>Privacy</a:t>
            </a:r>
          </a:p>
          <a:p>
            <a:pPr lvl="1"/>
            <a:r>
              <a:rPr lang="en-US" dirty="0" smtClean="0"/>
              <a:t>Recent Issues </a:t>
            </a:r>
            <a:r>
              <a:rPr lang="en-US" dirty="0"/>
              <a:t>in Privacy and </a:t>
            </a:r>
            <a:r>
              <a:rPr lang="en-US" dirty="0" smtClean="0"/>
              <a:t>Analytics</a:t>
            </a:r>
          </a:p>
          <a:p>
            <a:pPr lvl="2"/>
            <a:r>
              <a:rPr lang="en-US" dirty="0"/>
              <a:t>“</a:t>
            </a:r>
            <a:r>
              <a:rPr lang="en-US" dirty="0" smtClean="0"/>
              <a:t>What They </a:t>
            </a:r>
            <a:r>
              <a:rPr lang="en-US" dirty="0"/>
              <a:t>Know</a:t>
            </a:r>
            <a:r>
              <a:rPr lang="en-US" dirty="0" smtClean="0"/>
              <a:t>” about you </a:t>
            </a:r>
            <a:r>
              <a:rPr lang="en-US" dirty="0"/>
              <a:t>(wsj.com/wtk</a:t>
            </a:r>
            <a:r>
              <a:rPr lang="en-US" dirty="0" smtClean="0"/>
              <a:t>)</a:t>
            </a:r>
          </a:p>
          <a:p>
            <a:pPr lvl="2"/>
            <a:r>
              <a:rPr lang="en-US" dirty="0"/>
              <a:t>Rapleaf (rapleaf.com</a:t>
            </a:r>
            <a:r>
              <a:rPr lang="en-US" dirty="0" smtClean="0"/>
              <a:t>), </a:t>
            </a:r>
            <a:r>
              <a:rPr lang="en-US" dirty="0"/>
              <a:t>X + 1 (xplusone.com</a:t>
            </a:r>
            <a:r>
              <a:rPr lang="en-US" dirty="0" smtClean="0"/>
              <a:t>), </a:t>
            </a:r>
            <a:r>
              <a:rPr lang="en-US" dirty="0"/>
              <a:t>Bluecava (bluecava.com</a:t>
            </a:r>
            <a:r>
              <a:rPr lang="en-US" dirty="0" smtClean="0"/>
              <a:t>), reputation.com, sociometric.com...</a:t>
            </a:r>
          </a:p>
          <a:p>
            <a:pPr lvl="1"/>
            <a:endParaRPr lang="en-US" sz="8400" dirty="0"/>
          </a:p>
        </p:txBody>
      </p:sp>
    </p:spTree>
    <p:extLst>
      <p:ext uri="{BB962C8B-B14F-4D97-AF65-F5344CB8AC3E}">
        <p14:creationId xmlns:p14="http://schemas.microsoft.com/office/powerpoint/2010/main" val="39660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Location-Based Analytics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905000"/>
            <a:ext cx="8916464" cy="382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48127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</a:t>
            </a:r>
            <a:r>
              <a:rPr lang="en-US" dirty="0"/>
              <a:t>of Legality, Privacy,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3058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/>
              <a:t>Ethics in Decision Making and Support</a:t>
            </a:r>
            <a:endParaRPr lang="en-US" sz="4000" dirty="0" smtClean="0"/>
          </a:p>
          <a:p>
            <a:pPr lvl="1"/>
            <a:r>
              <a:rPr lang="en-US" sz="3600" dirty="0"/>
              <a:t>Electronic surveillance</a:t>
            </a:r>
          </a:p>
          <a:p>
            <a:pPr lvl="1"/>
            <a:r>
              <a:rPr lang="en-US" sz="3600" dirty="0" smtClean="0"/>
              <a:t>Software </a:t>
            </a:r>
            <a:r>
              <a:rPr lang="en-US" sz="3600" dirty="0"/>
              <a:t>piracy</a:t>
            </a:r>
          </a:p>
          <a:p>
            <a:pPr lvl="1"/>
            <a:r>
              <a:rPr lang="en-US" sz="3600" dirty="0" smtClean="0"/>
              <a:t>Invasion </a:t>
            </a:r>
            <a:r>
              <a:rPr lang="en-US" sz="3600" dirty="0"/>
              <a:t>of individuals’ privacy</a:t>
            </a:r>
          </a:p>
          <a:p>
            <a:pPr lvl="1"/>
            <a:r>
              <a:rPr lang="en-US" sz="3600" dirty="0" smtClean="0"/>
              <a:t>Use </a:t>
            </a:r>
            <a:r>
              <a:rPr lang="en-US" sz="3600" dirty="0"/>
              <a:t>of proprietary databases</a:t>
            </a:r>
          </a:p>
          <a:p>
            <a:pPr lvl="1"/>
            <a:r>
              <a:rPr lang="en-US" sz="3600" dirty="0" smtClean="0"/>
              <a:t>Use </a:t>
            </a:r>
            <a:r>
              <a:rPr lang="en-US" sz="3600" dirty="0"/>
              <a:t>of </a:t>
            </a:r>
            <a:r>
              <a:rPr lang="en-US" sz="3600" dirty="0" smtClean="0"/>
              <a:t>knowledge </a:t>
            </a:r>
            <a:r>
              <a:rPr lang="en-US" sz="3600" dirty="0"/>
              <a:t>and expertise</a:t>
            </a:r>
          </a:p>
          <a:p>
            <a:pPr lvl="1"/>
            <a:r>
              <a:rPr lang="en-US" sz="3600" dirty="0" smtClean="0"/>
              <a:t>Accessibility </a:t>
            </a:r>
            <a:r>
              <a:rPr lang="en-US" sz="3600" dirty="0"/>
              <a:t>for workers with disabilities</a:t>
            </a:r>
          </a:p>
          <a:p>
            <a:pPr lvl="1"/>
            <a:r>
              <a:rPr lang="en-US" sz="3600" dirty="0" smtClean="0"/>
              <a:t>Accuracy </a:t>
            </a:r>
            <a:r>
              <a:rPr lang="en-US" sz="3600" dirty="0"/>
              <a:t>of data, information, and knowledge</a:t>
            </a:r>
          </a:p>
          <a:p>
            <a:pPr lvl="1"/>
            <a:r>
              <a:rPr lang="en-US" sz="3600" dirty="0" smtClean="0"/>
              <a:t>Protection </a:t>
            </a:r>
            <a:r>
              <a:rPr lang="en-US" sz="3600" dirty="0"/>
              <a:t>of the rights of users</a:t>
            </a:r>
          </a:p>
          <a:p>
            <a:pPr lvl="1"/>
            <a:r>
              <a:rPr lang="en-US" sz="3600" dirty="0" smtClean="0"/>
              <a:t>Accessibility </a:t>
            </a:r>
            <a:r>
              <a:rPr lang="en-US" sz="3600" dirty="0"/>
              <a:t>to </a:t>
            </a:r>
            <a:r>
              <a:rPr lang="en-US" sz="3600" dirty="0" smtClean="0"/>
              <a:t>information</a:t>
            </a:r>
          </a:p>
          <a:p>
            <a:pPr lvl="1"/>
            <a:r>
              <a:rPr lang="en-US" sz="3600" dirty="0" smtClean="0"/>
              <a:t>Personal use </a:t>
            </a:r>
            <a:r>
              <a:rPr lang="en-US" sz="3600" dirty="0"/>
              <a:t>of corporate </a:t>
            </a:r>
            <a:r>
              <a:rPr lang="en-US" sz="3600" dirty="0" smtClean="0"/>
              <a:t>computing resources</a:t>
            </a:r>
          </a:p>
          <a:p>
            <a:pPr lvl="1"/>
            <a:r>
              <a:rPr lang="en-US" sz="3600" dirty="0" smtClean="0"/>
              <a:t>… more in the book</a:t>
            </a:r>
          </a:p>
          <a:p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7274276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382000" cy="4876800"/>
          </a:xfrm>
        </p:spPr>
        <p:txBody>
          <a:bodyPr>
            <a:noAutofit/>
          </a:bodyPr>
          <a:lstStyle/>
          <a:p>
            <a:r>
              <a:rPr lang="en-US" sz="2800" dirty="0"/>
              <a:t>Analytics Industry </a:t>
            </a:r>
            <a:r>
              <a:rPr lang="en-US" sz="2800" dirty="0" smtClean="0"/>
              <a:t>Clusters</a:t>
            </a:r>
            <a:endParaRPr lang="en-US" sz="2800" dirty="0"/>
          </a:p>
          <a:p>
            <a:r>
              <a:rPr lang="en-US" sz="2800" dirty="0"/>
              <a:t>Data </a:t>
            </a:r>
            <a:r>
              <a:rPr lang="en-US" sz="2800" dirty="0" smtClean="0"/>
              <a:t>Infrastructure </a:t>
            </a:r>
            <a:r>
              <a:rPr lang="en-US" sz="2800" dirty="0"/>
              <a:t>Data Warehouse</a:t>
            </a:r>
            <a:r>
              <a:rPr lang="en-US" sz="2800" dirty="0" smtClean="0"/>
              <a:t> Providers</a:t>
            </a:r>
          </a:p>
          <a:p>
            <a:r>
              <a:rPr lang="en-US" sz="2800" dirty="0"/>
              <a:t>Middleware/BI Platform </a:t>
            </a:r>
            <a:r>
              <a:rPr lang="en-US" sz="2800" dirty="0" smtClean="0"/>
              <a:t>Industry</a:t>
            </a:r>
          </a:p>
          <a:p>
            <a:r>
              <a:rPr lang="en-US" sz="2800" dirty="0"/>
              <a:t>Data </a:t>
            </a:r>
            <a:r>
              <a:rPr lang="en-US" sz="2800" dirty="0" smtClean="0"/>
              <a:t>Aggregators/Distributors</a:t>
            </a:r>
          </a:p>
          <a:p>
            <a:r>
              <a:rPr lang="en-US" sz="2800" dirty="0"/>
              <a:t>Analytics-Focused Software </a:t>
            </a:r>
            <a:r>
              <a:rPr lang="en-US" sz="2800" dirty="0" smtClean="0"/>
              <a:t>Developers</a:t>
            </a:r>
          </a:p>
          <a:p>
            <a:r>
              <a:rPr lang="en-US" sz="2800" dirty="0" smtClean="0"/>
              <a:t>Application </a:t>
            </a:r>
            <a:r>
              <a:rPr lang="en-US" sz="2800" dirty="0"/>
              <a:t>Developers or System </a:t>
            </a:r>
            <a:r>
              <a:rPr lang="en-US" sz="2800" dirty="0" smtClean="0"/>
              <a:t>Integrators</a:t>
            </a:r>
          </a:p>
          <a:p>
            <a:r>
              <a:rPr lang="en-US" sz="2800" dirty="0"/>
              <a:t>Analytics User </a:t>
            </a:r>
            <a:r>
              <a:rPr lang="en-US" sz="2800" dirty="0" smtClean="0"/>
              <a:t>Organizations</a:t>
            </a:r>
          </a:p>
          <a:p>
            <a:r>
              <a:rPr lang="en-US" sz="2800" dirty="0"/>
              <a:t>Analytics Industry Analysts and </a:t>
            </a:r>
            <a:r>
              <a:rPr lang="en-US" sz="2800" dirty="0" smtClean="0"/>
              <a:t>Influencers</a:t>
            </a:r>
          </a:p>
          <a:p>
            <a:r>
              <a:rPr lang="en-US" sz="2800" dirty="0"/>
              <a:t>Academic Providers and Certification Agencies</a:t>
            </a:r>
            <a:endParaRPr lang="en-US" sz="2800" dirty="0" smtClean="0"/>
          </a:p>
          <a:p>
            <a:pPr lvl="1"/>
            <a:endParaRPr lang="en-US" sz="2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Overview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Analytics Ecosystem</a:t>
            </a:r>
          </a:p>
        </p:txBody>
      </p:sp>
    </p:spTree>
    <p:extLst>
      <p:ext uri="{BB962C8B-B14F-4D97-AF65-F5344CB8AC3E}">
        <p14:creationId xmlns:p14="http://schemas.microsoft.com/office/powerpoint/2010/main" val="33572964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Analytics Ecosystem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07" y="1905000"/>
            <a:ext cx="8324193" cy="3962400"/>
          </a:xfrm>
          <a:prstGeom prst="rect">
            <a:avLst/>
          </a:prstGeom>
          <a:noFill/>
          <a:ln w="9525">
            <a:solidFill>
              <a:srgbClr val="F85E0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4178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485900"/>
            <a:ext cx="5635625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31776"/>
            <a:ext cx="7916862" cy="1139824"/>
          </a:xfrm>
        </p:spPr>
        <p:txBody>
          <a:bodyPr/>
          <a:lstStyle/>
          <a:p>
            <a:r>
              <a:rPr lang="en-US" dirty="0"/>
              <a:t>Analytics </a:t>
            </a:r>
            <a:r>
              <a:rPr lang="en-US" dirty="0" smtClean="0"/>
              <a:t>Ecosystem - Titles </a:t>
            </a:r>
            <a:r>
              <a:rPr lang="en-US" dirty="0"/>
              <a:t>of Analytics Program Graduates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962400" cy="472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Masters Degrees</a:t>
            </a:r>
          </a:p>
          <a:p>
            <a:r>
              <a:rPr lang="en-US" sz="2800" dirty="0" smtClean="0"/>
              <a:t>UG Degrees</a:t>
            </a:r>
          </a:p>
          <a:p>
            <a:r>
              <a:rPr lang="en-US" sz="2800" dirty="0" smtClean="0"/>
              <a:t>Certificate Programs</a:t>
            </a:r>
          </a:p>
          <a:p>
            <a:pPr lvl="1"/>
            <a:r>
              <a:rPr lang="en-US" sz="2400" dirty="0" smtClean="0"/>
              <a:t>…</a:t>
            </a:r>
          </a:p>
          <a:p>
            <a:r>
              <a:rPr lang="en-US" sz="2800" dirty="0" smtClean="0"/>
              <a:t>Data Scientist</a:t>
            </a:r>
          </a:p>
          <a:p>
            <a:pPr lvl="1"/>
            <a:r>
              <a:rPr lang="en-US" sz="2400" dirty="0" smtClean="0"/>
              <a:t>…</a:t>
            </a:r>
            <a:endParaRPr lang="en-US" sz="2400" dirty="0"/>
          </a:p>
          <a:p>
            <a:r>
              <a:rPr lang="en-US" sz="2800" dirty="0"/>
              <a:t>Decision </a:t>
            </a:r>
            <a:r>
              <a:rPr lang="en-US" sz="2800" dirty="0" smtClean="0"/>
              <a:t>Science</a:t>
            </a:r>
          </a:p>
          <a:p>
            <a:r>
              <a:rPr lang="en-US" sz="2800" dirty="0"/>
              <a:t>Marketing Analytics</a:t>
            </a:r>
          </a:p>
          <a:p>
            <a:r>
              <a:rPr lang="en-US" sz="2800" dirty="0"/>
              <a:t>Management Science</a:t>
            </a:r>
            <a:endParaRPr lang="en-US" sz="2800" dirty="0" smtClean="0"/>
          </a:p>
          <a:p>
            <a:pPr lvl="1"/>
            <a:r>
              <a:rPr lang="en-US" sz="2400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027085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the Chapter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Questions, comments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75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193088" cy="4800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Location-based </a:t>
            </a:r>
            <a:r>
              <a:rPr lang="en-US" dirty="0" smtClean="0"/>
              <a:t>databases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Geographic Information System (GIS)</a:t>
            </a:r>
          </a:p>
          <a:p>
            <a:pPr lvl="1"/>
            <a:r>
              <a:rPr lang="en-US" sz="3000" dirty="0" smtClean="0"/>
              <a:t>Used </a:t>
            </a:r>
            <a:r>
              <a:rPr lang="en-US" sz="3000" dirty="0"/>
              <a:t>to capture, store, analyze, and manage the data linked to a location</a:t>
            </a:r>
          </a:p>
          <a:p>
            <a:pPr lvl="1"/>
            <a:r>
              <a:rPr lang="en-US" sz="3000" dirty="0" smtClean="0"/>
              <a:t>Combined with </a:t>
            </a:r>
            <a:r>
              <a:rPr lang="en-US" sz="3000" dirty="0"/>
              <a:t>integrated sensor </a:t>
            </a:r>
            <a:r>
              <a:rPr lang="en-US" sz="3000" dirty="0" smtClean="0"/>
              <a:t>technologies and global </a:t>
            </a:r>
            <a:r>
              <a:rPr lang="en-US" sz="3000" dirty="0"/>
              <a:t>positioning </a:t>
            </a:r>
            <a:r>
              <a:rPr lang="en-US" sz="3000" dirty="0" smtClean="0"/>
              <a:t>systems (GPS)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Location Intelligence (LI)?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nteractive </a:t>
            </a:r>
            <a:r>
              <a:rPr lang="en-US" dirty="0"/>
              <a:t>maps that further drill down to </a:t>
            </a:r>
            <a:r>
              <a:rPr lang="en-US" dirty="0" smtClean="0"/>
              <a:t>details about </a:t>
            </a:r>
            <a:r>
              <a:rPr lang="en-US" dirty="0"/>
              <a:t>any location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Location-Based Analytics</a:t>
            </a:r>
          </a:p>
        </p:txBody>
      </p:sp>
    </p:spTree>
    <p:extLst>
      <p:ext uri="{BB962C8B-B14F-4D97-AF65-F5344CB8AC3E}">
        <p14:creationId xmlns:p14="http://schemas.microsoft.com/office/powerpoint/2010/main" val="2782599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8229600" cy="48768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3500" dirty="0" smtClean="0"/>
              <a:t>Retailers – location + demographic </a:t>
            </a:r>
            <a:r>
              <a:rPr lang="en-US" sz="3500" dirty="0"/>
              <a:t>details combined with other transactional </a:t>
            </a:r>
            <a:r>
              <a:rPr lang="en-US" sz="3500" dirty="0" smtClean="0"/>
              <a:t>data can help …  </a:t>
            </a:r>
          </a:p>
          <a:p>
            <a:pPr lvl="1"/>
            <a:r>
              <a:rPr lang="en-US" sz="3000" dirty="0" smtClean="0"/>
              <a:t>determine how sales </a:t>
            </a:r>
            <a:r>
              <a:rPr lang="en-US" sz="3000" dirty="0"/>
              <a:t>vary by population level </a:t>
            </a:r>
            <a:endParaRPr lang="en-US" sz="3000" dirty="0" smtClean="0"/>
          </a:p>
          <a:p>
            <a:pPr lvl="1"/>
            <a:r>
              <a:rPr lang="en-US" sz="3000" dirty="0" smtClean="0"/>
              <a:t>assess locational proximity </a:t>
            </a:r>
            <a:r>
              <a:rPr lang="en-US" sz="3000" dirty="0"/>
              <a:t>to other </a:t>
            </a:r>
            <a:r>
              <a:rPr lang="en-US" sz="3000" dirty="0" smtClean="0"/>
              <a:t>competitors and their offerings</a:t>
            </a:r>
          </a:p>
          <a:p>
            <a:pPr lvl="1"/>
            <a:r>
              <a:rPr lang="en-US" sz="3000" dirty="0" smtClean="0"/>
              <a:t>assess the demand variations </a:t>
            </a:r>
            <a:r>
              <a:rPr lang="en-US" sz="3000" dirty="0"/>
              <a:t>and efficiency of supply chain </a:t>
            </a:r>
            <a:r>
              <a:rPr lang="en-US" sz="3000" dirty="0" smtClean="0"/>
              <a:t>operations</a:t>
            </a:r>
          </a:p>
          <a:p>
            <a:pPr lvl="1"/>
            <a:r>
              <a:rPr lang="en-US" sz="3000" dirty="0" smtClean="0"/>
              <a:t>analyze customer needs and complaints</a:t>
            </a:r>
          </a:p>
          <a:p>
            <a:pPr lvl="1"/>
            <a:r>
              <a:rPr lang="en-US" sz="3000" dirty="0" smtClean="0"/>
              <a:t>better target different customer segments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Location-Based Analytics</a:t>
            </a:r>
          </a:p>
        </p:txBody>
      </p:sp>
    </p:spTree>
    <p:extLst>
      <p:ext uri="{BB962C8B-B14F-4D97-AF65-F5344CB8AC3E}">
        <p14:creationId xmlns:p14="http://schemas.microsoft.com/office/powerpoint/2010/main" val="912520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305800" cy="48768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3200" dirty="0" smtClean="0"/>
              <a:t>Global Intelligence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U.S. Transportation Command (USTRANSCOM)</a:t>
            </a:r>
            <a:endParaRPr lang="en-US" sz="3100" dirty="0" smtClean="0"/>
          </a:p>
          <a:p>
            <a:pPr lvl="2"/>
            <a:r>
              <a:rPr lang="en-US" sz="2400" dirty="0"/>
              <a:t>track the information about the type of </a:t>
            </a:r>
            <a:r>
              <a:rPr lang="en-US" sz="2400" dirty="0" smtClean="0"/>
              <a:t>aircraft</a:t>
            </a:r>
          </a:p>
          <a:p>
            <a:pPr lvl="2"/>
            <a:r>
              <a:rPr lang="en-US" sz="2400" dirty="0"/>
              <a:t>maintenance </a:t>
            </a:r>
            <a:r>
              <a:rPr lang="en-US" sz="2400" dirty="0" smtClean="0"/>
              <a:t>history</a:t>
            </a:r>
          </a:p>
          <a:p>
            <a:pPr lvl="2"/>
            <a:r>
              <a:rPr lang="en-US" sz="2400" dirty="0"/>
              <a:t>c</a:t>
            </a:r>
            <a:r>
              <a:rPr lang="en-US" sz="2400" dirty="0" smtClean="0"/>
              <a:t>omplete list </a:t>
            </a:r>
            <a:r>
              <a:rPr lang="en-US" sz="2400" dirty="0"/>
              <a:t>of </a:t>
            </a:r>
            <a:r>
              <a:rPr lang="en-US" sz="2400" dirty="0" smtClean="0"/>
              <a:t>crew</a:t>
            </a:r>
          </a:p>
          <a:p>
            <a:pPr lvl="2"/>
            <a:r>
              <a:rPr lang="en-US" sz="2400" dirty="0"/>
              <a:t>equipment and supplies on the </a:t>
            </a:r>
            <a:r>
              <a:rPr lang="en-US" sz="2400" dirty="0" smtClean="0"/>
              <a:t>aircraft</a:t>
            </a:r>
          </a:p>
          <a:p>
            <a:pPr lvl="2"/>
            <a:r>
              <a:rPr lang="en-US" sz="2400" dirty="0"/>
              <a:t>location of the </a:t>
            </a:r>
            <a:r>
              <a:rPr lang="en-US" sz="2400" dirty="0" smtClean="0"/>
              <a:t>aircraft</a:t>
            </a:r>
          </a:p>
          <a:p>
            <a:pPr lvl="1"/>
            <a:r>
              <a:rPr lang="en-US" sz="2800" dirty="0" smtClean="0">
                <a:sym typeface="Wingdings" panose="05000000000000000000" pitchFamily="2" charset="2"/>
              </a:rPr>
              <a:t> well-informed </a:t>
            </a:r>
            <a:r>
              <a:rPr lang="en-US" sz="2800" dirty="0">
                <a:sym typeface="Wingdings" panose="05000000000000000000" pitchFamily="2" charset="2"/>
              </a:rPr>
              <a:t>decisions </a:t>
            </a:r>
            <a:r>
              <a:rPr lang="en-US" sz="2800" dirty="0" smtClean="0">
                <a:sym typeface="Wingdings" panose="05000000000000000000" pitchFamily="2" charset="2"/>
              </a:rPr>
              <a:t>for global operations</a:t>
            </a:r>
          </a:p>
          <a:p>
            <a:pPr lvl="4"/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3200" dirty="0" smtClean="0"/>
              <a:t>Overlaying weather and environmental data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Teradata, NAVTEQ, Tele Atlas …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Location-Based Analytics</a:t>
            </a:r>
          </a:p>
        </p:txBody>
      </p:sp>
    </p:spTree>
    <p:extLst>
      <p:ext uri="{BB962C8B-B14F-4D97-AF65-F5344CB8AC3E}">
        <p14:creationId xmlns:p14="http://schemas.microsoft.com/office/powerpoint/2010/main" val="2441874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Geospatial Analytics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Sabre </a:t>
            </a:r>
            <a:r>
              <a:rPr lang="en-US" dirty="0"/>
              <a:t>Airline Solutions’ </a:t>
            </a:r>
            <a:r>
              <a:rPr lang="en-US" dirty="0" smtClean="0"/>
              <a:t>application</a:t>
            </a:r>
          </a:p>
          <a:p>
            <a:pPr lvl="1"/>
            <a:r>
              <a:rPr lang="en-US" dirty="0"/>
              <a:t>Traveler </a:t>
            </a:r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Geospatial-enabled dashboard</a:t>
            </a:r>
          </a:p>
          <a:p>
            <a:pPr lvl="1"/>
            <a:r>
              <a:rPr lang="en-US" dirty="0" smtClean="0"/>
              <a:t>Assess risks across global hotspots</a:t>
            </a:r>
          </a:p>
          <a:p>
            <a:pPr lvl="1"/>
            <a:r>
              <a:rPr lang="en-US" dirty="0" smtClean="0"/>
              <a:t>Interactive maps</a:t>
            </a:r>
          </a:p>
          <a:p>
            <a:pPr lvl="2"/>
            <a:r>
              <a:rPr lang="en-US" dirty="0" smtClean="0"/>
              <a:t>Find current travelers</a:t>
            </a:r>
          </a:p>
          <a:p>
            <a:pPr lvl="2"/>
            <a:r>
              <a:rPr lang="en-US" dirty="0" smtClean="0"/>
              <a:t>Respond </a:t>
            </a:r>
            <a:r>
              <a:rPr lang="en-US" dirty="0"/>
              <a:t>quickly in the event of any travel </a:t>
            </a:r>
            <a:r>
              <a:rPr lang="en-US" dirty="0" smtClean="0"/>
              <a:t>disruption</a:t>
            </a:r>
          </a:p>
          <a:p>
            <a:r>
              <a:rPr lang="en-US" dirty="0" smtClean="0"/>
              <a:t>Telecommunication companies</a:t>
            </a:r>
          </a:p>
          <a:p>
            <a:pPr lvl="1"/>
            <a:r>
              <a:rPr lang="en-US" dirty="0" smtClean="0"/>
              <a:t>Analysis of failed connections</a:t>
            </a:r>
          </a:p>
          <a:p>
            <a:pPr lvl="1"/>
            <a:r>
              <a:rPr lang="en-US" dirty="0" smtClean="0"/>
              <a:t>See the Multimedia Exercise, next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017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Location Intelligence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382000" cy="4876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Many devices are constantly sending </a:t>
            </a:r>
            <a:r>
              <a:rPr lang="en-US" sz="3200" dirty="0"/>
              <a:t>out </a:t>
            </a:r>
            <a:r>
              <a:rPr lang="en-US" sz="3200" dirty="0" smtClean="0"/>
              <a:t>their location information</a:t>
            </a:r>
          </a:p>
          <a:p>
            <a:pPr lvl="1"/>
            <a:r>
              <a:rPr lang="en-US" sz="2800" dirty="0" smtClean="0"/>
              <a:t>Cars, airplanes, ships, mobile phones, cameras, navigation systems, …</a:t>
            </a:r>
          </a:p>
          <a:p>
            <a:pPr lvl="2"/>
            <a:r>
              <a:rPr lang="en-US" sz="2400" dirty="0" smtClean="0"/>
              <a:t>GPS, Wi-Fi, RFID, cell tower triangulation</a:t>
            </a:r>
          </a:p>
          <a:p>
            <a:r>
              <a:rPr lang="en-US" sz="3200" dirty="0" smtClean="0"/>
              <a:t>Reality mining?</a:t>
            </a:r>
          </a:p>
          <a:p>
            <a:pPr lvl="1"/>
            <a:r>
              <a:rPr lang="en-US" sz="2700" dirty="0" smtClean="0"/>
              <a:t>Real-time location information = real-time insight</a:t>
            </a:r>
          </a:p>
          <a:p>
            <a:pPr lvl="1"/>
            <a:r>
              <a:rPr lang="en-US" sz="2700" dirty="0" smtClean="0"/>
              <a:t>Path Intelligence (pathintelligence.com)</a:t>
            </a:r>
          </a:p>
          <a:p>
            <a:pPr lvl="2"/>
            <a:r>
              <a:rPr lang="en-US" sz="2400" dirty="0" smtClean="0"/>
              <a:t>Footpath – movement patterns within a city or store</a:t>
            </a:r>
          </a:p>
          <a:p>
            <a:pPr lvl="2"/>
            <a:r>
              <a:rPr lang="en-US" sz="2400" dirty="0" smtClean="0"/>
              <a:t>How to use such movement information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05689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Location Intelligence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382000" cy="4876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Targeting right </a:t>
            </a:r>
            <a:r>
              <a:rPr lang="en-US" sz="2800" dirty="0"/>
              <a:t>customer based on </a:t>
            </a:r>
            <a:r>
              <a:rPr lang="en-US" sz="2800" dirty="0" smtClean="0"/>
              <a:t>their </a:t>
            </a:r>
            <a:r>
              <a:rPr lang="en-US" sz="2800" dirty="0"/>
              <a:t>behavior over geographic </a:t>
            </a:r>
            <a:r>
              <a:rPr lang="en-US" sz="2800" dirty="0" smtClean="0"/>
              <a:t>locations</a:t>
            </a:r>
          </a:p>
          <a:p>
            <a:r>
              <a:rPr lang="en-US" sz="2800" dirty="0" smtClean="0"/>
              <a:t>Example </a:t>
            </a:r>
            <a:r>
              <a:rPr lang="en-US" sz="2800" dirty="0" smtClean="0">
                <a:solidFill>
                  <a:srgbClr val="F85E08"/>
                </a:solidFill>
              </a:rPr>
              <a:t>Radii app</a:t>
            </a:r>
          </a:p>
          <a:p>
            <a:pPr lvl="1"/>
            <a:r>
              <a:rPr lang="en-US" sz="2400" dirty="0" smtClean="0"/>
              <a:t>Collects information </a:t>
            </a:r>
            <a:r>
              <a:rPr lang="en-US" sz="2400" dirty="0"/>
              <a:t>about the user’s favorite </a:t>
            </a:r>
            <a:r>
              <a:rPr lang="en-US" sz="2400" dirty="0" smtClean="0"/>
              <a:t>locations, habits</a:t>
            </a:r>
            <a:r>
              <a:rPr lang="en-US" sz="2400" dirty="0"/>
              <a:t>, interests, spending </a:t>
            </a:r>
            <a:r>
              <a:rPr lang="en-US" sz="2400" dirty="0" smtClean="0"/>
              <a:t>patterns, …</a:t>
            </a:r>
          </a:p>
          <a:p>
            <a:pPr lvl="1"/>
            <a:r>
              <a:rPr lang="en-US" sz="2400" dirty="0"/>
              <a:t>Radii uses the Gimbal Context Awareness </a:t>
            </a:r>
            <a:r>
              <a:rPr lang="en-US" sz="2400" dirty="0" smtClean="0"/>
              <a:t>SDK</a:t>
            </a:r>
          </a:p>
          <a:p>
            <a:pPr lvl="1"/>
            <a:r>
              <a:rPr lang="en-US" sz="2400" dirty="0" smtClean="0"/>
              <a:t>Combines time + place + duration + action + …</a:t>
            </a:r>
          </a:p>
          <a:p>
            <a:pPr lvl="1"/>
            <a:r>
              <a:rPr lang="en-US" sz="2400" dirty="0" smtClean="0">
                <a:sym typeface="Wingdings" panose="05000000000000000000" pitchFamily="2" charset="2"/>
              </a:rPr>
              <a:t>Assigns Location Personality  Recommendation</a:t>
            </a:r>
          </a:p>
          <a:p>
            <a:pPr lvl="1"/>
            <a:r>
              <a:rPr lang="en-US" sz="2400" dirty="0" smtClean="0">
                <a:sym typeface="Wingdings" panose="05000000000000000000" pitchFamily="2" charset="2"/>
              </a:rPr>
              <a:t>New members receive 10 “Radii” to spend</a:t>
            </a:r>
          </a:p>
          <a:p>
            <a:pPr lvl="1"/>
            <a:r>
              <a:rPr lang="en-US" sz="2400" dirty="0" smtClean="0">
                <a:sym typeface="Wingdings" panose="05000000000000000000" pitchFamily="2" charset="2"/>
              </a:rPr>
              <a:t>Radii can be earned and spent on those locations</a:t>
            </a:r>
          </a:p>
          <a:p>
            <a:pPr lvl="1"/>
            <a:r>
              <a:rPr lang="en-US" sz="2400" dirty="0" smtClean="0">
                <a:sym typeface="Wingdings" panose="05000000000000000000" pitchFamily="2" charset="2"/>
              </a:rPr>
              <a:t>For more info, search for radii app on the Internet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7585943"/>
      </p:ext>
    </p:extLst>
  </p:cSld>
  <p:clrMapOvr>
    <a:masterClrMapping/>
  </p:clrMapOvr>
</p:sld>
</file>

<file path=ppt/theme/theme1.xml><?xml version="1.0" encoding="utf-8"?>
<a:theme xmlns:a="http://schemas.openxmlformats.org/drawingml/2006/main" name="OSU_PPTemplate">
  <a:themeElements>
    <a:clrScheme name="OSU_PPTemplat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SU_PP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rgbClr val="CC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rgbClr val="CC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lnDef>
  </a:objectDefaults>
  <a:extraClrSchemeLst>
    <a:extraClrScheme>
      <a:clrScheme name="OSU_PP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_PP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_PP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_PP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_PP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_PP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_PP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C:\User\Teaching\MSIS5633 - Fall2002\Class Presentations\OSU_PPTemplate.pot</Template>
  <TotalTime>4524</TotalTime>
  <Words>1757</Words>
  <Application>Microsoft Office PowerPoint</Application>
  <PresentationFormat>On-screen Show (4:3)</PresentationFormat>
  <Paragraphs>289</Paragraphs>
  <Slides>34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Tahoma</vt:lpstr>
      <vt:lpstr>Times New Roman</vt:lpstr>
      <vt:lpstr>Wingdings</vt:lpstr>
      <vt:lpstr>OSU_PPTemplate</vt:lpstr>
      <vt:lpstr>PowerPoint Presentation</vt:lpstr>
      <vt:lpstr>Location-Based Analytics</vt:lpstr>
      <vt:lpstr>Location-Based Analytics</vt:lpstr>
      <vt:lpstr>Location-Based Analytics</vt:lpstr>
      <vt:lpstr>Use of Location-Based Analytics</vt:lpstr>
      <vt:lpstr>Use of Location-Based Analytics</vt:lpstr>
      <vt:lpstr>Geospatial Analytics Examples</vt:lpstr>
      <vt:lpstr>Real-Time Location Intelligence</vt:lpstr>
      <vt:lpstr>Real-Time Location Intelligence</vt:lpstr>
      <vt:lpstr>Real-Time Location Intelligence</vt:lpstr>
      <vt:lpstr>Analytics Applications  for Consumers</vt:lpstr>
      <vt:lpstr>Recommendation Engines</vt:lpstr>
      <vt:lpstr>Recommendation Engines</vt:lpstr>
      <vt:lpstr>The Web 2.0 Revolution  and Online Social Networking</vt:lpstr>
      <vt:lpstr>Representative Characteristics of Web 2.0</vt:lpstr>
      <vt:lpstr>Social Networking</vt:lpstr>
      <vt:lpstr>Social Networks - Implications of Business and Enterprise</vt:lpstr>
      <vt:lpstr>Cloud Computing and BI</vt:lpstr>
      <vt:lpstr>Cloud Computing Example </vt:lpstr>
      <vt:lpstr>Cloud Computing Example </vt:lpstr>
      <vt:lpstr>Cloud Computing and BI</vt:lpstr>
      <vt:lpstr>Cloud Computing and  Service-Oriented Thinking</vt:lpstr>
      <vt:lpstr>Service-Oriented DSS/BI</vt:lpstr>
      <vt:lpstr>Major Components of  Service-Oriented DSS/BI</vt:lpstr>
      <vt:lpstr>Major Components of  Service-Oriented DSS/BI</vt:lpstr>
      <vt:lpstr>Major Components of  Service-Oriented DSS/BI</vt:lpstr>
      <vt:lpstr>Impacts of Analytics in Organizations: An Overview</vt:lpstr>
      <vt:lpstr>Issues of Legality, Privacy,  and Ethics</vt:lpstr>
      <vt:lpstr>Issues of Legality, Privacy,  and Ethics</vt:lpstr>
      <vt:lpstr>Issues of Legality, Privacy,  and Ethics</vt:lpstr>
      <vt:lpstr>An Overview of  The Analytics Ecosystem</vt:lpstr>
      <vt:lpstr>Analytics Ecosystem </vt:lpstr>
      <vt:lpstr>Analytics Ecosystem - Titles of Analytics Program Graduates</vt:lpstr>
      <vt:lpstr>End of the Chapter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DSS Chapter 1</dc:title>
  <dc:creator>Dursun Delen</dc:creator>
  <cp:lastModifiedBy>fahad towaibah</cp:lastModifiedBy>
  <cp:revision>213</cp:revision>
  <cp:lastPrinted>2000-12-01T14:01:59Z</cp:lastPrinted>
  <dcterms:created xsi:type="dcterms:W3CDTF">1998-03-18T21:58:50Z</dcterms:created>
  <dcterms:modified xsi:type="dcterms:W3CDTF">2016-05-07T20:23:57Z</dcterms:modified>
</cp:coreProperties>
</file>