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9"/>
  </p:notesMasterIdLst>
  <p:handoutMasterIdLst>
    <p:handoutMasterId r:id="rId50"/>
  </p:handoutMasterIdLst>
  <p:sldIdLst>
    <p:sldId id="364" r:id="rId2"/>
    <p:sldId id="415" r:id="rId3"/>
    <p:sldId id="416" r:id="rId4"/>
    <p:sldId id="417" r:id="rId5"/>
    <p:sldId id="418" r:id="rId6"/>
    <p:sldId id="419" r:id="rId7"/>
    <p:sldId id="420" r:id="rId8"/>
    <p:sldId id="421"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12" r:id="rId47"/>
    <p:sldId id="414" r:id="rId48"/>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85E08"/>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94479" autoAdjust="0"/>
  </p:normalViewPr>
  <p:slideViewPr>
    <p:cSldViewPr>
      <p:cViewPr>
        <p:scale>
          <a:sx n="95" d="100"/>
          <a:sy n="95" d="100"/>
        </p:scale>
        <p:origin x="-294" y="-6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2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a:t>
            </a:fld>
            <a:endParaRPr lang="en-US"/>
          </a:p>
        </p:txBody>
      </p:sp>
    </p:spTree>
    <p:extLst>
      <p:ext uri="{BB962C8B-B14F-4D97-AF65-F5344CB8AC3E}">
        <p14:creationId xmlns:p14="http://schemas.microsoft.com/office/powerpoint/2010/main" val="48579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959E96-1061-4E2E-B998-2EDD65CD9656}"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47</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704039" cy="276999"/>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13-</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886200"/>
            <a:ext cx="7848600" cy="2286000"/>
          </a:xfrm>
        </p:spPr>
        <p:txBody>
          <a:bodyPr/>
          <a:lstStyle/>
          <a:p>
            <a:pPr eaLnBrk="1" hangingPunct="1">
              <a:defRPr/>
            </a:pPr>
            <a:r>
              <a:rPr lang="en-US" sz="4000" b="1" dirty="0" smtClean="0">
                <a:solidFill>
                  <a:srgbClr val="F85E08"/>
                </a:solidFill>
              </a:rPr>
              <a:t>Chapter 13:</a:t>
            </a:r>
          </a:p>
          <a:p>
            <a:pPr eaLnBrk="1" hangingPunct="1">
              <a:defRPr/>
            </a:pPr>
            <a:r>
              <a:rPr lang="en-US" dirty="0" smtClean="0"/>
              <a:t>Big Data Analytics</a:t>
            </a:r>
            <a:endParaRPr lang="en-US" dirty="0"/>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13.1</a:t>
            </a:r>
            <a:endParaRPr lang="en-US" dirty="0"/>
          </a:p>
        </p:txBody>
      </p:sp>
      <p:sp>
        <p:nvSpPr>
          <p:cNvPr id="3" name="Content Placeholder 2"/>
          <p:cNvSpPr>
            <a:spLocks noGrp="1"/>
          </p:cNvSpPr>
          <p:nvPr>
            <p:ph idx="1"/>
          </p:nvPr>
        </p:nvSpPr>
        <p:spPr>
          <a:xfrm>
            <a:off x="762000" y="1600200"/>
            <a:ext cx="8229600" cy="4876800"/>
          </a:xfrm>
        </p:spPr>
        <p:txBody>
          <a:bodyPr>
            <a:normAutofit/>
          </a:bodyPr>
          <a:lstStyle/>
          <a:p>
            <a:pPr marL="0" indent="0">
              <a:buNone/>
            </a:pPr>
            <a:r>
              <a:rPr lang="en-US" sz="3600" dirty="0" err="1">
                <a:solidFill>
                  <a:srgbClr val="F85E08"/>
                </a:solidFill>
                <a:effectLst>
                  <a:outerShdw blurRad="38100" dist="38100" dir="2700000" algn="tl">
                    <a:srgbClr val="000000">
                      <a:alpha val="43137"/>
                    </a:srgbClr>
                  </a:outerShdw>
                </a:effectLst>
              </a:rPr>
              <a:t>BigData</a:t>
            </a:r>
            <a:r>
              <a:rPr lang="en-US" sz="3600" dirty="0">
                <a:solidFill>
                  <a:srgbClr val="F85E08"/>
                </a:solidFill>
                <a:effectLst>
                  <a:outerShdw blurRad="38100" dist="38100" dir="2700000" algn="tl">
                    <a:srgbClr val="000000">
                      <a:alpha val="43137"/>
                    </a:srgbClr>
                  </a:outerShdw>
                </a:effectLst>
              </a:rPr>
              <a:t> Analytics Helps Luxottica Improvement its Marketing Effectiveness</a:t>
            </a:r>
            <a:endParaRPr lang="en-US" sz="36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sz="3200" u="sng" dirty="0" smtClean="0">
                <a:solidFill>
                  <a:srgbClr val="F85E08"/>
                </a:solidFill>
                <a:effectLst>
                  <a:outerShdw blurRad="38100" dist="38100" dir="2700000" algn="tl">
                    <a:srgbClr val="000000">
                      <a:alpha val="43137"/>
                    </a:srgbClr>
                  </a:outerShdw>
                </a:effectLst>
              </a:rPr>
              <a:t>Questions </a:t>
            </a:r>
            <a:r>
              <a:rPr lang="en-US" sz="32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What </a:t>
            </a:r>
            <a:r>
              <a:rPr lang="en-US" sz="3200" dirty="0"/>
              <a:t>does “big data” mean to Luxottica?</a:t>
            </a:r>
          </a:p>
          <a:p>
            <a:pPr marL="514350" indent="-514350">
              <a:buFont typeface="+mj-lt"/>
              <a:buAutoNum type="arabicPeriod"/>
            </a:pPr>
            <a:r>
              <a:rPr lang="en-US" sz="3200" dirty="0" smtClean="0"/>
              <a:t>What </a:t>
            </a:r>
            <a:r>
              <a:rPr lang="en-US" sz="3200" dirty="0"/>
              <a:t>were their main challenges?</a:t>
            </a:r>
          </a:p>
          <a:p>
            <a:pPr marL="514350" indent="-514350">
              <a:buFont typeface="+mj-lt"/>
              <a:buAutoNum type="arabicPeriod"/>
            </a:pPr>
            <a:r>
              <a:rPr lang="en-US" sz="3200" dirty="0" smtClean="0"/>
              <a:t>What </a:t>
            </a:r>
            <a:r>
              <a:rPr lang="en-US" sz="3200" dirty="0"/>
              <a:t>were the proposed solution and </a:t>
            </a:r>
            <a:r>
              <a:rPr lang="en-US" sz="3200" dirty="0" smtClean="0"/>
              <a:t>the obtained </a:t>
            </a:r>
            <a:r>
              <a:rPr lang="en-US" sz="3200" dirty="0"/>
              <a:t>results</a:t>
            </a:r>
            <a:r>
              <a:rPr lang="en-US" sz="3200" dirty="0" smtClean="0"/>
              <a:t>?</a:t>
            </a:r>
            <a:endParaRPr lang="en-US" sz="3200" dirty="0"/>
          </a:p>
        </p:txBody>
      </p:sp>
    </p:spTree>
    <p:extLst>
      <p:ext uri="{BB962C8B-B14F-4D97-AF65-F5344CB8AC3E}">
        <p14:creationId xmlns:p14="http://schemas.microsoft.com/office/powerpoint/2010/main" val="244726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 </a:t>
            </a:r>
            <a:r>
              <a:rPr lang="en-US" dirty="0"/>
              <a:t>of </a:t>
            </a:r>
            <a:r>
              <a:rPr lang="en-US" dirty="0" smtClean="0"/>
              <a:t/>
            </a:r>
            <a:br>
              <a:rPr lang="en-US" dirty="0" smtClean="0"/>
            </a:br>
            <a:r>
              <a:rPr lang="en-US" dirty="0" smtClean="0"/>
              <a:t>Big </a:t>
            </a:r>
            <a:r>
              <a:rPr lang="en-US" dirty="0"/>
              <a:t>Data Analytics</a:t>
            </a:r>
          </a:p>
        </p:txBody>
      </p:sp>
      <p:sp>
        <p:nvSpPr>
          <p:cNvPr id="3" name="Content Placeholder 2"/>
          <p:cNvSpPr>
            <a:spLocks noGrp="1"/>
          </p:cNvSpPr>
          <p:nvPr>
            <p:ph idx="1"/>
          </p:nvPr>
        </p:nvSpPr>
        <p:spPr>
          <a:xfrm>
            <a:off x="762000" y="1600200"/>
            <a:ext cx="8193088" cy="4724400"/>
          </a:xfrm>
        </p:spPr>
        <p:txBody>
          <a:bodyPr>
            <a:normAutofit lnSpcReduction="10000"/>
          </a:bodyPr>
          <a:lstStyle/>
          <a:p>
            <a:r>
              <a:rPr lang="en-US" sz="3200" dirty="0"/>
              <a:t>Big Data by itself, regardless of the size, type, or speed, is </a:t>
            </a:r>
            <a:r>
              <a:rPr lang="en-US" sz="3200" dirty="0" smtClean="0"/>
              <a:t>worthless</a:t>
            </a:r>
          </a:p>
          <a:p>
            <a:r>
              <a:rPr lang="en-US" sz="3200" dirty="0"/>
              <a:t>Big </a:t>
            </a:r>
            <a:r>
              <a:rPr lang="en-US" sz="3200" dirty="0" smtClean="0"/>
              <a:t>Data + “big” analytics = value</a:t>
            </a:r>
          </a:p>
          <a:p>
            <a:r>
              <a:rPr lang="en-US" sz="3200" dirty="0"/>
              <a:t>With the value proposition, Big Data also brought about big </a:t>
            </a:r>
            <a:r>
              <a:rPr lang="en-US" sz="3200" dirty="0" smtClean="0"/>
              <a:t>challenges</a:t>
            </a:r>
          </a:p>
          <a:p>
            <a:pPr lvl="1"/>
            <a:r>
              <a:rPr lang="en-US" sz="2800" dirty="0" smtClean="0"/>
              <a:t>Effectively </a:t>
            </a:r>
            <a:r>
              <a:rPr lang="en-US" sz="2800" dirty="0"/>
              <a:t>and efficiently capturing, storing, and analyzing </a:t>
            </a:r>
            <a:r>
              <a:rPr lang="en-US" sz="2800" dirty="0" smtClean="0"/>
              <a:t>Big Data</a:t>
            </a:r>
          </a:p>
          <a:p>
            <a:pPr lvl="1"/>
            <a:r>
              <a:rPr lang="en-US" sz="2800" dirty="0" smtClean="0"/>
              <a:t>New breed </a:t>
            </a:r>
            <a:r>
              <a:rPr lang="en-US" sz="2800" dirty="0"/>
              <a:t>of technologies needed (developed (or </a:t>
            </a:r>
            <a:r>
              <a:rPr lang="en-US" sz="2800" dirty="0" smtClean="0"/>
              <a:t>purchased or hired or outsourced …)</a:t>
            </a:r>
            <a:endParaRPr lang="en-US" sz="2800" dirty="0"/>
          </a:p>
        </p:txBody>
      </p:sp>
    </p:spTree>
    <p:extLst>
      <p:ext uri="{BB962C8B-B14F-4D97-AF65-F5344CB8AC3E}">
        <p14:creationId xmlns:p14="http://schemas.microsoft.com/office/powerpoint/2010/main" val="422431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Considerations</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r>
              <a:rPr lang="en-US" sz="2400" dirty="0" smtClean="0"/>
              <a:t>You </a:t>
            </a:r>
            <a:r>
              <a:rPr lang="en-US" sz="2400" dirty="0"/>
              <a:t>can’t process the amount of data that you want to because of the </a:t>
            </a:r>
            <a:r>
              <a:rPr lang="en-US" sz="2400" dirty="0" smtClean="0"/>
              <a:t>limitations of your </a:t>
            </a:r>
            <a:r>
              <a:rPr lang="en-US" sz="2400" dirty="0"/>
              <a:t>current </a:t>
            </a:r>
            <a:r>
              <a:rPr lang="en-US" sz="2400" dirty="0" smtClean="0"/>
              <a:t>platform.</a:t>
            </a:r>
            <a:endParaRPr lang="en-US" sz="2400" dirty="0"/>
          </a:p>
          <a:p>
            <a:r>
              <a:rPr lang="en-US" sz="2400" dirty="0" smtClean="0"/>
              <a:t>You </a:t>
            </a:r>
            <a:r>
              <a:rPr lang="en-US" sz="2400" dirty="0"/>
              <a:t>can’t </a:t>
            </a:r>
            <a:r>
              <a:rPr lang="en-US" sz="2400" dirty="0" smtClean="0"/>
              <a:t>include new/contemporary </a:t>
            </a:r>
            <a:r>
              <a:rPr lang="en-US" sz="2400" dirty="0"/>
              <a:t>data sources (e.g., social media, RFID, Sensory, Web, GPS, textual data) </a:t>
            </a:r>
            <a:r>
              <a:rPr lang="en-US" sz="2400" dirty="0" smtClean="0"/>
              <a:t>because it </a:t>
            </a:r>
            <a:r>
              <a:rPr lang="en-US" sz="2400" dirty="0"/>
              <a:t>does not comply with the data </a:t>
            </a:r>
            <a:r>
              <a:rPr lang="en-US" sz="2400" dirty="0" smtClean="0"/>
              <a:t>schema.</a:t>
            </a:r>
            <a:endParaRPr lang="en-US" sz="2400" dirty="0"/>
          </a:p>
          <a:p>
            <a:r>
              <a:rPr lang="en-US" sz="2400" dirty="0" smtClean="0"/>
              <a:t>You </a:t>
            </a:r>
            <a:r>
              <a:rPr lang="en-US" sz="2400" dirty="0"/>
              <a:t>need to (or want to) integrate data as quickly as possible to be current on </a:t>
            </a:r>
            <a:r>
              <a:rPr lang="en-US" sz="2400" dirty="0" smtClean="0"/>
              <a:t>your analysis</a:t>
            </a:r>
            <a:r>
              <a:rPr lang="en-US" sz="2400" dirty="0"/>
              <a:t>.</a:t>
            </a:r>
          </a:p>
          <a:p>
            <a:r>
              <a:rPr lang="en-US" sz="2400" dirty="0" smtClean="0"/>
              <a:t>You </a:t>
            </a:r>
            <a:r>
              <a:rPr lang="en-US" sz="2400" dirty="0"/>
              <a:t>want to work with a schema-on-demand </a:t>
            </a:r>
            <a:r>
              <a:rPr lang="en-US" sz="2400" dirty="0" smtClean="0"/>
              <a:t>data </a:t>
            </a:r>
            <a:r>
              <a:rPr lang="en-US" sz="2400" dirty="0"/>
              <a:t>storage paradigm because the </a:t>
            </a:r>
            <a:r>
              <a:rPr lang="en-US" sz="2400" dirty="0" smtClean="0"/>
              <a:t>variety of data types.</a:t>
            </a:r>
            <a:endParaRPr lang="en-US" sz="2400" dirty="0"/>
          </a:p>
          <a:p>
            <a:r>
              <a:rPr lang="en-US" sz="2400" dirty="0" smtClean="0"/>
              <a:t>The </a:t>
            </a:r>
            <a:r>
              <a:rPr lang="en-US" sz="2400" dirty="0"/>
              <a:t>data is arriving so fast at your organization’s doorstep that your </a:t>
            </a:r>
            <a:r>
              <a:rPr lang="en-US" sz="2400" dirty="0" smtClean="0"/>
              <a:t>analytics platform </a:t>
            </a:r>
            <a:r>
              <a:rPr lang="en-US" sz="2400" dirty="0"/>
              <a:t>cannot handle it</a:t>
            </a:r>
            <a:r>
              <a:rPr lang="en-US" sz="2400" dirty="0" smtClean="0"/>
              <a:t>.</a:t>
            </a:r>
          </a:p>
          <a:p>
            <a:r>
              <a:rPr lang="en-US" sz="2400" dirty="0" smtClean="0"/>
              <a:t>…</a:t>
            </a:r>
            <a:endParaRPr lang="en-US" sz="2400" dirty="0"/>
          </a:p>
        </p:txBody>
      </p:sp>
    </p:spTree>
    <p:extLst>
      <p:ext uri="{BB962C8B-B14F-4D97-AF65-F5344CB8AC3E}">
        <p14:creationId xmlns:p14="http://schemas.microsoft.com/office/powerpoint/2010/main" val="1528412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 </a:t>
            </a:r>
            <a:r>
              <a:rPr lang="en-US" dirty="0"/>
              <a:t>for </a:t>
            </a:r>
            <a:r>
              <a:rPr lang="en-US" dirty="0" smtClean="0"/>
              <a:t/>
            </a:r>
            <a:br>
              <a:rPr lang="en-US" dirty="0" smtClean="0"/>
            </a:br>
            <a:r>
              <a:rPr lang="en-US" dirty="0" smtClean="0"/>
              <a:t>Big </a:t>
            </a:r>
            <a:r>
              <a:rPr lang="en-US" dirty="0"/>
              <a:t>Data </a:t>
            </a:r>
            <a:r>
              <a:rPr lang="en-US" dirty="0" smtClean="0"/>
              <a:t>Analytics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clear business need (alignment with the vision and the strategy</a:t>
            </a:r>
            <a:r>
              <a:rPr lang="en-US" dirty="0" smtClean="0"/>
              <a:t>)</a:t>
            </a:r>
          </a:p>
          <a:p>
            <a:r>
              <a:rPr lang="en-US" dirty="0" smtClean="0"/>
              <a:t>Strong</a:t>
            </a:r>
            <a:r>
              <a:rPr lang="en-US" dirty="0"/>
              <a:t>, committed sponsorship (executive champion</a:t>
            </a:r>
            <a:r>
              <a:rPr lang="en-US" dirty="0" smtClean="0"/>
              <a:t>)</a:t>
            </a:r>
          </a:p>
          <a:p>
            <a:r>
              <a:rPr lang="en-US" dirty="0" smtClean="0"/>
              <a:t>Alignment </a:t>
            </a:r>
            <a:r>
              <a:rPr lang="en-US" dirty="0"/>
              <a:t>between the business and IT </a:t>
            </a:r>
            <a:r>
              <a:rPr lang="en-US" dirty="0" smtClean="0"/>
              <a:t>strategy</a:t>
            </a:r>
          </a:p>
          <a:p>
            <a:r>
              <a:rPr lang="en-US" dirty="0"/>
              <a:t>A fact-based decision-making </a:t>
            </a:r>
            <a:r>
              <a:rPr lang="en-US" dirty="0" smtClean="0"/>
              <a:t>culture</a:t>
            </a:r>
          </a:p>
          <a:p>
            <a:r>
              <a:rPr lang="en-US" dirty="0"/>
              <a:t>A strong data </a:t>
            </a:r>
            <a:r>
              <a:rPr lang="en-US" dirty="0" smtClean="0"/>
              <a:t>infrastructure</a:t>
            </a:r>
          </a:p>
          <a:p>
            <a:r>
              <a:rPr lang="en-US" dirty="0" smtClean="0"/>
              <a:t>The right analytics tools</a:t>
            </a:r>
          </a:p>
          <a:p>
            <a:r>
              <a:rPr lang="en-US" dirty="0" smtClean="0"/>
              <a:t>Right people with right skills</a:t>
            </a:r>
            <a:endParaRPr lang="en-US" dirty="0"/>
          </a:p>
        </p:txBody>
      </p:sp>
    </p:spTree>
    <p:extLst>
      <p:ext uri="{BB962C8B-B14F-4D97-AF65-F5344CB8AC3E}">
        <p14:creationId xmlns:p14="http://schemas.microsoft.com/office/powerpoint/2010/main" val="366163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 </a:t>
            </a:r>
            <a:r>
              <a:rPr lang="en-US" dirty="0"/>
              <a:t>for </a:t>
            </a:r>
            <a:r>
              <a:rPr lang="en-US" dirty="0" smtClean="0"/>
              <a:t/>
            </a:r>
            <a:br>
              <a:rPr lang="en-US" dirty="0" smtClean="0"/>
            </a:br>
            <a:r>
              <a:rPr lang="en-US" dirty="0" smtClean="0"/>
              <a:t>Big </a:t>
            </a:r>
            <a:r>
              <a:rPr lang="en-US" dirty="0"/>
              <a:t>Data </a:t>
            </a:r>
            <a:r>
              <a:rPr lang="en-US" dirty="0" smtClean="0"/>
              <a:t>Analytics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9403"/>
            <a:ext cx="5105400" cy="4997975"/>
          </a:xfrm>
          <a:prstGeom prst="rect">
            <a:avLst/>
          </a:prstGeom>
          <a:noFill/>
          <a:ln>
            <a:noFill/>
          </a:ln>
        </p:spPr>
      </p:pic>
    </p:spTree>
    <p:extLst>
      <p:ext uri="{BB962C8B-B14F-4D97-AF65-F5344CB8AC3E}">
        <p14:creationId xmlns:p14="http://schemas.microsoft.com/office/powerpoint/2010/main" val="211277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Enablers of Big Data Analytics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In-memory analytics</a:t>
            </a:r>
          </a:p>
          <a:p>
            <a:pPr lvl="1"/>
            <a:r>
              <a:rPr lang="en-US" dirty="0" smtClean="0"/>
              <a:t>Storing and processing the complete data set in RAM</a:t>
            </a:r>
          </a:p>
          <a:p>
            <a:r>
              <a:rPr lang="en-US" dirty="0" smtClean="0"/>
              <a:t>In-database analytics</a:t>
            </a:r>
          </a:p>
          <a:p>
            <a:pPr lvl="1"/>
            <a:r>
              <a:rPr lang="en-US" dirty="0" smtClean="0"/>
              <a:t>Placing analytic procedures close to where data is stored</a:t>
            </a:r>
          </a:p>
          <a:p>
            <a:r>
              <a:rPr lang="en-US" dirty="0" smtClean="0"/>
              <a:t>Grid computing &amp; MPP</a:t>
            </a:r>
          </a:p>
          <a:p>
            <a:pPr lvl="1"/>
            <a:r>
              <a:rPr lang="en-US" dirty="0" smtClean="0"/>
              <a:t>Use of many machines and processors in parallel (MPP- massively parallel processing)</a:t>
            </a:r>
          </a:p>
          <a:p>
            <a:r>
              <a:rPr lang="en-US" dirty="0" smtClean="0"/>
              <a:t>Appliances</a:t>
            </a:r>
          </a:p>
          <a:p>
            <a:pPr lvl="1"/>
            <a:r>
              <a:rPr lang="en-US" dirty="0" smtClean="0"/>
              <a:t>Combining hardware, software and storage in a single unit for performance and scalability </a:t>
            </a:r>
            <a:endParaRPr lang="en-US" dirty="0"/>
          </a:p>
        </p:txBody>
      </p:sp>
    </p:spTree>
    <p:extLst>
      <p:ext uri="{BB962C8B-B14F-4D97-AF65-F5344CB8AC3E}">
        <p14:creationId xmlns:p14="http://schemas.microsoft.com/office/powerpoint/2010/main" val="297611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Big Data Analytics</a:t>
            </a:r>
            <a:endParaRPr lang="en-US" dirty="0"/>
          </a:p>
        </p:txBody>
      </p:sp>
      <p:sp>
        <p:nvSpPr>
          <p:cNvPr id="3" name="Content Placeholder 2"/>
          <p:cNvSpPr>
            <a:spLocks noGrp="1"/>
          </p:cNvSpPr>
          <p:nvPr>
            <p:ph idx="1"/>
          </p:nvPr>
        </p:nvSpPr>
        <p:spPr/>
        <p:txBody>
          <a:bodyPr>
            <a:noAutofit/>
          </a:bodyPr>
          <a:lstStyle/>
          <a:p>
            <a:r>
              <a:rPr lang="en-US" sz="2400" dirty="0" smtClean="0"/>
              <a:t>Data volume</a:t>
            </a:r>
          </a:p>
          <a:p>
            <a:pPr lvl="1"/>
            <a:r>
              <a:rPr lang="en-US" sz="2400" dirty="0"/>
              <a:t>The ability to capture, store, and process the huge volume of </a:t>
            </a:r>
            <a:r>
              <a:rPr lang="en-US" sz="2400" dirty="0" smtClean="0"/>
              <a:t>data in a timely manner</a:t>
            </a:r>
          </a:p>
          <a:p>
            <a:r>
              <a:rPr lang="en-US" sz="2400" dirty="0" smtClean="0"/>
              <a:t>Data integration</a:t>
            </a:r>
          </a:p>
          <a:p>
            <a:pPr lvl="1"/>
            <a:r>
              <a:rPr lang="en-US" sz="2400" dirty="0"/>
              <a:t>The ability to combine </a:t>
            </a:r>
            <a:r>
              <a:rPr lang="en-US" sz="2400" dirty="0" smtClean="0"/>
              <a:t>data quickly/cost effectively</a:t>
            </a:r>
          </a:p>
          <a:p>
            <a:r>
              <a:rPr lang="en-US" sz="2400" dirty="0" smtClean="0"/>
              <a:t>Processing capabilities</a:t>
            </a:r>
          </a:p>
          <a:p>
            <a:pPr lvl="1"/>
            <a:r>
              <a:rPr lang="en-US" sz="2400" dirty="0"/>
              <a:t>The ability to process the data quickly, as it is </a:t>
            </a:r>
            <a:r>
              <a:rPr lang="en-US" sz="2400" dirty="0" smtClean="0"/>
              <a:t>captured (i.e., stream analytics)</a:t>
            </a:r>
          </a:p>
          <a:p>
            <a:r>
              <a:rPr lang="en-US" sz="2400" dirty="0" smtClean="0"/>
              <a:t>Data governance (… security, privacy, access)</a:t>
            </a:r>
          </a:p>
          <a:p>
            <a:r>
              <a:rPr lang="en-US" sz="2400" dirty="0" smtClean="0"/>
              <a:t>Skill availability (… data scientist)</a:t>
            </a:r>
          </a:p>
          <a:p>
            <a:r>
              <a:rPr lang="en-US" sz="2400" dirty="0" smtClean="0"/>
              <a:t>Solution cost (ROI)</a:t>
            </a:r>
          </a:p>
        </p:txBody>
      </p:sp>
    </p:spTree>
    <p:extLst>
      <p:ext uri="{BB962C8B-B14F-4D97-AF65-F5344CB8AC3E}">
        <p14:creationId xmlns:p14="http://schemas.microsoft.com/office/powerpoint/2010/main" val="1952952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Problems Addressed by </a:t>
            </a:r>
            <a:r>
              <a:rPr lang="en-US" dirty="0" smtClean="0"/>
              <a:t/>
            </a:r>
            <a:br>
              <a:rPr lang="en-US" dirty="0" smtClean="0"/>
            </a:br>
            <a:r>
              <a:rPr lang="en-US" dirty="0" smtClean="0"/>
              <a:t>Big </a:t>
            </a:r>
            <a:r>
              <a:rPr lang="en-US" dirty="0"/>
              <a:t>Data Analytics</a:t>
            </a:r>
          </a:p>
        </p:txBody>
      </p:sp>
      <p:sp>
        <p:nvSpPr>
          <p:cNvPr id="3" name="Content Placeholder 2"/>
          <p:cNvSpPr>
            <a:spLocks noGrp="1"/>
          </p:cNvSpPr>
          <p:nvPr>
            <p:ph idx="1"/>
          </p:nvPr>
        </p:nvSpPr>
        <p:spPr>
          <a:xfrm>
            <a:off x="762000" y="1600200"/>
            <a:ext cx="8305800" cy="4876800"/>
          </a:xfrm>
        </p:spPr>
        <p:txBody>
          <a:bodyPr>
            <a:normAutofit fontScale="85000" lnSpcReduction="20000"/>
          </a:bodyPr>
          <a:lstStyle/>
          <a:p>
            <a:r>
              <a:rPr lang="en-US" dirty="0"/>
              <a:t>Process efficiency and cost reduction</a:t>
            </a:r>
          </a:p>
          <a:p>
            <a:r>
              <a:rPr lang="en-US" dirty="0" smtClean="0"/>
              <a:t>Brand </a:t>
            </a:r>
            <a:r>
              <a:rPr lang="en-US" dirty="0"/>
              <a:t>management</a:t>
            </a:r>
          </a:p>
          <a:p>
            <a:r>
              <a:rPr lang="en-US" dirty="0" smtClean="0"/>
              <a:t>Revenue </a:t>
            </a:r>
            <a:r>
              <a:rPr lang="en-US" dirty="0"/>
              <a:t>maximization, </a:t>
            </a:r>
            <a:r>
              <a:rPr lang="en-US" dirty="0" smtClean="0"/>
              <a:t>cross-selling/up-selling</a:t>
            </a:r>
            <a:endParaRPr lang="en-US" dirty="0"/>
          </a:p>
          <a:p>
            <a:r>
              <a:rPr lang="en-US" dirty="0" smtClean="0"/>
              <a:t>Enhanced </a:t>
            </a:r>
            <a:r>
              <a:rPr lang="en-US" dirty="0"/>
              <a:t>customer experience</a:t>
            </a:r>
          </a:p>
          <a:p>
            <a:r>
              <a:rPr lang="en-US" dirty="0" smtClean="0"/>
              <a:t>Churn </a:t>
            </a:r>
            <a:r>
              <a:rPr lang="en-US" dirty="0"/>
              <a:t>identification, customer recruiting</a:t>
            </a:r>
          </a:p>
          <a:p>
            <a:r>
              <a:rPr lang="en-US" dirty="0" smtClean="0"/>
              <a:t>Improved </a:t>
            </a:r>
            <a:r>
              <a:rPr lang="en-US" dirty="0"/>
              <a:t>customer service</a:t>
            </a:r>
          </a:p>
          <a:p>
            <a:r>
              <a:rPr lang="en-US" dirty="0" smtClean="0"/>
              <a:t>Identifying </a:t>
            </a:r>
            <a:r>
              <a:rPr lang="en-US" dirty="0"/>
              <a:t>new products and market opportunities</a:t>
            </a:r>
          </a:p>
          <a:p>
            <a:r>
              <a:rPr lang="en-US" dirty="0" smtClean="0"/>
              <a:t>Risk </a:t>
            </a:r>
            <a:r>
              <a:rPr lang="en-US" dirty="0"/>
              <a:t>management</a:t>
            </a:r>
          </a:p>
          <a:p>
            <a:r>
              <a:rPr lang="en-US" dirty="0" smtClean="0"/>
              <a:t>Regulatory </a:t>
            </a:r>
            <a:r>
              <a:rPr lang="en-US" dirty="0"/>
              <a:t>compliance</a:t>
            </a:r>
          </a:p>
          <a:p>
            <a:r>
              <a:rPr lang="en-US" dirty="0" smtClean="0"/>
              <a:t>Enhanced </a:t>
            </a:r>
            <a:r>
              <a:rPr lang="en-US" dirty="0"/>
              <a:t>security </a:t>
            </a:r>
            <a:r>
              <a:rPr lang="en-US" dirty="0" smtClean="0"/>
              <a:t>capabilities</a:t>
            </a:r>
          </a:p>
          <a:p>
            <a:r>
              <a:rPr lang="en-US" dirty="0" smtClean="0"/>
              <a:t>…</a:t>
            </a:r>
            <a:endParaRPr lang="en-US" dirty="0"/>
          </a:p>
        </p:txBody>
      </p:sp>
    </p:spTree>
    <p:extLst>
      <p:ext uri="{BB962C8B-B14F-4D97-AF65-F5344CB8AC3E}">
        <p14:creationId xmlns:p14="http://schemas.microsoft.com/office/powerpoint/2010/main" val="416703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13.2</a:t>
            </a:r>
            <a:endParaRPr lang="en-US" dirty="0"/>
          </a:p>
        </p:txBody>
      </p:sp>
      <p:sp>
        <p:nvSpPr>
          <p:cNvPr id="3" name="Content Placeholder 2"/>
          <p:cNvSpPr>
            <a:spLocks noGrp="1"/>
          </p:cNvSpPr>
          <p:nvPr>
            <p:ph idx="1"/>
          </p:nvPr>
        </p:nvSpPr>
        <p:spPr>
          <a:xfrm>
            <a:off x="762000" y="1600200"/>
            <a:ext cx="8153400" cy="4876800"/>
          </a:xfrm>
        </p:spPr>
        <p:txBody>
          <a:bodyPr>
            <a:normAutofit lnSpcReduction="10000"/>
          </a:bodyPr>
          <a:lstStyle/>
          <a:p>
            <a:pPr marL="0" indent="0">
              <a:buNone/>
            </a:pPr>
            <a:r>
              <a:rPr lang="en-US" dirty="0">
                <a:solidFill>
                  <a:srgbClr val="F85E08"/>
                </a:solidFill>
                <a:effectLst>
                  <a:outerShdw blurRad="38100" dist="38100" dir="2700000" algn="tl">
                    <a:srgbClr val="000000">
                      <a:alpha val="43137"/>
                    </a:srgbClr>
                  </a:outerShdw>
                </a:effectLst>
              </a:rPr>
              <a:t>Top 5 Investment Bank Achieves Single Source of the Truth</a:t>
            </a:r>
            <a:endParaRPr lang="en-US"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sz="3200" u="sng" dirty="0" smtClean="0">
                <a:solidFill>
                  <a:srgbClr val="F85E08"/>
                </a:solidFill>
                <a:effectLst>
                  <a:outerShdw blurRad="38100" dist="38100" dir="2700000" algn="tl">
                    <a:srgbClr val="000000">
                      <a:alpha val="43137"/>
                    </a:srgbClr>
                  </a:outerShdw>
                </a:effectLst>
              </a:rPr>
              <a:t>Questions </a:t>
            </a:r>
            <a:r>
              <a:rPr lang="en-US" sz="32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How </a:t>
            </a:r>
            <a:r>
              <a:rPr lang="en-US" sz="3200" dirty="0"/>
              <a:t>can Big Data benefit large-scale </a:t>
            </a:r>
            <a:r>
              <a:rPr lang="en-US" sz="3200" dirty="0" smtClean="0"/>
              <a:t>trading banks</a:t>
            </a:r>
            <a:r>
              <a:rPr lang="en-US" sz="3200" dirty="0"/>
              <a:t>?</a:t>
            </a:r>
          </a:p>
          <a:p>
            <a:pPr marL="514350" indent="-514350">
              <a:buFont typeface="+mj-lt"/>
              <a:buAutoNum type="arabicPeriod"/>
            </a:pPr>
            <a:r>
              <a:rPr lang="en-US" sz="3200" dirty="0" smtClean="0"/>
              <a:t>How </a:t>
            </a:r>
            <a:r>
              <a:rPr lang="en-US" sz="3200" dirty="0"/>
              <a:t>did </a:t>
            </a:r>
            <a:r>
              <a:rPr lang="en-US" sz="3200" dirty="0" err="1"/>
              <a:t>MarkLogic</a:t>
            </a:r>
            <a:r>
              <a:rPr lang="en-US" sz="3200" dirty="0"/>
              <a:t> infrastructure help ease </a:t>
            </a:r>
            <a:r>
              <a:rPr lang="en-US" sz="3200" dirty="0" smtClean="0"/>
              <a:t>the leveraging </a:t>
            </a:r>
            <a:r>
              <a:rPr lang="en-US" sz="3200" dirty="0"/>
              <a:t>of Big Data?</a:t>
            </a:r>
          </a:p>
          <a:p>
            <a:pPr marL="514350" indent="-514350">
              <a:buFont typeface="+mj-lt"/>
              <a:buAutoNum type="arabicPeriod"/>
            </a:pPr>
            <a:r>
              <a:rPr lang="en-US" sz="3200" dirty="0" smtClean="0"/>
              <a:t>What </a:t>
            </a:r>
            <a:r>
              <a:rPr lang="en-US" sz="3200" dirty="0"/>
              <a:t>were the challenges, the proposed </a:t>
            </a:r>
            <a:r>
              <a:rPr lang="en-US" sz="3200" dirty="0" smtClean="0"/>
              <a:t>solution, and </a:t>
            </a:r>
            <a:r>
              <a:rPr lang="en-US" sz="3200" dirty="0"/>
              <a:t>the obtained results?</a:t>
            </a:r>
          </a:p>
        </p:txBody>
      </p:sp>
    </p:spTree>
    <p:extLst>
      <p:ext uri="{BB962C8B-B14F-4D97-AF65-F5344CB8AC3E}">
        <p14:creationId xmlns:p14="http://schemas.microsoft.com/office/powerpoint/2010/main" val="3313969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13.2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6781800" cy="4284880"/>
          </a:xfrm>
          <a:prstGeom prst="rect">
            <a:avLst/>
          </a:prstGeom>
          <a:noFill/>
          <a:ln>
            <a:noFill/>
          </a:ln>
        </p:spPr>
      </p:pic>
      <p:sp>
        <p:nvSpPr>
          <p:cNvPr id="6" name="Rectangle 5"/>
          <p:cNvSpPr/>
          <p:nvPr/>
        </p:nvSpPr>
        <p:spPr>
          <a:xfrm>
            <a:off x="914400" y="1595735"/>
            <a:ext cx="7848600" cy="461665"/>
          </a:xfrm>
          <a:prstGeom prst="rect">
            <a:avLst/>
          </a:prstGeom>
          <a:solidFill>
            <a:schemeClr val="accent3">
              <a:lumMod val="95000"/>
            </a:schemeClr>
          </a:solidFill>
        </p:spPr>
        <p:txBody>
          <a:bodyPr wrap="square">
            <a:spAutoFit/>
          </a:bodyPr>
          <a:lstStyle/>
          <a:p>
            <a:r>
              <a:rPr lang="en-US" sz="2400" b="0" dirty="0">
                <a:solidFill>
                  <a:srgbClr val="0000FF"/>
                </a:solidFill>
                <a:effectLst/>
              </a:rPr>
              <a:t>Moving from many old systems to a unified new system</a:t>
            </a:r>
          </a:p>
        </p:txBody>
      </p:sp>
    </p:spTree>
    <p:extLst>
      <p:ext uri="{BB962C8B-B14F-4D97-AF65-F5344CB8AC3E}">
        <p14:creationId xmlns:p14="http://schemas.microsoft.com/office/powerpoint/2010/main" val="3817026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2800" dirty="0"/>
              <a:t>Learn what Big Data is and how it </a:t>
            </a:r>
            <a:r>
              <a:rPr lang="en-US" sz="2800" dirty="0" smtClean="0"/>
              <a:t>is changing </a:t>
            </a:r>
            <a:r>
              <a:rPr lang="en-US" sz="2800" dirty="0"/>
              <a:t>the world of analytics</a:t>
            </a:r>
          </a:p>
          <a:p>
            <a:r>
              <a:rPr lang="en-US" sz="2800" dirty="0" smtClean="0"/>
              <a:t>Understand </a:t>
            </a:r>
            <a:r>
              <a:rPr lang="en-US" sz="2800" dirty="0"/>
              <a:t>the motivation for </a:t>
            </a:r>
            <a:r>
              <a:rPr lang="en-US" sz="2800" dirty="0" smtClean="0"/>
              <a:t>and business </a:t>
            </a:r>
            <a:r>
              <a:rPr lang="en-US" sz="2800" dirty="0"/>
              <a:t>drivers of Big Data analytics</a:t>
            </a:r>
          </a:p>
          <a:p>
            <a:r>
              <a:rPr lang="en-US" sz="2800" dirty="0" smtClean="0"/>
              <a:t>Become </a:t>
            </a:r>
            <a:r>
              <a:rPr lang="en-US" sz="2800" dirty="0"/>
              <a:t>familiar with the wide </a:t>
            </a:r>
            <a:r>
              <a:rPr lang="en-US" sz="2800" dirty="0" smtClean="0"/>
              <a:t>range of </a:t>
            </a:r>
            <a:r>
              <a:rPr lang="en-US" sz="2800" dirty="0"/>
              <a:t>enabling technologies for Big </a:t>
            </a:r>
            <a:r>
              <a:rPr lang="en-US" sz="2800" dirty="0" smtClean="0"/>
              <a:t>Data analytics</a:t>
            </a:r>
            <a:endParaRPr lang="en-US" sz="2800" dirty="0"/>
          </a:p>
          <a:p>
            <a:r>
              <a:rPr lang="en-US" sz="2800" dirty="0" smtClean="0"/>
              <a:t>Learn </a:t>
            </a:r>
            <a:r>
              <a:rPr lang="en-US" sz="2800" dirty="0"/>
              <a:t>about Hadoop, </a:t>
            </a:r>
            <a:r>
              <a:rPr lang="en-US" sz="2800" dirty="0" err="1"/>
              <a:t>MapReduce</a:t>
            </a:r>
            <a:r>
              <a:rPr lang="en-US" sz="2800" dirty="0"/>
              <a:t>, </a:t>
            </a:r>
            <a:r>
              <a:rPr lang="en-US" sz="2800" dirty="0" smtClean="0"/>
              <a:t>and </a:t>
            </a:r>
            <a:r>
              <a:rPr lang="en-US" sz="2800" dirty="0" err="1" smtClean="0"/>
              <a:t>NoSQL</a:t>
            </a:r>
            <a:r>
              <a:rPr lang="en-US" sz="2800" dirty="0" smtClean="0"/>
              <a:t> </a:t>
            </a:r>
            <a:r>
              <a:rPr lang="en-US" sz="2800" dirty="0"/>
              <a:t>as they relate to Big Data analytics</a:t>
            </a:r>
          </a:p>
          <a:p>
            <a:r>
              <a:rPr lang="en-US" sz="2800" dirty="0" smtClean="0"/>
              <a:t>Understand </a:t>
            </a:r>
            <a:r>
              <a:rPr lang="en-US" sz="2800" dirty="0"/>
              <a:t>the role of and </a:t>
            </a:r>
            <a:r>
              <a:rPr lang="en-US" sz="2800" dirty="0" smtClean="0"/>
              <a:t>capabilities/ skills </a:t>
            </a:r>
            <a:r>
              <a:rPr lang="en-US" sz="2800" dirty="0"/>
              <a:t>for data scientist as a new </a:t>
            </a:r>
            <a:r>
              <a:rPr lang="en-US" sz="2800" dirty="0" smtClean="0"/>
              <a:t>analytics profession</a:t>
            </a:r>
            <a:endParaRPr lang="en-US" sz="2800" dirty="0"/>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1050522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Technologies</a:t>
            </a:r>
          </a:p>
        </p:txBody>
      </p:sp>
      <p:sp>
        <p:nvSpPr>
          <p:cNvPr id="3" name="Content Placeholder 2"/>
          <p:cNvSpPr>
            <a:spLocks noGrp="1"/>
          </p:cNvSpPr>
          <p:nvPr>
            <p:ph idx="1"/>
          </p:nvPr>
        </p:nvSpPr>
        <p:spPr>
          <a:xfrm>
            <a:off x="762000" y="1600200"/>
            <a:ext cx="8193088" cy="4800600"/>
          </a:xfrm>
        </p:spPr>
        <p:txBody>
          <a:bodyPr>
            <a:normAutofit fontScale="92500" lnSpcReduction="20000"/>
          </a:bodyPr>
          <a:lstStyle/>
          <a:p>
            <a:r>
              <a:rPr lang="en-US" dirty="0" err="1" smtClean="0"/>
              <a:t>MapReduce</a:t>
            </a:r>
            <a:r>
              <a:rPr lang="en-US" dirty="0" smtClean="0"/>
              <a:t> …</a:t>
            </a:r>
          </a:p>
          <a:p>
            <a:r>
              <a:rPr lang="en-US" dirty="0" smtClean="0"/>
              <a:t>Hadoop …</a:t>
            </a:r>
          </a:p>
          <a:p>
            <a:r>
              <a:rPr lang="en-US" dirty="0" smtClean="0"/>
              <a:t>Hive</a:t>
            </a:r>
          </a:p>
          <a:p>
            <a:r>
              <a:rPr lang="en-US" dirty="0" smtClean="0"/>
              <a:t>Pig</a:t>
            </a:r>
          </a:p>
          <a:p>
            <a:r>
              <a:rPr lang="en-US" dirty="0" err="1" smtClean="0"/>
              <a:t>Hbase</a:t>
            </a:r>
            <a:endParaRPr lang="en-US" dirty="0" smtClean="0"/>
          </a:p>
          <a:p>
            <a:r>
              <a:rPr lang="en-US" dirty="0" smtClean="0"/>
              <a:t>Flume</a:t>
            </a:r>
          </a:p>
          <a:p>
            <a:r>
              <a:rPr lang="en-US" dirty="0" err="1" smtClean="0"/>
              <a:t>Oozie</a:t>
            </a:r>
            <a:endParaRPr lang="en-US" dirty="0" smtClean="0"/>
          </a:p>
          <a:p>
            <a:r>
              <a:rPr lang="en-US" dirty="0" err="1" smtClean="0"/>
              <a:t>Ambari</a:t>
            </a:r>
            <a:endParaRPr lang="en-US" dirty="0" smtClean="0"/>
          </a:p>
          <a:p>
            <a:r>
              <a:rPr lang="en-US" dirty="0" smtClean="0"/>
              <a:t>Avro</a:t>
            </a:r>
          </a:p>
          <a:p>
            <a:r>
              <a:rPr lang="en-US" dirty="0" smtClean="0"/>
              <a:t>Mahout, </a:t>
            </a:r>
            <a:r>
              <a:rPr lang="en-US" dirty="0" err="1" smtClean="0"/>
              <a:t>Sqoop</a:t>
            </a:r>
            <a:r>
              <a:rPr lang="en-US" dirty="0" smtClean="0"/>
              <a:t>, </a:t>
            </a:r>
            <a:r>
              <a:rPr lang="en-US" dirty="0" err="1" smtClean="0"/>
              <a:t>Hcatalog</a:t>
            </a:r>
            <a:r>
              <a:rPr lang="en-US" dirty="0" smtClean="0"/>
              <a:t>, ….</a:t>
            </a:r>
            <a:endParaRPr lang="en-US" dirty="0"/>
          </a:p>
        </p:txBody>
      </p:sp>
      <p:pic>
        <p:nvPicPr>
          <p:cNvPr id="1026" name="Picture 2" descr="http://www.cardinalpath.com/cpwp/wp-content/uploads/hadoop-32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352800"/>
            <a:ext cx="233679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learncomputer.com/wp-content/uploads/2012/10/hive-logo-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885" y="3962400"/>
            <a:ext cx="1774115" cy="1596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ommunity.compuwareapm.com/community/download/attachments/25789254/mapreduce-logo.jpg?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057400"/>
            <a:ext cx="3483429"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451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ommunity.compuwareapm.com/community/download/attachments/25789254/mapreduce-logo.jpg?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1486"/>
            <a:ext cx="2971800" cy="910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MapReduce</a:t>
            </a:r>
            <a:endParaRPr lang="en-US" dirty="0"/>
          </a:p>
        </p:txBody>
      </p:sp>
      <p:sp>
        <p:nvSpPr>
          <p:cNvPr id="3" name="Content Placeholder 2"/>
          <p:cNvSpPr>
            <a:spLocks noGrp="1"/>
          </p:cNvSpPr>
          <p:nvPr>
            <p:ph idx="1"/>
          </p:nvPr>
        </p:nvSpPr>
        <p:spPr>
          <a:xfrm>
            <a:off x="762000" y="1600200"/>
            <a:ext cx="8382000" cy="4876800"/>
          </a:xfrm>
        </p:spPr>
        <p:txBody>
          <a:bodyPr>
            <a:noAutofit/>
          </a:bodyPr>
          <a:lstStyle/>
          <a:p>
            <a:r>
              <a:rPr lang="en-US" sz="2800" dirty="0" err="1" smtClean="0"/>
              <a:t>MapReduce</a:t>
            </a:r>
            <a:r>
              <a:rPr lang="en-US" sz="2800" dirty="0" smtClean="0"/>
              <a:t> </a:t>
            </a:r>
            <a:r>
              <a:rPr lang="en-US" sz="2800" dirty="0"/>
              <a:t>distributes the processing of </a:t>
            </a:r>
            <a:r>
              <a:rPr lang="en-US" sz="2800" dirty="0" smtClean="0"/>
              <a:t>very large </a:t>
            </a:r>
            <a:r>
              <a:rPr lang="en-US" sz="2800" dirty="0"/>
              <a:t>multi-structured data files across a large cluster of </a:t>
            </a:r>
            <a:r>
              <a:rPr lang="en-US" sz="2800" dirty="0" smtClean="0"/>
              <a:t>ordinary machines/processors </a:t>
            </a:r>
          </a:p>
          <a:p>
            <a:r>
              <a:rPr lang="en-US" sz="2800" dirty="0" smtClean="0">
                <a:sym typeface="Wingdings" panose="05000000000000000000" pitchFamily="2" charset="2"/>
              </a:rPr>
              <a:t>Goal - achieving high performance with “simple” computers</a:t>
            </a:r>
            <a:endParaRPr lang="en-US" sz="2800" dirty="0" smtClean="0"/>
          </a:p>
          <a:p>
            <a:r>
              <a:rPr lang="en-US" sz="2800" dirty="0" smtClean="0"/>
              <a:t>Developed and popularized by Google</a:t>
            </a:r>
          </a:p>
          <a:p>
            <a:r>
              <a:rPr lang="en-US" sz="2800" dirty="0" smtClean="0"/>
              <a:t>Good at </a:t>
            </a:r>
            <a:r>
              <a:rPr lang="en-US" sz="2800" dirty="0"/>
              <a:t>processing and analyzing large volumes of </a:t>
            </a:r>
            <a:r>
              <a:rPr lang="en-US" sz="2800" dirty="0" smtClean="0"/>
              <a:t>multi-structured data in a timely manner</a:t>
            </a:r>
          </a:p>
          <a:p>
            <a:r>
              <a:rPr lang="en-US" sz="2800" dirty="0" smtClean="0"/>
              <a:t>Example tasks: indexing the Web for </a:t>
            </a:r>
            <a:r>
              <a:rPr lang="en-US" sz="2800" dirty="0" err="1" smtClean="0"/>
              <a:t>seearch</a:t>
            </a:r>
            <a:r>
              <a:rPr lang="en-US" sz="2800" dirty="0" smtClean="0"/>
              <a:t>, </a:t>
            </a:r>
            <a:r>
              <a:rPr lang="en-US" sz="2800" dirty="0"/>
              <a:t>graph analysis, </a:t>
            </a:r>
            <a:r>
              <a:rPr lang="en-US" sz="2800" dirty="0" smtClean="0"/>
              <a:t>text analysis</a:t>
            </a:r>
            <a:r>
              <a:rPr lang="en-US" sz="2800" dirty="0"/>
              <a:t>, </a:t>
            </a:r>
            <a:r>
              <a:rPr lang="en-US" sz="2800" dirty="0" smtClean="0"/>
              <a:t>machine </a:t>
            </a:r>
            <a:r>
              <a:rPr lang="en-US" sz="2800" dirty="0"/>
              <a:t>learning</a:t>
            </a:r>
            <a:r>
              <a:rPr lang="en-US" sz="2800" dirty="0" smtClean="0"/>
              <a:t>, …</a:t>
            </a:r>
            <a:endParaRPr lang="en-US" sz="2800" dirty="0"/>
          </a:p>
        </p:txBody>
      </p:sp>
    </p:spTree>
    <p:extLst>
      <p:ext uri="{BB962C8B-B14F-4D97-AF65-F5344CB8AC3E}">
        <p14:creationId xmlns:p14="http://schemas.microsoft.com/office/powerpoint/2010/main" val="3002089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s://community.compuwareapm.com/community/download/attachments/25789254/mapreduce-logo.jpg?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1486"/>
            <a:ext cx="2971800" cy="910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MapReduce</a:t>
            </a:r>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7010400" cy="4627913"/>
          </a:xfrm>
          <a:prstGeom prst="rect">
            <a:avLst/>
          </a:prstGeom>
          <a:noFill/>
          <a:ln>
            <a:noFill/>
          </a:ln>
        </p:spPr>
      </p:pic>
      <p:sp>
        <p:nvSpPr>
          <p:cNvPr id="7" name="Rectangle 6"/>
          <p:cNvSpPr/>
          <p:nvPr/>
        </p:nvSpPr>
        <p:spPr>
          <a:xfrm>
            <a:off x="76200" y="1663005"/>
            <a:ext cx="2133600" cy="1384995"/>
          </a:xfrm>
          <a:prstGeom prst="rect">
            <a:avLst/>
          </a:prstGeom>
        </p:spPr>
        <p:txBody>
          <a:bodyPr wrap="square">
            <a:spAutoFit/>
          </a:bodyPr>
          <a:lstStyle/>
          <a:p>
            <a:r>
              <a:rPr lang="en-US" b="0" dirty="0" smtClean="0">
                <a:solidFill>
                  <a:srgbClr val="0000CC"/>
                </a:solidFill>
              </a:rPr>
              <a:t>How does</a:t>
            </a:r>
          </a:p>
          <a:p>
            <a:r>
              <a:rPr lang="en-US" b="0" dirty="0" err="1" smtClean="0">
                <a:solidFill>
                  <a:srgbClr val="0000CC"/>
                </a:solidFill>
              </a:rPr>
              <a:t>MapReduce</a:t>
            </a:r>
            <a:endParaRPr lang="en-US" b="0" dirty="0" smtClean="0">
              <a:solidFill>
                <a:srgbClr val="0000CC"/>
              </a:solidFill>
            </a:endParaRPr>
          </a:p>
          <a:p>
            <a:r>
              <a:rPr lang="en-US" b="0" dirty="0" smtClean="0">
                <a:solidFill>
                  <a:srgbClr val="0000CC"/>
                </a:solidFill>
              </a:rPr>
              <a:t> work?</a:t>
            </a:r>
            <a:endParaRPr lang="en-US" b="0" dirty="0">
              <a:solidFill>
                <a:srgbClr val="0000CC"/>
              </a:solidFill>
            </a:endParaRPr>
          </a:p>
        </p:txBody>
      </p:sp>
    </p:spTree>
    <p:extLst>
      <p:ext uri="{BB962C8B-B14F-4D97-AF65-F5344CB8AC3E}">
        <p14:creationId xmlns:p14="http://schemas.microsoft.com/office/powerpoint/2010/main" val="1629611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static.com/images?q=tbn:ANd9GcST7iJYn43yhkOgzcnGsGa1pQu9GJR__Op-rl6c4-64dAHeXzZs6omJc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516" y="555690"/>
            <a:ext cx="3156284" cy="8159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Hadoop</a:t>
            </a:r>
            <a:endParaRPr lang="en-US" dirty="0"/>
          </a:p>
        </p:txBody>
      </p:sp>
      <p:sp>
        <p:nvSpPr>
          <p:cNvPr id="3" name="Content Placeholder 2"/>
          <p:cNvSpPr>
            <a:spLocks noGrp="1"/>
          </p:cNvSpPr>
          <p:nvPr>
            <p:ph idx="1"/>
          </p:nvPr>
        </p:nvSpPr>
        <p:spPr>
          <a:xfrm>
            <a:off x="762000" y="1600200"/>
            <a:ext cx="8382000" cy="4876800"/>
          </a:xfrm>
        </p:spPr>
        <p:txBody>
          <a:bodyPr>
            <a:noAutofit/>
          </a:bodyPr>
          <a:lstStyle/>
          <a:p>
            <a:r>
              <a:rPr lang="en-US" sz="2700" dirty="0"/>
              <a:t>Hadoop is an open source framework for </a:t>
            </a:r>
            <a:r>
              <a:rPr lang="en-US" sz="2700" dirty="0" smtClean="0"/>
              <a:t>storing </a:t>
            </a:r>
            <a:r>
              <a:rPr lang="en-US" sz="2700" dirty="0"/>
              <a:t>and analyzing </a:t>
            </a:r>
            <a:r>
              <a:rPr lang="en-US" sz="2700" dirty="0" smtClean="0"/>
              <a:t>massive amounts </a:t>
            </a:r>
            <a:r>
              <a:rPr lang="en-US" sz="2700" dirty="0"/>
              <a:t>of distributed, unstructured </a:t>
            </a:r>
            <a:r>
              <a:rPr lang="en-US" sz="2700" dirty="0" smtClean="0"/>
              <a:t>data</a:t>
            </a:r>
          </a:p>
          <a:p>
            <a:r>
              <a:rPr lang="en-US" sz="2700" dirty="0"/>
              <a:t>Originally created by Doug Cutting at Yahoo</a:t>
            </a:r>
            <a:r>
              <a:rPr lang="en-US" sz="2700" dirty="0" smtClean="0"/>
              <a:t>!</a:t>
            </a:r>
          </a:p>
          <a:p>
            <a:r>
              <a:rPr lang="en-US" sz="2700" dirty="0" smtClean="0"/>
              <a:t>Hadoop </a:t>
            </a:r>
            <a:r>
              <a:rPr lang="en-US" sz="2700" dirty="0"/>
              <a:t>clusters run on </a:t>
            </a:r>
            <a:r>
              <a:rPr lang="en-US" sz="2700" dirty="0" smtClean="0"/>
              <a:t>inexpensive commodity </a:t>
            </a:r>
            <a:r>
              <a:rPr lang="en-US" sz="2700" dirty="0"/>
              <a:t>hardware so projects can scale-out </a:t>
            </a:r>
            <a:r>
              <a:rPr lang="en-US" sz="2700" dirty="0" smtClean="0"/>
              <a:t>inexpensively</a:t>
            </a:r>
          </a:p>
          <a:p>
            <a:r>
              <a:rPr lang="en-US" sz="2700" dirty="0" smtClean="0"/>
              <a:t>Hadoop is now part of </a:t>
            </a:r>
            <a:r>
              <a:rPr lang="en-US" sz="2700" dirty="0"/>
              <a:t>Apache Software </a:t>
            </a:r>
            <a:r>
              <a:rPr lang="en-US" sz="2700" dirty="0" smtClean="0"/>
              <a:t>Foundation</a:t>
            </a:r>
          </a:p>
          <a:p>
            <a:r>
              <a:rPr lang="en-US" sz="2700" dirty="0" smtClean="0"/>
              <a:t>Open source - </a:t>
            </a:r>
            <a:r>
              <a:rPr lang="en-US" sz="2700" dirty="0"/>
              <a:t>hundreds of </a:t>
            </a:r>
            <a:r>
              <a:rPr lang="en-US" sz="2700" dirty="0" smtClean="0"/>
              <a:t>contributors continuously improve </a:t>
            </a:r>
            <a:r>
              <a:rPr lang="en-US" sz="2700" dirty="0"/>
              <a:t>the core </a:t>
            </a:r>
            <a:r>
              <a:rPr lang="en-US" sz="2700" dirty="0" smtClean="0"/>
              <a:t>technology</a:t>
            </a:r>
          </a:p>
          <a:p>
            <a:r>
              <a:rPr lang="en-US" sz="2700" dirty="0" err="1">
                <a:solidFill>
                  <a:srgbClr val="F85E08"/>
                </a:solidFill>
              </a:rPr>
              <a:t>MapReduce</a:t>
            </a:r>
            <a:r>
              <a:rPr lang="en-US" sz="2700" dirty="0">
                <a:solidFill>
                  <a:srgbClr val="F85E08"/>
                </a:solidFill>
              </a:rPr>
              <a:t> + Hadoop = Big Data core </a:t>
            </a:r>
            <a:r>
              <a:rPr lang="en-US" sz="2700" dirty="0" smtClean="0">
                <a:solidFill>
                  <a:srgbClr val="F85E08"/>
                </a:solidFill>
              </a:rPr>
              <a:t>technology</a:t>
            </a:r>
            <a:endParaRPr lang="en-US" sz="2700" dirty="0">
              <a:solidFill>
                <a:srgbClr val="F85E08"/>
              </a:solidFill>
            </a:endParaRPr>
          </a:p>
        </p:txBody>
      </p:sp>
    </p:spTree>
    <p:extLst>
      <p:ext uri="{BB962C8B-B14F-4D97-AF65-F5344CB8AC3E}">
        <p14:creationId xmlns:p14="http://schemas.microsoft.com/office/powerpoint/2010/main" val="1723990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static.com/images?q=tbn:ANd9GcST7iJYn43yhkOgzcnGsGa1pQu9GJR__Op-rl6c4-64dAHeXzZs6omJc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516" y="555690"/>
            <a:ext cx="3156284" cy="8159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Hadoop</a:t>
            </a:r>
            <a:endParaRPr lang="en-US" dirty="0"/>
          </a:p>
        </p:txBody>
      </p:sp>
      <p:sp>
        <p:nvSpPr>
          <p:cNvPr id="3" name="Content Placeholder 2"/>
          <p:cNvSpPr>
            <a:spLocks noGrp="1"/>
          </p:cNvSpPr>
          <p:nvPr>
            <p:ph idx="1"/>
          </p:nvPr>
        </p:nvSpPr>
        <p:spPr>
          <a:xfrm>
            <a:off x="762000" y="1600200"/>
            <a:ext cx="8077200" cy="4876800"/>
          </a:xfrm>
        </p:spPr>
        <p:txBody>
          <a:bodyPr>
            <a:noAutofit/>
          </a:bodyPr>
          <a:lstStyle/>
          <a:p>
            <a:r>
              <a:rPr lang="en-US" dirty="0">
                <a:solidFill>
                  <a:srgbClr val="F85E08"/>
                </a:solidFill>
              </a:rPr>
              <a:t>How Does Hadoop Work</a:t>
            </a:r>
            <a:r>
              <a:rPr lang="en-US" dirty="0" smtClean="0">
                <a:solidFill>
                  <a:srgbClr val="F85E08"/>
                </a:solidFill>
              </a:rPr>
              <a:t>?</a:t>
            </a:r>
          </a:p>
          <a:p>
            <a:pPr lvl="1"/>
            <a:r>
              <a:rPr lang="en-US" sz="2200" dirty="0" smtClean="0"/>
              <a:t>Access </a:t>
            </a:r>
            <a:r>
              <a:rPr lang="en-US" sz="2200" dirty="0"/>
              <a:t>unstructured and semi-structured </a:t>
            </a:r>
            <a:r>
              <a:rPr lang="en-US" sz="2200" dirty="0" smtClean="0"/>
              <a:t>data (e.g.,  log files, social media feeds, other data sources)</a:t>
            </a:r>
          </a:p>
          <a:p>
            <a:pPr lvl="1"/>
            <a:r>
              <a:rPr lang="en-US" sz="2200" dirty="0" smtClean="0"/>
              <a:t>Break the data up into “parts</a:t>
            </a:r>
            <a:r>
              <a:rPr lang="en-US" sz="2200" dirty="0"/>
              <a:t>,” </a:t>
            </a:r>
            <a:r>
              <a:rPr lang="en-US" sz="2200" dirty="0" smtClean="0"/>
              <a:t>which are </a:t>
            </a:r>
            <a:r>
              <a:rPr lang="en-US" sz="2200" dirty="0"/>
              <a:t>then loaded into a file system made up of multiple nodes running on </a:t>
            </a:r>
            <a:r>
              <a:rPr lang="en-US" sz="2200" dirty="0" smtClean="0"/>
              <a:t>commodity hardware using HDFS</a:t>
            </a:r>
          </a:p>
          <a:p>
            <a:pPr lvl="1"/>
            <a:r>
              <a:rPr lang="en-US" sz="2200" dirty="0"/>
              <a:t>Each “part” is replicated multiple times and loaded into the file </a:t>
            </a:r>
            <a:r>
              <a:rPr lang="en-US" sz="2200" dirty="0" smtClean="0"/>
              <a:t>system for replication and failsafe processing</a:t>
            </a:r>
          </a:p>
          <a:p>
            <a:pPr lvl="1"/>
            <a:r>
              <a:rPr lang="en-US" sz="2200" dirty="0"/>
              <a:t>A </a:t>
            </a:r>
            <a:r>
              <a:rPr lang="en-US" sz="2200" dirty="0" smtClean="0"/>
              <a:t>node </a:t>
            </a:r>
            <a:r>
              <a:rPr lang="en-US" sz="2200" dirty="0"/>
              <a:t>acts as </a:t>
            </a:r>
            <a:r>
              <a:rPr lang="en-US" sz="2200" dirty="0" smtClean="0"/>
              <a:t>the </a:t>
            </a:r>
            <a:r>
              <a:rPr lang="en-US" sz="2200" dirty="0" smtClean="0">
                <a:solidFill>
                  <a:srgbClr val="F85E08"/>
                </a:solidFill>
              </a:rPr>
              <a:t>Facilitator</a:t>
            </a:r>
            <a:r>
              <a:rPr lang="en-US" sz="2200" dirty="0" smtClean="0"/>
              <a:t> and another as </a:t>
            </a:r>
            <a:r>
              <a:rPr lang="en-US" sz="2200" dirty="0" smtClean="0">
                <a:solidFill>
                  <a:srgbClr val="F85E08"/>
                </a:solidFill>
              </a:rPr>
              <a:t>Job Tracker </a:t>
            </a:r>
            <a:endParaRPr lang="en-US" sz="2200" dirty="0">
              <a:solidFill>
                <a:srgbClr val="F85E08"/>
              </a:solidFill>
            </a:endParaRPr>
          </a:p>
          <a:p>
            <a:pPr lvl="1"/>
            <a:r>
              <a:rPr lang="en-US" sz="2200" dirty="0" smtClean="0"/>
              <a:t>Jobs are distributed to the clients, and once completed the results are collected and aggregated using </a:t>
            </a:r>
            <a:r>
              <a:rPr lang="en-US" sz="2200" dirty="0" err="1" smtClean="0"/>
              <a:t>MapReduce</a:t>
            </a:r>
            <a:endParaRPr lang="en-US" sz="2200" dirty="0" smtClean="0"/>
          </a:p>
        </p:txBody>
      </p:sp>
    </p:spTree>
    <p:extLst>
      <p:ext uri="{BB962C8B-B14F-4D97-AF65-F5344CB8AC3E}">
        <p14:creationId xmlns:p14="http://schemas.microsoft.com/office/powerpoint/2010/main" val="2377461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static.com/images?q=tbn:ANd9GcST7iJYn43yhkOgzcnGsGa1pQu9GJR__Op-rl6c4-64dAHeXzZs6omJc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516" y="555690"/>
            <a:ext cx="3156284" cy="8159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 </a:t>
            </a:r>
            <a:r>
              <a:rPr lang="en-US" dirty="0" err="1" smtClean="0"/>
              <a:t>Hadoop</a:t>
            </a:r>
            <a:endParaRPr lang="en-US" dirty="0"/>
          </a:p>
        </p:txBody>
      </p:sp>
      <p:sp>
        <p:nvSpPr>
          <p:cNvPr id="3" name="Content Placeholder 2"/>
          <p:cNvSpPr>
            <a:spLocks noGrp="1"/>
          </p:cNvSpPr>
          <p:nvPr>
            <p:ph idx="1"/>
          </p:nvPr>
        </p:nvSpPr>
        <p:spPr>
          <a:xfrm>
            <a:off x="762000" y="1600200"/>
            <a:ext cx="8382000" cy="4876800"/>
          </a:xfrm>
        </p:spPr>
        <p:txBody>
          <a:bodyPr>
            <a:noAutofit/>
          </a:bodyPr>
          <a:lstStyle/>
          <a:p>
            <a:r>
              <a:rPr lang="en-US" dirty="0">
                <a:solidFill>
                  <a:srgbClr val="F85E08"/>
                </a:solidFill>
              </a:rPr>
              <a:t>Hadoop Technical </a:t>
            </a:r>
            <a:r>
              <a:rPr lang="en-US" dirty="0" smtClean="0">
                <a:solidFill>
                  <a:srgbClr val="F85E08"/>
                </a:solidFill>
              </a:rPr>
              <a:t>Components</a:t>
            </a:r>
          </a:p>
          <a:p>
            <a:pPr lvl="1"/>
            <a:r>
              <a:rPr lang="en-US" sz="2600" dirty="0"/>
              <a:t>Hadoop Distributed File System (HDFS</a:t>
            </a:r>
            <a:r>
              <a:rPr lang="en-US" sz="2600" dirty="0" smtClean="0"/>
              <a:t>)</a:t>
            </a:r>
          </a:p>
          <a:p>
            <a:pPr lvl="1"/>
            <a:r>
              <a:rPr lang="en-US" sz="2600" dirty="0"/>
              <a:t>Name </a:t>
            </a:r>
            <a:r>
              <a:rPr lang="en-US" sz="2600" dirty="0" smtClean="0"/>
              <a:t>Node (primary facilitator)</a:t>
            </a:r>
          </a:p>
          <a:p>
            <a:pPr lvl="1"/>
            <a:r>
              <a:rPr lang="en-US" sz="2600" dirty="0" smtClean="0"/>
              <a:t>Secondary Node (backup to Name Node)</a:t>
            </a:r>
          </a:p>
          <a:p>
            <a:pPr lvl="1"/>
            <a:r>
              <a:rPr lang="en-US" sz="2600" dirty="0" smtClean="0"/>
              <a:t>Job Tracker</a:t>
            </a:r>
          </a:p>
          <a:p>
            <a:pPr lvl="1"/>
            <a:r>
              <a:rPr lang="en-US" sz="2600" dirty="0" smtClean="0"/>
              <a:t>Slave Nodes (the </a:t>
            </a:r>
            <a:r>
              <a:rPr lang="en-US" sz="2600" dirty="0"/>
              <a:t>grunts of any Hadoop </a:t>
            </a:r>
            <a:r>
              <a:rPr lang="en-US" sz="2600" dirty="0" smtClean="0"/>
              <a:t>cluster)</a:t>
            </a:r>
          </a:p>
          <a:p>
            <a:pPr lvl="1"/>
            <a:r>
              <a:rPr lang="en-US" sz="2600" dirty="0" smtClean="0"/>
              <a:t>Additionally, Hadoop ecosystem is made-up of a number of complementary sub-projects: </a:t>
            </a:r>
            <a:r>
              <a:rPr lang="en-US" sz="2600" dirty="0" err="1" smtClean="0"/>
              <a:t>NoSQL</a:t>
            </a:r>
            <a:r>
              <a:rPr lang="en-US" sz="2600" dirty="0" smtClean="0"/>
              <a:t> (Cassandra, </a:t>
            </a:r>
            <a:r>
              <a:rPr lang="en-US" sz="2600" dirty="0" err="1" smtClean="0"/>
              <a:t>Hbase</a:t>
            </a:r>
            <a:r>
              <a:rPr lang="en-US" sz="2600" dirty="0" smtClean="0"/>
              <a:t>), DW (Hive), …  </a:t>
            </a:r>
          </a:p>
          <a:p>
            <a:pPr lvl="2"/>
            <a:r>
              <a:rPr lang="en-US" sz="2600" dirty="0" err="1" smtClean="0"/>
              <a:t>NoSQL</a:t>
            </a:r>
            <a:r>
              <a:rPr lang="en-US" sz="2600" dirty="0" smtClean="0"/>
              <a:t> = not only SQL </a:t>
            </a:r>
          </a:p>
        </p:txBody>
      </p:sp>
    </p:spTree>
    <p:extLst>
      <p:ext uri="{BB962C8B-B14F-4D97-AF65-F5344CB8AC3E}">
        <p14:creationId xmlns:p14="http://schemas.microsoft.com/office/powerpoint/2010/main" val="3004759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t>
            </a:r>
            <a:r>
              <a:rPr lang="en-US" dirty="0" smtClean="0"/>
              <a:t>Technologies</a:t>
            </a:r>
            <a:br>
              <a:rPr lang="en-US" dirty="0" smtClean="0"/>
            </a:br>
            <a:r>
              <a:rPr lang="en-US" dirty="0" smtClean="0"/>
              <a:t>Hadoop - </a:t>
            </a:r>
            <a:r>
              <a:rPr lang="en-US" dirty="0"/>
              <a:t>Demystifying Facts </a:t>
            </a:r>
          </a:p>
        </p:txBody>
      </p:sp>
      <p:sp>
        <p:nvSpPr>
          <p:cNvPr id="3" name="Content Placeholder 2"/>
          <p:cNvSpPr>
            <a:spLocks noGrp="1"/>
          </p:cNvSpPr>
          <p:nvPr>
            <p:ph idx="1"/>
          </p:nvPr>
        </p:nvSpPr>
        <p:spPr>
          <a:xfrm>
            <a:off x="762000" y="1600200"/>
            <a:ext cx="8382000" cy="4876800"/>
          </a:xfrm>
        </p:spPr>
        <p:txBody>
          <a:bodyPr>
            <a:noAutofit/>
          </a:bodyPr>
          <a:lstStyle/>
          <a:p>
            <a:r>
              <a:rPr lang="en-US" sz="2400" dirty="0" smtClean="0"/>
              <a:t>Hadoop </a:t>
            </a:r>
            <a:r>
              <a:rPr lang="en-US" sz="2400" dirty="0"/>
              <a:t>consists of multiple </a:t>
            </a:r>
            <a:r>
              <a:rPr lang="en-US" sz="2400" dirty="0" smtClean="0"/>
              <a:t>products</a:t>
            </a:r>
          </a:p>
          <a:p>
            <a:r>
              <a:rPr lang="en-US" sz="2400" dirty="0"/>
              <a:t>Hadoop is open source but available from vendors, </a:t>
            </a:r>
            <a:r>
              <a:rPr lang="en-US" sz="2400" dirty="0" smtClean="0"/>
              <a:t>too</a:t>
            </a:r>
          </a:p>
          <a:p>
            <a:r>
              <a:rPr lang="en-US" sz="2400" dirty="0"/>
              <a:t>Hadoop is an ecosystem, not a single </a:t>
            </a:r>
            <a:r>
              <a:rPr lang="en-US" sz="2400" dirty="0" smtClean="0"/>
              <a:t>product</a:t>
            </a:r>
          </a:p>
          <a:p>
            <a:r>
              <a:rPr lang="en-US" sz="2400" dirty="0"/>
              <a:t>HDFS is a file system, not a </a:t>
            </a:r>
            <a:r>
              <a:rPr lang="en-US" sz="2400" dirty="0" smtClean="0"/>
              <a:t>DBMS</a:t>
            </a:r>
          </a:p>
          <a:p>
            <a:r>
              <a:rPr lang="en-US" sz="2400" dirty="0"/>
              <a:t>Hive resembles SQL but is not standard </a:t>
            </a:r>
            <a:r>
              <a:rPr lang="en-US" sz="2400" dirty="0" smtClean="0"/>
              <a:t>SQL</a:t>
            </a:r>
          </a:p>
          <a:p>
            <a:r>
              <a:rPr lang="en-US" sz="2400" dirty="0"/>
              <a:t>Hadoop and </a:t>
            </a:r>
            <a:r>
              <a:rPr lang="en-US" sz="2400" dirty="0" err="1"/>
              <a:t>MapReduce</a:t>
            </a:r>
            <a:r>
              <a:rPr lang="en-US" sz="2400" dirty="0"/>
              <a:t> are related but </a:t>
            </a:r>
            <a:r>
              <a:rPr lang="en-US" sz="2400" dirty="0" smtClean="0"/>
              <a:t>not the same</a:t>
            </a:r>
          </a:p>
          <a:p>
            <a:r>
              <a:rPr lang="en-US" sz="2400" dirty="0" err="1"/>
              <a:t>MapReduce</a:t>
            </a:r>
            <a:r>
              <a:rPr lang="en-US" sz="2400" dirty="0"/>
              <a:t> provides control for analytics, not </a:t>
            </a:r>
            <a:r>
              <a:rPr lang="en-US" sz="2400" dirty="0" smtClean="0"/>
              <a:t>analytics</a:t>
            </a:r>
          </a:p>
          <a:p>
            <a:r>
              <a:rPr lang="en-US" sz="2400" dirty="0"/>
              <a:t>Hadoop is about data diversity, not just data volume</a:t>
            </a:r>
            <a:r>
              <a:rPr lang="en-US" sz="2400" dirty="0" smtClean="0"/>
              <a:t>.</a:t>
            </a:r>
          </a:p>
          <a:p>
            <a:r>
              <a:rPr lang="en-US" sz="2400" dirty="0"/>
              <a:t>Hadoop complements a DW; it’s rarely a replacement</a:t>
            </a:r>
            <a:r>
              <a:rPr lang="en-US" sz="2400" dirty="0" smtClean="0"/>
              <a:t>.</a:t>
            </a:r>
          </a:p>
          <a:p>
            <a:r>
              <a:rPr lang="en-US" sz="2400" dirty="0"/>
              <a:t>Hadoop enables many types of analytics, not just Web analytics.</a:t>
            </a:r>
            <a:endParaRPr lang="en-US" sz="2400" dirty="0" smtClean="0"/>
          </a:p>
        </p:txBody>
      </p:sp>
    </p:spTree>
    <p:extLst>
      <p:ext uri="{BB962C8B-B14F-4D97-AF65-F5344CB8AC3E}">
        <p14:creationId xmlns:p14="http://schemas.microsoft.com/office/powerpoint/2010/main" val="3997064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13.3</a:t>
            </a:r>
            <a:endParaRPr lang="en-US" dirty="0"/>
          </a:p>
        </p:txBody>
      </p:sp>
      <p:sp>
        <p:nvSpPr>
          <p:cNvPr id="3" name="Content Placeholder 2"/>
          <p:cNvSpPr>
            <a:spLocks noGrp="1"/>
          </p:cNvSpPr>
          <p:nvPr>
            <p:ph idx="1"/>
          </p:nvPr>
        </p:nvSpPr>
        <p:spPr>
          <a:xfrm>
            <a:off x="762000" y="1600200"/>
            <a:ext cx="8153400" cy="4876800"/>
          </a:xfrm>
        </p:spPr>
        <p:txBody>
          <a:bodyPr>
            <a:normAutofit fontScale="77500" lnSpcReduction="20000"/>
          </a:bodyPr>
          <a:lstStyle/>
          <a:p>
            <a:pPr marL="0" indent="0">
              <a:buNone/>
            </a:pPr>
            <a:r>
              <a:rPr lang="en-US" sz="4600" dirty="0">
                <a:solidFill>
                  <a:srgbClr val="F85E08"/>
                </a:solidFill>
                <a:effectLst>
                  <a:outerShdw blurRad="38100" dist="38100" dir="2700000" algn="tl">
                    <a:srgbClr val="000000">
                      <a:alpha val="43137"/>
                    </a:srgbClr>
                  </a:outerShdw>
                </a:effectLst>
              </a:rPr>
              <a:t>eBay’s </a:t>
            </a:r>
            <a:endParaRPr lang="en-US" sz="4600" dirty="0" smtClean="0">
              <a:solidFill>
                <a:srgbClr val="F85E08"/>
              </a:solidFill>
              <a:effectLst>
                <a:outerShdw blurRad="38100" dist="38100" dir="2700000" algn="tl">
                  <a:srgbClr val="000000">
                    <a:alpha val="43137"/>
                  </a:srgbClr>
                </a:outerShdw>
              </a:effectLst>
            </a:endParaRPr>
          </a:p>
          <a:p>
            <a:pPr marL="0" indent="0">
              <a:buNone/>
            </a:pPr>
            <a:r>
              <a:rPr lang="en-US" sz="4600" dirty="0" smtClean="0">
                <a:solidFill>
                  <a:srgbClr val="F85E08"/>
                </a:solidFill>
                <a:effectLst>
                  <a:outerShdw blurRad="38100" dist="38100" dir="2700000" algn="tl">
                    <a:srgbClr val="000000">
                      <a:alpha val="43137"/>
                    </a:srgbClr>
                  </a:outerShdw>
                </a:effectLst>
              </a:rPr>
              <a:t>Big </a:t>
            </a:r>
            <a:r>
              <a:rPr lang="en-US" sz="4600" dirty="0">
                <a:solidFill>
                  <a:srgbClr val="F85E08"/>
                </a:solidFill>
                <a:effectLst>
                  <a:outerShdw blurRad="38100" dist="38100" dir="2700000" algn="tl">
                    <a:srgbClr val="000000">
                      <a:alpha val="43137"/>
                    </a:srgbClr>
                  </a:outerShdw>
                </a:effectLst>
              </a:rPr>
              <a:t>Data </a:t>
            </a:r>
            <a:endParaRPr lang="en-US" sz="4600" dirty="0" smtClean="0">
              <a:solidFill>
                <a:srgbClr val="F85E08"/>
              </a:solidFill>
              <a:effectLst>
                <a:outerShdw blurRad="38100" dist="38100" dir="2700000" algn="tl">
                  <a:srgbClr val="000000">
                    <a:alpha val="43137"/>
                  </a:srgbClr>
                </a:outerShdw>
              </a:effectLst>
            </a:endParaRPr>
          </a:p>
          <a:p>
            <a:pPr marL="0" indent="0">
              <a:buNone/>
            </a:pPr>
            <a:r>
              <a:rPr lang="en-US" sz="4600" dirty="0" smtClean="0">
                <a:solidFill>
                  <a:srgbClr val="F85E08"/>
                </a:solidFill>
                <a:effectLst>
                  <a:outerShdw blurRad="38100" dist="38100" dir="2700000" algn="tl">
                    <a:srgbClr val="000000">
                      <a:alpha val="43137"/>
                    </a:srgbClr>
                  </a:outerShdw>
                </a:effectLst>
              </a:rPr>
              <a:t>Solution</a:t>
            </a: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r>
              <a:rPr lang="en-US" sz="3100" u="sng" dirty="0" smtClean="0">
                <a:solidFill>
                  <a:srgbClr val="F85E08"/>
                </a:solidFill>
                <a:effectLst>
                  <a:outerShdw blurRad="38100" dist="38100" dir="2700000" algn="tl">
                    <a:srgbClr val="000000">
                      <a:alpha val="43137"/>
                    </a:srgbClr>
                  </a:outerShdw>
                </a:effectLst>
              </a:rPr>
              <a:t>Questions </a:t>
            </a:r>
            <a:r>
              <a:rPr lang="en-US" sz="31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100" dirty="0"/>
              <a:t>Why did eBay need a Big Data solution?</a:t>
            </a:r>
          </a:p>
          <a:p>
            <a:pPr marL="514350" indent="-514350">
              <a:buFont typeface="+mj-lt"/>
              <a:buAutoNum type="arabicPeriod"/>
            </a:pPr>
            <a:r>
              <a:rPr lang="en-US" sz="3100" dirty="0" smtClean="0"/>
              <a:t>What </a:t>
            </a:r>
            <a:r>
              <a:rPr lang="en-US" sz="3100" dirty="0"/>
              <a:t>were the challenges, the proposed </a:t>
            </a:r>
            <a:r>
              <a:rPr lang="en-US" sz="3100" dirty="0" smtClean="0"/>
              <a:t>solution, and </a:t>
            </a:r>
            <a:r>
              <a:rPr lang="en-US" sz="3100" dirty="0"/>
              <a:t>the obtained results?</a:t>
            </a:r>
            <a:endParaRPr lang="en-US" sz="2800" dirty="0"/>
          </a:p>
        </p:txBody>
      </p:sp>
      <p:pic>
        <p:nvPicPr>
          <p:cNvPr id="5" name="Picture 4"/>
          <p:cNvPicPr/>
          <p:nvPr/>
        </p:nvPicPr>
        <p:blipFill>
          <a:blip r:embed="rId2"/>
          <a:stretch>
            <a:fillRect/>
          </a:stretch>
        </p:blipFill>
        <p:spPr>
          <a:xfrm>
            <a:off x="2667000" y="1676400"/>
            <a:ext cx="5943600" cy="3034030"/>
          </a:xfrm>
          <a:prstGeom prst="rect">
            <a:avLst/>
          </a:prstGeom>
          <a:ln>
            <a:solidFill>
              <a:srgbClr val="F85E08"/>
            </a:solidFill>
          </a:ln>
        </p:spPr>
      </p:pic>
      <p:sp>
        <p:nvSpPr>
          <p:cNvPr id="4" name="Rectangle 3"/>
          <p:cNvSpPr/>
          <p:nvPr/>
        </p:nvSpPr>
        <p:spPr>
          <a:xfrm>
            <a:off x="3962400" y="1447800"/>
            <a:ext cx="4572000" cy="400110"/>
          </a:xfrm>
          <a:prstGeom prst="rect">
            <a:avLst/>
          </a:prstGeom>
          <a:solidFill>
            <a:schemeClr val="bg1"/>
          </a:solidFill>
        </p:spPr>
        <p:txBody>
          <a:bodyPr wrap="square">
            <a:spAutoFit/>
          </a:bodyPr>
          <a:lstStyle/>
          <a:p>
            <a:pPr marL="0" indent="0" algn="l">
              <a:buNone/>
            </a:pPr>
            <a:r>
              <a:rPr lang="en-US" sz="2000" b="0" dirty="0" smtClean="0">
                <a:solidFill>
                  <a:srgbClr val="FF3300"/>
                </a:solidFill>
              </a:rPr>
              <a:t>EBay’s Multi Data-Center Deployment</a:t>
            </a:r>
            <a:endParaRPr lang="en-US" sz="2000" b="0" dirty="0">
              <a:solidFill>
                <a:srgbClr val="FF3300"/>
              </a:solidFill>
            </a:endParaRPr>
          </a:p>
        </p:txBody>
      </p:sp>
    </p:spTree>
    <p:extLst>
      <p:ext uri="{BB962C8B-B14F-4D97-AF65-F5344CB8AC3E}">
        <p14:creationId xmlns:p14="http://schemas.microsoft.com/office/powerpoint/2010/main" val="3454965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Scientist</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sz="3200" dirty="0" smtClean="0">
                <a:solidFill>
                  <a:srgbClr val="F85E08"/>
                </a:solidFill>
              </a:rPr>
              <a:t>“The </a:t>
            </a:r>
            <a:r>
              <a:rPr lang="en-US" sz="3200" dirty="0">
                <a:solidFill>
                  <a:srgbClr val="F85E08"/>
                </a:solidFill>
              </a:rPr>
              <a:t>Sexiest Job of </a:t>
            </a:r>
            <a:r>
              <a:rPr lang="en-US" sz="3200" dirty="0" smtClean="0">
                <a:solidFill>
                  <a:srgbClr val="F85E08"/>
                </a:solidFill>
              </a:rPr>
              <a:t>the 21st Century”</a:t>
            </a:r>
          </a:p>
          <a:p>
            <a:pPr marL="0" indent="0" algn="r">
              <a:buNone/>
            </a:pPr>
            <a:r>
              <a:rPr lang="en-US" sz="1800" i="1" dirty="0"/>
              <a:t>Thomas H. Davenport and D. J. </a:t>
            </a:r>
            <a:r>
              <a:rPr lang="en-US" sz="1800" i="1" dirty="0" err="1"/>
              <a:t>Patil</a:t>
            </a:r>
            <a:endParaRPr lang="en-US" sz="1800" i="1" dirty="0" smtClean="0"/>
          </a:p>
          <a:p>
            <a:pPr marL="0" indent="0" algn="r">
              <a:buNone/>
            </a:pPr>
            <a:r>
              <a:rPr lang="en-US" sz="1800" i="1" dirty="0" smtClean="0"/>
              <a:t>Harvard </a:t>
            </a:r>
            <a:r>
              <a:rPr lang="en-US" sz="1800" i="1" dirty="0"/>
              <a:t>Business </a:t>
            </a:r>
            <a:r>
              <a:rPr lang="en-US" sz="1800" i="1" dirty="0" smtClean="0"/>
              <a:t>Review, </a:t>
            </a:r>
            <a:r>
              <a:rPr lang="en-US" sz="1800" i="1" dirty="0"/>
              <a:t>October </a:t>
            </a:r>
            <a:r>
              <a:rPr lang="en-US" sz="1800" i="1" dirty="0" smtClean="0"/>
              <a:t>2012 </a:t>
            </a:r>
            <a:endParaRPr lang="en-US" sz="1800" i="1" dirty="0"/>
          </a:p>
          <a:p>
            <a:r>
              <a:rPr lang="en-US" sz="3200" dirty="0" smtClean="0"/>
              <a:t>Data Scientist = Big Data guru</a:t>
            </a:r>
          </a:p>
          <a:p>
            <a:pPr lvl="1"/>
            <a:r>
              <a:rPr lang="en-US" sz="2800" dirty="0"/>
              <a:t>One with skills to </a:t>
            </a:r>
            <a:r>
              <a:rPr lang="en-US" sz="2800" i="1" dirty="0" smtClean="0"/>
              <a:t>investigate </a:t>
            </a:r>
            <a:r>
              <a:rPr lang="en-US" sz="2800" dirty="0" smtClean="0"/>
              <a:t>Big </a:t>
            </a:r>
            <a:r>
              <a:rPr lang="en-US" sz="2800" dirty="0"/>
              <a:t>Data</a:t>
            </a:r>
            <a:endParaRPr lang="en-US" sz="2800" dirty="0" smtClean="0"/>
          </a:p>
          <a:p>
            <a:r>
              <a:rPr lang="en-US" sz="3200" dirty="0" smtClean="0"/>
              <a:t>Very high salaries, very high expectations</a:t>
            </a:r>
          </a:p>
          <a:p>
            <a:r>
              <a:rPr lang="en-US" sz="3200" dirty="0" smtClean="0"/>
              <a:t>Where do Data Scientist come from?</a:t>
            </a:r>
          </a:p>
          <a:p>
            <a:pPr lvl="1"/>
            <a:r>
              <a:rPr lang="en-US" sz="2800" dirty="0" smtClean="0"/>
              <a:t>M.S./Ph.D. in MIS, CS, IE,… and/or Analytics</a:t>
            </a:r>
          </a:p>
          <a:p>
            <a:pPr lvl="1"/>
            <a:r>
              <a:rPr lang="en-US" sz="2800" dirty="0" smtClean="0"/>
              <a:t>There is not a specific degree program for DS! </a:t>
            </a:r>
          </a:p>
          <a:p>
            <a:pPr lvl="1"/>
            <a:r>
              <a:rPr lang="en-US" sz="2800" dirty="0" smtClean="0"/>
              <a:t>PE, PML, … DSP (Data </a:t>
            </a:r>
            <a:r>
              <a:rPr lang="en-US" sz="2800" dirty="0" err="1" smtClean="0"/>
              <a:t>Sceice</a:t>
            </a:r>
            <a:r>
              <a:rPr lang="en-US" sz="2800" dirty="0" smtClean="0"/>
              <a:t> Professional)</a:t>
            </a:r>
            <a:endParaRPr lang="en-US" sz="2800" dirty="0"/>
          </a:p>
        </p:txBody>
      </p:sp>
    </p:spTree>
    <p:extLst>
      <p:ext uri="{BB962C8B-B14F-4D97-AF65-F5344CB8AC3E}">
        <p14:creationId xmlns:p14="http://schemas.microsoft.com/office/powerpoint/2010/main" val="292061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That Define a Data </a:t>
            </a:r>
            <a:r>
              <a:rPr lang="en-US" dirty="0" smtClean="0"/>
              <a:t>Scientist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012" y="1519820"/>
            <a:ext cx="4649788" cy="4904914"/>
          </a:xfrm>
          <a:prstGeom prst="rect">
            <a:avLst/>
          </a:prstGeom>
          <a:noFill/>
          <a:ln>
            <a:noFill/>
          </a:ln>
        </p:spPr>
      </p:pic>
    </p:spTree>
    <p:extLst>
      <p:ext uri="{BB962C8B-B14F-4D97-AF65-F5344CB8AC3E}">
        <p14:creationId xmlns:p14="http://schemas.microsoft.com/office/powerpoint/2010/main" val="3590439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800" dirty="0"/>
              <a:t>Compare and contrast the </a:t>
            </a:r>
            <a:r>
              <a:rPr lang="en-US" sz="2800" dirty="0" smtClean="0"/>
              <a:t>complementary uses </a:t>
            </a:r>
            <a:r>
              <a:rPr lang="en-US" sz="2800" dirty="0"/>
              <a:t>of data warehousing and Big Data</a:t>
            </a:r>
          </a:p>
          <a:p>
            <a:r>
              <a:rPr lang="en-US" sz="2800" dirty="0" smtClean="0"/>
              <a:t>Become </a:t>
            </a:r>
            <a:r>
              <a:rPr lang="en-US" sz="2800" dirty="0"/>
              <a:t>familiar with the vendors of </a:t>
            </a:r>
            <a:r>
              <a:rPr lang="en-US" sz="2800" dirty="0" smtClean="0"/>
              <a:t>Big Data </a:t>
            </a:r>
            <a:r>
              <a:rPr lang="en-US" sz="2800" dirty="0"/>
              <a:t>tools and services</a:t>
            </a:r>
          </a:p>
          <a:p>
            <a:r>
              <a:rPr lang="en-US" sz="2800" dirty="0" smtClean="0"/>
              <a:t>Understand </a:t>
            </a:r>
            <a:r>
              <a:rPr lang="en-US" sz="2800" dirty="0"/>
              <a:t>the need for and </a:t>
            </a:r>
            <a:r>
              <a:rPr lang="en-US" sz="2800" dirty="0" smtClean="0"/>
              <a:t>appreciate the </a:t>
            </a:r>
            <a:r>
              <a:rPr lang="en-US" sz="2800" dirty="0"/>
              <a:t>capabilities of stream analytics</a:t>
            </a:r>
          </a:p>
          <a:p>
            <a:r>
              <a:rPr lang="en-US" sz="2800" dirty="0" smtClean="0"/>
              <a:t>Learn </a:t>
            </a:r>
            <a:r>
              <a:rPr lang="en-US" sz="2800" dirty="0"/>
              <a:t>about the applications of </a:t>
            </a:r>
            <a:r>
              <a:rPr lang="en-US" sz="2800" dirty="0" smtClean="0"/>
              <a:t>stream analytics</a:t>
            </a:r>
            <a:endParaRPr lang="en-US" sz="2800" dirty="0"/>
          </a:p>
        </p:txBody>
      </p:sp>
    </p:spTree>
    <p:extLst>
      <p:ext uri="{BB962C8B-B14F-4D97-AF65-F5344CB8AC3E}">
        <p14:creationId xmlns:p14="http://schemas.microsoft.com/office/powerpoint/2010/main" val="925442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304800"/>
            <a:ext cx="7305675" cy="602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905000"/>
            <a:ext cx="1981200" cy="2133600"/>
          </a:xfrm>
        </p:spPr>
        <p:txBody>
          <a:bodyPr>
            <a:normAutofit/>
          </a:bodyPr>
          <a:lstStyle/>
          <a:p>
            <a:r>
              <a:rPr lang="en-US" sz="3200" dirty="0" smtClean="0"/>
              <a:t>A Typical Job Post for Data Scientist</a:t>
            </a:r>
            <a:endParaRPr lang="en-US" sz="3200" dirty="0"/>
          </a:p>
        </p:txBody>
      </p:sp>
    </p:spTree>
    <p:extLst>
      <p:ext uri="{BB962C8B-B14F-4D97-AF65-F5344CB8AC3E}">
        <p14:creationId xmlns:p14="http://schemas.microsoft.com/office/powerpoint/2010/main" val="1624144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13.4</a:t>
            </a:r>
            <a:endParaRPr lang="en-US" dirty="0"/>
          </a:p>
        </p:txBody>
      </p:sp>
      <p:sp>
        <p:nvSpPr>
          <p:cNvPr id="3" name="Content Placeholder 2"/>
          <p:cNvSpPr>
            <a:spLocks noGrp="1"/>
          </p:cNvSpPr>
          <p:nvPr>
            <p:ph idx="1"/>
          </p:nvPr>
        </p:nvSpPr>
        <p:spPr>
          <a:xfrm>
            <a:off x="457200" y="1600200"/>
            <a:ext cx="8458200" cy="4876800"/>
          </a:xfrm>
        </p:spPr>
        <p:txBody>
          <a:bodyPr>
            <a:normAutofit lnSpcReduction="10000"/>
          </a:bodyPr>
          <a:lstStyle/>
          <a:p>
            <a:pPr marL="0" indent="0">
              <a:buNone/>
            </a:pPr>
            <a:r>
              <a:rPr lang="en-US" sz="3600" dirty="0">
                <a:solidFill>
                  <a:srgbClr val="F85E08"/>
                </a:solidFill>
                <a:effectLst>
                  <a:outerShdw blurRad="38100" dist="38100" dir="2700000" algn="tl">
                    <a:srgbClr val="000000">
                      <a:alpha val="43137"/>
                    </a:srgbClr>
                  </a:outerShdw>
                </a:effectLst>
              </a:rPr>
              <a:t>Big Data and Analytics in Politics</a:t>
            </a:r>
            <a:endParaRPr lang="en-US" sz="36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sz="3200" u="sng" dirty="0" smtClean="0">
                <a:solidFill>
                  <a:srgbClr val="F85E08"/>
                </a:solidFill>
                <a:effectLst>
                  <a:outerShdw blurRad="38100" dist="38100" dir="2700000" algn="tl">
                    <a:srgbClr val="000000">
                      <a:alpha val="43137"/>
                    </a:srgbClr>
                  </a:outerShdw>
                </a:effectLst>
              </a:rPr>
              <a:t>Questions </a:t>
            </a:r>
            <a:r>
              <a:rPr lang="en-US" sz="32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a:t>What is the role of analytics and Big Data </a:t>
            </a:r>
            <a:r>
              <a:rPr lang="en-US" sz="3200" dirty="0" smtClean="0"/>
              <a:t>in modern </a:t>
            </a:r>
            <a:r>
              <a:rPr lang="en-US" sz="3200" dirty="0"/>
              <a:t>day politics?</a:t>
            </a:r>
          </a:p>
          <a:p>
            <a:pPr marL="514350" indent="-514350">
              <a:buFont typeface="+mj-lt"/>
              <a:buAutoNum type="arabicPeriod"/>
            </a:pPr>
            <a:r>
              <a:rPr lang="en-US" sz="3200" dirty="0" smtClean="0"/>
              <a:t>Do </a:t>
            </a:r>
            <a:r>
              <a:rPr lang="en-US" sz="3200" dirty="0"/>
              <a:t>you think Big Data analytics could </a:t>
            </a:r>
            <a:r>
              <a:rPr lang="en-US" sz="3200" dirty="0" smtClean="0"/>
              <a:t>change the </a:t>
            </a:r>
            <a:r>
              <a:rPr lang="en-US" sz="3200" dirty="0"/>
              <a:t>outcome of an election?</a:t>
            </a:r>
          </a:p>
          <a:p>
            <a:pPr marL="514350" indent="-514350">
              <a:buFont typeface="+mj-lt"/>
              <a:buAutoNum type="arabicPeriod"/>
            </a:pPr>
            <a:r>
              <a:rPr lang="en-US" sz="3200" dirty="0" smtClean="0"/>
              <a:t>What </a:t>
            </a:r>
            <a:r>
              <a:rPr lang="en-US" sz="3200" dirty="0"/>
              <a:t>do you think are the challenges, the </a:t>
            </a:r>
            <a:r>
              <a:rPr lang="en-US" sz="3200" dirty="0" smtClean="0"/>
              <a:t>potential solution</a:t>
            </a:r>
            <a:r>
              <a:rPr lang="en-US" sz="3200" dirty="0"/>
              <a:t>, and the probable results of the </a:t>
            </a:r>
            <a:r>
              <a:rPr lang="en-US" sz="3200" dirty="0" smtClean="0"/>
              <a:t>use of </a:t>
            </a:r>
            <a:r>
              <a:rPr lang="en-US" sz="3200" dirty="0"/>
              <a:t>Big Data analytics in politics?</a:t>
            </a:r>
          </a:p>
        </p:txBody>
      </p:sp>
    </p:spTree>
    <p:extLst>
      <p:ext uri="{BB962C8B-B14F-4D97-AF65-F5344CB8AC3E}">
        <p14:creationId xmlns:p14="http://schemas.microsoft.com/office/powerpoint/2010/main" val="2819073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Case 13.4</a:t>
            </a:r>
            <a:r>
              <a:rPr lang="en-US" dirty="0"/>
              <a:t/>
            </a:r>
            <a:br>
              <a:rPr lang="en-US" dirty="0"/>
            </a:br>
            <a:r>
              <a:rPr lang="en-US" dirty="0">
                <a:solidFill>
                  <a:srgbClr val="0000CC"/>
                </a:solidFill>
              </a:rPr>
              <a:t>Big Data and Analytics in </a:t>
            </a:r>
            <a:r>
              <a:rPr lang="en-US" dirty="0" smtClean="0">
                <a:solidFill>
                  <a:srgbClr val="0000CC"/>
                </a:solidFill>
              </a:rPr>
              <a:t>Politics</a:t>
            </a:r>
            <a:endParaRPr lang="en-US" dirty="0">
              <a:solidFill>
                <a:srgbClr val="0000CC"/>
              </a:solidFill>
            </a:endParaRPr>
          </a:p>
        </p:txBody>
      </p:sp>
      <p:pic>
        <p:nvPicPr>
          <p:cNvPr id="5" name="Picture 4"/>
          <p:cNvPicPr>
            <a:picLocks noChangeAspect="1"/>
          </p:cNvPicPr>
          <p:nvPr/>
        </p:nvPicPr>
        <p:blipFill>
          <a:blip r:embed="rId2"/>
          <a:stretch>
            <a:fillRect/>
          </a:stretch>
        </p:blipFill>
        <p:spPr>
          <a:xfrm>
            <a:off x="304800" y="1752600"/>
            <a:ext cx="8674642" cy="4495800"/>
          </a:xfrm>
          <a:prstGeom prst="rect">
            <a:avLst/>
          </a:prstGeom>
        </p:spPr>
      </p:pic>
    </p:spTree>
    <p:extLst>
      <p:ext uri="{BB962C8B-B14F-4D97-AF65-F5344CB8AC3E}">
        <p14:creationId xmlns:p14="http://schemas.microsoft.com/office/powerpoint/2010/main" val="3337194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Data Warehousing</a:t>
            </a:r>
          </a:p>
        </p:txBody>
      </p:sp>
      <p:sp>
        <p:nvSpPr>
          <p:cNvPr id="3" name="Content Placeholder 2"/>
          <p:cNvSpPr>
            <a:spLocks noGrp="1"/>
          </p:cNvSpPr>
          <p:nvPr>
            <p:ph idx="1"/>
          </p:nvPr>
        </p:nvSpPr>
        <p:spPr>
          <a:xfrm>
            <a:off x="762000" y="1600200"/>
            <a:ext cx="8229600" cy="4876800"/>
          </a:xfrm>
        </p:spPr>
        <p:txBody>
          <a:bodyPr>
            <a:noAutofit/>
          </a:bodyPr>
          <a:lstStyle/>
          <a:p>
            <a:r>
              <a:rPr lang="en-US" sz="3200" dirty="0" smtClean="0"/>
              <a:t>What is the impact of Big Data on DW?</a:t>
            </a:r>
          </a:p>
          <a:p>
            <a:pPr lvl="1"/>
            <a:r>
              <a:rPr lang="en-US" sz="2400" dirty="0" smtClean="0"/>
              <a:t>Big Data and RDBMS do not go nicely together</a:t>
            </a:r>
          </a:p>
          <a:p>
            <a:pPr lvl="1"/>
            <a:r>
              <a:rPr lang="en-US" sz="2400" dirty="0" smtClean="0"/>
              <a:t>Will Hadoop replace data warehousing/RDBMS?</a:t>
            </a:r>
          </a:p>
          <a:p>
            <a:r>
              <a:rPr lang="en-US" sz="3200" dirty="0" smtClean="0"/>
              <a:t>Use Cases for Hadoop</a:t>
            </a:r>
          </a:p>
          <a:p>
            <a:pPr lvl="1"/>
            <a:r>
              <a:rPr lang="en-US" sz="2400" dirty="0"/>
              <a:t>Hadoop as the repository and </a:t>
            </a:r>
            <a:r>
              <a:rPr lang="en-US" sz="2400" dirty="0" smtClean="0"/>
              <a:t>refinery</a:t>
            </a:r>
          </a:p>
          <a:p>
            <a:pPr lvl="1"/>
            <a:r>
              <a:rPr lang="en-US" sz="2400" dirty="0"/>
              <a:t>Hadoop as the </a:t>
            </a:r>
            <a:r>
              <a:rPr lang="en-US" sz="2400" dirty="0" smtClean="0"/>
              <a:t>active archive</a:t>
            </a:r>
          </a:p>
          <a:p>
            <a:r>
              <a:rPr lang="en-US" sz="3200" dirty="0"/>
              <a:t>Use Cases for Data Warehousing</a:t>
            </a:r>
          </a:p>
          <a:p>
            <a:pPr lvl="1"/>
            <a:r>
              <a:rPr lang="en-US" sz="2400" dirty="0"/>
              <a:t>Data warehouse </a:t>
            </a:r>
            <a:r>
              <a:rPr lang="en-US" sz="2400" dirty="0" smtClean="0"/>
              <a:t>performance</a:t>
            </a:r>
          </a:p>
          <a:p>
            <a:pPr lvl="1"/>
            <a:r>
              <a:rPr lang="en-US" sz="2400" dirty="0"/>
              <a:t>Integrating data that provides business </a:t>
            </a:r>
            <a:r>
              <a:rPr lang="en-US" sz="2400" dirty="0" smtClean="0"/>
              <a:t>value</a:t>
            </a:r>
          </a:p>
          <a:p>
            <a:pPr lvl="1"/>
            <a:r>
              <a:rPr lang="en-US" sz="2400" dirty="0"/>
              <a:t>Interactive BI tools</a:t>
            </a:r>
          </a:p>
        </p:txBody>
      </p:sp>
    </p:spTree>
    <p:extLst>
      <p:ext uri="{BB962C8B-B14F-4D97-AF65-F5344CB8AC3E}">
        <p14:creationId xmlns:p14="http://schemas.microsoft.com/office/powerpoint/2010/main" val="205964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versus </a:t>
            </a:r>
            <a:r>
              <a:rPr lang="en-US" dirty="0"/>
              <a:t>Data Warehouse</a:t>
            </a:r>
            <a:br>
              <a:rPr lang="en-US" dirty="0"/>
            </a:br>
            <a:r>
              <a:rPr lang="en-US" dirty="0"/>
              <a:t>When to Use Which Platform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15200" cy="482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959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Coexistence of Hadoop and </a:t>
            </a:r>
            <a:r>
              <a:rPr lang="en-US" dirty="0" smtClean="0"/>
              <a:t>DW</a:t>
            </a:r>
            <a:endParaRPr lang="en-US" dirty="0"/>
          </a:p>
        </p:txBody>
      </p:sp>
      <p:sp>
        <p:nvSpPr>
          <p:cNvPr id="3" name="Content Placeholder 2"/>
          <p:cNvSpPr>
            <a:spLocks noGrp="1"/>
          </p:cNvSpPr>
          <p:nvPr>
            <p:ph idx="1"/>
          </p:nvPr>
        </p:nvSpPr>
        <p:spPr>
          <a:xfrm>
            <a:off x="762000" y="1600200"/>
            <a:ext cx="8382000" cy="4876800"/>
          </a:xfrm>
        </p:spPr>
        <p:txBody>
          <a:bodyPr>
            <a:noAutofit/>
          </a:bodyPr>
          <a:lstStyle/>
          <a:p>
            <a:pPr marL="347663" indent="-347663">
              <a:buFont typeface="+mj-lt"/>
              <a:buAutoNum type="arabicPeriod"/>
            </a:pPr>
            <a:r>
              <a:rPr lang="en-US" sz="2700" dirty="0" smtClean="0"/>
              <a:t>Use </a:t>
            </a:r>
            <a:r>
              <a:rPr lang="en-US" sz="2700" dirty="0"/>
              <a:t>Hadoop for storing and archiving multi-structured </a:t>
            </a:r>
            <a:r>
              <a:rPr lang="en-US" sz="2700" dirty="0" smtClean="0"/>
              <a:t>data</a:t>
            </a:r>
          </a:p>
          <a:p>
            <a:pPr marL="347663" indent="-347663">
              <a:buFont typeface="+mj-lt"/>
              <a:buAutoNum type="arabicPeriod"/>
            </a:pPr>
            <a:r>
              <a:rPr lang="en-US" sz="2700" dirty="0"/>
              <a:t>Use Hadoop for filtering, transforming, and/or consolidating </a:t>
            </a:r>
            <a:r>
              <a:rPr lang="en-US" sz="2700" dirty="0" smtClean="0"/>
              <a:t>multi-structured data</a:t>
            </a:r>
          </a:p>
          <a:p>
            <a:pPr marL="347663" indent="-347663">
              <a:buFont typeface="+mj-lt"/>
              <a:buAutoNum type="arabicPeriod"/>
            </a:pPr>
            <a:r>
              <a:rPr lang="en-US" sz="2700" dirty="0" smtClean="0"/>
              <a:t>Use </a:t>
            </a:r>
            <a:r>
              <a:rPr lang="en-US" sz="2700" dirty="0"/>
              <a:t>Hadoop to analyze large volumes of multi-structured data and </a:t>
            </a:r>
            <a:r>
              <a:rPr lang="en-US" sz="2700" dirty="0" smtClean="0"/>
              <a:t>publish the </a:t>
            </a:r>
            <a:r>
              <a:rPr lang="en-US" sz="2700" dirty="0"/>
              <a:t>analytical </a:t>
            </a:r>
            <a:r>
              <a:rPr lang="en-US" sz="2700" dirty="0" smtClean="0"/>
              <a:t>results</a:t>
            </a:r>
          </a:p>
          <a:p>
            <a:pPr marL="347663" indent="-347663">
              <a:buFont typeface="+mj-lt"/>
              <a:buAutoNum type="arabicPeriod"/>
            </a:pPr>
            <a:r>
              <a:rPr lang="en-US" sz="2700" dirty="0"/>
              <a:t>Use a relational DBMS that provides </a:t>
            </a:r>
            <a:r>
              <a:rPr lang="en-US" sz="2700" dirty="0" err="1"/>
              <a:t>MapReduce</a:t>
            </a:r>
            <a:r>
              <a:rPr lang="en-US" sz="2700" dirty="0"/>
              <a:t> capabilities as an </a:t>
            </a:r>
            <a:r>
              <a:rPr lang="en-US" sz="2700" dirty="0" smtClean="0"/>
              <a:t>investigative computing platform</a:t>
            </a:r>
          </a:p>
          <a:p>
            <a:pPr marL="347663" indent="-347663">
              <a:buFont typeface="+mj-lt"/>
              <a:buAutoNum type="arabicPeriod"/>
            </a:pPr>
            <a:r>
              <a:rPr lang="en-US" sz="2700" dirty="0"/>
              <a:t>Use a front-end query tool to access and analyze data</a:t>
            </a:r>
          </a:p>
          <a:p>
            <a:pPr marL="742950" indent="-742950">
              <a:buFont typeface="+mj-lt"/>
              <a:buAutoNum type="arabicPeriod"/>
            </a:pPr>
            <a:endParaRPr lang="en-US" sz="2700" dirty="0"/>
          </a:p>
        </p:txBody>
      </p:sp>
    </p:spTree>
    <p:extLst>
      <p:ext uri="{BB962C8B-B14F-4D97-AF65-F5344CB8AC3E}">
        <p14:creationId xmlns:p14="http://schemas.microsoft.com/office/powerpoint/2010/main" val="769087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Coexistence of Hadoop and </a:t>
            </a:r>
            <a:r>
              <a:rPr lang="en-US" dirty="0" smtClean="0"/>
              <a:t>DW</a:t>
            </a:r>
            <a:endParaRPr lang="en-US" dirty="0"/>
          </a:p>
        </p:txBody>
      </p:sp>
      <p:pic>
        <p:nvPicPr>
          <p:cNvPr id="5" name="Picture 4"/>
          <p:cNvPicPr>
            <a:picLocks noChangeAspect="1"/>
          </p:cNvPicPr>
          <p:nvPr/>
        </p:nvPicPr>
        <p:blipFill>
          <a:blip r:embed="rId2"/>
          <a:stretch>
            <a:fillRect/>
          </a:stretch>
        </p:blipFill>
        <p:spPr>
          <a:xfrm>
            <a:off x="342177" y="1752600"/>
            <a:ext cx="8573223" cy="4343400"/>
          </a:xfrm>
          <a:prstGeom prst="rect">
            <a:avLst/>
          </a:prstGeom>
        </p:spPr>
      </p:pic>
      <p:sp>
        <p:nvSpPr>
          <p:cNvPr id="6" name="Rectangle 5"/>
          <p:cNvSpPr/>
          <p:nvPr/>
        </p:nvSpPr>
        <p:spPr>
          <a:xfrm>
            <a:off x="6749654" y="6095647"/>
            <a:ext cx="2104230" cy="400110"/>
          </a:xfrm>
          <a:prstGeom prst="rect">
            <a:avLst/>
          </a:prstGeom>
        </p:spPr>
        <p:txBody>
          <a:bodyPr wrap="none">
            <a:spAutoFit/>
          </a:bodyPr>
          <a:lstStyle/>
          <a:p>
            <a:r>
              <a:rPr lang="en-US" sz="2000" b="0" i="1" dirty="0">
                <a:solidFill>
                  <a:srgbClr val="F85E08"/>
                </a:solidFill>
                <a:effectLst/>
              </a:rPr>
              <a:t>S</a:t>
            </a:r>
            <a:r>
              <a:rPr lang="en-US" sz="2000" b="0" i="1" dirty="0" smtClean="0">
                <a:solidFill>
                  <a:srgbClr val="F85E08"/>
                </a:solidFill>
                <a:effectLst/>
              </a:rPr>
              <a:t>ource</a:t>
            </a:r>
            <a:r>
              <a:rPr lang="en-US" sz="2000" b="0" i="1" dirty="0">
                <a:solidFill>
                  <a:srgbClr val="F85E08"/>
                </a:solidFill>
                <a:effectLst/>
              </a:rPr>
              <a:t>: Teradata</a:t>
            </a:r>
            <a:endParaRPr lang="en-US" sz="2000" b="0" i="1" dirty="0">
              <a:solidFill>
                <a:srgbClr val="F85E08"/>
              </a:solidFill>
            </a:endParaRPr>
          </a:p>
        </p:txBody>
      </p:sp>
    </p:spTree>
    <p:extLst>
      <p:ext uri="{BB962C8B-B14F-4D97-AF65-F5344CB8AC3E}">
        <p14:creationId xmlns:p14="http://schemas.microsoft.com/office/powerpoint/2010/main" val="153922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Vendors</a:t>
            </a:r>
          </a:p>
        </p:txBody>
      </p:sp>
      <p:sp>
        <p:nvSpPr>
          <p:cNvPr id="3" name="Content Placeholder 2"/>
          <p:cNvSpPr>
            <a:spLocks noGrp="1"/>
          </p:cNvSpPr>
          <p:nvPr>
            <p:ph idx="1"/>
          </p:nvPr>
        </p:nvSpPr>
        <p:spPr/>
        <p:txBody>
          <a:bodyPr>
            <a:normAutofit/>
          </a:bodyPr>
          <a:lstStyle/>
          <a:p>
            <a:r>
              <a:rPr lang="en-US" sz="3200" dirty="0"/>
              <a:t>Big Data vendor landscape is developing </a:t>
            </a:r>
            <a:r>
              <a:rPr lang="en-US" sz="3200" dirty="0" smtClean="0"/>
              <a:t>very rapidly</a:t>
            </a:r>
          </a:p>
          <a:p>
            <a:r>
              <a:rPr lang="en-US" sz="3200" dirty="0" smtClean="0"/>
              <a:t>A representative list would include</a:t>
            </a:r>
          </a:p>
          <a:p>
            <a:pPr lvl="1"/>
            <a:r>
              <a:rPr lang="en-US" sz="2800" dirty="0" err="1" smtClean="0"/>
              <a:t>Cloudera</a:t>
            </a:r>
            <a:r>
              <a:rPr lang="en-US" sz="2800" dirty="0" smtClean="0"/>
              <a:t> </a:t>
            </a:r>
            <a:r>
              <a:rPr lang="en-US" sz="2800" dirty="0" smtClean="0"/>
              <a:t>- </a:t>
            </a:r>
            <a:r>
              <a:rPr lang="en-US" sz="2800" dirty="0" smtClean="0"/>
              <a:t>cloudera.com</a:t>
            </a:r>
            <a:endParaRPr lang="en-US" sz="2800" dirty="0" smtClean="0"/>
          </a:p>
          <a:p>
            <a:pPr lvl="1"/>
            <a:r>
              <a:rPr lang="en-US" sz="2800" dirty="0" err="1" smtClean="0"/>
              <a:t>MapR</a:t>
            </a:r>
            <a:r>
              <a:rPr lang="en-US" sz="2800" dirty="0" smtClean="0"/>
              <a:t> – mapr.com</a:t>
            </a:r>
          </a:p>
          <a:p>
            <a:pPr lvl="1"/>
            <a:r>
              <a:rPr lang="en-US" sz="2800" dirty="0" err="1" smtClean="0"/>
              <a:t>Hortonworks</a:t>
            </a:r>
            <a:r>
              <a:rPr lang="en-US" sz="2800" dirty="0" smtClean="0"/>
              <a:t> - hortonworks.com</a:t>
            </a:r>
          </a:p>
          <a:p>
            <a:pPr lvl="1"/>
            <a:r>
              <a:rPr lang="en-US" sz="2800" dirty="0" smtClean="0"/>
              <a:t>Also, IBM (</a:t>
            </a:r>
            <a:r>
              <a:rPr lang="en-US" sz="2800" dirty="0" err="1" smtClean="0"/>
              <a:t>Netezza</a:t>
            </a:r>
            <a:r>
              <a:rPr lang="en-US" sz="2800" dirty="0" smtClean="0"/>
              <a:t>,</a:t>
            </a:r>
            <a:r>
              <a:rPr lang="en-US" sz="2800" dirty="0"/>
              <a:t> </a:t>
            </a:r>
            <a:r>
              <a:rPr lang="en-US" sz="2800" dirty="0" err="1"/>
              <a:t>InfoSphere</a:t>
            </a:r>
            <a:r>
              <a:rPr lang="en-US" sz="2800" dirty="0" smtClean="0"/>
              <a:t>), </a:t>
            </a:r>
            <a:r>
              <a:rPr lang="en-US" sz="2800" dirty="0"/>
              <a:t>Oracle (</a:t>
            </a:r>
            <a:r>
              <a:rPr lang="en-US" sz="2800" dirty="0" err="1"/>
              <a:t>Exadata</a:t>
            </a:r>
            <a:r>
              <a:rPr lang="en-US" sz="2800" dirty="0"/>
              <a:t>, </a:t>
            </a:r>
            <a:r>
              <a:rPr lang="en-US" sz="2800" dirty="0" err="1"/>
              <a:t>Exalogic</a:t>
            </a:r>
            <a:r>
              <a:rPr lang="en-US" sz="2800" dirty="0"/>
              <a:t>), </a:t>
            </a:r>
            <a:r>
              <a:rPr lang="en-US" sz="2800" dirty="0" smtClean="0"/>
              <a:t>Microsoft, Amazon, Google, …</a:t>
            </a:r>
            <a:endParaRPr lang="en-US" sz="2800" dirty="0"/>
          </a:p>
        </p:txBody>
      </p:sp>
      <p:sp>
        <p:nvSpPr>
          <p:cNvPr id="4" name="TextBox 3"/>
          <p:cNvSpPr txBox="1"/>
          <p:nvPr/>
        </p:nvSpPr>
        <p:spPr>
          <a:xfrm>
            <a:off x="6827075" y="3298371"/>
            <a:ext cx="1834861" cy="1384995"/>
          </a:xfrm>
          <a:prstGeom prst="rect">
            <a:avLst/>
          </a:prstGeom>
          <a:solidFill>
            <a:schemeClr val="tx2">
              <a:lumMod val="20000"/>
              <a:lumOff val="80000"/>
            </a:schemeClr>
          </a:solidFill>
        </p:spPr>
        <p:txBody>
          <a:bodyPr wrap="none" rtlCol="0">
            <a:spAutoFit/>
          </a:bodyPr>
          <a:lstStyle/>
          <a:p>
            <a:r>
              <a:rPr lang="en-US" b="0" dirty="0" smtClean="0">
                <a:solidFill>
                  <a:srgbClr val="F85E08"/>
                </a:solidFill>
              </a:rPr>
              <a:t>Software,</a:t>
            </a:r>
          </a:p>
          <a:p>
            <a:r>
              <a:rPr lang="en-US" b="0" dirty="0" smtClean="0">
                <a:solidFill>
                  <a:srgbClr val="F85E08"/>
                </a:solidFill>
              </a:rPr>
              <a:t>Hardware,</a:t>
            </a:r>
          </a:p>
          <a:p>
            <a:r>
              <a:rPr lang="en-US" b="0" dirty="0" smtClean="0">
                <a:solidFill>
                  <a:srgbClr val="F85E08"/>
                </a:solidFill>
              </a:rPr>
              <a:t>Service, …</a:t>
            </a:r>
          </a:p>
        </p:txBody>
      </p:sp>
    </p:spTree>
    <p:extLst>
      <p:ext uri="{BB962C8B-B14F-4D97-AF65-F5344CB8AC3E}">
        <p14:creationId xmlns:p14="http://schemas.microsoft.com/office/powerpoint/2010/main" val="3037140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Big Data Vendors </a:t>
            </a:r>
            <a:r>
              <a:rPr lang="en-US" dirty="0" smtClean="0"/>
              <a:t/>
            </a:r>
            <a:br>
              <a:rPr lang="en-US" dirty="0" smtClean="0"/>
            </a:br>
            <a:r>
              <a:rPr lang="en-US" dirty="0" smtClean="0"/>
              <a:t>with </a:t>
            </a:r>
            <a:r>
              <a:rPr lang="en-US" dirty="0"/>
              <a:t>Primary Focus on Hadoop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676" y="1600200"/>
            <a:ext cx="7867924" cy="4648200"/>
          </a:xfrm>
          <a:prstGeom prst="rect">
            <a:avLst/>
          </a:prstGeom>
          <a:noFill/>
          <a:ln>
            <a:noFill/>
          </a:ln>
        </p:spPr>
      </p:pic>
    </p:spTree>
    <p:extLst>
      <p:ext uri="{BB962C8B-B14F-4D97-AF65-F5344CB8AC3E}">
        <p14:creationId xmlns:p14="http://schemas.microsoft.com/office/powerpoint/2010/main" val="3475996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13.5</a:t>
            </a:r>
            <a:endParaRPr lang="en-US" dirty="0"/>
          </a:p>
        </p:txBody>
      </p:sp>
      <p:sp>
        <p:nvSpPr>
          <p:cNvPr id="3" name="Content Placeholder 2"/>
          <p:cNvSpPr>
            <a:spLocks noGrp="1"/>
          </p:cNvSpPr>
          <p:nvPr>
            <p:ph idx="1"/>
          </p:nvPr>
        </p:nvSpPr>
        <p:spPr>
          <a:xfrm>
            <a:off x="762000" y="1600200"/>
            <a:ext cx="8153400" cy="4876800"/>
          </a:xfrm>
        </p:spPr>
        <p:txBody>
          <a:bodyPr>
            <a:normAutofit fontScale="77500" lnSpcReduction="20000"/>
          </a:bodyPr>
          <a:lstStyle/>
          <a:p>
            <a:pPr marL="0" indent="0">
              <a:buNone/>
            </a:pPr>
            <a:r>
              <a:rPr lang="en-US" sz="4100" dirty="0">
                <a:solidFill>
                  <a:srgbClr val="F85E08"/>
                </a:solidFill>
                <a:effectLst>
                  <a:outerShdw blurRad="38100" dist="38100" dir="2700000" algn="tl">
                    <a:srgbClr val="000000">
                      <a:alpha val="43137"/>
                    </a:srgbClr>
                  </a:outerShdw>
                </a:effectLst>
              </a:rPr>
              <a:t>Dublin City Council Is Leveraging </a:t>
            </a:r>
            <a:r>
              <a:rPr lang="en-US" sz="4100" dirty="0" smtClean="0">
                <a:solidFill>
                  <a:srgbClr val="F85E08"/>
                </a:solidFill>
                <a:effectLst>
                  <a:outerShdw blurRad="38100" dist="38100" dir="2700000" algn="tl">
                    <a:srgbClr val="000000">
                      <a:alpha val="43137"/>
                    </a:srgbClr>
                  </a:outerShdw>
                </a:effectLst>
              </a:rPr>
              <a:t>Big </a:t>
            </a:r>
            <a:r>
              <a:rPr lang="en-US" sz="4100" dirty="0">
                <a:solidFill>
                  <a:srgbClr val="F85E08"/>
                </a:solidFill>
                <a:effectLst>
                  <a:outerShdw blurRad="38100" dist="38100" dir="2700000" algn="tl">
                    <a:srgbClr val="000000">
                      <a:alpha val="43137"/>
                    </a:srgbClr>
                  </a:outerShdw>
                </a:effectLst>
              </a:rPr>
              <a:t>Data to Reduce Traffic Congestion</a:t>
            </a:r>
            <a:endParaRPr lang="en-US" sz="41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sz="3600" u="sng" dirty="0" smtClean="0">
                <a:solidFill>
                  <a:srgbClr val="F85E08"/>
                </a:solidFill>
                <a:effectLst>
                  <a:outerShdw blurRad="38100" dist="38100" dir="2700000" algn="tl">
                    <a:srgbClr val="000000">
                      <a:alpha val="43137"/>
                    </a:srgbClr>
                  </a:outerShdw>
                </a:effectLst>
              </a:rPr>
              <a:t>Questions </a:t>
            </a:r>
            <a:r>
              <a:rPr lang="en-US" sz="3600"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Is </a:t>
            </a:r>
            <a:r>
              <a:rPr lang="en-US" sz="3200" dirty="0"/>
              <a:t>there a strong case to make for large cities to use Big Data Analytics and related information technologies? Identify and discuss examples of what can be done with analytics beyond what is portrayed in this application case. </a:t>
            </a:r>
          </a:p>
          <a:p>
            <a:pPr marL="514350" indent="-514350">
              <a:buFont typeface="+mj-lt"/>
              <a:buAutoNum type="arabicPeriod"/>
            </a:pPr>
            <a:r>
              <a:rPr lang="en-US" sz="3200" dirty="0" smtClean="0"/>
              <a:t>How </a:t>
            </a:r>
            <a:r>
              <a:rPr lang="en-US" sz="3200" dirty="0"/>
              <a:t>can a big data analytics help ease the traffic problem in large cities?</a:t>
            </a:r>
          </a:p>
          <a:p>
            <a:pPr marL="514350" indent="-514350">
              <a:buFont typeface="+mj-lt"/>
              <a:buAutoNum type="arabicPeriod"/>
            </a:pPr>
            <a:r>
              <a:rPr lang="en-US" sz="3200" dirty="0" smtClean="0"/>
              <a:t>What </a:t>
            </a:r>
            <a:r>
              <a:rPr lang="en-US" sz="3200" dirty="0"/>
              <a:t>were the challenges Dublin City was facing; what were the proposed solution, initial results, and future plans?</a:t>
            </a:r>
          </a:p>
          <a:p>
            <a:pPr marL="514350" indent="-514350">
              <a:buFont typeface="+mj-lt"/>
              <a:buAutoNum type="arabicPeriod"/>
            </a:pPr>
            <a:endParaRPr lang="en-US" sz="3200" dirty="0"/>
          </a:p>
        </p:txBody>
      </p:sp>
    </p:spTree>
    <p:extLst>
      <p:ext uri="{BB962C8B-B14F-4D97-AF65-F5344CB8AC3E}">
        <p14:creationId xmlns:p14="http://schemas.microsoft.com/office/powerpoint/2010/main" val="2919452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762000" y="1600200"/>
            <a:ext cx="8305800" cy="4876800"/>
          </a:xfrm>
        </p:spPr>
        <p:txBody>
          <a:bodyPr>
            <a:normAutofit/>
          </a:bodyPr>
          <a:lstStyle/>
          <a:p>
            <a:pPr>
              <a:buNone/>
            </a:pPr>
            <a:r>
              <a:rPr lang="en-US" sz="3600" dirty="0">
                <a:solidFill>
                  <a:srgbClr val="F85E08"/>
                </a:solidFill>
                <a:effectLst>
                  <a:outerShdw blurRad="38100" dist="38100" dir="2700000" algn="tl">
                    <a:srgbClr val="000000">
                      <a:alpha val="43137"/>
                    </a:srgbClr>
                  </a:outerShdw>
                </a:effectLst>
              </a:rPr>
              <a:t>Big Data Meets Big Science at </a:t>
            </a:r>
            <a:r>
              <a:rPr lang="en-US" sz="3600" dirty="0" smtClean="0">
                <a:solidFill>
                  <a:srgbClr val="F85E08"/>
                </a:solidFill>
                <a:effectLst>
                  <a:outerShdw blurRad="38100" dist="38100" dir="2700000" algn="tl">
                    <a:srgbClr val="000000">
                      <a:alpha val="43137"/>
                    </a:srgbClr>
                  </a:outerShdw>
                </a:effectLst>
              </a:rPr>
              <a:t>CERN</a:t>
            </a:r>
          </a:p>
          <a:p>
            <a:pPr lvl="2"/>
            <a:endParaRPr lang="en-US" dirty="0" smtClean="0"/>
          </a:p>
          <a:p>
            <a:pPr lvl="2"/>
            <a:endParaRPr lang="en-US" dirty="0" smtClean="0"/>
          </a:p>
          <a:p>
            <a:r>
              <a:rPr lang="en-US" dirty="0" smtClean="0"/>
              <a:t>Situation</a:t>
            </a:r>
          </a:p>
          <a:p>
            <a:r>
              <a:rPr lang="en-US" dirty="0" smtClean="0"/>
              <a:t>Problem</a:t>
            </a:r>
          </a:p>
          <a:p>
            <a:r>
              <a:rPr lang="en-US" dirty="0" smtClean="0"/>
              <a:t>Solution</a:t>
            </a:r>
          </a:p>
          <a:p>
            <a:r>
              <a:rPr lang="en-US" dirty="0" smtClean="0"/>
              <a:t>Results</a:t>
            </a:r>
          </a:p>
          <a:p>
            <a:r>
              <a:rPr lang="en-US" dirty="0" smtClean="0"/>
              <a:t>Answer &amp; discuss the case questions.</a:t>
            </a:r>
            <a:endParaRPr lang="en-US" dirty="0"/>
          </a:p>
        </p:txBody>
      </p:sp>
      <p:pic>
        <p:nvPicPr>
          <p:cNvPr id="5122" name="Picture 2" descr="http://home.web.cern.ch/sites/home.web.cern.ch/files/styles/medium/public/image/accelerator/2013/01/lhc.jpeg?itok=vlj1g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29160"/>
            <a:ext cx="4343400" cy="28286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051" y="3897650"/>
            <a:ext cx="1707349" cy="157908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9298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Insights </a:t>
            </a:r>
            <a:r>
              <a:rPr lang="en-US" dirty="0" smtClean="0"/>
              <a:t>13.4 </a:t>
            </a:r>
            <a:br>
              <a:rPr lang="en-US" dirty="0" smtClean="0"/>
            </a:br>
            <a:r>
              <a:rPr lang="en-US" dirty="0" smtClean="0"/>
              <a:t>How </a:t>
            </a:r>
            <a:r>
              <a:rPr lang="en-US" dirty="0"/>
              <a:t>to Succeed with Big Data</a:t>
            </a:r>
          </a:p>
        </p:txBody>
      </p:sp>
      <p:sp>
        <p:nvSpPr>
          <p:cNvPr id="3" name="Content Placeholder 2"/>
          <p:cNvSpPr>
            <a:spLocks noGrp="1"/>
          </p:cNvSpPr>
          <p:nvPr>
            <p:ph idx="1"/>
          </p:nvPr>
        </p:nvSpPr>
        <p:spPr>
          <a:xfrm>
            <a:off x="762000" y="1600200"/>
            <a:ext cx="8193088" cy="4724400"/>
          </a:xfrm>
        </p:spPr>
        <p:txBody>
          <a:bodyPr/>
          <a:lstStyle/>
          <a:p>
            <a:pPr marL="742950" indent="-742950">
              <a:buClr>
                <a:srgbClr val="F85E08"/>
              </a:buClr>
              <a:buSzPct val="80000"/>
              <a:buFont typeface="+mj-lt"/>
              <a:buAutoNum type="arabicPeriod"/>
            </a:pPr>
            <a:r>
              <a:rPr lang="en-US" sz="3600" dirty="0" smtClean="0"/>
              <a:t>Simplify</a:t>
            </a:r>
          </a:p>
          <a:p>
            <a:pPr marL="742950" indent="-742950">
              <a:buClr>
                <a:srgbClr val="F85E08"/>
              </a:buClr>
              <a:buSzPct val="80000"/>
              <a:buFont typeface="+mj-lt"/>
              <a:buAutoNum type="arabicPeriod"/>
            </a:pPr>
            <a:r>
              <a:rPr lang="en-US" sz="3600" dirty="0" smtClean="0"/>
              <a:t>Coexist</a:t>
            </a:r>
          </a:p>
          <a:p>
            <a:pPr marL="742950" indent="-742950">
              <a:buClr>
                <a:srgbClr val="F85E08"/>
              </a:buClr>
              <a:buSzPct val="80000"/>
              <a:buFont typeface="+mj-lt"/>
              <a:buAutoNum type="arabicPeriod"/>
            </a:pPr>
            <a:r>
              <a:rPr lang="en-US" sz="3600" dirty="0" smtClean="0"/>
              <a:t>Visualize</a:t>
            </a:r>
          </a:p>
          <a:p>
            <a:pPr marL="742950" indent="-742950">
              <a:buClr>
                <a:srgbClr val="F85E08"/>
              </a:buClr>
              <a:buSzPct val="80000"/>
              <a:buFont typeface="+mj-lt"/>
              <a:buAutoNum type="arabicPeriod"/>
            </a:pPr>
            <a:r>
              <a:rPr lang="en-US" sz="3600" dirty="0" smtClean="0"/>
              <a:t>Empower</a:t>
            </a:r>
          </a:p>
          <a:p>
            <a:pPr marL="742950" indent="-742950">
              <a:buClr>
                <a:srgbClr val="F85E08"/>
              </a:buClr>
              <a:buSzPct val="80000"/>
              <a:buFont typeface="+mj-lt"/>
              <a:buAutoNum type="arabicPeriod"/>
            </a:pPr>
            <a:r>
              <a:rPr lang="en-US" sz="3600" dirty="0" smtClean="0"/>
              <a:t>Integrate</a:t>
            </a:r>
          </a:p>
          <a:p>
            <a:pPr marL="742950" indent="-742950">
              <a:buClr>
                <a:srgbClr val="F85E08"/>
              </a:buClr>
              <a:buSzPct val="80000"/>
              <a:buFont typeface="+mj-lt"/>
              <a:buAutoNum type="arabicPeriod"/>
            </a:pPr>
            <a:r>
              <a:rPr lang="en-US" sz="3600" dirty="0" smtClean="0"/>
              <a:t>Govern</a:t>
            </a:r>
          </a:p>
          <a:p>
            <a:pPr marL="742950" indent="-742950">
              <a:buClr>
                <a:srgbClr val="F85E08"/>
              </a:buClr>
              <a:buSzPct val="80000"/>
              <a:buFont typeface="+mj-lt"/>
              <a:buAutoNum type="arabicPeriod"/>
            </a:pPr>
            <a:r>
              <a:rPr lang="en-US" sz="3600" dirty="0" smtClean="0"/>
              <a:t>Evangelize</a:t>
            </a:r>
            <a:endParaRPr lang="en-US" sz="3600" dirty="0"/>
          </a:p>
        </p:txBody>
      </p:sp>
      <p:pic>
        <p:nvPicPr>
          <p:cNvPr id="1026" name="Picture 2" descr="C:\Program Files (x86)\Microsoft Office\MEDIA\CAGCAT10\j028320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5516" y="2590800"/>
            <a:ext cx="2590800" cy="2534884"/>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1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13.6</a:t>
            </a:r>
            <a:endParaRPr lang="en-US" dirty="0"/>
          </a:p>
        </p:txBody>
      </p:sp>
      <p:sp>
        <p:nvSpPr>
          <p:cNvPr id="3" name="Content Placeholder 2"/>
          <p:cNvSpPr>
            <a:spLocks noGrp="1"/>
          </p:cNvSpPr>
          <p:nvPr>
            <p:ph idx="1"/>
          </p:nvPr>
        </p:nvSpPr>
        <p:spPr>
          <a:xfrm>
            <a:off x="762000" y="1600200"/>
            <a:ext cx="8153400" cy="4876800"/>
          </a:xfrm>
        </p:spPr>
        <p:txBody>
          <a:bodyPr>
            <a:normAutofit fontScale="92500"/>
          </a:bodyPr>
          <a:lstStyle/>
          <a:p>
            <a:pPr marL="0" indent="0">
              <a:buNone/>
            </a:pPr>
            <a:r>
              <a:rPr lang="en-US" sz="4100" dirty="0" err="1">
                <a:solidFill>
                  <a:srgbClr val="F85E08"/>
                </a:solidFill>
                <a:effectLst>
                  <a:outerShdw blurRad="38100" dist="38100" dir="2700000" algn="tl">
                    <a:srgbClr val="000000">
                      <a:alpha val="43137"/>
                    </a:srgbClr>
                  </a:outerShdw>
                </a:effectLst>
              </a:rPr>
              <a:t>Creditreform</a:t>
            </a:r>
            <a:r>
              <a:rPr lang="en-US" sz="4100" dirty="0">
                <a:solidFill>
                  <a:srgbClr val="F85E08"/>
                </a:solidFill>
                <a:effectLst>
                  <a:outerShdw blurRad="38100" dist="38100" dir="2700000" algn="tl">
                    <a:srgbClr val="000000">
                      <a:alpha val="43137"/>
                    </a:srgbClr>
                  </a:outerShdw>
                </a:effectLst>
              </a:rPr>
              <a:t> Boosts Credit Rating Quality with Big Data Visual Analytics</a:t>
            </a:r>
            <a:endParaRPr lang="en-US" sz="41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u="sng" dirty="0" smtClean="0">
                <a:solidFill>
                  <a:srgbClr val="F85E08"/>
                </a:solidFill>
                <a:effectLst>
                  <a:outerShdw blurRad="38100" dist="38100" dir="2700000" algn="tl">
                    <a:srgbClr val="000000">
                      <a:alpha val="43137"/>
                    </a:srgbClr>
                  </a:outerShdw>
                </a:effectLst>
              </a:rPr>
              <a:t>Questions </a:t>
            </a:r>
            <a:r>
              <a:rPr lang="en-US"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How </a:t>
            </a:r>
            <a:r>
              <a:rPr lang="en-US" sz="3200" dirty="0"/>
              <a:t>did </a:t>
            </a:r>
            <a:r>
              <a:rPr lang="en-US" sz="3200" dirty="0" err="1"/>
              <a:t>Creditreform</a:t>
            </a:r>
            <a:r>
              <a:rPr lang="en-US" sz="3200" dirty="0"/>
              <a:t> boost credit rating </a:t>
            </a:r>
            <a:r>
              <a:rPr lang="en-US" sz="3200" dirty="0" smtClean="0"/>
              <a:t>quality with </a:t>
            </a:r>
            <a:r>
              <a:rPr lang="en-US" sz="3200" dirty="0"/>
              <a:t>Big Data and visual analytics?</a:t>
            </a:r>
          </a:p>
          <a:p>
            <a:pPr marL="514350" indent="-514350">
              <a:buFont typeface="+mj-lt"/>
              <a:buAutoNum type="arabicPeriod"/>
            </a:pPr>
            <a:r>
              <a:rPr lang="en-US" sz="3200" dirty="0" smtClean="0"/>
              <a:t>What </a:t>
            </a:r>
            <a:r>
              <a:rPr lang="en-US" sz="3200" dirty="0"/>
              <a:t>were the challenges, proposed </a:t>
            </a:r>
            <a:r>
              <a:rPr lang="en-US" sz="3200" dirty="0" smtClean="0"/>
              <a:t>solution, and </a:t>
            </a:r>
            <a:r>
              <a:rPr lang="en-US" sz="3200" dirty="0"/>
              <a:t>initial results?</a:t>
            </a:r>
          </a:p>
        </p:txBody>
      </p:sp>
    </p:spTree>
    <p:extLst>
      <p:ext uri="{BB962C8B-B14F-4D97-AF65-F5344CB8AC3E}">
        <p14:creationId xmlns:p14="http://schemas.microsoft.com/office/powerpoint/2010/main" val="836292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Stream Analytics</a:t>
            </a:r>
          </a:p>
        </p:txBody>
      </p:sp>
      <p:sp>
        <p:nvSpPr>
          <p:cNvPr id="3" name="Content Placeholder 2"/>
          <p:cNvSpPr>
            <a:spLocks noGrp="1"/>
          </p:cNvSpPr>
          <p:nvPr>
            <p:ph idx="1"/>
          </p:nvPr>
        </p:nvSpPr>
        <p:spPr>
          <a:xfrm>
            <a:off x="762000" y="1600200"/>
            <a:ext cx="8305800" cy="4876800"/>
          </a:xfrm>
        </p:spPr>
        <p:txBody>
          <a:bodyPr>
            <a:noAutofit/>
          </a:bodyPr>
          <a:lstStyle/>
          <a:p>
            <a:r>
              <a:rPr lang="en-US" sz="2600" dirty="0"/>
              <a:t>Data-in-motion analytics and real-time data analytics</a:t>
            </a:r>
          </a:p>
          <a:p>
            <a:r>
              <a:rPr lang="en-US" sz="2600" dirty="0" smtClean="0"/>
              <a:t>One of the </a:t>
            </a:r>
            <a:r>
              <a:rPr lang="en-US" sz="2600" dirty="0" err="1" smtClean="0"/>
              <a:t>Vs</a:t>
            </a:r>
            <a:r>
              <a:rPr lang="en-US" sz="2600" dirty="0" smtClean="0"/>
              <a:t> in Big Data = Velocity</a:t>
            </a:r>
          </a:p>
          <a:p>
            <a:r>
              <a:rPr lang="en-US" sz="2600" dirty="0" smtClean="0"/>
              <a:t>Analytic </a:t>
            </a:r>
            <a:r>
              <a:rPr lang="en-US" sz="2600" dirty="0"/>
              <a:t>process of </a:t>
            </a:r>
            <a:r>
              <a:rPr lang="en-US" sz="2600" dirty="0" smtClean="0"/>
              <a:t>extracting actionable information </a:t>
            </a:r>
            <a:r>
              <a:rPr lang="en-US" sz="2600" dirty="0"/>
              <a:t>from continuously flowing/streaming </a:t>
            </a:r>
            <a:r>
              <a:rPr lang="en-US" sz="2600" dirty="0" smtClean="0"/>
              <a:t>data</a:t>
            </a:r>
          </a:p>
          <a:p>
            <a:r>
              <a:rPr lang="en-US" sz="2600" dirty="0"/>
              <a:t>Why Stream </a:t>
            </a:r>
            <a:r>
              <a:rPr lang="en-US" sz="2600" dirty="0" smtClean="0"/>
              <a:t>Analytics?</a:t>
            </a:r>
          </a:p>
          <a:p>
            <a:pPr lvl="1"/>
            <a:r>
              <a:rPr lang="en-US" sz="2400" dirty="0" smtClean="0"/>
              <a:t>It may not be feasible to store the data</a:t>
            </a:r>
          </a:p>
          <a:p>
            <a:pPr lvl="1"/>
            <a:r>
              <a:rPr lang="en-US" sz="2400" dirty="0" smtClean="0"/>
              <a:t>It may loose its value if not processed immediately</a:t>
            </a:r>
          </a:p>
          <a:p>
            <a:pPr lvl="4"/>
            <a:endParaRPr lang="en-US" sz="1600" dirty="0" smtClean="0"/>
          </a:p>
          <a:p>
            <a:r>
              <a:rPr lang="en-US" sz="2600" dirty="0">
                <a:solidFill>
                  <a:srgbClr val="F85E08"/>
                </a:solidFill>
                <a:effectLst>
                  <a:outerShdw blurRad="38100" dist="38100" dir="2700000" algn="tl">
                    <a:srgbClr val="000000">
                      <a:alpha val="43137"/>
                    </a:srgbClr>
                  </a:outerShdw>
                </a:effectLst>
              </a:rPr>
              <a:t>Stream Analytics Versus Perpetual </a:t>
            </a:r>
            <a:r>
              <a:rPr lang="en-US" sz="2600" dirty="0" smtClean="0">
                <a:solidFill>
                  <a:srgbClr val="F85E08"/>
                </a:solidFill>
                <a:effectLst>
                  <a:outerShdw blurRad="38100" dist="38100" dir="2700000" algn="tl">
                    <a:srgbClr val="000000">
                      <a:alpha val="43137"/>
                    </a:srgbClr>
                  </a:outerShdw>
                </a:effectLst>
              </a:rPr>
              <a:t>Analytics</a:t>
            </a:r>
          </a:p>
          <a:p>
            <a:pPr lvl="3"/>
            <a:endParaRPr lang="en-US" sz="1400" dirty="0" smtClean="0"/>
          </a:p>
          <a:p>
            <a:r>
              <a:rPr lang="en-US" sz="2600" dirty="0">
                <a:solidFill>
                  <a:srgbClr val="F85E08"/>
                </a:solidFill>
                <a:effectLst>
                  <a:outerShdw blurRad="38100" dist="38100" dir="2700000" algn="tl">
                    <a:srgbClr val="000000">
                      <a:alpha val="43137"/>
                    </a:srgbClr>
                  </a:outerShdw>
                </a:effectLst>
              </a:rPr>
              <a:t>Critical Event </a:t>
            </a:r>
            <a:r>
              <a:rPr lang="en-US" sz="2600" dirty="0" smtClean="0">
                <a:solidFill>
                  <a:srgbClr val="F85E08"/>
                </a:solidFill>
                <a:effectLst>
                  <a:outerShdw blurRad="38100" dist="38100" dir="2700000" algn="tl">
                    <a:srgbClr val="000000">
                      <a:alpha val="43137"/>
                    </a:srgbClr>
                  </a:outerShdw>
                </a:effectLst>
              </a:rPr>
              <a:t>Processing?</a:t>
            </a:r>
          </a:p>
          <a:p>
            <a:endParaRPr lang="en-US" sz="2800" dirty="0" smtClean="0"/>
          </a:p>
          <a:p>
            <a:pPr lvl="1"/>
            <a:endParaRPr lang="en-US" sz="2400" dirty="0" smtClean="0"/>
          </a:p>
        </p:txBody>
      </p:sp>
    </p:spTree>
    <p:extLst>
      <p:ext uri="{BB962C8B-B14F-4D97-AF65-F5344CB8AC3E}">
        <p14:creationId xmlns:p14="http://schemas.microsoft.com/office/powerpoint/2010/main" val="738964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Analytics</a:t>
            </a:r>
            <a:r>
              <a:rPr lang="en-US" dirty="0"/>
              <a:t/>
            </a:r>
            <a:br>
              <a:rPr lang="en-US" dirty="0"/>
            </a:br>
            <a:r>
              <a:rPr lang="en-US" dirty="0"/>
              <a:t>A Use </a:t>
            </a:r>
            <a:r>
              <a:rPr lang="en-US" dirty="0" smtClean="0"/>
              <a:t>Case in Energy Industry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705600" cy="4821168"/>
          </a:xfrm>
          <a:prstGeom prst="rect">
            <a:avLst/>
          </a:prstGeom>
          <a:noFill/>
          <a:ln>
            <a:noFill/>
          </a:ln>
        </p:spPr>
      </p:pic>
    </p:spTree>
    <p:extLst>
      <p:ext uri="{BB962C8B-B14F-4D97-AF65-F5344CB8AC3E}">
        <p14:creationId xmlns:p14="http://schemas.microsoft.com/office/powerpoint/2010/main" val="3055408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Analytics Applications</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r>
              <a:rPr lang="en-US" dirty="0" smtClean="0"/>
              <a:t>e-Commerce</a:t>
            </a:r>
          </a:p>
          <a:p>
            <a:r>
              <a:rPr lang="en-US" dirty="0" smtClean="0"/>
              <a:t>Telecommunication</a:t>
            </a:r>
          </a:p>
          <a:p>
            <a:r>
              <a:rPr lang="en-US" dirty="0"/>
              <a:t>Law Enforcement and Cyber </a:t>
            </a:r>
            <a:r>
              <a:rPr lang="en-US" dirty="0" smtClean="0"/>
              <a:t>Security</a:t>
            </a:r>
          </a:p>
          <a:p>
            <a:r>
              <a:rPr lang="en-US" dirty="0" smtClean="0"/>
              <a:t>Power Industry</a:t>
            </a:r>
          </a:p>
          <a:p>
            <a:r>
              <a:rPr lang="en-US" dirty="0" smtClean="0"/>
              <a:t>Financial Services</a:t>
            </a:r>
          </a:p>
          <a:p>
            <a:r>
              <a:rPr lang="en-US" dirty="0" smtClean="0"/>
              <a:t>Health Services</a:t>
            </a:r>
          </a:p>
          <a:p>
            <a:r>
              <a:rPr lang="en-US" dirty="0" smtClean="0"/>
              <a:t>Government</a:t>
            </a:r>
          </a:p>
          <a:p>
            <a:endParaRPr lang="en-US" dirty="0" smtClean="0"/>
          </a:p>
          <a:p>
            <a:pPr lvl="1"/>
            <a:endParaRPr lang="en-US" dirty="0" smtClean="0"/>
          </a:p>
        </p:txBody>
      </p:sp>
      <p:pic>
        <p:nvPicPr>
          <p:cNvPr id="2050" name="Picture 2" descr="C:\Program Files (x86)\Microsoft Office\MEDIA\CAGCAT10\j021508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968" y="3429000"/>
            <a:ext cx="1862632" cy="29149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28536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589" y="4005899"/>
            <a:ext cx="1756579" cy="216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38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13.7</a:t>
            </a:r>
            <a:endParaRPr lang="en-US" dirty="0"/>
          </a:p>
        </p:txBody>
      </p:sp>
      <p:sp>
        <p:nvSpPr>
          <p:cNvPr id="3" name="Content Placeholder 2"/>
          <p:cNvSpPr>
            <a:spLocks noGrp="1"/>
          </p:cNvSpPr>
          <p:nvPr>
            <p:ph idx="1"/>
          </p:nvPr>
        </p:nvSpPr>
        <p:spPr>
          <a:xfrm>
            <a:off x="762000" y="1600200"/>
            <a:ext cx="8153400" cy="4876800"/>
          </a:xfrm>
        </p:spPr>
        <p:txBody>
          <a:bodyPr>
            <a:normAutofit fontScale="85000" lnSpcReduction="10000"/>
          </a:bodyPr>
          <a:lstStyle/>
          <a:p>
            <a:pPr marL="0" indent="0">
              <a:buNone/>
            </a:pPr>
            <a:r>
              <a:rPr lang="en-US" sz="4100" dirty="0">
                <a:solidFill>
                  <a:srgbClr val="F85E08"/>
                </a:solidFill>
                <a:effectLst>
                  <a:outerShdw blurRad="38100" dist="38100" dir="2700000" algn="tl">
                    <a:srgbClr val="000000">
                      <a:alpha val="43137"/>
                    </a:srgbClr>
                  </a:outerShdw>
                </a:effectLst>
              </a:rPr>
              <a:t>Turning Machine-Generated Streaming Data into Valuable Business Insights</a:t>
            </a:r>
            <a:endParaRPr lang="en-US" sz="4100" dirty="0" smtClean="0">
              <a:solidFill>
                <a:srgbClr val="F85E08"/>
              </a:solidFill>
              <a:effectLst>
                <a:outerShdw blurRad="38100" dist="38100" dir="2700000" algn="tl">
                  <a:srgbClr val="000000">
                    <a:alpha val="43137"/>
                  </a:srgbClr>
                </a:outerShdw>
              </a:effectLst>
            </a:endParaRPr>
          </a:p>
          <a:p>
            <a:pPr marL="0" indent="0">
              <a:buNone/>
            </a:pPr>
            <a:endParaRPr lang="en-US" sz="1600" dirty="0" smtClean="0">
              <a:solidFill>
                <a:srgbClr val="FF0000"/>
              </a:solidFill>
            </a:endParaRPr>
          </a:p>
          <a:p>
            <a:pPr marL="0" indent="0">
              <a:buNone/>
            </a:pPr>
            <a:r>
              <a:rPr lang="en-US" u="sng" dirty="0" smtClean="0">
                <a:solidFill>
                  <a:srgbClr val="F85E08"/>
                </a:solidFill>
                <a:effectLst>
                  <a:outerShdw blurRad="38100" dist="38100" dir="2700000" algn="tl">
                    <a:srgbClr val="000000">
                      <a:alpha val="43137"/>
                    </a:srgbClr>
                  </a:outerShdw>
                </a:effectLst>
              </a:rPr>
              <a:t>Questions </a:t>
            </a:r>
            <a:r>
              <a:rPr lang="en-US" u="sng" dirty="0">
                <a:solidFill>
                  <a:srgbClr val="F85E08"/>
                </a:solidFill>
                <a:effectLst>
                  <a:outerShdw blurRad="38100" dist="38100" dir="2700000" algn="tl">
                    <a:srgbClr val="000000">
                      <a:alpha val="43137"/>
                    </a:srgbClr>
                  </a:outerShdw>
                </a:effectLst>
              </a:rPr>
              <a:t>for Discussion</a:t>
            </a:r>
          </a:p>
          <a:p>
            <a:pPr marL="514350" indent="-514350">
              <a:buFont typeface="+mj-lt"/>
              <a:buAutoNum type="arabicPeriod"/>
            </a:pPr>
            <a:r>
              <a:rPr lang="en-US" sz="3200" dirty="0" smtClean="0"/>
              <a:t>Why </a:t>
            </a:r>
            <a:r>
              <a:rPr lang="en-US" sz="3200" dirty="0"/>
              <a:t>is stream analytics becoming more popular?</a:t>
            </a:r>
          </a:p>
          <a:p>
            <a:pPr marL="514350" indent="-514350">
              <a:buFont typeface="+mj-lt"/>
              <a:buAutoNum type="arabicPeriod"/>
            </a:pPr>
            <a:r>
              <a:rPr lang="en-US" sz="3200" dirty="0" smtClean="0"/>
              <a:t>How </a:t>
            </a:r>
            <a:r>
              <a:rPr lang="en-US" sz="3200" dirty="0"/>
              <a:t>did the telecommunication company in </a:t>
            </a:r>
            <a:r>
              <a:rPr lang="en-US" sz="3200" dirty="0" smtClean="0"/>
              <a:t>this case </a:t>
            </a:r>
            <a:r>
              <a:rPr lang="en-US" sz="3200" dirty="0"/>
              <a:t>use stream analytics for better business </a:t>
            </a:r>
            <a:r>
              <a:rPr lang="en-US" sz="3200" dirty="0" smtClean="0"/>
              <a:t>outcomes? What </a:t>
            </a:r>
            <a:r>
              <a:rPr lang="en-US" sz="3200" dirty="0"/>
              <a:t>additional benefits can you foresee?</a:t>
            </a:r>
          </a:p>
          <a:p>
            <a:pPr marL="514350" indent="-514350">
              <a:buFont typeface="+mj-lt"/>
              <a:buAutoNum type="arabicPeriod"/>
            </a:pPr>
            <a:r>
              <a:rPr lang="en-US" sz="3200" dirty="0" smtClean="0"/>
              <a:t>What </a:t>
            </a:r>
            <a:r>
              <a:rPr lang="en-US" sz="3200" dirty="0"/>
              <a:t>were the challenges, proposed </a:t>
            </a:r>
            <a:r>
              <a:rPr lang="en-US" sz="3200" dirty="0" smtClean="0"/>
              <a:t>solution, and </a:t>
            </a:r>
            <a:r>
              <a:rPr lang="en-US" sz="3200" dirty="0"/>
              <a:t>initial results?</a:t>
            </a:r>
          </a:p>
        </p:txBody>
      </p:sp>
    </p:spTree>
    <p:extLst>
      <p:ext uri="{BB962C8B-B14F-4D97-AF65-F5344CB8AC3E}">
        <p14:creationId xmlns:p14="http://schemas.microsoft.com/office/powerpoint/2010/main" val="41453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a:p>
            <a:pPr eaLnBrk="1" hangingPunct="1">
              <a:lnSpc>
                <a:spcPct val="80000"/>
              </a:lnSpc>
              <a:spcBef>
                <a:spcPct val="0"/>
              </a:spcBef>
            </a:pPr>
            <a:r>
              <a:rPr lang="en-US" altLang="en-US" sz="2800" dirty="0" smtClean="0"/>
              <a:t>Copyright © 2014 Pearson Education, Inc. </a:t>
            </a:r>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a:t>
            </a:r>
            <a:r>
              <a:rPr lang="en-US" dirty="0" smtClean="0"/>
              <a:t/>
            </a:r>
            <a:br>
              <a:rPr lang="en-US" dirty="0" smtClean="0"/>
            </a:br>
            <a:r>
              <a:rPr lang="en-US" dirty="0" smtClean="0"/>
              <a:t>the Opening </a:t>
            </a:r>
            <a:r>
              <a:rPr lang="en-US" dirty="0"/>
              <a:t>Vignette</a:t>
            </a:r>
          </a:p>
        </p:txBody>
      </p:sp>
      <p:sp>
        <p:nvSpPr>
          <p:cNvPr id="3" name="Content Placeholder 2"/>
          <p:cNvSpPr>
            <a:spLocks noGrp="1"/>
          </p:cNvSpPr>
          <p:nvPr>
            <p:ph idx="1"/>
          </p:nvPr>
        </p:nvSpPr>
        <p:spPr>
          <a:xfrm>
            <a:off x="762000" y="1600200"/>
            <a:ext cx="8153400" cy="4876800"/>
          </a:xfrm>
        </p:spPr>
        <p:txBody>
          <a:bodyPr>
            <a:noAutofit/>
          </a:bodyPr>
          <a:lstStyle/>
          <a:p>
            <a:pPr marL="401638" indent="-401638">
              <a:buClr>
                <a:srgbClr val="F85E08"/>
              </a:buClr>
              <a:buSzPct val="80000"/>
              <a:buFont typeface="+mj-lt"/>
              <a:buAutoNum type="arabicPeriod"/>
            </a:pPr>
            <a:r>
              <a:rPr lang="en-US" sz="2800" dirty="0"/>
              <a:t>What is CERN, and why is it important to the world of science?</a:t>
            </a:r>
          </a:p>
          <a:p>
            <a:pPr marL="401638" indent="-401638">
              <a:buClr>
                <a:srgbClr val="F85E08"/>
              </a:buClr>
              <a:buSzPct val="80000"/>
              <a:buFont typeface="+mj-lt"/>
              <a:buAutoNum type="arabicPeriod"/>
            </a:pPr>
            <a:r>
              <a:rPr lang="en-US" sz="2800" dirty="0" smtClean="0"/>
              <a:t>How </a:t>
            </a:r>
            <a:r>
              <a:rPr lang="en-US" sz="2800" dirty="0"/>
              <a:t>does the Large Hadron Collider work? What does it produce</a:t>
            </a:r>
            <a:r>
              <a:rPr lang="en-US" sz="2800" dirty="0" smtClean="0"/>
              <a:t>?</a:t>
            </a:r>
          </a:p>
          <a:p>
            <a:pPr marL="401638" indent="-401638">
              <a:buClr>
                <a:srgbClr val="F85E08"/>
              </a:buClr>
              <a:buSzPct val="80000"/>
              <a:buFont typeface="+mj-lt"/>
              <a:buAutoNum type="arabicPeriod"/>
            </a:pPr>
            <a:r>
              <a:rPr lang="en-US" sz="2800" dirty="0"/>
              <a:t>What is the essence of the data challenge at CERN? How significant is it?</a:t>
            </a:r>
          </a:p>
          <a:p>
            <a:pPr marL="401638" indent="-401638">
              <a:buClr>
                <a:srgbClr val="F85E08"/>
              </a:buClr>
              <a:buSzPct val="80000"/>
              <a:buFont typeface="+mj-lt"/>
              <a:buAutoNum type="arabicPeriod"/>
            </a:pPr>
            <a:r>
              <a:rPr lang="en-US" sz="2800" dirty="0" smtClean="0"/>
              <a:t>What </a:t>
            </a:r>
            <a:r>
              <a:rPr lang="en-US" sz="2800" dirty="0"/>
              <a:t>was the solution? How were the Big Data challenges addressed with </a:t>
            </a:r>
            <a:r>
              <a:rPr lang="en-US" sz="2800" dirty="0" smtClean="0"/>
              <a:t>this solution</a:t>
            </a:r>
            <a:r>
              <a:rPr lang="en-US" sz="2800" dirty="0"/>
              <a:t>?</a:t>
            </a:r>
          </a:p>
          <a:p>
            <a:pPr marL="401638" indent="-401638">
              <a:buClr>
                <a:srgbClr val="F85E08"/>
              </a:buClr>
              <a:buSzPct val="80000"/>
              <a:buFont typeface="+mj-lt"/>
              <a:buAutoNum type="arabicPeriod"/>
            </a:pPr>
            <a:r>
              <a:rPr lang="en-US" sz="2800" dirty="0" smtClean="0"/>
              <a:t>What </a:t>
            </a:r>
            <a:r>
              <a:rPr lang="en-US" sz="2800" dirty="0"/>
              <a:t>were the results? Do you think the current solution is sufficient?</a:t>
            </a:r>
          </a:p>
        </p:txBody>
      </p:sp>
    </p:spTree>
    <p:extLst>
      <p:ext uri="{BB962C8B-B14F-4D97-AF65-F5344CB8AC3E}">
        <p14:creationId xmlns:p14="http://schemas.microsoft.com/office/powerpoint/2010/main" val="166328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  </a:t>
            </a:r>
            <a:br>
              <a:rPr lang="en-US" dirty="0" smtClean="0"/>
            </a:br>
            <a:r>
              <a:rPr lang="en-US" dirty="0" smtClean="0"/>
              <a:t>Definition and Concepts</a:t>
            </a:r>
            <a:endParaRPr lang="en-US" dirty="0"/>
          </a:p>
        </p:txBody>
      </p:sp>
      <p:sp>
        <p:nvSpPr>
          <p:cNvPr id="3" name="Content Placeholder 2"/>
          <p:cNvSpPr>
            <a:spLocks noGrp="1"/>
          </p:cNvSpPr>
          <p:nvPr>
            <p:ph idx="1"/>
          </p:nvPr>
        </p:nvSpPr>
        <p:spPr>
          <a:xfrm>
            <a:off x="762000" y="1600200"/>
            <a:ext cx="8305800" cy="4800600"/>
          </a:xfrm>
        </p:spPr>
        <p:txBody>
          <a:bodyPr>
            <a:normAutofit fontScale="92500"/>
          </a:bodyPr>
          <a:lstStyle/>
          <a:p>
            <a:r>
              <a:rPr lang="en-US" sz="2800" dirty="0"/>
              <a:t>Big </a:t>
            </a:r>
            <a:r>
              <a:rPr lang="en-US" sz="2800" dirty="0" smtClean="0"/>
              <a:t>[volume] Data </a:t>
            </a:r>
            <a:r>
              <a:rPr lang="en-US" sz="2800" dirty="0"/>
              <a:t>is not new!</a:t>
            </a:r>
          </a:p>
          <a:p>
            <a:r>
              <a:rPr lang="en-US" sz="2800" dirty="0" smtClean="0"/>
              <a:t>Big </a:t>
            </a:r>
            <a:r>
              <a:rPr lang="en-US" sz="2800" dirty="0"/>
              <a:t>Data means different things to people with different backgrounds and interests </a:t>
            </a:r>
            <a:endParaRPr lang="en-US" sz="2800" dirty="0" smtClean="0"/>
          </a:p>
          <a:p>
            <a:r>
              <a:rPr lang="en-US" sz="2800" dirty="0"/>
              <a:t>Traditionally, </a:t>
            </a:r>
            <a:r>
              <a:rPr lang="en-US" sz="2800" dirty="0" smtClean="0"/>
              <a:t>“</a:t>
            </a:r>
            <a:r>
              <a:rPr lang="en-US" sz="2800" dirty="0"/>
              <a:t>Big Data” </a:t>
            </a:r>
            <a:r>
              <a:rPr lang="en-US" sz="2800" dirty="0" smtClean="0"/>
              <a:t>= massive </a:t>
            </a:r>
            <a:r>
              <a:rPr lang="en-US" sz="2800" dirty="0"/>
              <a:t>volumes of data </a:t>
            </a:r>
            <a:endParaRPr lang="en-US" sz="2800" dirty="0" smtClean="0"/>
          </a:p>
          <a:p>
            <a:pPr lvl="1"/>
            <a:r>
              <a:rPr lang="en-US" sz="2400" dirty="0" smtClean="0"/>
              <a:t>E.g., volume of data at CERN, NASA, Google, …</a:t>
            </a:r>
          </a:p>
          <a:p>
            <a:r>
              <a:rPr lang="en-US" sz="2800" dirty="0"/>
              <a:t>Where does the Big Data come from</a:t>
            </a:r>
            <a:r>
              <a:rPr lang="en-US" sz="2800" dirty="0" smtClean="0"/>
              <a:t>?</a:t>
            </a:r>
          </a:p>
          <a:p>
            <a:pPr lvl="1"/>
            <a:r>
              <a:rPr lang="en-US" sz="2400" dirty="0" smtClean="0"/>
              <a:t>Everywhere! Web </a:t>
            </a:r>
            <a:r>
              <a:rPr lang="en-US" sz="2400" dirty="0"/>
              <a:t>logs, RFID, GPS systems, sensor networks, social </a:t>
            </a:r>
            <a:r>
              <a:rPr lang="en-US" sz="2400" dirty="0" smtClean="0"/>
              <a:t>networks, Internet-based </a:t>
            </a:r>
            <a:r>
              <a:rPr lang="en-US" sz="2400" dirty="0"/>
              <a:t>text documents, Internet search indexes, detail call records, astronomy, atmospheric science, biology, genomics, nuclear physics, biochemical </a:t>
            </a:r>
            <a:r>
              <a:rPr lang="en-US" sz="2400" dirty="0" smtClean="0"/>
              <a:t>experiments, medical </a:t>
            </a:r>
            <a:r>
              <a:rPr lang="en-US" sz="2400" dirty="0"/>
              <a:t>records, scientific research, military surveillance, </a:t>
            </a:r>
            <a:r>
              <a:rPr lang="en-US" sz="2400" dirty="0" smtClean="0"/>
              <a:t>multimedia </a:t>
            </a:r>
            <a:r>
              <a:rPr lang="en-US" sz="2400" dirty="0"/>
              <a:t>archives, </a:t>
            </a:r>
            <a:r>
              <a:rPr lang="en-US" sz="2400" dirty="0" smtClean="0"/>
              <a:t>…</a:t>
            </a:r>
          </a:p>
        </p:txBody>
      </p:sp>
    </p:spTree>
    <p:extLst>
      <p:ext uri="{BB962C8B-B14F-4D97-AF65-F5344CB8AC3E}">
        <p14:creationId xmlns:p14="http://schemas.microsoft.com/office/powerpoint/2010/main" val="178291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31776"/>
            <a:ext cx="7993062" cy="1139824"/>
          </a:xfrm>
        </p:spPr>
        <p:txBody>
          <a:bodyPr>
            <a:normAutofit fontScale="90000"/>
          </a:bodyPr>
          <a:lstStyle/>
          <a:p>
            <a:r>
              <a:rPr lang="en-US" dirty="0"/>
              <a:t>Technology Insights 6.1 </a:t>
            </a:r>
            <a:r>
              <a:rPr lang="en-US" dirty="0" smtClean="0"/>
              <a:t/>
            </a:r>
            <a:br>
              <a:rPr lang="en-US" dirty="0" smtClean="0"/>
            </a:br>
            <a:r>
              <a:rPr lang="en-US" dirty="0" smtClean="0"/>
              <a:t>The </a:t>
            </a:r>
            <a:r>
              <a:rPr lang="en-US" dirty="0"/>
              <a:t>Data Size Is Getting Big, </a:t>
            </a:r>
            <a:r>
              <a:rPr lang="en-US" dirty="0" smtClean="0"/>
              <a:t>Bigger…</a:t>
            </a:r>
            <a:endParaRPr lang="en-US" dirty="0"/>
          </a:p>
        </p:txBody>
      </p:sp>
      <p:sp>
        <p:nvSpPr>
          <p:cNvPr id="3" name="Content Placeholder 2"/>
          <p:cNvSpPr>
            <a:spLocks noGrp="1"/>
          </p:cNvSpPr>
          <p:nvPr>
            <p:ph idx="1"/>
          </p:nvPr>
        </p:nvSpPr>
        <p:spPr>
          <a:xfrm>
            <a:off x="40554" y="1676400"/>
            <a:ext cx="4531446" cy="3864429"/>
          </a:xfrm>
        </p:spPr>
        <p:txBody>
          <a:bodyPr>
            <a:normAutofit fontScale="92500" lnSpcReduction="10000"/>
          </a:bodyPr>
          <a:lstStyle/>
          <a:p>
            <a:r>
              <a:rPr lang="en-US" sz="2800" dirty="0" smtClean="0"/>
              <a:t>Hadron </a:t>
            </a:r>
            <a:r>
              <a:rPr lang="en-US" sz="2800" dirty="0"/>
              <a:t>Collider </a:t>
            </a:r>
            <a:r>
              <a:rPr lang="en-US" sz="2800" dirty="0" smtClean="0"/>
              <a:t>- </a:t>
            </a:r>
            <a:r>
              <a:rPr lang="en-US" sz="2800" dirty="0"/>
              <a:t>1 </a:t>
            </a:r>
            <a:r>
              <a:rPr lang="en-US" sz="2800" dirty="0" smtClean="0"/>
              <a:t>PB/sec</a:t>
            </a:r>
            <a:endParaRPr lang="en-US" sz="2800" dirty="0"/>
          </a:p>
          <a:p>
            <a:r>
              <a:rPr lang="en-US" sz="2800" dirty="0" smtClean="0"/>
              <a:t>Boeing </a:t>
            </a:r>
            <a:r>
              <a:rPr lang="en-US" sz="2800" dirty="0"/>
              <a:t>jet </a:t>
            </a:r>
            <a:r>
              <a:rPr lang="en-US" sz="2800" dirty="0" smtClean="0"/>
              <a:t>- 20 TB/</a:t>
            </a:r>
            <a:r>
              <a:rPr lang="en-US" sz="2800" dirty="0" err="1" smtClean="0"/>
              <a:t>hr</a:t>
            </a:r>
            <a:endParaRPr lang="en-US" sz="2800" dirty="0"/>
          </a:p>
          <a:p>
            <a:r>
              <a:rPr lang="en-US" sz="2800" dirty="0" smtClean="0"/>
              <a:t>Facebook - 500 TB/day.</a:t>
            </a:r>
            <a:endParaRPr lang="en-US" sz="2800" dirty="0"/>
          </a:p>
          <a:p>
            <a:r>
              <a:rPr lang="en-US" sz="2800" dirty="0" smtClean="0"/>
              <a:t>YouTube – 1 TB/4 min. </a:t>
            </a:r>
            <a:endParaRPr lang="en-US" sz="2800" dirty="0"/>
          </a:p>
          <a:p>
            <a:r>
              <a:rPr lang="en-US" sz="2800" dirty="0" smtClean="0"/>
              <a:t>The </a:t>
            </a:r>
            <a:r>
              <a:rPr lang="en-US" sz="2800" dirty="0"/>
              <a:t>proposed Square Kilometer Array telescope (the world’s proposed biggest telescope</a:t>
            </a:r>
            <a:r>
              <a:rPr lang="en-US" sz="2800" dirty="0" smtClean="0"/>
              <a:t>) – 1 EB/day </a:t>
            </a:r>
            <a:endParaRPr lang="en-US" sz="2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85169"/>
            <a:ext cx="4838388" cy="353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04988" y="1915180"/>
            <a:ext cx="4800600" cy="523220"/>
          </a:xfrm>
          <a:prstGeom prst="rect">
            <a:avLst/>
          </a:prstGeom>
          <a:solidFill>
            <a:schemeClr val="accent2"/>
          </a:solidFill>
        </p:spPr>
        <p:txBody>
          <a:bodyPr wrap="square">
            <a:spAutoFit/>
          </a:bodyPr>
          <a:lstStyle/>
          <a:p>
            <a:pPr algn="ctr"/>
            <a:r>
              <a:rPr lang="en-US" b="0" dirty="0" smtClean="0">
                <a:solidFill>
                  <a:srgbClr val="0000CC"/>
                </a:solidFill>
              </a:rPr>
              <a:t>Names for Big Data Sizes </a:t>
            </a:r>
            <a:endParaRPr lang="en-US" b="0" dirty="0">
              <a:solidFill>
                <a:srgbClr val="0000CC"/>
              </a:solidFill>
            </a:endParaRPr>
          </a:p>
        </p:txBody>
      </p:sp>
    </p:spTree>
    <p:extLst>
      <p:ext uri="{BB962C8B-B14F-4D97-AF65-F5344CB8AC3E}">
        <p14:creationId xmlns:p14="http://schemas.microsoft.com/office/powerpoint/2010/main" val="610376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  </a:t>
            </a:r>
            <a:br>
              <a:rPr lang="en-US" dirty="0" smtClean="0"/>
            </a:br>
            <a:r>
              <a:rPr lang="en-US" dirty="0" smtClean="0"/>
              <a:t>Definition and Concepts</a:t>
            </a:r>
            <a:endParaRPr lang="en-US" dirty="0"/>
          </a:p>
        </p:txBody>
      </p:sp>
      <p:sp>
        <p:nvSpPr>
          <p:cNvPr id="3" name="Content Placeholder 2"/>
          <p:cNvSpPr>
            <a:spLocks noGrp="1"/>
          </p:cNvSpPr>
          <p:nvPr>
            <p:ph idx="1"/>
          </p:nvPr>
        </p:nvSpPr>
        <p:spPr>
          <a:xfrm>
            <a:off x="762000" y="1600200"/>
            <a:ext cx="8305800" cy="4800600"/>
          </a:xfrm>
        </p:spPr>
        <p:txBody>
          <a:bodyPr>
            <a:normAutofit/>
          </a:bodyPr>
          <a:lstStyle/>
          <a:p>
            <a:r>
              <a:rPr lang="en-US" sz="2800" dirty="0" smtClean="0"/>
              <a:t>Big Data is a misnomer!</a:t>
            </a:r>
          </a:p>
          <a:p>
            <a:r>
              <a:rPr lang="en-US" sz="2800" dirty="0" smtClean="0"/>
              <a:t>Big Data is more than just “big”</a:t>
            </a:r>
          </a:p>
          <a:p>
            <a:r>
              <a:rPr lang="en-US" sz="2800" dirty="0" smtClean="0"/>
              <a:t>The </a:t>
            </a:r>
            <a:r>
              <a:rPr lang="en-US" sz="2800" dirty="0" err="1" smtClean="0"/>
              <a:t>Vs</a:t>
            </a:r>
            <a:r>
              <a:rPr lang="en-US" sz="2800" dirty="0" smtClean="0"/>
              <a:t> that define Big Data</a:t>
            </a:r>
          </a:p>
          <a:p>
            <a:pPr lvl="1"/>
            <a:r>
              <a:rPr lang="en-US" sz="2400" dirty="0" smtClean="0">
                <a:solidFill>
                  <a:srgbClr val="F85E08"/>
                </a:solidFill>
              </a:rPr>
              <a:t>Volume</a:t>
            </a:r>
          </a:p>
          <a:p>
            <a:pPr lvl="1"/>
            <a:r>
              <a:rPr lang="en-US" sz="2400" dirty="0" smtClean="0">
                <a:solidFill>
                  <a:srgbClr val="F85E08"/>
                </a:solidFill>
              </a:rPr>
              <a:t>Variety</a:t>
            </a:r>
          </a:p>
          <a:p>
            <a:pPr lvl="1"/>
            <a:r>
              <a:rPr lang="en-US" sz="2400" dirty="0" smtClean="0">
                <a:solidFill>
                  <a:srgbClr val="F85E08"/>
                </a:solidFill>
              </a:rPr>
              <a:t>Velocity</a:t>
            </a:r>
            <a:endParaRPr lang="en-US" sz="500" dirty="0">
              <a:solidFill>
                <a:srgbClr val="F85E08"/>
              </a:solidFill>
            </a:endParaRPr>
          </a:p>
          <a:p>
            <a:pPr lvl="1"/>
            <a:r>
              <a:rPr lang="en-US" sz="2400" dirty="0" smtClean="0"/>
              <a:t>Veracity</a:t>
            </a:r>
          </a:p>
          <a:p>
            <a:pPr lvl="1"/>
            <a:r>
              <a:rPr lang="en-US" sz="2400" dirty="0" smtClean="0"/>
              <a:t>Variability</a:t>
            </a:r>
          </a:p>
          <a:p>
            <a:pPr lvl="1"/>
            <a:r>
              <a:rPr lang="en-US" sz="2400" dirty="0" smtClean="0"/>
              <a:t>Value</a:t>
            </a:r>
          </a:p>
          <a:p>
            <a:pPr lvl="1"/>
            <a:r>
              <a:rPr lang="en-US" sz="2400" dirty="0" smtClean="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352800"/>
            <a:ext cx="4038600" cy="274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22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High-level Conceptual Architecture for Big Data </a:t>
            </a:r>
            <a:r>
              <a:rPr lang="en-US" dirty="0" smtClean="0"/>
              <a:t>Solutions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63" y="1581759"/>
            <a:ext cx="6484937" cy="4742841"/>
          </a:xfrm>
          <a:prstGeom prst="rect">
            <a:avLst/>
          </a:prstGeom>
          <a:noFill/>
          <a:ln>
            <a:noFill/>
          </a:ln>
        </p:spPr>
      </p:pic>
      <p:sp>
        <p:nvSpPr>
          <p:cNvPr id="3" name="Rectangle 2"/>
          <p:cNvSpPr/>
          <p:nvPr/>
        </p:nvSpPr>
        <p:spPr>
          <a:xfrm>
            <a:off x="5791200" y="838200"/>
            <a:ext cx="3276600" cy="400110"/>
          </a:xfrm>
          <a:prstGeom prst="rect">
            <a:avLst/>
          </a:prstGeom>
        </p:spPr>
        <p:txBody>
          <a:bodyPr wrap="square">
            <a:spAutoFit/>
          </a:bodyPr>
          <a:lstStyle/>
          <a:p>
            <a:r>
              <a:rPr lang="en-US" sz="2000" b="0" dirty="0">
                <a:solidFill>
                  <a:srgbClr val="F85E08"/>
                </a:solidFill>
                <a:effectLst>
                  <a:outerShdw blurRad="38100" dist="38100" dir="2700000" algn="tl">
                    <a:srgbClr val="000000">
                      <a:alpha val="43137"/>
                    </a:srgbClr>
                  </a:outerShdw>
                </a:effectLst>
              </a:rPr>
              <a:t>(by </a:t>
            </a:r>
            <a:r>
              <a:rPr lang="en-US" sz="2000" b="0" dirty="0" err="1">
                <a:solidFill>
                  <a:srgbClr val="F85E08"/>
                </a:solidFill>
                <a:effectLst>
                  <a:outerShdw blurRad="38100" dist="38100" dir="2700000" algn="tl">
                    <a:srgbClr val="000000">
                      <a:alpha val="43137"/>
                    </a:srgbClr>
                  </a:outerShdw>
                </a:effectLst>
              </a:rPr>
              <a:t>AsterData</a:t>
            </a:r>
            <a:r>
              <a:rPr lang="en-US" sz="2000" b="0" dirty="0">
                <a:solidFill>
                  <a:srgbClr val="F85E08"/>
                </a:solidFill>
                <a:effectLst>
                  <a:outerShdw blurRad="38100" dist="38100" dir="2700000" algn="tl">
                    <a:srgbClr val="000000">
                      <a:alpha val="43137"/>
                    </a:srgbClr>
                  </a:outerShdw>
                </a:effectLst>
              </a:rPr>
              <a:t> / Teradata)</a:t>
            </a:r>
          </a:p>
        </p:txBody>
      </p:sp>
    </p:spTree>
    <p:extLst>
      <p:ext uri="{BB962C8B-B14F-4D97-AF65-F5344CB8AC3E}">
        <p14:creationId xmlns:p14="http://schemas.microsoft.com/office/powerpoint/2010/main" val="941856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4435</TotalTime>
  <Words>2124</Words>
  <Application>Microsoft Office PowerPoint</Application>
  <PresentationFormat>On-screen Show (4:3)</PresentationFormat>
  <Paragraphs>314</Paragraphs>
  <Slides>47</Slides>
  <Notes>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OSU_PPTemplate</vt:lpstr>
      <vt:lpstr>PowerPoint Presentation</vt:lpstr>
      <vt:lpstr>Learning Objectives</vt:lpstr>
      <vt:lpstr>Learning Objectives</vt:lpstr>
      <vt:lpstr>Opening Vignette…</vt:lpstr>
      <vt:lpstr>Questions for  the Opening Vignette</vt:lpstr>
      <vt:lpstr>Big Data -   Definition and Concepts</vt:lpstr>
      <vt:lpstr>Technology Insights 6.1  The Data Size Is Getting Big, Bigger…</vt:lpstr>
      <vt:lpstr>Big Data -   Definition and Concepts</vt:lpstr>
      <vt:lpstr>A High-level Conceptual Architecture for Big Data Solutions</vt:lpstr>
      <vt:lpstr>Application Case 13.1</vt:lpstr>
      <vt:lpstr>Fundamentals of  Big Data Analytics</vt:lpstr>
      <vt:lpstr>Big Data Considerations</vt:lpstr>
      <vt:lpstr>Critical Success Factors for  Big Data Analytics</vt:lpstr>
      <vt:lpstr>Critical Success Factors for  Big Data Analytics</vt:lpstr>
      <vt:lpstr>Enablers of Big Data Analytics</vt:lpstr>
      <vt:lpstr>Challenges of Big Data Analytics</vt:lpstr>
      <vt:lpstr>Business Problems Addressed by  Big Data Analytics</vt:lpstr>
      <vt:lpstr>Application Case 13.2</vt:lpstr>
      <vt:lpstr>Application Case 13.2</vt:lpstr>
      <vt:lpstr>Big Data Technologies</vt:lpstr>
      <vt:lpstr>Big Data Technologies - MapReduce</vt:lpstr>
      <vt:lpstr>Big Data Technologies - MapReduce </vt:lpstr>
      <vt:lpstr>Big Data Technologies - Hadoop</vt:lpstr>
      <vt:lpstr>Big Data Technologies - Hadoop</vt:lpstr>
      <vt:lpstr>Big Data Technologies - Hadoop</vt:lpstr>
      <vt:lpstr>Big Data Technologies Hadoop - Demystifying Facts </vt:lpstr>
      <vt:lpstr>Application Case 13.3</vt:lpstr>
      <vt:lpstr>Data Scientist</vt:lpstr>
      <vt:lpstr>Skills That Define a Data Scientist</vt:lpstr>
      <vt:lpstr>A Typical Job Post for Data Scientist</vt:lpstr>
      <vt:lpstr>Application Case 13.4</vt:lpstr>
      <vt:lpstr>Application Case 13.4 Big Data and Analytics in Politics</vt:lpstr>
      <vt:lpstr>Big Data And Data Warehousing</vt:lpstr>
      <vt:lpstr>Hadoop versus Data Warehouse When to Use Which Platform</vt:lpstr>
      <vt:lpstr>Coexistence of Hadoop and DW</vt:lpstr>
      <vt:lpstr>Coexistence of Hadoop and DW</vt:lpstr>
      <vt:lpstr>Big Data Vendors</vt:lpstr>
      <vt:lpstr>Top 10 Big Data Vendors  with Primary Focus on Hadoop</vt:lpstr>
      <vt:lpstr>Application Case 13.5</vt:lpstr>
      <vt:lpstr>Technology Insights 13.4  How to Succeed with Big Data</vt:lpstr>
      <vt:lpstr>Application Case 13.6</vt:lpstr>
      <vt:lpstr>Big Data And Stream Analytics</vt:lpstr>
      <vt:lpstr>Stream Analytics A Use Case in Energy Industry</vt:lpstr>
      <vt:lpstr>Stream Analytics Applications</vt:lpstr>
      <vt:lpstr>Application Case 13.7</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 Delen</cp:lastModifiedBy>
  <cp:revision>202</cp:revision>
  <cp:lastPrinted>2000-12-01T14:01:59Z</cp:lastPrinted>
  <dcterms:created xsi:type="dcterms:W3CDTF">1998-03-18T21:58:50Z</dcterms:created>
  <dcterms:modified xsi:type="dcterms:W3CDTF">2014-11-25T17:51:54Z</dcterms:modified>
</cp:coreProperties>
</file>