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6"/>
  </p:notesMasterIdLst>
  <p:handoutMasterIdLst>
    <p:handoutMasterId r:id="rId47"/>
  </p:handoutMasterIdLst>
  <p:sldIdLst>
    <p:sldId id="364" r:id="rId2"/>
    <p:sldId id="415" r:id="rId3"/>
    <p:sldId id="416" r:id="rId4"/>
    <p:sldId id="417" r:id="rId5"/>
    <p:sldId id="421" r:id="rId6"/>
    <p:sldId id="418" r:id="rId7"/>
    <p:sldId id="423" r:id="rId8"/>
    <p:sldId id="424" r:id="rId9"/>
    <p:sldId id="425" r:id="rId10"/>
    <p:sldId id="426" r:id="rId11"/>
    <p:sldId id="427" r:id="rId12"/>
    <p:sldId id="428" r:id="rId13"/>
    <p:sldId id="429" r:id="rId14"/>
    <p:sldId id="430" r:id="rId15"/>
    <p:sldId id="431" r:id="rId16"/>
    <p:sldId id="432" r:id="rId17"/>
    <p:sldId id="433" r:id="rId18"/>
    <p:sldId id="435" r:id="rId19"/>
    <p:sldId id="436" r:id="rId20"/>
    <p:sldId id="437" r:id="rId21"/>
    <p:sldId id="438" r:id="rId22"/>
    <p:sldId id="439" r:id="rId23"/>
    <p:sldId id="422" r:id="rId24"/>
    <p:sldId id="441" r:id="rId25"/>
    <p:sldId id="440" r:id="rId26"/>
    <p:sldId id="442" r:id="rId27"/>
    <p:sldId id="443" r:id="rId28"/>
    <p:sldId id="445" r:id="rId29"/>
    <p:sldId id="444"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20" r:id="rId43"/>
    <p:sldId id="412" r:id="rId44"/>
    <p:sldId id="414" r:id="rId45"/>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E08"/>
    <a:srgbClr val="0000CC"/>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20722" autoAdjust="0"/>
    <p:restoredTop sz="94479" autoAdjust="0"/>
  </p:normalViewPr>
  <p:slideViewPr>
    <p:cSldViewPr>
      <p:cViewPr varScale="1">
        <p:scale>
          <a:sx n="68" d="100"/>
          <a:sy n="68" d="100"/>
        </p:scale>
        <p:origin x="-14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8.xml"/><Relationship Id="rId1" Type="http://schemas.openxmlformats.org/officeDocument/2006/relationships/slide" Target="slides/slide1.xml"/><Relationship Id="rId5" Type="http://schemas.openxmlformats.org/officeDocument/2006/relationships/slide" Target="slides/slide34.xml"/><Relationship Id="rId4"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dirty="0"/>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dirty="0"/>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4EA70-9832-4072-8FF5-BC1CAF6B94D4}" type="slidenum">
              <a:rPr lang="en-US"/>
              <a:pPr/>
              <a:t>24</a:t>
            </a:fld>
            <a:endParaRPr lang="en-US" dirty="0"/>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11FB1-E675-42D3-90B3-8DE850E07F43}" type="slidenum">
              <a:rPr lang="en-US"/>
              <a:pPr/>
              <a:t>28</a:t>
            </a:fld>
            <a:endParaRPr lang="en-US" dirty="0"/>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89BDD-0D03-457D-9DC1-5CC61C62DCC8}" type="slidenum">
              <a:rPr lang="en-US"/>
              <a:pPr/>
              <a:t>29</a:t>
            </a:fld>
            <a:endParaRPr lang="en-US" dirty="0"/>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EEFD5-A7B3-46A2-B17B-B0036B070299}" type="slidenum">
              <a:rPr lang="en-US"/>
              <a:pPr/>
              <a:t>30</a:t>
            </a:fld>
            <a:endParaRPr lang="en-US" dirty="0"/>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959AE-CE53-4DF6-9202-0FDAC2682923}" type="slidenum">
              <a:rPr lang="en-US"/>
              <a:pPr/>
              <a:t>34</a:t>
            </a:fld>
            <a:endParaRPr lang="en-US"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D08B4-E901-4D5C-AC3E-9322CA6B7F1E}" type="slidenum">
              <a:rPr lang="en-US"/>
              <a:pPr/>
              <a:t>35</a:t>
            </a:fld>
            <a:endParaRPr lang="en-US" dirty="0"/>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2A669-849E-4FD4-8525-2A7A346F1442}" type="slidenum">
              <a:rPr lang="en-US"/>
              <a:pPr/>
              <a:t>36</a:t>
            </a:fld>
            <a:endParaRPr lang="en-US" dirty="0"/>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1EB64-7571-4171-9054-5B1BB971EC8C}" type="slidenum">
              <a:rPr lang="en-US"/>
              <a:pPr/>
              <a:t>37</a:t>
            </a:fld>
            <a:endParaRPr lang="en-US" dirty="0"/>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66163-06F9-4DC2-B67F-B311706B95A9}" type="slidenum">
              <a:rPr lang="en-US"/>
              <a:pPr/>
              <a:t>38</a:t>
            </a:fld>
            <a:endParaRPr lang="en-US" dirty="0"/>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FD7DE-B6F4-473C-BA78-B9218129E9F1}" type="slidenum">
              <a:rPr lang="en-US"/>
              <a:pPr/>
              <a:t>39</a:t>
            </a:fld>
            <a:endParaRPr lang="en-US" dirty="0"/>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77D41-69C4-4D44-ADCA-2A66344A82FA}" type="slidenum">
              <a:rPr lang="en-US"/>
              <a:pPr/>
              <a:t>40</a:t>
            </a:fld>
            <a:endParaRPr lang="en-US" dirty="0"/>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0DD87-6893-4843-ABDB-9276E5144DB5}" type="slidenum">
              <a:rPr lang="en-US"/>
              <a:pPr/>
              <a:t>41</a:t>
            </a:fld>
            <a:endParaRPr lang="en-US" dirty="0"/>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44</a:t>
            </a:fld>
            <a:endParaRPr lang="en-US" alt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0F81A5-C6D5-4CDD-84CC-25378628A55F}"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dirty="0"/>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704039" cy="276999"/>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12-</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886200"/>
            <a:ext cx="7848600" cy="2286000"/>
          </a:xfrm>
        </p:spPr>
        <p:txBody>
          <a:bodyPr/>
          <a:lstStyle/>
          <a:p>
            <a:pPr eaLnBrk="1" hangingPunct="1">
              <a:defRPr/>
            </a:pPr>
            <a:r>
              <a:rPr lang="en-US" sz="4000" b="1" dirty="0" smtClean="0">
                <a:solidFill>
                  <a:srgbClr val="F85E08"/>
                </a:solidFill>
              </a:rPr>
              <a:t>Chapter 12:</a:t>
            </a:r>
          </a:p>
          <a:p>
            <a:pPr eaLnBrk="1" hangingPunct="1">
              <a:defRPr/>
            </a:pPr>
            <a:r>
              <a:rPr lang="en-US" dirty="0">
                <a:effectLst>
                  <a:outerShdw blurRad="38100" dist="38100" dir="2700000" algn="tl">
                    <a:srgbClr val="000000">
                      <a:alpha val="43137"/>
                    </a:srgbClr>
                  </a:outerShdw>
                </a:effectLst>
              </a:rPr>
              <a:t>Knowledge Management and </a:t>
            </a:r>
            <a:r>
              <a:rPr lang="en-US" dirty="0" smtClean="0">
                <a:effectLst>
                  <a:outerShdw blurRad="38100" dist="38100" dir="2700000" algn="tl">
                    <a:srgbClr val="000000">
                      <a:alpha val="43137"/>
                    </a:srgbClr>
                  </a:outerShdw>
                </a:effectLst>
              </a:rPr>
              <a:t>Collaborative </a:t>
            </a:r>
            <a:r>
              <a:rPr lang="en-US" dirty="0">
                <a:effectLst>
                  <a:outerShdw blurRad="38100" dist="38100" dir="2700000" algn="tl">
                    <a:srgbClr val="000000">
                      <a:alpha val="43137"/>
                    </a:srgbClr>
                  </a:outerShdw>
                </a:effectLst>
              </a:rPr>
              <a:t>Systems </a:t>
            </a:r>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pPr>
              <a:defRPr/>
            </a:pPr>
            <a:r>
              <a:rPr lang="en-US" sz="4000" dirty="0"/>
              <a:t>Introduction to </a:t>
            </a:r>
            <a:br>
              <a:rPr lang="en-US" sz="4000" dirty="0"/>
            </a:br>
            <a:r>
              <a:rPr lang="en-US" sz="4000" dirty="0"/>
              <a:t>Knowledge Management </a:t>
            </a:r>
          </a:p>
        </p:txBody>
      </p:sp>
      <p:sp>
        <p:nvSpPr>
          <p:cNvPr id="14339" name="Rectangle 3"/>
          <p:cNvSpPr>
            <a:spLocks noGrp="1" noChangeArrowheads="1"/>
          </p:cNvSpPr>
          <p:nvPr>
            <p:ph type="body" idx="1"/>
          </p:nvPr>
        </p:nvSpPr>
        <p:spPr>
          <a:xfrm>
            <a:off x="1143000" y="1524000"/>
            <a:ext cx="8001000" cy="4724400"/>
          </a:xfrm>
        </p:spPr>
        <p:txBody>
          <a:bodyPr/>
          <a:lstStyle/>
          <a:p>
            <a:r>
              <a:rPr lang="en-US" sz="2800" b="1" dirty="0" smtClean="0"/>
              <a:t>Characteristics of knowledge</a:t>
            </a:r>
          </a:p>
          <a:p>
            <a:pPr lvl="1"/>
            <a:r>
              <a:rPr lang="en-US" sz="2600" dirty="0" smtClean="0"/>
              <a:t>Extraordinary leverage and increasing returns</a:t>
            </a:r>
          </a:p>
          <a:p>
            <a:pPr lvl="1"/>
            <a:r>
              <a:rPr lang="en-US" sz="2600" dirty="0" smtClean="0"/>
              <a:t>Fragmentation, leakage, and the need to refresh</a:t>
            </a:r>
          </a:p>
          <a:p>
            <a:pPr lvl="1"/>
            <a:r>
              <a:rPr lang="en-US" sz="2600" dirty="0" smtClean="0"/>
              <a:t>Uncertain value</a:t>
            </a:r>
          </a:p>
          <a:p>
            <a:pPr lvl="1"/>
            <a:r>
              <a:rPr lang="en-US" sz="2600" dirty="0" smtClean="0"/>
              <a:t>Uncertain value of sharing</a:t>
            </a:r>
          </a:p>
          <a:p>
            <a:pPr lvl="3"/>
            <a:endParaRPr lang="en-US" sz="1600" dirty="0" smtClean="0"/>
          </a:p>
          <a:p>
            <a:r>
              <a:rPr lang="en-US" sz="2800" b="1" dirty="0" smtClean="0"/>
              <a:t>Knowledge-based economy</a:t>
            </a:r>
          </a:p>
          <a:p>
            <a:pPr>
              <a:buNone/>
            </a:pPr>
            <a:r>
              <a:rPr lang="en-US" altLang="ja-JP" sz="2800" dirty="0" smtClean="0">
                <a:ea typeface="ＭＳ Ｐゴシック" charset="-128"/>
              </a:rPr>
              <a:t>	The economic shift from natural resources to intellectual assets</a:t>
            </a:r>
            <a:endParaRPr lang="en-US" sz="2800" dirty="0" smtClean="0"/>
          </a:p>
        </p:txBody>
      </p:sp>
    </p:spTree>
    <p:extLst>
      <p:ext uri="{BB962C8B-B14F-4D97-AF65-F5344CB8AC3E}">
        <p14:creationId xmlns:p14="http://schemas.microsoft.com/office/powerpoint/2010/main" val="201983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pPr>
              <a:defRPr/>
            </a:pPr>
            <a:r>
              <a:rPr lang="en-US" sz="4000" dirty="0"/>
              <a:t>Introduction to </a:t>
            </a:r>
            <a:br>
              <a:rPr lang="en-US" sz="4000" dirty="0"/>
            </a:br>
            <a:r>
              <a:rPr lang="en-US" sz="4000" dirty="0"/>
              <a:t>Knowledge Management </a:t>
            </a:r>
          </a:p>
        </p:txBody>
      </p:sp>
      <p:sp>
        <p:nvSpPr>
          <p:cNvPr id="16387" name="Rectangle 3"/>
          <p:cNvSpPr>
            <a:spLocks noGrp="1" noChangeArrowheads="1"/>
          </p:cNvSpPr>
          <p:nvPr>
            <p:ph type="body" idx="1"/>
          </p:nvPr>
        </p:nvSpPr>
        <p:spPr>
          <a:xfrm>
            <a:off x="1143000" y="1524000"/>
            <a:ext cx="7696200" cy="4876800"/>
          </a:xfrm>
        </p:spPr>
        <p:txBody>
          <a:bodyPr/>
          <a:lstStyle/>
          <a:p>
            <a:r>
              <a:rPr lang="en-US" dirty="0" smtClean="0"/>
              <a:t>Explicit and tacit knowledge </a:t>
            </a:r>
          </a:p>
          <a:p>
            <a:pPr lvl="1"/>
            <a:r>
              <a:rPr lang="en-US" b="1" dirty="0" smtClean="0"/>
              <a:t>Explicit (leaky) knowledge</a:t>
            </a:r>
            <a:r>
              <a:rPr lang="en-US" dirty="0" smtClean="0"/>
              <a:t> </a:t>
            </a:r>
          </a:p>
          <a:p>
            <a:pPr lvl="1">
              <a:buFontTx/>
              <a:buNone/>
            </a:pPr>
            <a:r>
              <a:rPr lang="en-US" altLang="ja-JP" dirty="0" smtClean="0">
                <a:ea typeface="ＭＳ Ｐゴシック" charset="-128"/>
              </a:rPr>
              <a:t>	Knowledge that deals with objective, rational, and technical material (data, policies, procedures, software, documents, etc.) </a:t>
            </a:r>
          </a:p>
          <a:p>
            <a:pPr lvl="1">
              <a:buClr>
                <a:srgbClr val="FF0000"/>
              </a:buClr>
            </a:pPr>
            <a:r>
              <a:rPr lang="en-US" dirty="0" smtClean="0"/>
              <a:t>Easily documented, transferred, taught, and learned</a:t>
            </a:r>
          </a:p>
          <a:p>
            <a:pPr lvl="1">
              <a:buClr>
                <a:srgbClr val="FF0000"/>
              </a:buClr>
            </a:pPr>
            <a:r>
              <a:rPr lang="en-US" dirty="0" smtClean="0"/>
              <a:t>Examples…</a:t>
            </a:r>
            <a:endParaRPr lang="en-US" b="1" dirty="0" smtClean="0"/>
          </a:p>
        </p:txBody>
      </p:sp>
    </p:spTree>
    <p:extLst>
      <p:ext uri="{BB962C8B-B14F-4D97-AF65-F5344CB8AC3E}">
        <p14:creationId xmlns:p14="http://schemas.microsoft.com/office/powerpoint/2010/main" val="417336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pPr>
              <a:defRPr/>
            </a:pPr>
            <a:r>
              <a:rPr lang="en-US" sz="4000" dirty="0"/>
              <a:t>Introduction to </a:t>
            </a:r>
            <a:br>
              <a:rPr lang="en-US" sz="4000" dirty="0"/>
            </a:br>
            <a:r>
              <a:rPr lang="en-US" sz="4000" dirty="0"/>
              <a:t>Knowledge Management </a:t>
            </a:r>
          </a:p>
        </p:txBody>
      </p:sp>
      <p:sp>
        <p:nvSpPr>
          <p:cNvPr id="17411" name="Rectangle 3"/>
          <p:cNvSpPr>
            <a:spLocks noGrp="1" noChangeArrowheads="1"/>
          </p:cNvSpPr>
          <p:nvPr>
            <p:ph type="body" idx="1"/>
          </p:nvPr>
        </p:nvSpPr>
        <p:spPr>
          <a:xfrm>
            <a:off x="1143000" y="1524000"/>
            <a:ext cx="8001000" cy="4876800"/>
          </a:xfrm>
        </p:spPr>
        <p:txBody>
          <a:bodyPr/>
          <a:lstStyle/>
          <a:p>
            <a:r>
              <a:rPr lang="en-US" dirty="0" smtClean="0"/>
              <a:t>Explicit and tacit knowledge </a:t>
            </a:r>
          </a:p>
          <a:p>
            <a:pPr lvl="1"/>
            <a:r>
              <a:rPr lang="en-US" b="1" dirty="0" smtClean="0"/>
              <a:t>Tacit (embedded) knowledge</a:t>
            </a:r>
          </a:p>
          <a:p>
            <a:pPr lvl="1">
              <a:buFontTx/>
              <a:buNone/>
            </a:pPr>
            <a:r>
              <a:rPr lang="en-US" altLang="ja-JP" dirty="0" smtClean="0">
                <a:ea typeface="ＭＳ Ｐゴシック" charset="-128"/>
              </a:rPr>
              <a:t>	Knowledge that is usually in the domain of subjective, cognitive, and experiential learning. </a:t>
            </a:r>
          </a:p>
          <a:p>
            <a:pPr lvl="1"/>
            <a:r>
              <a:rPr lang="en-US" altLang="ja-JP" dirty="0" smtClean="0">
                <a:ea typeface="ＭＳ Ｐゴシック" charset="-128"/>
              </a:rPr>
              <a:t>It is highly personal and hard to formalize. </a:t>
            </a:r>
          </a:p>
          <a:p>
            <a:pPr lvl="1">
              <a:buClr>
                <a:srgbClr val="FF0000"/>
              </a:buClr>
            </a:pPr>
            <a:r>
              <a:rPr lang="en-US" dirty="0" smtClean="0"/>
              <a:t>Hard to document, transfer, teach, &amp; learn</a:t>
            </a:r>
          </a:p>
          <a:p>
            <a:pPr lvl="1">
              <a:buClr>
                <a:srgbClr val="FF0000"/>
              </a:buClr>
            </a:pPr>
            <a:r>
              <a:rPr lang="en-US" dirty="0" smtClean="0"/>
              <a:t>Involves a lot of human interpretation</a:t>
            </a:r>
          </a:p>
          <a:p>
            <a:pPr lvl="1">
              <a:buClr>
                <a:srgbClr val="FF0000"/>
              </a:buClr>
            </a:pPr>
            <a:r>
              <a:rPr lang="en-US" dirty="0" smtClean="0"/>
              <a:t>Examples…</a:t>
            </a:r>
          </a:p>
        </p:txBody>
      </p:sp>
    </p:spTree>
    <p:extLst>
      <p:ext uri="{BB962C8B-B14F-4D97-AF65-F5344CB8AC3E}">
        <p14:creationId xmlns:p14="http://schemas.microsoft.com/office/powerpoint/2010/main" val="217971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of Knowledge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524000"/>
            <a:ext cx="5753100" cy="485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45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a:defRPr/>
            </a:pPr>
            <a:r>
              <a:rPr lang="en-US" sz="4000" dirty="0"/>
              <a:t>Organizational </a:t>
            </a:r>
            <a:r>
              <a:rPr lang="en-US" sz="4000" dirty="0" smtClean="0"/>
              <a:t>Knowledge - </a:t>
            </a:r>
            <a:r>
              <a:rPr lang="en-US" sz="4000" dirty="0"/>
              <a:t/>
            </a:r>
            <a:br>
              <a:rPr lang="en-US" sz="4000" dirty="0"/>
            </a:br>
            <a:r>
              <a:rPr lang="en-US" sz="4000" dirty="0"/>
              <a:t>Learning and Transformation </a:t>
            </a:r>
          </a:p>
        </p:txBody>
      </p:sp>
      <p:sp>
        <p:nvSpPr>
          <p:cNvPr id="19459" name="Rectangle 3"/>
          <p:cNvSpPr>
            <a:spLocks noGrp="1" noChangeArrowheads="1"/>
          </p:cNvSpPr>
          <p:nvPr>
            <p:ph type="body" idx="1"/>
          </p:nvPr>
        </p:nvSpPr>
        <p:spPr>
          <a:xfrm>
            <a:off x="762000" y="1524000"/>
            <a:ext cx="8305800" cy="4876800"/>
          </a:xfrm>
        </p:spPr>
        <p:txBody>
          <a:bodyPr/>
          <a:lstStyle/>
          <a:p>
            <a:r>
              <a:rPr lang="en-US" b="1" dirty="0" smtClean="0"/>
              <a:t>Learning organization</a:t>
            </a:r>
            <a:r>
              <a:rPr lang="en-US" dirty="0" smtClean="0"/>
              <a:t> </a:t>
            </a:r>
          </a:p>
          <a:p>
            <a:pPr>
              <a:buFontTx/>
              <a:buNone/>
            </a:pPr>
            <a:r>
              <a:rPr lang="en-US" altLang="ja-JP" dirty="0" smtClean="0">
                <a:ea typeface="ＭＳ Ｐゴシック" charset="-128"/>
              </a:rPr>
              <a:t>	An organization capable of learning from its past experience, implying the existence of an organizational memory and a means to save, represent, and share it through its personnel </a:t>
            </a:r>
          </a:p>
          <a:p>
            <a:r>
              <a:rPr lang="en-US" b="1" dirty="0" smtClean="0"/>
              <a:t>Organizational memory</a:t>
            </a:r>
            <a:r>
              <a:rPr lang="en-US" dirty="0" smtClean="0"/>
              <a:t> </a:t>
            </a:r>
          </a:p>
          <a:p>
            <a:pPr>
              <a:buFontTx/>
              <a:buNone/>
            </a:pPr>
            <a:r>
              <a:rPr lang="en-US" altLang="ja-JP" dirty="0" smtClean="0">
                <a:ea typeface="ＭＳ Ｐゴシック" charset="-128"/>
              </a:rPr>
              <a:t>	Repository of what the organization </a:t>
            </a:r>
            <a:r>
              <a:rPr lang="en-US" altLang="ja-JP" dirty="0" smtClean="0">
                <a:solidFill>
                  <a:srgbClr val="F85E08"/>
                </a:solidFill>
                <a:effectLst>
                  <a:outerShdw blurRad="38100" dist="38100" dir="2700000" algn="tl">
                    <a:srgbClr val="000000">
                      <a:alpha val="43137"/>
                    </a:srgbClr>
                  </a:outerShdw>
                </a:effectLst>
                <a:ea typeface="ＭＳ Ｐゴシック" charset="-128"/>
              </a:rPr>
              <a:t>knows</a:t>
            </a:r>
            <a:endParaRPr lang="en-US" dirty="0" smtClean="0">
              <a:solidFill>
                <a:srgbClr val="F85E0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011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pPr>
              <a:defRPr/>
            </a:pPr>
            <a:r>
              <a:rPr lang="en-US" dirty="0"/>
              <a:t>Organizational Knowledge - </a:t>
            </a:r>
            <a:br>
              <a:rPr lang="en-US" dirty="0"/>
            </a:br>
            <a:r>
              <a:rPr lang="en-US" dirty="0"/>
              <a:t>Learning and Transformation </a:t>
            </a:r>
            <a:endParaRPr lang="en-US" sz="4000" dirty="0"/>
          </a:p>
        </p:txBody>
      </p:sp>
      <p:sp>
        <p:nvSpPr>
          <p:cNvPr id="21507" name="Rectangle 3"/>
          <p:cNvSpPr>
            <a:spLocks noGrp="1" noChangeArrowheads="1"/>
          </p:cNvSpPr>
          <p:nvPr>
            <p:ph type="body" idx="1"/>
          </p:nvPr>
        </p:nvSpPr>
        <p:spPr>
          <a:xfrm>
            <a:off x="762000" y="1524000"/>
            <a:ext cx="8229600" cy="4800600"/>
          </a:xfrm>
        </p:spPr>
        <p:txBody>
          <a:bodyPr/>
          <a:lstStyle/>
          <a:p>
            <a:pPr marL="465138" indent="-465138"/>
            <a:r>
              <a:rPr lang="en-US" b="1" dirty="0" smtClean="0"/>
              <a:t>Organizational culture</a:t>
            </a:r>
            <a:r>
              <a:rPr lang="en-US" dirty="0" smtClean="0"/>
              <a:t> </a:t>
            </a:r>
          </a:p>
          <a:p>
            <a:pPr marL="465138" indent="-465138">
              <a:buFontTx/>
              <a:buNone/>
            </a:pPr>
            <a:r>
              <a:rPr lang="en-US" altLang="ja-JP" dirty="0" smtClean="0">
                <a:ea typeface="ＭＳ Ｐゴシック" charset="-128"/>
              </a:rPr>
              <a:t>	The aggregate attitudes in an organization concerning a certain issue (e.g., technology, computers, DSS)</a:t>
            </a:r>
          </a:p>
          <a:p>
            <a:pPr marL="1009650" lvl="1" indent="-544513"/>
            <a:r>
              <a:rPr lang="en-US" dirty="0" smtClean="0">
                <a:ea typeface="ＭＳ Ｐゴシック" charset="-128"/>
              </a:rPr>
              <a:t>How do people learn the “culture”?</a:t>
            </a:r>
          </a:p>
          <a:p>
            <a:pPr marL="1009650" lvl="1" indent="-544513"/>
            <a:r>
              <a:rPr lang="en-US" dirty="0" smtClean="0"/>
              <a:t>Is it explicit or implicit?</a:t>
            </a:r>
          </a:p>
          <a:p>
            <a:pPr marL="1009650" lvl="1" indent="-544513"/>
            <a:r>
              <a:rPr lang="en-US" dirty="0" smtClean="0"/>
              <a:t>Can culture be changed? How?</a:t>
            </a:r>
          </a:p>
          <a:p>
            <a:pPr marL="1009650" lvl="1" indent="-544513"/>
            <a:r>
              <a:rPr lang="en-US" dirty="0" smtClean="0"/>
              <a:t>Give some examples of corporate culture: Microsoft, Google, Apple, HP, GM, …</a:t>
            </a:r>
          </a:p>
        </p:txBody>
      </p:sp>
    </p:spTree>
    <p:extLst>
      <p:ext uri="{BB962C8B-B14F-4D97-AF65-F5344CB8AC3E}">
        <p14:creationId xmlns:p14="http://schemas.microsoft.com/office/powerpoint/2010/main" val="400417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62000" y="1524000"/>
            <a:ext cx="8193088" cy="4648200"/>
          </a:xfrm>
        </p:spPr>
        <p:txBody>
          <a:bodyPr/>
          <a:lstStyle/>
          <a:p>
            <a:r>
              <a:rPr lang="en-US" sz="2800" dirty="0" smtClean="0">
                <a:solidFill>
                  <a:srgbClr val="FF3300"/>
                </a:solidFill>
              </a:rPr>
              <a:t>Process approach </a:t>
            </a:r>
            <a:r>
              <a:rPr lang="en-US" altLang="ja-JP" sz="2800" dirty="0" smtClean="0">
                <a:ea typeface="ＭＳ Ｐゴシック" charset="-128"/>
              </a:rPr>
              <a:t>to knowledge management attempts to codify organizational knowledge through formalized controls, processes and technologies </a:t>
            </a:r>
          </a:p>
          <a:p>
            <a:pPr lvl="1"/>
            <a:r>
              <a:rPr lang="en-US" altLang="ja-JP" sz="2400" dirty="0" smtClean="0">
                <a:ea typeface="ＭＳ Ｐゴシック" charset="-128"/>
              </a:rPr>
              <a:t>Focuses on explicit knowledge and IT</a:t>
            </a:r>
          </a:p>
          <a:p>
            <a:r>
              <a:rPr lang="en-US" sz="2800" dirty="0" smtClean="0">
                <a:solidFill>
                  <a:srgbClr val="FF3300"/>
                </a:solidFill>
              </a:rPr>
              <a:t>Practice approach</a:t>
            </a:r>
            <a:r>
              <a:rPr lang="en-US" altLang="ja-JP" sz="2800" dirty="0" smtClean="0">
                <a:solidFill>
                  <a:srgbClr val="FF3300"/>
                </a:solidFill>
                <a:ea typeface="ＭＳ Ｐゴシック" charset="-128"/>
              </a:rPr>
              <a:t> </a:t>
            </a:r>
            <a:r>
              <a:rPr lang="en-US" altLang="ja-JP" sz="2800" dirty="0" smtClean="0">
                <a:ea typeface="ＭＳ Ｐゴシック" charset="-128"/>
              </a:rPr>
              <a:t>focuses on building the social environments or communities of practice necessary to facilitate the sharing of tacit understanding </a:t>
            </a:r>
          </a:p>
          <a:p>
            <a:pPr lvl="1"/>
            <a:r>
              <a:rPr lang="en-US" sz="2400" dirty="0" smtClean="0">
                <a:ea typeface="ＭＳ Ｐゴシック" charset="-128"/>
              </a:rPr>
              <a:t>Focuses on tacit knowledge and socialization</a:t>
            </a:r>
          </a:p>
        </p:txBody>
      </p:sp>
      <p:sp>
        <p:nvSpPr>
          <p:cNvPr id="2" name="Title 1"/>
          <p:cNvSpPr>
            <a:spLocks noGrp="1"/>
          </p:cNvSpPr>
          <p:nvPr>
            <p:ph type="title"/>
          </p:nvPr>
        </p:nvSpPr>
        <p:spPr/>
        <p:txBody>
          <a:bodyPr/>
          <a:lstStyle/>
          <a:p>
            <a:r>
              <a:rPr lang="en-US" dirty="0"/>
              <a:t>Approaches to</a:t>
            </a:r>
            <a:br>
              <a:rPr lang="en-US" dirty="0"/>
            </a:br>
            <a:r>
              <a:rPr lang="en-US" dirty="0"/>
              <a:t>Knowledge Management </a:t>
            </a:r>
          </a:p>
        </p:txBody>
      </p:sp>
    </p:spTree>
    <p:extLst>
      <p:ext uri="{BB962C8B-B14F-4D97-AF65-F5344CB8AC3E}">
        <p14:creationId xmlns:p14="http://schemas.microsoft.com/office/powerpoint/2010/main" val="252058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pPr>
              <a:defRPr/>
            </a:pPr>
            <a:r>
              <a:rPr lang="en-US" sz="4000" dirty="0"/>
              <a:t>Approaches to </a:t>
            </a:r>
            <a:br>
              <a:rPr lang="en-US" sz="4000" dirty="0"/>
            </a:br>
            <a:r>
              <a:rPr lang="en-US" sz="4000" dirty="0"/>
              <a:t>Knowledge Management </a:t>
            </a:r>
          </a:p>
        </p:txBody>
      </p:sp>
      <p:sp>
        <p:nvSpPr>
          <p:cNvPr id="29699" name="Rectangle 3"/>
          <p:cNvSpPr>
            <a:spLocks noGrp="1" noChangeArrowheads="1"/>
          </p:cNvSpPr>
          <p:nvPr>
            <p:ph type="body" idx="1"/>
          </p:nvPr>
        </p:nvSpPr>
        <p:spPr>
          <a:xfrm>
            <a:off x="1143000" y="1524000"/>
            <a:ext cx="7696200" cy="4953000"/>
          </a:xfrm>
        </p:spPr>
        <p:txBody>
          <a:bodyPr/>
          <a:lstStyle/>
          <a:p>
            <a:pPr>
              <a:lnSpc>
                <a:spcPct val="90000"/>
              </a:lnSpc>
            </a:pPr>
            <a:r>
              <a:rPr lang="en-US" dirty="0" smtClean="0">
                <a:solidFill>
                  <a:srgbClr val="FF3300"/>
                </a:solidFill>
                <a:effectLst>
                  <a:outerShdw blurRad="38100" dist="38100" dir="2700000" algn="tl">
                    <a:srgbClr val="000000">
                      <a:alpha val="43137"/>
                    </a:srgbClr>
                  </a:outerShdw>
                </a:effectLst>
              </a:rPr>
              <a:t>Hybrid approaches </a:t>
            </a:r>
            <a:r>
              <a:rPr lang="en-US" dirty="0" smtClean="0"/>
              <a:t>to knowledge management </a:t>
            </a:r>
          </a:p>
          <a:p>
            <a:pPr lvl="1">
              <a:lnSpc>
                <a:spcPct val="90000"/>
              </a:lnSpc>
            </a:pPr>
            <a:r>
              <a:rPr lang="en-US" dirty="0" smtClean="0"/>
              <a:t>The practice approach is used so that a repository stores only explicit knowledge that is relatively easy to document </a:t>
            </a:r>
          </a:p>
          <a:p>
            <a:pPr lvl="1">
              <a:lnSpc>
                <a:spcPct val="90000"/>
              </a:lnSpc>
            </a:pPr>
            <a:r>
              <a:rPr lang="en-US" dirty="0" smtClean="0"/>
              <a:t>Tacit knowledge initially stored in the repository is contact information about experts and their areas of expertise</a:t>
            </a:r>
          </a:p>
          <a:p>
            <a:pPr lvl="1">
              <a:lnSpc>
                <a:spcPct val="90000"/>
              </a:lnSpc>
            </a:pPr>
            <a:r>
              <a:rPr lang="en-US" dirty="0" smtClean="0"/>
              <a:t>Increasing the amount of tacit knowledge over time eventually leads to the attainment of a true process approach</a:t>
            </a:r>
          </a:p>
        </p:txBody>
      </p:sp>
      <p:sp>
        <p:nvSpPr>
          <p:cNvPr id="29700" name="TextBox 3"/>
          <p:cNvSpPr txBox="1">
            <a:spLocks noChangeArrowheads="1"/>
          </p:cNvSpPr>
          <p:nvPr/>
        </p:nvSpPr>
        <p:spPr bwMode="auto">
          <a:xfrm>
            <a:off x="228600" y="3048000"/>
            <a:ext cx="1295400" cy="1938992"/>
          </a:xfrm>
          <a:prstGeom prst="rect">
            <a:avLst/>
          </a:prstGeom>
          <a:solidFill>
            <a:srgbClr val="FFFF66"/>
          </a:solidFill>
          <a:ln w="9525">
            <a:noFill/>
            <a:miter lim="800000"/>
            <a:headEnd/>
            <a:tailEnd/>
          </a:ln>
        </p:spPr>
        <p:txBody>
          <a:bodyPr>
            <a:spAutoFit/>
          </a:bodyPr>
          <a:lstStyle/>
          <a:p>
            <a:pPr algn="ctr"/>
            <a:r>
              <a:rPr lang="en-US" sz="2400" b="0" dirty="0" smtClean="0">
                <a:solidFill>
                  <a:srgbClr val="FF0000"/>
                </a:solidFill>
              </a:rPr>
              <a:t>Hybrid at</a:t>
            </a:r>
          </a:p>
          <a:p>
            <a:pPr algn="ctr"/>
            <a:r>
              <a:rPr lang="en-US" sz="2400" b="0" dirty="0" smtClean="0">
                <a:solidFill>
                  <a:srgbClr val="FF0000"/>
                </a:solidFill>
              </a:rPr>
              <a:t>80/20</a:t>
            </a:r>
            <a:endParaRPr lang="en-US" sz="2400" b="0" dirty="0">
              <a:solidFill>
                <a:srgbClr val="FF0000"/>
              </a:solidFill>
            </a:endParaRPr>
          </a:p>
          <a:p>
            <a:pPr algn="ctr"/>
            <a:r>
              <a:rPr lang="en-US" sz="2400" b="0" dirty="0">
                <a:solidFill>
                  <a:srgbClr val="FF0000"/>
                </a:solidFill>
              </a:rPr>
              <a:t>to </a:t>
            </a:r>
          </a:p>
          <a:p>
            <a:pPr algn="ctr"/>
            <a:r>
              <a:rPr lang="en-US" sz="2400" b="0" dirty="0">
                <a:solidFill>
                  <a:srgbClr val="FF0000"/>
                </a:solidFill>
              </a:rPr>
              <a:t>50/50</a:t>
            </a:r>
          </a:p>
        </p:txBody>
      </p:sp>
    </p:spTree>
    <p:extLst>
      <p:ext uri="{BB962C8B-B14F-4D97-AF65-F5344CB8AC3E}">
        <p14:creationId xmlns:p14="http://schemas.microsoft.com/office/powerpoint/2010/main" val="294820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a:defRPr/>
            </a:pPr>
            <a:r>
              <a:rPr lang="en-US" sz="4000" dirty="0"/>
              <a:t>Approaches to </a:t>
            </a:r>
            <a:br>
              <a:rPr lang="en-US" sz="4000" dirty="0"/>
            </a:br>
            <a:r>
              <a:rPr lang="en-US" sz="4000" dirty="0"/>
              <a:t>Knowledge Management </a:t>
            </a:r>
          </a:p>
        </p:txBody>
      </p:sp>
      <p:sp>
        <p:nvSpPr>
          <p:cNvPr id="30723" name="Rectangle 3"/>
          <p:cNvSpPr>
            <a:spLocks noGrp="1" noChangeArrowheads="1"/>
          </p:cNvSpPr>
          <p:nvPr>
            <p:ph type="body" idx="1"/>
          </p:nvPr>
        </p:nvSpPr>
        <p:spPr/>
        <p:txBody>
          <a:bodyPr/>
          <a:lstStyle/>
          <a:p>
            <a:r>
              <a:rPr lang="en-US" sz="3000" b="1" dirty="0" smtClean="0"/>
              <a:t>Best practices</a:t>
            </a:r>
            <a:r>
              <a:rPr lang="en-US" sz="3000" dirty="0" smtClean="0"/>
              <a:t> </a:t>
            </a:r>
          </a:p>
          <a:p>
            <a:pPr>
              <a:buFontTx/>
              <a:buNone/>
            </a:pPr>
            <a:r>
              <a:rPr lang="en-US" altLang="ja-JP" sz="3000" dirty="0" smtClean="0">
                <a:ea typeface="ＭＳ Ｐゴシック" charset="-128"/>
              </a:rPr>
              <a:t>	In an organization, the best methods for solving problems. These are often stored in the knowledge repository of a knowledge management system </a:t>
            </a:r>
          </a:p>
          <a:p>
            <a:r>
              <a:rPr lang="en-US" sz="3000" b="1" dirty="0" smtClean="0"/>
              <a:t>Knowledge repository</a:t>
            </a:r>
            <a:r>
              <a:rPr lang="en-US" sz="3000" dirty="0" smtClean="0"/>
              <a:t> is t</a:t>
            </a:r>
            <a:r>
              <a:rPr lang="en-US" altLang="ja-JP" sz="3000" dirty="0" smtClean="0">
                <a:ea typeface="ＭＳ Ｐゴシック" charset="-128"/>
              </a:rPr>
              <a:t>he actual storage location of knowledge in a knowledge management system. Similar in nature to a database, but generally text-oriented </a:t>
            </a:r>
            <a:endParaRPr lang="en-US" sz="3000" dirty="0" smtClean="0"/>
          </a:p>
          <a:p>
            <a:pPr>
              <a:buFontTx/>
              <a:buNone/>
            </a:pPr>
            <a:endParaRPr lang="en-US" sz="3000" dirty="0" smtClean="0"/>
          </a:p>
        </p:txBody>
      </p:sp>
    </p:spTree>
    <p:extLst>
      <p:ext uri="{BB962C8B-B14F-4D97-AF65-F5344CB8AC3E}">
        <p14:creationId xmlns:p14="http://schemas.microsoft.com/office/powerpoint/2010/main" val="309865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3200400" y="250825"/>
            <a:ext cx="5943600" cy="1044575"/>
          </a:xfrm>
        </p:spPr>
        <p:txBody>
          <a:bodyPr/>
          <a:lstStyle/>
          <a:p>
            <a:pPr>
              <a:defRPr/>
            </a:pPr>
            <a:r>
              <a:rPr lang="en-US" sz="4000" dirty="0"/>
              <a:t>Approaches to </a:t>
            </a:r>
            <a:br>
              <a:rPr lang="en-US" sz="4000" dirty="0"/>
            </a:br>
            <a:r>
              <a:rPr lang="en-US" sz="4000" dirty="0"/>
              <a:t>Knowledge Management </a:t>
            </a:r>
          </a:p>
        </p:txBody>
      </p:sp>
      <p:pic>
        <p:nvPicPr>
          <p:cNvPr id="5" name="Picture 4"/>
          <p:cNvPicPr>
            <a:picLocks noChangeAspect="1"/>
          </p:cNvPicPr>
          <p:nvPr/>
        </p:nvPicPr>
        <p:blipFill>
          <a:blip r:embed="rId3" cstate="print"/>
          <a:srcRect/>
          <a:stretch>
            <a:fillRect/>
          </a:stretch>
        </p:blipFill>
        <p:spPr bwMode="auto">
          <a:xfrm>
            <a:off x="3200400" y="1"/>
            <a:ext cx="5961053" cy="6324599"/>
          </a:xfrm>
          <a:prstGeom prst="rect">
            <a:avLst/>
          </a:prstGeom>
          <a:noFill/>
          <a:ln w="9525">
            <a:noFill/>
            <a:miter lim="800000"/>
            <a:headEnd/>
            <a:tailEnd/>
          </a:ln>
        </p:spPr>
      </p:pic>
      <p:sp>
        <p:nvSpPr>
          <p:cNvPr id="6" name="Rectangle 5"/>
          <p:cNvSpPr/>
          <p:nvPr/>
        </p:nvSpPr>
        <p:spPr>
          <a:xfrm>
            <a:off x="76200" y="1905000"/>
            <a:ext cx="3048000" cy="2554545"/>
          </a:xfrm>
          <a:prstGeom prst="rect">
            <a:avLst/>
          </a:prstGeom>
        </p:spPr>
        <p:txBody>
          <a:bodyPr wrap="square">
            <a:spAutoFit/>
          </a:bodyPr>
          <a:lstStyle/>
          <a:p>
            <a:pPr algn="l"/>
            <a:r>
              <a:rPr lang="en-US" sz="3200" b="0" dirty="0" smtClean="0">
                <a:solidFill>
                  <a:srgbClr val="FF3300"/>
                </a:solidFill>
              </a:rPr>
              <a:t>A Comprehensive View to Knowledge Repository</a:t>
            </a:r>
            <a:endParaRPr lang="en-US" sz="3200" b="0" dirty="0">
              <a:solidFill>
                <a:srgbClr val="FF3300"/>
              </a:solidFill>
            </a:endParaRPr>
          </a:p>
        </p:txBody>
      </p:sp>
    </p:spTree>
    <p:extLst>
      <p:ext uri="{BB962C8B-B14F-4D97-AF65-F5344CB8AC3E}">
        <p14:creationId xmlns:p14="http://schemas.microsoft.com/office/powerpoint/2010/main" val="1220043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762000" y="1524000"/>
            <a:ext cx="8305800" cy="4876800"/>
          </a:xfrm>
        </p:spPr>
        <p:txBody>
          <a:bodyPr>
            <a:noAutofit/>
          </a:bodyPr>
          <a:lstStyle/>
          <a:p>
            <a:r>
              <a:rPr lang="en-US" sz="2800" dirty="0"/>
              <a:t>Define knowledge and describe </a:t>
            </a:r>
            <a:r>
              <a:rPr lang="en-US" sz="2800" dirty="0" smtClean="0"/>
              <a:t>the different </a:t>
            </a:r>
            <a:r>
              <a:rPr lang="en-US" sz="2800" dirty="0"/>
              <a:t>types of knowledge</a:t>
            </a:r>
          </a:p>
          <a:p>
            <a:r>
              <a:rPr lang="en-US" sz="2800" dirty="0" smtClean="0"/>
              <a:t>Describe </a:t>
            </a:r>
            <a:r>
              <a:rPr lang="en-US" sz="2800" dirty="0"/>
              <a:t>the characteristics </a:t>
            </a:r>
            <a:r>
              <a:rPr lang="en-US" sz="2800" dirty="0" smtClean="0"/>
              <a:t>of KM</a:t>
            </a:r>
            <a:endParaRPr lang="en-US" sz="2800" dirty="0"/>
          </a:p>
          <a:p>
            <a:r>
              <a:rPr lang="en-US" sz="2800" dirty="0" smtClean="0"/>
              <a:t>Describe </a:t>
            </a:r>
            <a:r>
              <a:rPr lang="en-US" sz="2800" dirty="0"/>
              <a:t>the </a:t>
            </a:r>
            <a:r>
              <a:rPr lang="en-US" sz="2800" dirty="0" smtClean="0"/>
              <a:t>KM cycle</a:t>
            </a:r>
            <a:endParaRPr lang="en-US" sz="2800" dirty="0"/>
          </a:p>
          <a:p>
            <a:r>
              <a:rPr lang="en-US" sz="2800" dirty="0" smtClean="0"/>
              <a:t>Describe </a:t>
            </a:r>
            <a:r>
              <a:rPr lang="en-US" sz="2800" dirty="0"/>
              <a:t>the technologies that can </a:t>
            </a:r>
            <a:r>
              <a:rPr lang="en-US" sz="2800" dirty="0" smtClean="0"/>
              <a:t>be used </a:t>
            </a:r>
            <a:r>
              <a:rPr lang="en-US" sz="2800" dirty="0"/>
              <a:t>in a knowledge </a:t>
            </a:r>
            <a:r>
              <a:rPr lang="en-US" sz="2800" dirty="0" smtClean="0"/>
              <a:t>management system </a:t>
            </a:r>
            <a:r>
              <a:rPr lang="en-US" sz="2800" dirty="0"/>
              <a:t>(KMS)</a:t>
            </a:r>
          </a:p>
          <a:p>
            <a:r>
              <a:rPr lang="en-US" sz="2800" dirty="0" smtClean="0"/>
              <a:t>Describe </a:t>
            </a:r>
            <a:r>
              <a:rPr lang="en-US" sz="2800" dirty="0"/>
              <a:t>different approaches </a:t>
            </a:r>
            <a:r>
              <a:rPr lang="en-US" sz="2800" dirty="0" smtClean="0"/>
              <a:t>to KM</a:t>
            </a:r>
          </a:p>
          <a:p>
            <a:r>
              <a:rPr lang="en-US" sz="2800" dirty="0"/>
              <a:t>Understand the basic concepts and processes of groupwork, communication, and </a:t>
            </a:r>
            <a:r>
              <a:rPr lang="en-US" sz="2800" dirty="0" smtClean="0"/>
              <a:t>collaboration</a:t>
            </a:r>
          </a:p>
          <a:p>
            <a:r>
              <a:rPr lang="en-US" sz="2800" dirty="0" smtClean="0"/>
              <a:t>…</a:t>
            </a:r>
            <a:endParaRPr lang="en-US" sz="2800" dirty="0"/>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2464333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pPr>
              <a:defRPr/>
            </a:pPr>
            <a:r>
              <a:rPr lang="en-US" sz="4000" dirty="0"/>
              <a:t>Information Technology </a:t>
            </a:r>
            <a:r>
              <a:rPr lang="en-US" sz="4000" dirty="0" smtClean="0"/>
              <a:t>(</a:t>
            </a:r>
            <a:r>
              <a:rPr lang="en-US" sz="4000" dirty="0"/>
              <a:t>IT) in Knowledge Management </a:t>
            </a:r>
          </a:p>
        </p:txBody>
      </p:sp>
      <p:sp>
        <p:nvSpPr>
          <p:cNvPr id="32771" name="Rectangle 3"/>
          <p:cNvSpPr>
            <a:spLocks noGrp="1" noChangeArrowheads="1"/>
          </p:cNvSpPr>
          <p:nvPr>
            <p:ph type="body" idx="1"/>
          </p:nvPr>
        </p:nvSpPr>
        <p:spPr/>
        <p:txBody>
          <a:bodyPr/>
          <a:lstStyle/>
          <a:p>
            <a:pPr marL="609600" indent="-609600"/>
            <a:r>
              <a:rPr lang="en-US" sz="3600" dirty="0" smtClean="0"/>
              <a:t>The KMS cycle </a:t>
            </a:r>
          </a:p>
          <a:p>
            <a:pPr marL="990600" lvl="1" indent="-533400"/>
            <a:r>
              <a:rPr lang="en-US" sz="3200" dirty="0" smtClean="0"/>
              <a:t>KMS usually follow a six-step cycle:</a:t>
            </a:r>
          </a:p>
          <a:p>
            <a:pPr marL="1371600" lvl="2" indent="-457200">
              <a:buClr>
                <a:srgbClr val="FF0000"/>
              </a:buClr>
              <a:buSzPct val="80000"/>
              <a:buFontTx/>
              <a:buAutoNum type="arabicPeriod"/>
            </a:pPr>
            <a:r>
              <a:rPr lang="en-US" sz="3200" dirty="0" smtClean="0"/>
              <a:t>Create knowledge </a:t>
            </a:r>
          </a:p>
          <a:p>
            <a:pPr marL="1371600" lvl="2" indent="-457200">
              <a:buClr>
                <a:srgbClr val="FF0000"/>
              </a:buClr>
              <a:buSzPct val="80000"/>
              <a:buFontTx/>
              <a:buAutoNum type="arabicPeriod"/>
            </a:pPr>
            <a:r>
              <a:rPr lang="en-US" sz="3200" dirty="0" smtClean="0"/>
              <a:t>Capture knowledge </a:t>
            </a:r>
          </a:p>
          <a:p>
            <a:pPr marL="1371600" lvl="2" indent="-457200">
              <a:buClr>
                <a:srgbClr val="FF0000"/>
              </a:buClr>
              <a:buSzPct val="80000"/>
              <a:buFontTx/>
              <a:buAutoNum type="arabicPeriod"/>
            </a:pPr>
            <a:r>
              <a:rPr lang="en-US" sz="3200" dirty="0" smtClean="0"/>
              <a:t>Refine knowledge </a:t>
            </a:r>
          </a:p>
          <a:p>
            <a:pPr marL="1371600" lvl="2" indent="-457200">
              <a:buClr>
                <a:srgbClr val="FF0000"/>
              </a:buClr>
              <a:buSzPct val="80000"/>
              <a:buFontTx/>
              <a:buAutoNum type="arabicPeriod"/>
            </a:pPr>
            <a:r>
              <a:rPr lang="en-US" sz="3200" dirty="0" smtClean="0"/>
              <a:t>Store knowledge </a:t>
            </a:r>
          </a:p>
          <a:p>
            <a:pPr marL="1371600" lvl="2" indent="-457200">
              <a:buClr>
                <a:srgbClr val="FF0000"/>
              </a:buClr>
              <a:buSzPct val="80000"/>
              <a:buFontTx/>
              <a:buAutoNum type="arabicPeriod"/>
            </a:pPr>
            <a:r>
              <a:rPr lang="en-US" sz="3200" dirty="0" smtClean="0"/>
              <a:t>Manage knowledge </a:t>
            </a:r>
          </a:p>
          <a:p>
            <a:pPr marL="1371600" lvl="2" indent="-457200">
              <a:buClr>
                <a:srgbClr val="FF0000"/>
              </a:buClr>
              <a:buSzPct val="80000"/>
              <a:buFontTx/>
              <a:buAutoNum type="arabicPeriod"/>
            </a:pPr>
            <a:r>
              <a:rPr lang="en-US" sz="3200" dirty="0" smtClean="0"/>
              <a:t>Disseminate knowledge </a:t>
            </a:r>
          </a:p>
        </p:txBody>
      </p:sp>
    </p:spTree>
    <p:extLst>
      <p:ext uri="{BB962C8B-B14F-4D97-AF65-F5344CB8AC3E}">
        <p14:creationId xmlns:p14="http://schemas.microsoft.com/office/powerpoint/2010/main" val="374177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575" y="1676400"/>
          <a:ext cx="5866769" cy="4572000"/>
        </p:xfrm>
        <a:graphic>
          <a:graphicData uri="http://schemas.openxmlformats.org/presentationml/2006/ole">
            <mc:AlternateContent xmlns:mc="http://schemas.openxmlformats.org/markup-compatibility/2006">
              <mc:Choice xmlns:v="urn:schemas-microsoft-com:vml" Requires="v">
                <p:oleObj spid="_x0000_s4103" name="Visio" r:id="rId4" imgW="4462758" imgH="3478719" progId="">
                  <p:embed/>
                </p:oleObj>
              </mc:Choice>
              <mc:Fallback>
                <p:oleObj name="Visio" r:id="rId4" imgW="4462758" imgH="3478719"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575" y="1676400"/>
                        <a:ext cx="586676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a:spLocks noGrp="1" noChangeArrowheads="1"/>
          </p:cNvSpPr>
          <p:nvPr>
            <p:ph type="title"/>
          </p:nvPr>
        </p:nvSpPr>
        <p:spPr/>
        <p:txBody>
          <a:bodyPr/>
          <a:lstStyle/>
          <a:p>
            <a:pPr>
              <a:defRPr/>
            </a:pPr>
            <a:r>
              <a:rPr lang="en-US" sz="4000" dirty="0"/>
              <a:t>Information Technology </a:t>
            </a:r>
            <a:r>
              <a:rPr lang="en-US" sz="4000" dirty="0" smtClean="0"/>
              <a:t>(</a:t>
            </a:r>
            <a:r>
              <a:rPr lang="en-US" sz="4000" dirty="0"/>
              <a:t>IT) in Knowledge Management </a:t>
            </a:r>
          </a:p>
        </p:txBody>
      </p:sp>
      <p:sp>
        <p:nvSpPr>
          <p:cNvPr id="6" name="Rectangle 5"/>
          <p:cNvSpPr/>
          <p:nvPr/>
        </p:nvSpPr>
        <p:spPr>
          <a:xfrm>
            <a:off x="152400" y="1836738"/>
            <a:ext cx="3352800" cy="1569660"/>
          </a:xfrm>
          <a:prstGeom prst="rect">
            <a:avLst/>
          </a:prstGeom>
        </p:spPr>
        <p:txBody>
          <a:bodyPr>
            <a:spAutoFit/>
          </a:bodyPr>
          <a:lstStyle/>
          <a:p>
            <a:pPr algn="l">
              <a:defRPr/>
            </a:pPr>
            <a:r>
              <a:rPr lang="en-US" sz="3200" b="0" dirty="0">
                <a:solidFill>
                  <a:srgbClr val="FF3300"/>
                </a:solidFill>
                <a:effectLst>
                  <a:outerShdw blurRad="38100" dist="38100" dir="2700000" algn="tl">
                    <a:srgbClr val="000000">
                      <a:alpha val="43137"/>
                    </a:srgbClr>
                  </a:outerShdw>
                </a:effectLst>
              </a:rPr>
              <a:t>The Cyclic Model of Knowledge Management</a:t>
            </a:r>
          </a:p>
        </p:txBody>
      </p:sp>
    </p:spTree>
    <p:extLst>
      <p:ext uri="{BB962C8B-B14F-4D97-AF65-F5344CB8AC3E}">
        <p14:creationId xmlns:p14="http://schemas.microsoft.com/office/powerpoint/2010/main" val="3889370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pPr>
              <a:defRPr/>
            </a:pPr>
            <a:r>
              <a:rPr lang="en-US" sz="4000" dirty="0"/>
              <a:t>Information Technology (IT) in Knowledge Management </a:t>
            </a:r>
          </a:p>
        </p:txBody>
      </p:sp>
      <p:sp>
        <p:nvSpPr>
          <p:cNvPr id="528387" name="Rectangle 3"/>
          <p:cNvSpPr>
            <a:spLocks noGrp="1" noChangeArrowheads="1"/>
          </p:cNvSpPr>
          <p:nvPr>
            <p:ph type="body" idx="1"/>
          </p:nvPr>
        </p:nvSpPr>
        <p:spPr/>
        <p:txBody>
          <a:bodyPr/>
          <a:lstStyle/>
          <a:p>
            <a:pPr marL="609600" indent="-609600">
              <a:defRPr/>
            </a:pPr>
            <a:r>
              <a:rPr lang="en-US" sz="2800" dirty="0"/>
              <a:t>Components of KMS </a:t>
            </a:r>
          </a:p>
          <a:p>
            <a:pPr marL="990600" lvl="1" indent="-533400">
              <a:defRPr/>
            </a:pPr>
            <a:r>
              <a:rPr lang="en-US" sz="2400" dirty="0"/>
              <a:t>KMS are developed using three sets of </a:t>
            </a:r>
            <a:r>
              <a:rPr lang="en-US" sz="2400" dirty="0" smtClean="0"/>
              <a:t>core technologies</a:t>
            </a:r>
            <a:r>
              <a:rPr lang="en-US" sz="2400" dirty="0"/>
              <a:t>: </a:t>
            </a:r>
          </a:p>
          <a:p>
            <a:pPr marL="1260475" lvl="2" indent="-346075">
              <a:buClr>
                <a:srgbClr val="FF0000"/>
              </a:buClr>
              <a:buSzPct val="70000"/>
              <a:buFontTx/>
              <a:buAutoNum type="arabicPeriod"/>
              <a:defRPr/>
            </a:pPr>
            <a:r>
              <a:rPr lang="en-US" dirty="0"/>
              <a:t>Communication</a:t>
            </a:r>
          </a:p>
          <a:p>
            <a:pPr marL="1260475" lvl="2" indent="-346075">
              <a:buClr>
                <a:srgbClr val="FF0000"/>
              </a:buClr>
              <a:buSzPct val="70000"/>
              <a:buFontTx/>
              <a:buAutoNum type="arabicPeriod"/>
              <a:defRPr/>
            </a:pPr>
            <a:r>
              <a:rPr lang="en-US" dirty="0"/>
              <a:t>Collaboration</a:t>
            </a:r>
          </a:p>
          <a:p>
            <a:pPr marL="1260475" lvl="2" indent="-346075">
              <a:buClr>
                <a:srgbClr val="FF0000"/>
              </a:buClr>
              <a:buSzPct val="70000"/>
              <a:buFontTx/>
              <a:buAutoNum type="arabicPeriod"/>
              <a:defRPr/>
            </a:pPr>
            <a:r>
              <a:rPr lang="en-US" dirty="0"/>
              <a:t>Storage and </a:t>
            </a:r>
            <a:r>
              <a:rPr lang="en-US" dirty="0" smtClean="0"/>
              <a:t>retrieval</a:t>
            </a:r>
            <a:endParaRPr lang="en-US" sz="2000" dirty="0" smtClean="0"/>
          </a:p>
          <a:p>
            <a:pPr lvl="1">
              <a:defRPr/>
            </a:pPr>
            <a:r>
              <a:rPr lang="en-US" sz="2400" dirty="0" smtClean="0"/>
              <a:t>Technologies that support KM </a:t>
            </a:r>
          </a:p>
          <a:p>
            <a:pPr lvl="2">
              <a:defRPr/>
            </a:pPr>
            <a:r>
              <a:rPr lang="en-US" dirty="0" smtClean="0"/>
              <a:t>Artificial intelligence</a:t>
            </a:r>
          </a:p>
          <a:p>
            <a:pPr lvl="2">
              <a:defRPr/>
            </a:pPr>
            <a:r>
              <a:rPr lang="en-US" dirty="0" smtClean="0"/>
              <a:t>Intelligent agents</a:t>
            </a:r>
          </a:p>
          <a:p>
            <a:pPr lvl="2">
              <a:defRPr/>
            </a:pPr>
            <a:r>
              <a:rPr lang="en-US" dirty="0" smtClean="0"/>
              <a:t>Knowledge discovery in databases</a:t>
            </a:r>
          </a:p>
          <a:p>
            <a:pPr lvl="2">
              <a:defRPr/>
            </a:pPr>
            <a:r>
              <a:rPr lang="en-US" dirty="0" smtClean="0"/>
              <a:t>Web 2.0, …</a:t>
            </a:r>
          </a:p>
        </p:txBody>
      </p:sp>
    </p:spTree>
    <p:extLst>
      <p:ext uri="{BB962C8B-B14F-4D97-AF65-F5344CB8AC3E}">
        <p14:creationId xmlns:p14="http://schemas.microsoft.com/office/powerpoint/2010/main" val="391936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Groupwork</a:t>
            </a:r>
          </a:p>
        </p:txBody>
      </p:sp>
      <p:sp>
        <p:nvSpPr>
          <p:cNvPr id="3" name="Content Placeholder 2"/>
          <p:cNvSpPr>
            <a:spLocks noGrp="1"/>
          </p:cNvSpPr>
          <p:nvPr>
            <p:ph idx="1"/>
          </p:nvPr>
        </p:nvSpPr>
        <p:spPr>
          <a:xfrm>
            <a:off x="762000" y="1524000"/>
            <a:ext cx="8229600" cy="4800600"/>
          </a:xfrm>
        </p:spPr>
        <p:txBody>
          <a:bodyPr/>
          <a:lstStyle/>
          <a:p>
            <a:r>
              <a:rPr lang="en-US" sz="2800" dirty="0">
                <a:solidFill>
                  <a:srgbClr val="F85E08"/>
                </a:solidFill>
                <a:effectLst>
                  <a:outerShdw blurRad="38100" dist="38100" dir="2700000" algn="tl">
                    <a:srgbClr val="000000">
                      <a:alpha val="43137"/>
                    </a:srgbClr>
                  </a:outerShdw>
                </a:effectLst>
              </a:rPr>
              <a:t>Groupwork </a:t>
            </a:r>
            <a:r>
              <a:rPr lang="en-US" sz="2800" dirty="0" smtClean="0">
                <a:sym typeface="Wingdings" panose="05000000000000000000" pitchFamily="2" charset="2"/>
              </a:rPr>
              <a:t> the </a:t>
            </a:r>
            <a:r>
              <a:rPr lang="en-US" sz="2800" dirty="0" smtClean="0"/>
              <a:t>work </a:t>
            </a:r>
            <a:r>
              <a:rPr lang="en-US" sz="2800" dirty="0"/>
              <a:t>done by two or more people </a:t>
            </a:r>
            <a:r>
              <a:rPr lang="en-US" sz="2800" dirty="0" smtClean="0"/>
              <a:t>together</a:t>
            </a:r>
          </a:p>
          <a:p>
            <a:r>
              <a:rPr lang="en-US" sz="2800" dirty="0"/>
              <a:t>A group performs a </a:t>
            </a:r>
            <a:r>
              <a:rPr lang="en-US" sz="2800" dirty="0" smtClean="0"/>
              <a:t>task</a:t>
            </a:r>
            <a:endParaRPr lang="en-US" sz="2800" dirty="0"/>
          </a:p>
          <a:p>
            <a:r>
              <a:rPr lang="en-US" sz="2800" dirty="0" smtClean="0"/>
              <a:t>Members </a:t>
            </a:r>
            <a:r>
              <a:rPr lang="en-US" sz="2800" dirty="0"/>
              <a:t>may be located in different </a:t>
            </a:r>
            <a:r>
              <a:rPr lang="en-US" sz="2800" dirty="0" smtClean="0"/>
              <a:t>places</a:t>
            </a:r>
            <a:endParaRPr lang="en-US" sz="2800" dirty="0"/>
          </a:p>
          <a:p>
            <a:r>
              <a:rPr lang="en-US" sz="2800" dirty="0" smtClean="0"/>
              <a:t>Group </a:t>
            </a:r>
            <a:r>
              <a:rPr lang="en-US" sz="2800" dirty="0"/>
              <a:t>members may work at different </a:t>
            </a:r>
            <a:r>
              <a:rPr lang="en-US" sz="2800" dirty="0" smtClean="0"/>
              <a:t>times</a:t>
            </a:r>
            <a:endParaRPr lang="en-US" sz="2800" dirty="0"/>
          </a:p>
          <a:p>
            <a:r>
              <a:rPr lang="en-US" sz="2800" dirty="0" smtClean="0"/>
              <a:t>Group </a:t>
            </a:r>
            <a:r>
              <a:rPr lang="en-US" sz="2800" dirty="0"/>
              <a:t>members may work for the same organization or for different </a:t>
            </a:r>
            <a:r>
              <a:rPr lang="en-US" sz="2800" dirty="0" smtClean="0"/>
              <a:t>organizations</a:t>
            </a:r>
            <a:endParaRPr lang="en-US" sz="2800" dirty="0"/>
          </a:p>
          <a:p>
            <a:r>
              <a:rPr lang="en-US" sz="2800" dirty="0" smtClean="0"/>
              <a:t>A </a:t>
            </a:r>
            <a:r>
              <a:rPr lang="en-US" sz="2800" dirty="0"/>
              <a:t>group can be permanent or </a:t>
            </a:r>
            <a:r>
              <a:rPr lang="en-US" sz="2800" dirty="0" smtClean="0"/>
              <a:t>temporary</a:t>
            </a:r>
            <a:endParaRPr lang="en-US" sz="2800" dirty="0"/>
          </a:p>
          <a:p>
            <a:r>
              <a:rPr lang="en-US" sz="2800" dirty="0" smtClean="0"/>
              <a:t>A </a:t>
            </a:r>
            <a:r>
              <a:rPr lang="en-US" sz="2800" dirty="0"/>
              <a:t>group can be at one managerial level or span several </a:t>
            </a:r>
            <a:r>
              <a:rPr lang="en-US" sz="2800" dirty="0" smtClean="0"/>
              <a:t>levels …</a:t>
            </a:r>
            <a:endParaRPr lang="en-US" sz="2800" dirty="0"/>
          </a:p>
        </p:txBody>
      </p:sp>
    </p:spTree>
    <p:extLst>
      <p:ext uri="{BB962C8B-B14F-4D97-AF65-F5344CB8AC3E}">
        <p14:creationId xmlns:p14="http://schemas.microsoft.com/office/powerpoint/2010/main" val="153967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lstStyle/>
          <a:p>
            <a:r>
              <a:rPr lang="en-US" dirty="0"/>
              <a:t>Why </a:t>
            </a:r>
            <a:r>
              <a:rPr lang="en-US" dirty="0" smtClean="0"/>
              <a:t>Groupwork/Collaborate</a:t>
            </a:r>
            <a:r>
              <a:rPr lang="en-US" dirty="0"/>
              <a:t>?</a:t>
            </a:r>
          </a:p>
        </p:txBody>
      </p:sp>
      <p:sp>
        <p:nvSpPr>
          <p:cNvPr id="608260" name="Freeform 4"/>
          <p:cNvSpPr>
            <a:spLocks/>
          </p:cNvSpPr>
          <p:nvPr/>
        </p:nvSpPr>
        <p:spPr bwMode="auto">
          <a:xfrm>
            <a:off x="6054725" y="2182813"/>
            <a:ext cx="1906588" cy="65087"/>
          </a:xfrm>
          <a:custGeom>
            <a:avLst/>
            <a:gdLst/>
            <a:ahLst/>
            <a:cxnLst>
              <a:cxn ang="0">
                <a:pos x="0" y="27"/>
              </a:cxn>
              <a:cxn ang="0">
                <a:pos x="63" y="13"/>
              </a:cxn>
              <a:cxn ang="0">
                <a:pos x="100" y="13"/>
              </a:cxn>
              <a:cxn ang="0">
                <a:pos x="150" y="13"/>
              </a:cxn>
              <a:cxn ang="0">
                <a:pos x="188" y="13"/>
              </a:cxn>
              <a:cxn ang="0">
                <a:pos x="225" y="13"/>
              </a:cxn>
              <a:cxn ang="0">
                <a:pos x="263" y="13"/>
              </a:cxn>
              <a:cxn ang="0">
                <a:pos x="300" y="13"/>
              </a:cxn>
              <a:cxn ang="0">
                <a:pos x="338" y="13"/>
              </a:cxn>
              <a:cxn ang="0">
                <a:pos x="388" y="13"/>
              </a:cxn>
              <a:cxn ang="0">
                <a:pos x="425" y="13"/>
              </a:cxn>
              <a:cxn ang="0">
                <a:pos x="463" y="13"/>
              </a:cxn>
              <a:cxn ang="0">
                <a:pos x="500" y="13"/>
              </a:cxn>
              <a:cxn ang="0">
                <a:pos x="550" y="13"/>
              </a:cxn>
              <a:cxn ang="0">
                <a:pos x="588" y="13"/>
              </a:cxn>
              <a:cxn ang="0">
                <a:pos x="625" y="13"/>
              </a:cxn>
              <a:cxn ang="0">
                <a:pos x="663" y="13"/>
              </a:cxn>
              <a:cxn ang="0">
                <a:pos x="700" y="0"/>
              </a:cxn>
              <a:cxn ang="0">
                <a:pos x="738" y="0"/>
              </a:cxn>
              <a:cxn ang="0">
                <a:pos x="775" y="0"/>
              </a:cxn>
              <a:cxn ang="0">
                <a:pos x="813" y="0"/>
              </a:cxn>
              <a:cxn ang="0">
                <a:pos x="850" y="0"/>
              </a:cxn>
              <a:cxn ang="0">
                <a:pos x="900" y="0"/>
              </a:cxn>
              <a:cxn ang="0">
                <a:pos x="950" y="0"/>
              </a:cxn>
              <a:cxn ang="0">
                <a:pos x="1013" y="0"/>
              </a:cxn>
              <a:cxn ang="0">
                <a:pos x="1050" y="0"/>
              </a:cxn>
              <a:cxn ang="0">
                <a:pos x="1088" y="13"/>
              </a:cxn>
              <a:cxn ang="0">
                <a:pos x="1125" y="13"/>
              </a:cxn>
              <a:cxn ang="0">
                <a:pos x="1200" y="40"/>
              </a:cxn>
            </a:cxnLst>
            <a:rect l="0" t="0" r="r" b="b"/>
            <a:pathLst>
              <a:path w="1201" h="41">
                <a:moveTo>
                  <a:pt x="0" y="27"/>
                </a:moveTo>
                <a:lnTo>
                  <a:pt x="63" y="13"/>
                </a:lnTo>
                <a:lnTo>
                  <a:pt x="100" y="13"/>
                </a:lnTo>
                <a:lnTo>
                  <a:pt x="150" y="13"/>
                </a:lnTo>
                <a:lnTo>
                  <a:pt x="188" y="13"/>
                </a:lnTo>
                <a:lnTo>
                  <a:pt x="225" y="13"/>
                </a:lnTo>
                <a:lnTo>
                  <a:pt x="263" y="13"/>
                </a:lnTo>
                <a:lnTo>
                  <a:pt x="300" y="13"/>
                </a:lnTo>
                <a:lnTo>
                  <a:pt x="338" y="13"/>
                </a:lnTo>
                <a:lnTo>
                  <a:pt x="388" y="13"/>
                </a:lnTo>
                <a:lnTo>
                  <a:pt x="425" y="13"/>
                </a:lnTo>
                <a:lnTo>
                  <a:pt x="463" y="13"/>
                </a:lnTo>
                <a:lnTo>
                  <a:pt x="500" y="13"/>
                </a:lnTo>
                <a:lnTo>
                  <a:pt x="550" y="13"/>
                </a:lnTo>
                <a:lnTo>
                  <a:pt x="588" y="13"/>
                </a:lnTo>
                <a:lnTo>
                  <a:pt x="625" y="13"/>
                </a:lnTo>
                <a:lnTo>
                  <a:pt x="663" y="13"/>
                </a:lnTo>
                <a:lnTo>
                  <a:pt x="700" y="0"/>
                </a:lnTo>
                <a:lnTo>
                  <a:pt x="738" y="0"/>
                </a:lnTo>
                <a:lnTo>
                  <a:pt x="775" y="0"/>
                </a:lnTo>
                <a:lnTo>
                  <a:pt x="813" y="0"/>
                </a:lnTo>
                <a:lnTo>
                  <a:pt x="850" y="0"/>
                </a:lnTo>
                <a:lnTo>
                  <a:pt x="900" y="0"/>
                </a:lnTo>
                <a:lnTo>
                  <a:pt x="950" y="0"/>
                </a:lnTo>
                <a:lnTo>
                  <a:pt x="1013" y="0"/>
                </a:lnTo>
                <a:lnTo>
                  <a:pt x="1050" y="0"/>
                </a:lnTo>
                <a:lnTo>
                  <a:pt x="1088" y="13"/>
                </a:lnTo>
                <a:lnTo>
                  <a:pt x="1125" y="13"/>
                </a:lnTo>
                <a:lnTo>
                  <a:pt x="1200" y="40"/>
                </a:lnTo>
              </a:path>
            </a:pathLst>
          </a:custGeom>
          <a:noFill/>
          <a:ln w="127000" cap="rnd" cmpd="sng">
            <a:solidFill>
              <a:srgbClr val="00FF00"/>
            </a:solidFill>
            <a:prstDash val="solid"/>
            <a:round/>
            <a:headEnd type="none" w="sm" len="sm"/>
            <a:tailEnd type="none" w="sm" len="sm"/>
          </a:ln>
          <a:effectLst/>
        </p:spPr>
        <p:txBody>
          <a:bodyPr/>
          <a:lstStyle/>
          <a:p>
            <a:endParaRPr lang="en-US" b="0" dirty="0"/>
          </a:p>
        </p:txBody>
      </p:sp>
      <p:sp>
        <p:nvSpPr>
          <p:cNvPr id="608261" name="Freeform 5"/>
          <p:cNvSpPr>
            <a:spLocks/>
          </p:cNvSpPr>
          <p:nvPr/>
        </p:nvSpPr>
        <p:spPr bwMode="auto">
          <a:xfrm>
            <a:off x="6054725" y="2278063"/>
            <a:ext cx="1906588" cy="65087"/>
          </a:xfrm>
          <a:custGeom>
            <a:avLst/>
            <a:gdLst/>
            <a:ahLst/>
            <a:cxnLst>
              <a:cxn ang="0">
                <a:pos x="0" y="27"/>
              </a:cxn>
              <a:cxn ang="0">
                <a:pos x="63" y="13"/>
              </a:cxn>
              <a:cxn ang="0">
                <a:pos x="100" y="13"/>
              </a:cxn>
              <a:cxn ang="0">
                <a:pos x="150" y="13"/>
              </a:cxn>
              <a:cxn ang="0">
                <a:pos x="188" y="13"/>
              </a:cxn>
              <a:cxn ang="0">
                <a:pos x="225" y="13"/>
              </a:cxn>
              <a:cxn ang="0">
                <a:pos x="263" y="13"/>
              </a:cxn>
              <a:cxn ang="0">
                <a:pos x="300" y="13"/>
              </a:cxn>
              <a:cxn ang="0">
                <a:pos x="338" y="13"/>
              </a:cxn>
              <a:cxn ang="0">
                <a:pos x="388" y="13"/>
              </a:cxn>
              <a:cxn ang="0">
                <a:pos x="425" y="13"/>
              </a:cxn>
              <a:cxn ang="0">
                <a:pos x="463" y="13"/>
              </a:cxn>
              <a:cxn ang="0">
                <a:pos x="500" y="13"/>
              </a:cxn>
              <a:cxn ang="0">
                <a:pos x="550" y="13"/>
              </a:cxn>
              <a:cxn ang="0">
                <a:pos x="588" y="13"/>
              </a:cxn>
              <a:cxn ang="0">
                <a:pos x="625" y="13"/>
              </a:cxn>
              <a:cxn ang="0">
                <a:pos x="663" y="13"/>
              </a:cxn>
              <a:cxn ang="0">
                <a:pos x="700" y="0"/>
              </a:cxn>
              <a:cxn ang="0">
                <a:pos x="738" y="0"/>
              </a:cxn>
              <a:cxn ang="0">
                <a:pos x="775" y="0"/>
              </a:cxn>
              <a:cxn ang="0">
                <a:pos x="813" y="0"/>
              </a:cxn>
              <a:cxn ang="0">
                <a:pos x="850" y="0"/>
              </a:cxn>
              <a:cxn ang="0">
                <a:pos x="900" y="0"/>
              </a:cxn>
              <a:cxn ang="0">
                <a:pos x="950" y="0"/>
              </a:cxn>
              <a:cxn ang="0">
                <a:pos x="1013" y="0"/>
              </a:cxn>
              <a:cxn ang="0">
                <a:pos x="1050" y="0"/>
              </a:cxn>
              <a:cxn ang="0">
                <a:pos x="1088" y="13"/>
              </a:cxn>
              <a:cxn ang="0">
                <a:pos x="1125" y="13"/>
              </a:cxn>
              <a:cxn ang="0">
                <a:pos x="1200" y="40"/>
              </a:cxn>
            </a:cxnLst>
            <a:rect l="0" t="0" r="r" b="b"/>
            <a:pathLst>
              <a:path w="1201" h="41">
                <a:moveTo>
                  <a:pt x="0" y="27"/>
                </a:moveTo>
                <a:lnTo>
                  <a:pt x="63" y="13"/>
                </a:lnTo>
                <a:lnTo>
                  <a:pt x="100" y="13"/>
                </a:lnTo>
                <a:lnTo>
                  <a:pt x="150" y="13"/>
                </a:lnTo>
                <a:lnTo>
                  <a:pt x="188" y="13"/>
                </a:lnTo>
                <a:lnTo>
                  <a:pt x="225" y="13"/>
                </a:lnTo>
                <a:lnTo>
                  <a:pt x="263" y="13"/>
                </a:lnTo>
                <a:lnTo>
                  <a:pt x="300" y="13"/>
                </a:lnTo>
                <a:lnTo>
                  <a:pt x="338" y="13"/>
                </a:lnTo>
                <a:lnTo>
                  <a:pt x="388" y="13"/>
                </a:lnTo>
                <a:lnTo>
                  <a:pt x="425" y="13"/>
                </a:lnTo>
                <a:lnTo>
                  <a:pt x="463" y="13"/>
                </a:lnTo>
                <a:lnTo>
                  <a:pt x="500" y="13"/>
                </a:lnTo>
                <a:lnTo>
                  <a:pt x="550" y="13"/>
                </a:lnTo>
                <a:lnTo>
                  <a:pt x="588" y="13"/>
                </a:lnTo>
                <a:lnTo>
                  <a:pt x="625" y="13"/>
                </a:lnTo>
                <a:lnTo>
                  <a:pt x="663" y="13"/>
                </a:lnTo>
                <a:lnTo>
                  <a:pt x="700" y="0"/>
                </a:lnTo>
                <a:lnTo>
                  <a:pt x="738" y="0"/>
                </a:lnTo>
                <a:lnTo>
                  <a:pt x="775" y="0"/>
                </a:lnTo>
                <a:lnTo>
                  <a:pt x="813" y="0"/>
                </a:lnTo>
                <a:lnTo>
                  <a:pt x="850" y="0"/>
                </a:lnTo>
                <a:lnTo>
                  <a:pt x="900" y="0"/>
                </a:lnTo>
                <a:lnTo>
                  <a:pt x="950" y="0"/>
                </a:lnTo>
                <a:lnTo>
                  <a:pt x="1013" y="0"/>
                </a:lnTo>
                <a:lnTo>
                  <a:pt x="1050" y="0"/>
                </a:lnTo>
                <a:lnTo>
                  <a:pt x="1088" y="13"/>
                </a:lnTo>
                <a:lnTo>
                  <a:pt x="1125" y="13"/>
                </a:lnTo>
                <a:lnTo>
                  <a:pt x="1200" y="40"/>
                </a:lnTo>
              </a:path>
            </a:pathLst>
          </a:custGeom>
          <a:noFill/>
          <a:ln w="127000" cap="rnd" cmpd="sng">
            <a:solidFill>
              <a:srgbClr val="00FF00"/>
            </a:solidFill>
            <a:prstDash val="solid"/>
            <a:round/>
            <a:headEnd type="none" w="sm" len="sm"/>
            <a:tailEnd type="none" w="sm" len="sm"/>
          </a:ln>
          <a:effectLst/>
        </p:spPr>
        <p:txBody>
          <a:bodyPr/>
          <a:lstStyle/>
          <a:p>
            <a:endParaRPr lang="en-US" b="0" dirty="0"/>
          </a:p>
        </p:txBody>
      </p:sp>
      <p:sp>
        <p:nvSpPr>
          <p:cNvPr id="608262" name="Freeform 6"/>
          <p:cNvSpPr>
            <a:spLocks/>
          </p:cNvSpPr>
          <p:nvPr/>
        </p:nvSpPr>
        <p:spPr bwMode="auto">
          <a:xfrm>
            <a:off x="6016625" y="2392363"/>
            <a:ext cx="1906588" cy="65087"/>
          </a:xfrm>
          <a:custGeom>
            <a:avLst/>
            <a:gdLst/>
            <a:ahLst/>
            <a:cxnLst>
              <a:cxn ang="0">
                <a:pos x="0" y="27"/>
              </a:cxn>
              <a:cxn ang="0">
                <a:pos x="63" y="13"/>
              </a:cxn>
              <a:cxn ang="0">
                <a:pos x="100" y="13"/>
              </a:cxn>
              <a:cxn ang="0">
                <a:pos x="150" y="13"/>
              </a:cxn>
              <a:cxn ang="0">
                <a:pos x="188" y="13"/>
              </a:cxn>
              <a:cxn ang="0">
                <a:pos x="225" y="13"/>
              </a:cxn>
              <a:cxn ang="0">
                <a:pos x="263" y="13"/>
              </a:cxn>
              <a:cxn ang="0">
                <a:pos x="300" y="13"/>
              </a:cxn>
              <a:cxn ang="0">
                <a:pos x="338" y="13"/>
              </a:cxn>
              <a:cxn ang="0">
                <a:pos x="388" y="13"/>
              </a:cxn>
              <a:cxn ang="0">
                <a:pos x="425" y="13"/>
              </a:cxn>
              <a:cxn ang="0">
                <a:pos x="463" y="13"/>
              </a:cxn>
              <a:cxn ang="0">
                <a:pos x="500" y="13"/>
              </a:cxn>
              <a:cxn ang="0">
                <a:pos x="550" y="13"/>
              </a:cxn>
              <a:cxn ang="0">
                <a:pos x="588" y="13"/>
              </a:cxn>
              <a:cxn ang="0">
                <a:pos x="625" y="13"/>
              </a:cxn>
              <a:cxn ang="0">
                <a:pos x="663" y="13"/>
              </a:cxn>
              <a:cxn ang="0">
                <a:pos x="700" y="0"/>
              </a:cxn>
              <a:cxn ang="0">
                <a:pos x="738" y="0"/>
              </a:cxn>
              <a:cxn ang="0">
                <a:pos x="775" y="0"/>
              </a:cxn>
              <a:cxn ang="0">
                <a:pos x="813" y="0"/>
              </a:cxn>
              <a:cxn ang="0">
                <a:pos x="850" y="0"/>
              </a:cxn>
              <a:cxn ang="0">
                <a:pos x="900" y="0"/>
              </a:cxn>
              <a:cxn ang="0">
                <a:pos x="950" y="0"/>
              </a:cxn>
              <a:cxn ang="0">
                <a:pos x="1013" y="0"/>
              </a:cxn>
              <a:cxn ang="0">
                <a:pos x="1050" y="0"/>
              </a:cxn>
              <a:cxn ang="0">
                <a:pos x="1088" y="13"/>
              </a:cxn>
              <a:cxn ang="0">
                <a:pos x="1125" y="13"/>
              </a:cxn>
              <a:cxn ang="0">
                <a:pos x="1200" y="40"/>
              </a:cxn>
            </a:cxnLst>
            <a:rect l="0" t="0" r="r" b="b"/>
            <a:pathLst>
              <a:path w="1201" h="41">
                <a:moveTo>
                  <a:pt x="0" y="27"/>
                </a:moveTo>
                <a:lnTo>
                  <a:pt x="63" y="13"/>
                </a:lnTo>
                <a:lnTo>
                  <a:pt x="100" y="13"/>
                </a:lnTo>
                <a:lnTo>
                  <a:pt x="150" y="13"/>
                </a:lnTo>
                <a:lnTo>
                  <a:pt x="188" y="13"/>
                </a:lnTo>
                <a:lnTo>
                  <a:pt x="225" y="13"/>
                </a:lnTo>
                <a:lnTo>
                  <a:pt x="263" y="13"/>
                </a:lnTo>
                <a:lnTo>
                  <a:pt x="300" y="13"/>
                </a:lnTo>
                <a:lnTo>
                  <a:pt x="338" y="13"/>
                </a:lnTo>
                <a:lnTo>
                  <a:pt x="388" y="13"/>
                </a:lnTo>
                <a:lnTo>
                  <a:pt x="425" y="13"/>
                </a:lnTo>
                <a:lnTo>
                  <a:pt x="463" y="13"/>
                </a:lnTo>
                <a:lnTo>
                  <a:pt x="500" y="13"/>
                </a:lnTo>
                <a:lnTo>
                  <a:pt x="550" y="13"/>
                </a:lnTo>
                <a:lnTo>
                  <a:pt x="588" y="13"/>
                </a:lnTo>
                <a:lnTo>
                  <a:pt x="625" y="13"/>
                </a:lnTo>
                <a:lnTo>
                  <a:pt x="663" y="13"/>
                </a:lnTo>
                <a:lnTo>
                  <a:pt x="700" y="0"/>
                </a:lnTo>
                <a:lnTo>
                  <a:pt x="738" y="0"/>
                </a:lnTo>
                <a:lnTo>
                  <a:pt x="775" y="0"/>
                </a:lnTo>
                <a:lnTo>
                  <a:pt x="813" y="0"/>
                </a:lnTo>
                <a:lnTo>
                  <a:pt x="850" y="0"/>
                </a:lnTo>
                <a:lnTo>
                  <a:pt x="900" y="0"/>
                </a:lnTo>
                <a:lnTo>
                  <a:pt x="950" y="0"/>
                </a:lnTo>
                <a:lnTo>
                  <a:pt x="1013" y="0"/>
                </a:lnTo>
                <a:lnTo>
                  <a:pt x="1050" y="0"/>
                </a:lnTo>
                <a:lnTo>
                  <a:pt x="1088" y="13"/>
                </a:lnTo>
                <a:lnTo>
                  <a:pt x="1125" y="13"/>
                </a:lnTo>
                <a:lnTo>
                  <a:pt x="1200" y="40"/>
                </a:lnTo>
              </a:path>
            </a:pathLst>
          </a:custGeom>
          <a:noFill/>
          <a:ln w="127000" cap="rnd" cmpd="sng">
            <a:solidFill>
              <a:srgbClr val="00FF00"/>
            </a:solidFill>
            <a:prstDash val="solid"/>
            <a:round/>
            <a:headEnd type="none" w="sm" len="sm"/>
            <a:tailEnd type="none" w="sm" len="sm"/>
          </a:ln>
          <a:effectLst/>
        </p:spPr>
        <p:txBody>
          <a:bodyPr/>
          <a:lstStyle/>
          <a:p>
            <a:endParaRPr lang="en-US" b="0" dirty="0"/>
          </a:p>
        </p:txBody>
      </p:sp>
      <p:sp>
        <p:nvSpPr>
          <p:cNvPr id="608263" name="Freeform 7"/>
          <p:cNvSpPr>
            <a:spLocks/>
          </p:cNvSpPr>
          <p:nvPr/>
        </p:nvSpPr>
        <p:spPr bwMode="auto">
          <a:xfrm>
            <a:off x="6054725" y="2506663"/>
            <a:ext cx="1906588" cy="65087"/>
          </a:xfrm>
          <a:custGeom>
            <a:avLst/>
            <a:gdLst/>
            <a:ahLst/>
            <a:cxnLst>
              <a:cxn ang="0">
                <a:pos x="0" y="27"/>
              </a:cxn>
              <a:cxn ang="0">
                <a:pos x="63" y="13"/>
              </a:cxn>
              <a:cxn ang="0">
                <a:pos x="100" y="13"/>
              </a:cxn>
              <a:cxn ang="0">
                <a:pos x="150" y="13"/>
              </a:cxn>
              <a:cxn ang="0">
                <a:pos x="188" y="13"/>
              </a:cxn>
              <a:cxn ang="0">
                <a:pos x="225" y="13"/>
              </a:cxn>
              <a:cxn ang="0">
                <a:pos x="263" y="13"/>
              </a:cxn>
              <a:cxn ang="0">
                <a:pos x="300" y="13"/>
              </a:cxn>
              <a:cxn ang="0">
                <a:pos x="338" y="13"/>
              </a:cxn>
              <a:cxn ang="0">
                <a:pos x="388" y="13"/>
              </a:cxn>
              <a:cxn ang="0">
                <a:pos x="425" y="13"/>
              </a:cxn>
              <a:cxn ang="0">
                <a:pos x="463" y="13"/>
              </a:cxn>
              <a:cxn ang="0">
                <a:pos x="500" y="13"/>
              </a:cxn>
              <a:cxn ang="0">
                <a:pos x="550" y="13"/>
              </a:cxn>
              <a:cxn ang="0">
                <a:pos x="588" y="13"/>
              </a:cxn>
              <a:cxn ang="0">
                <a:pos x="625" y="13"/>
              </a:cxn>
              <a:cxn ang="0">
                <a:pos x="663" y="13"/>
              </a:cxn>
              <a:cxn ang="0">
                <a:pos x="700" y="0"/>
              </a:cxn>
              <a:cxn ang="0">
                <a:pos x="738" y="0"/>
              </a:cxn>
              <a:cxn ang="0">
                <a:pos x="775" y="0"/>
              </a:cxn>
              <a:cxn ang="0">
                <a:pos x="813" y="0"/>
              </a:cxn>
              <a:cxn ang="0">
                <a:pos x="850" y="0"/>
              </a:cxn>
              <a:cxn ang="0">
                <a:pos x="900" y="0"/>
              </a:cxn>
              <a:cxn ang="0">
                <a:pos x="950" y="0"/>
              </a:cxn>
              <a:cxn ang="0">
                <a:pos x="1013" y="0"/>
              </a:cxn>
              <a:cxn ang="0">
                <a:pos x="1050" y="0"/>
              </a:cxn>
              <a:cxn ang="0">
                <a:pos x="1088" y="13"/>
              </a:cxn>
              <a:cxn ang="0">
                <a:pos x="1125" y="13"/>
              </a:cxn>
              <a:cxn ang="0">
                <a:pos x="1200" y="40"/>
              </a:cxn>
            </a:cxnLst>
            <a:rect l="0" t="0" r="r" b="b"/>
            <a:pathLst>
              <a:path w="1201" h="41">
                <a:moveTo>
                  <a:pt x="0" y="27"/>
                </a:moveTo>
                <a:lnTo>
                  <a:pt x="63" y="13"/>
                </a:lnTo>
                <a:lnTo>
                  <a:pt x="100" y="13"/>
                </a:lnTo>
                <a:lnTo>
                  <a:pt x="150" y="13"/>
                </a:lnTo>
                <a:lnTo>
                  <a:pt x="188" y="13"/>
                </a:lnTo>
                <a:lnTo>
                  <a:pt x="225" y="13"/>
                </a:lnTo>
                <a:lnTo>
                  <a:pt x="263" y="13"/>
                </a:lnTo>
                <a:lnTo>
                  <a:pt x="300" y="13"/>
                </a:lnTo>
                <a:lnTo>
                  <a:pt x="338" y="13"/>
                </a:lnTo>
                <a:lnTo>
                  <a:pt x="388" y="13"/>
                </a:lnTo>
                <a:lnTo>
                  <a:pt x="425" y="13"/>
                </a:lnTo>
                <a:lnTo>
                  <a:pt x="463" y="13"/>
                </a:lnTo>
                <a:lnTo>
                  <a:pt x="500" y="13"/>
                </a:lnTo>
                <a:lnTo>
                  <a:pt x="550" y="13"/>
                </a:lnTo>
                <a:lnTo>
                  <a:pt x="588" y="13"/>
                </a:lnTo>
                <a:lnTo>
                  <a:pt x="625" y="13"/>
                </a:lnTo>
                <a:lnTo>
                  <a:pt x="663" y="13"/>
                </a:lnTo>
                <a:lnTo>
                  <a:pt x="700" y="0"/>
                </a:lnTo>
                <a:lnTo>
                  <a:pt x="738" y="0"/>
                </a:lnTo>
                <a:lnTo>
                  <a:pt x="775" y="0"/>
                </a:lnTo>
                <a:lnTo>
                  <a:pt x="813" y="0"/>
                </a:lnTo>
                <a:lnTo>
                  <a:pt x="850" y="0"/>
                </a:lnTo>
                <a:lnTo>
                  <a:pt x="900" y="0"/>
                </a:lnTo>
                <a:lnTo>
                  <a:pt x="950" y="0"/>
                </a:lnTo>
                <a:lnTo>
                  <a:pt x="1013" y="0"/>
                </a:lnTo>
                <a:lnTo>
                  <a:pt x="1050" y="0"/>
                </a:lnTo>
                <a:lnTo>
                  <a:pt x="1088" y="13"/>
                </a:lnTo>
                <a:lnTo>
                  <a:pt x="1125" y="13"/>
                </a:lnTo>
                <a:lnTo>
                  <a:pt x="1200" y="40"/>
                </a:lnTo>
              </a:path>
            </a:pathLst>
          </a:custGeom>
          <a:noFill/>
          <a:ln w="127000" cap="rnd" cmpd="sng">
            <a:solidFill>
              <a:srgbClr val="00FF00"/>
            </a:solidFill>
            <a:prstDash val="solid"/>
            <a:round/>
            <a:headEnd type="none" w="sm" len="sm"/>
            <a:tailEnd type="none" w="sm" len="sm"/>
          </a:ln>
          <a:effectLst/>
        </p:spPr>
        <p:txBody>
          <a:bodyPr/>
          <a:lstStyle/>
          <a:p>
            <a:endParaRPr lang="en-US" b="0" dirty="0"/>
          </a:p>
        </p:txBody>
      </p:sp>
      <p:sp>
        <p:nvSpPr>
          <p:cNvPr id="608264" name="Freeform 8"/>
          <p:cNvSpPr>
            <a:spLocks/>
          </p:cNvSpPr>
          <p:nvPr/>
        </p:nvSpPr>
        <p:spPr bwMode="auto">
          <a:xfrm>
            <a:off x="917575" y="5541963"/>
            <a:ext cx="3697288" cy="115887"/>
          </a:xfrm>
          <a:custGeom>
            <a:avLst/>
            <a:gdLst/>
            <a:ahLst/>
            <a:cxnLst>
              <a:cxn ang="0">
                <a:pos x="0" y="36"/>
              </a:cxn>
              <a:cxn ang="0">
                <a:pos x="36" y="36"/>
              </a:cxn>
              <a:cxn ang="0">
                <a:pos x="72" y="36"/>
              </a:cxn>
              <a:cxn ang="0">
                <a:pos x="108" y="36"/>
              </a:cxn>
              <a:cxn ang="0">
                <a:pos x="168" y="24"/>
              </a:cxn>
              <a:cxn ang="0">
                <a:pos x="204" y="24"/>
              </a:cxn>
              <a:cxn ang="0">
                <a:pos x="252" y="0"/>
              </a:cxn>
              <a:cxn ang="0">
                <a:pos x="300" y="0"/>
              </a:cxn>
              <a:cxn ang="0">
                <a:pos x="360" y="12"/>
              </a:cxn>
              <a:cxn ang="0">
                <a:pos x="408" y="24"/>
              </a:cxn>
              <a:cxn ang="0">
                <a:pos x="456" y="24"/>
              </a:cxn>
              <a:cxn ang="0">
                <a:pos x="492" y="36"/>
              </a:cxn>
              <a:cxn ang="0">
                <a:pos x="540" y="48"/>
              </a:cxn>
              <a:cxn ang="0">
                <a:pos x="576" y="60"/>
              </a:cxn>
              <a:cxn ang="0">
                <a:pos x="612" y="60"/>
              </a:cxn>
              <a:cxn ang="0">
                <a:pos x="648" y="60"/>
              </a:cxn>
              <a:cxn ang="0">
                <a:pos x="720" y="72"/>
              </a:cxn>
              <a:cxn ang="0">
                <a:pos x="756" y="72"/>
              </a:cxn>
              <a:cxn ang="0">
                <a:pos x="792" y="72"/>
              </a:cxn>
              <a:cxn ang="0">
                <a:pos x="828" y="72"/>
              </a:cxn>
              <a:cxn ang="0">
                <a:pos x="876" y="72"/>
              </a:cxn>
              <a:cxn ang="0">
                <a:pos x="924" y="72"/>
              </a:cxn>
              <a:cxn ang="0">
                <a:pos x="960" y="72"/>
              </a:cxn>
              <a:cxn ang="0">
                <a:pos x="996" y="72"/>
              </a:cxn>
              <a:cxn ang="0">
                <a:pos x="1032" y="72"/>
              </a:cxn>
              <a:cxn ang="0">
                <a:pos x="1068" y="72"/>
              </a:cxn>
              <a:cxn ang="0">
                <a:pos x="1116" y="72"/>
              </a:cxn>
              <a:cxn ang="0">
                <a:pos x="1152" y="72"/>
              </a:cxn>
              <a:cxn ang="0">
                <a:pos x="1188" y="72"/>
              </a:cxn>
              <a:cxn ang="0">
                <a:pos x="1224" y="72"/>
              </a:cxn>
              <a:cxn ang="0">
                <a:pos x="1260" y="60"/>
              </a:cxn>
              <a:cxn ang="0">
                <a:pos x="1296" y="48"/>
              </a:cxn>
              <a:cxn ang="0">
                <a:pos x="1344" y="48"/>
              </a:cxn>
              <a:cxn ang="0">
                <a:pos x="1380" y="36"/>
              </a:cxn>
              <a:cxn ang="0">
                <a:pos x="1416" y="36"/>
              </a:cxn>
              <a:cxn ang="0">
                <a:pos x="1476" y="24"/>
              </a:cxn>
              <a:cxn ang="0">
                <a:pos x="1512" y="24"/>
              </a:cxn>
              <a:cxn ang="0">
                <a:pos x="1548" y="24"/>
              </a:cxn>
              <a:cxn ang="0">
                <a:pos x="1608" y="24"/>
              </a:cxn>
              <a:cxn ang="0">
                <a:pos x="1656" y="12"/>
              </a:cxn>
              <a:cxn ang="0">
                <a:pos x="1692" y="0"/>
              </a:cxn>
              <a:cxn ang="0">
                <a:pos x="1740" y="0"/>
              </a:cxn>
              <a:cxn ang="0">
                <a:pos x="1776" y="0"/>
              </a:cxn>
              <a:cxn ang="0">
                <a:pos x="1812" y="0"/>
              </a:cxn>
              <a:cxn ang="0">
                <a:pos x="1860" y="0"/>
              </a:cxn>
              <a:cxn ang="0">
                <a:pos x="1896" y="0"/>
              </a:cxn>
              <a:cxn ang="0">
                <a:pos x="1932" y="0"/>
              </a:cxn>
              <a:cxn ang="0">
                <a:pos x="1980" y="0"/>
              </a:cxn>
              <a:cxn ang="0">
                <a:pos x="2016" y="0"/>
              </a:cxn>
              <a:cxn ang="0">
                <a:pos x="2064" y="0"/>
              </a:cxn>
              <a:cxn ang="0">
                <a:pos x="2100" y="0"/>
              </a:cxn>
              <a:cxn ang="0">
                <a:pos x="2136" y="0"/>
              </a:cxn>
              <a:cxn ang="0">
                <a:pos x="2172" y="0"/>
              </a:cxn>
              <a:cxn ang="0">
                <a:pos x="2208" y="12"/>
              </a:cxn>
              <a:cxn ang="0">
                <a:pos x="2244" y="12"/>
              </a:cxn>
              <a:cxn ang="0">
                <a:pos x="2280" y="12"/>
              </a:cxn>
              <a:cxn ang="0">
                <a:pos x="2328" y="24"/>
              </a:cxn>
            </a:cxnLst>
            <a:rect l="0" t="0" r="r" b="b"/>
            <a:pathLst>
              <a:path w="2329" h="73">
                <a:moveTo>
                  <a:pt x="0" y="36"/>
                </a:moveTo>
                <a:lnTo>
                  <a:pt x="36" y="36"/>
                </a:lnTo>
                <a:lnTo>
                  <a:pt x="72" y="36"/>
                </a:lnTo>
                <a:lnTo>
                  <a:pt x="108" y="36"/>
                </a:lnTo>
                <a:lnTo>
                  <a:pt x="168" y="24"/>
                </a:lnTo>
                <a:lnTo>
                  <a:pt x="204" y="24"/>
                </a:lnTo>
                <a:lnTo>
                  <a:pt x="252" y="0"/>
                </a:lnTo>
                <a:lnTo>
                  <a:pt x="300" y="0"/>
                </a:lnTo>
                <a:lnTo>
                  <a:pt x="360" y="12"/>
                </a:lnTo>
                <a:lnTo>
                  <a:pt x="408" y="24"/>
                </a:lnTo>
                <a:lnTo>
                  <a:pt x="456" y="24"/>
                </a:lnTo>
                <a:lnTo>
                  <a:pt x="492" y="36"/>
                </a:lnTo>
                <a:lnTo>
                  <a:pt x="540" y="48"/>
                </a:lnTo>
                <a:lnTo>
                  <a:pt x="576" y="60"/>
                </a:lnTo>
                <a:lnTo>
                  <a:pt x="612" y="60"/>
                </a:lnTo>
                <a:lnTo>
                  <a:pt x="648" y="60"/>
                </a:lnTo>
                <a:lnTo>
                  <a:pt x="720" y="72"/>
                </a:lnTo>
                <a:lnTo>
                  <a:pt x="756" y="72"/>
                </a:lnTo>
                <a:lnTo>
                  <a:pt x="792" y="72"/>
                </a:lnTo>
                <a:lnTo>
                  <a:pt x="828" y="72"/>
                </a:lnTo>
                <a:lnTo>
                  <a:pt x="876" y="72"/>
                </a:lnTo>
                <a:lnTo>
                  <a:pt x="924" y="72"/>
                </a:lnTo>
                <a:lnTo>
                  <a:pt x="960" y="72"/>
                </a:lnTo>
                <a:lnTo>
                  <a:pt x="996" y="72"/>
                </a:lnTo>
                <a:lnTo>
                  <a:pt x="1032" y="72"/>
                </a:lnTo>
                <a:lnTo>
                  <a:pt x="1068" y="72"/>
                </a:lnTo>
                <a:lnTo>
                  <a:pt x="1116" y="72"/>
                </a:lnTo>
                <a:lnTo>
                  <a:pt x="1152" y="72"/>
                </a:lnTo>
                <a:lnTo>
                  <a:pt x="1188" y="72"/>
                </a:lnTo>
                <a:lnTo>
                  <a:pt x="1224" y="72"/>
                </a:lnTo>
                <a:lnTo>
                  <a:pt x="1260" y="60"/>
                </a:lnTo>
                <a:lnTo>
                  <a:pt x="1296" y="48"/>
                </a:lnTo>
                <a:lnTo>
                  <a:pt x="1344" y="48"/>
                </a:lnTo>
                <a:lnTo>
                  <a:pt x="1380" y="36"/>
                </a:lnTo>
                <a:lnTo>
                  <a:pt x="1416" y="36"/>
                </a:lnTo>
                <a:lnTo>
                  <a:pt x="1476" y="24"/>
                </a:lnTo>
                <a:lnTo>
                  <a:pt x="1512" y="24"/>
                </a:lnTo>
                <a:lnTo>
                  <a:pt x="1548" y="24"/>
                </a:lnTo>
                <a:lnTo>
                  <a:pt x="1608" y="24"/>
                </a:lnTo>
                <a:lnTo>
                  <a:pt x="1656" y="12"/>
                </a:lnTo>
                <a:lnTo>
                  <a:pt x="1692" y="0"/>
                </a:lnTo>
                <a:lnTo>
                  <a:pt x="1740" y="0"/>
                </a:lnTo>
                <a:lnTo>
                  <a:pt x="1776" y="0"/>
                </a:lnTo>
                <a:lnTo>
                  <a:pt x="1812" y="0"/>
                </a:lnTo>
                <a:lnTo>
                  <a:pt x="1860" y="0"/>
                </a:lnTo>
                <a:lnTo>
                  <a:pt x="1896" y="0"/>
                </a:lnTo>
                <a:lnTo>
                  <a:pt x="1932" y="0"/>
                </a:lnTo>
                <a:lnTo>
                  <a:pt x="1980" y="0"/>
                </a:lnTo>
                <a:lnTo>
                  <a:pt x="2016" y="0"/>
                </a:lnTo>
                <a:lnTo>
                  <a:pt x="2064" y="0"/>
                </a:lnTo>
                <a:lnTo>
                  <a:pt x="2100" y="0"/>
                </a:lnTo>
                <a:lnTo>
                  <a:pt x="2136" y="0"/>
                </a:lnTo>
                <a:lnTo>
                  <a:pt x="2172" y="0"/>
                </a:lnTo>
                <a:lnTo>
                  <a:pt x="2208" y="12"/>
                </a:lnTo>
                <a:lnTo>
                  <a:pt x="2244" y="12"/>
                </a:lnTo>
                <a:lnTo>
                  <a:pt x="2280" y="12"/>
                </a:lnTo>
                <a:lnTo>
                  <a:pt x="2328" y="24"/>
                </a:lnTo>
              </a:path>
            </a:pathLst>
          </a:custGeom>
          <a:noFill/>
          <a:ln w="127000" cap="rnd" cmpd="sng">
            <a:solidFill>
              <a:srgbClr val="00DFCA"/>
            </a:solidFill>
            <a:prstDash val="solid"/>
            <a:round/>
            <a:headEnd type="none" w="sm" len="sm"/>
            <a:tailEnd type="none" w="sm" len="sm"/>
          </a:ln>
          <a:effectLst/>
        </p:spPr>
        <p:txBody>
          <a:bodyPr/>
          <a:lstStyle/>
          <a:p>
            <a:endParaRPr lang="en-US" b="0" dirty="0"/>
          </a:p>
        </p:txBody>
      </p:sp>
      <p:sp>
        <p:nvSpPr>
          <p:cNvPr id="608265" name="Freeform 9"/>
          <p:cNvSpPr>
            <a:spLocks/>
          </p:cNvSpPr>
          <p:nvPr/>
        </p:nvSpPr>
        <p:spPr bwMode="auto">
          <a:xfrm>
            <a:off x="917575" y="5599113"/>
            <a:ext cx="3697288" cy="115887"/>
          </a:xfrm>
          <a:custGeom>
            <a:avLst/>
            <a:gdLst/>
            <a:ahLst/>
            <a:cxnLst>
              <a:cxn ang="0">
                <a:pos x="0" y="36"/>
              </a:cxn>
              <a:cxn ang="0">
                <a:pos x="36" y="36"/>
              </a:cxn>
              <a:cxn ang="0">
                <a:pos x="72" y="36"/>
              </a:cxn>
              <a:cxn ang="0">
                <a:pos x="108" y="36"/>
              </a:cxn>
              <a:cxn ang="0">
                <a:pos x="168" y="24"/>
              </a:cxn>
              <a:cxn ang="0">
                <a:pos x="204" y="24"/>
              </a:cxn>
              <a:cxn ang="0">
                <a:pos x="252" y="0"/>
              </a:cxn>
              <a:cxn ang="0">
                <a:pos x="300" y="0"/>
              </a:cxn>
              <a:cxn ang="0">
                <a:pos x="360" y="12"/>
              </a:cxn>
              <a:cxn ang="0">
                <a:pos x="408" y="24"/>
              </a:cxn>
              <a:cxn ang="0">
                <a:pos x="456" y="24"/>
              </a:cxn>
              <a:cxn ang="0">
                <a:pos x="492" y="36"/>
              </a:cxn>
              <a:cxn ang="0">
                <a:pos x="540" y="48"/>
              </a:cxn>
              <a:cxn ang="0">
                <a:pos x="576" y="60"/>
              </a:cxn>
              <a:cxn ang="0">
                <a:pos x="612" y="60"/>
              </a:cxn>
              <a:cxn ang="0">
                <a:pos x="648" y="60"/>
              </a:cxn>
              <a:cxn ang="0">
                <a:pos x="720" y="72"/>
              </a:cxn>
              <a:cxn ang="0">
                <a:pos x="756" y="72"/>
              </a:cxn>
              <a:cxn ang="0">
                <a:pos x="792" y="72"/>
              </a:cxn>
              <a:cxn ang="0">
                <a:pos x="828" y="72"/>
              </a:cxn>
              <a:cxn ang="0">
                <a:pos x="876" y="72"/>
              </a:cxn>
              <a:cxn ang="0">
                <a:pos x="924" y="72"/>
              </a:cxn>
              <a:cxn ang="0">
                <a:pos x="960" y="72"/>
              </a:cxn>
              <a:cxn ang="0">
                <a:pos x="996" y="72"/>
              </a:cxn>
              <a:cxn ang="0">
                <a:pos x="1032" y="72"/>
              </a:cxn>
              <a:cxn ang="0">
                <a:pos x="1068" y="72"/>
              </a:cxn>
              <a:cxn ang="0">
                <a:pos x="1116" y="72"/>
              </a:cxn>
              <a:cxn ang="0">
                <a:pos x="1152" y="72"/>
              </a:cxn>
              <a:cxn ang="0">
                <a:pos x="1188" y="72"/>
              </a:cxn>
              <a:cxn ang="0">
                <a:pos x="1224" y="72"/>
              </a:cxn>
              <a:cxn ang="0">
                <a:pos x="1260" y="60"/>
              </a:cxn>
              <a:cxn ang="0">
                <a:pos x="1296" y="48"/>
              </a:cxn>
              <a:cxn ang="0">
                <a:pos x="1344" y="48"/>
              </a:cxn>
              <a:cxn ang="0">
                <a:pos x="1380" y="36"/>
              </a:cxn>
              <a:cxn ang="0">
                <a:pos x="1416" y="36"/>
              </a:cxn>
              <a:cxn ang="0">
                <a:pos x="1476" y="24"/>
              </a:cxn>
              <a:cxn ang="0">
                <a:pos x="1512" y="24"/>
              </a:cxn>
              <a:cxn ang="0">
                <a:pos x="1548" y="24"/>
              </a:cxn>
              <a:cxn ang="0">
                <a:pos x="1608" y="24"/>
              </a:cxn>
              <a:cxn ang="0">
                <a:pos x="1656" y="12"/>
              </a:cxn>
              <a:cxn ang="0">
                <a:pos x="1692" y="0"/>
              </a:cxn>
              <a:cxn ang="0">
                <a:pos x="1740" y="0"/>
              </a:cxn>
              <a:cxn ang="0">
                <a:pos x="1776" y="0"/>
              </a:cxn>
              <a:cxn ang="0">
                <a:pos x="1812" y="0"/>
              </a:cxn>
              <a:cxn ang="0">
                <a:pos x="1860" y="0"/>
              </a:cxn>
              <a:cxn ang="0">
                <a:pos x="1896" y="0"/>
              </a:cxn>
              <a:cxn ang="0">
                <a:pos x="1932" y="0"/>
              </a:cxn>
              <a:cxn ang="0">
                <a:pos x="1980" y="0"/>
              </a:cxn>
              <a:cxn ang="0">
                <a:pos x="2016" y="0"/>
              </a:cxn>
              <a:cxn ang="0">
                <a:pos x="2064" y="0"/>
              </a:cxn>
              <a:cxn ang="0">
                <a:pos x="2100" y="0"/>
              </a:cxn>
              <a:cxn ang="0">
                <a:pos x="2136" y="0"/>
              </a:cxn>
              <a:cxn ang="0">
                <a:pos x="2172" y="0"/>
              </a:cxn>
              <a:cxn ang="0">
                <a:pos x="2208" y="12"/>
              </a:cxn>
              <a:cxn ang="0">
                <a:pos x="2244" y="12"/>
              </a:cxn>
              <a:cxn ang="0">
                <a:pos x="2280" y="12"/>
              </a:cxn>
              <a:cxn ang="0">
                <a:pos x="2328" y="24"/>
              </a:cxn>
            </a:cxnLst>
            <a:rect l="0" t="0" r="r" b="b"/>
            <a:pathLst>
              <a:path w="2329" h="73">
                <a:moveTo>
                  <a:pt x="0" y="36"/>
                </a:moveTo>
                <a:lnTo>
                  <a:pt x="36" y="36"/>
                </a:lnTo>
                <a:lnTo>
                  <a:pt x="72" y="36"/>
                </a:lnTo>
                <a:lnTo>
                  <a:pt x="108" y="36"/>
                </a:lnTo>
                <a:lnTo>
                  <a:pt x="168" y="24"/>
                </a:lnTo>
                <a:lnTo>
                  <a:pt x="204" y="24"/>
                </a:lnTo>
                <a:lnTo>
                  <a:pt x="252" y="0"/>
                </a:lnTo>
                <a:lnTo>
                  <a:pt x="300" y="0"/>
                </a:lnTo>
                <a:lnTo>
                  <a:pt x="360" y="12"/>
                </a:lnTo>
                <a:lnTo>
                  <a:pt x="408" y="24"/>
                </a:lnTo>
                <a:lnTo>
                  <a:pt x="456" y="24"/>
                </a:lnTo>
                <a:lnTo>
                  <a:pt x="492" y="36"/>
                </a:lnTo>
                <a:lnTo>
                  <a:pt x="540" y="48"/>
                </a:lnTo>
                <a:lnTo>
                  <a:pt x="576" y="60"/>
                </a:lnTo>
                <a:lnTo>
                  <a:pt x="612" y="60"/>
                </a:lnTo>
                <a:lnTo>
                  <a:pt x="648" y="60"/>
                </a:lnTo>
                <a:lnTo>
                  <a:pt x="720" y="72"/>
                </a:lnTo>
                <a:lnTo>
                  <a:pt x="756" y="72"/>
                </a:lnTo>
                <a:lnTo>
                  <a:pt x="792" y="72"/>
                </a:lnTo>
                <a:lnTo>
                  <a:pt x="828" y="72"/>
                </a:lnTo>
                <a:lnTo>
                  <a:pt x="876" y="72"/>
                </a:lnTo>
                <a:lnTo>
                  <a:pt x="924" y="72"/>
                </a:lnTo>
                <a:lnTo>
                  <a:pt x="960" y="72"/>
                </a:lnTo>
                <a:lnTo>
                  <a:pt x="996" y="72"/>
                </a:lnTo>
                <a:lnTo>
                  <a:pt x="1032" y="72"/>
                </a:lnTo>
                <a:lnTo>
                  <a:pt x="1068" y="72"/>
                </a:lnTo>
                <a:lnTo>
                  <a:pt x="1116" y="72"/>
                </a:lnTo>
                <a:lnTo>
                  <a:pt x="1152" y="72"/>
                </a:lnTo>
                <a:lnTo>
                  <a:pt x="1188" y="72"/>
                </a:lnTo>
                <a:lnTo>
                  <a:pt x="1224" y="72"/>
                </a:lnTo>
                <a:lnTo>
                  <a:pt x="1260" y="60"/>
                </a:lnTo>
                <a:lnTo>
                  <a:pt x="1296" y="48"/>
                </a:lnTo>
                <a:lnTo>
                  <a:pt x="1344" y="48"/>
                </a:lnTo>
                <a:lnTo>
                  <a:pt x="1380" y="36"/>
                </a:lnTo>
                <a:lnTo>
                  <a:pt x="1416" y="36"/>
                </a:lnTo>
                <a:lnTo>
                  <a:pt x="1476" y="24"/>
                </a:lnTo>
                <a:lnTo>
                  <a:pt x="1512" y="24"/>
                </a:lnTo>
                <a:lnTo>
                  <a:pt x="1548" y="24"/>
                </a:lnTo>
                <a:lnTo>
                  <a:pt x="1608" y="24"/>
                </a:lnTo>
                <a:lnTo>
                  <a:pt x="1656" y="12"/>
                </a:lnTo>
                <a:lnTo>
                  <a:pt x="1692" y="0"/>
                </a:lnTo>
                <a:lnTo>
                  <a:pt x="1740" y="0"/>
                </a:lnTo>
                <a:lnTo>
                  <a:pt x="1776" y="0"/>
                </a:lnTo>
                <a:lnTo>
                  <a:pt x="1812" y="0"/>
                </a:lnTo>
                <a:lnTo>
                  <a:pt x="1860" y="0"/>
                </a:lnTo>
                <a:lnTo>
                  <a:pt x="1896" y="0"/>
                </a:lnTo>
                <a:lnTo>
                  <a:pt x="1932" y="0"/>
                </a:lnTo>
                <a:lnTo>
                  <a:pt x="1980" y="0"/>
                </a:lnTo>
                <a:lnTo>
                  <a:pt x="2016" y="0"/>
                </a:lnTo>
                <a:lnTo>
                  <a:pt x="2064" y="0"/>
                </a:lnTo>
                <a:lnTo>
                  <a:pt x="2100" y="0"/>
                </a:lnTo>
                <a:lnTo>
                  <a:pt x="2136" y="0"/>
                </a:lnTo>
                <a:lnTo>
                  <a:pt x="2172" y="0"/>
                </a:lnTo>
                <a:lnTo>
                  <a:pt x="2208" y="12"/>
                </a:lnTo>
                <a:lnTo>
                  <a:pt x="2244" y="12"/>
                </a:lnTo>
                <a:lnTo>
                  <a:pt x="2280" y="12"/>
                </a:lnTo>
                <a:lnTo>
                  <a:pt x="2328" y="24"/>
                </a:lnTo>
              </a:path>
            </a:pathLst>
          </a:custGeom>
          <a:noFill/>
          <a:ln w="127000" cap="rnd" cmpd="sng">
            <a:solidFill>
              <a:srgbClr val="00DFCA"/>
            </a:solidFill>
            <a:prstDash val="solid"/>
            <a:round/>
            <a:headEnd type="none" w="sm" len="sm"/>
            <a:tailEnd type="none" w="sm" len="sm"/>
          </a:ln>
          <a:effectLst/>
        </p:spPr>
        <p:txBody>
          <a:bodyPr/>
          <a:lstStyle/>
          <a:p>
            <a:endParaRPr lang="en-US" b="0" dirty="0"/>
          </a:p>
        </p:txBody>
      </p:sp>
      <p:sp>
        <p:nvSpPr>
          <p:cNvPr id="608266" name="Freeform 10"/>
          <p:cNvSpPr>
            <a:spLocks/>
          </p:cNvSpPr>
          <p:nvPr/>
        </p:nvSpPr>
        <p:spPr bwMode="auto">
          <a:xfrm>
            <a:off x="917575" y="5732463"/>
            <a:ext cx="3697288" cy="115887"/>
          </a:xfrm>
          <a:custGeom>
            <a:avLst/>
            <a:gdLst/>
            <a:ahLst/>
            <a:cxnLst>
              <a:cxn ang="0">
                <a:pos x="0" y="36"/>
              </a:cxn>
              <a:cxn ang="0">
                <a:pos x="36" y="36"/>
              </a:cxn>
              <a:cxn ang="0">
                <a:pos x="72" y="36"/>
              </a:cxn>
              <a:cxn ang="0">
                <a:pos x="108" y="36"/>
              </a:cxn>
              <a:cxn ang="0">
                <a:pos x="168" y="24"/>
              </a:cxn>
              <a:cxn ang="0">
                <a:pos x="204" y="24"/>
              </a:cxn>
              <a:cxn ang="0">
                <a:pos x="252" y="0"/>
              </a:cxn>
              <a:cxn ang="0">
                <a:pos x="300" y="0"/>
              </a:cxn>
              <a:cxn ang="0">
                <a:pos x="360" y="12"/>
              </a:cxn>
              <a:cxn ang="0">
                <a:pos x="408" y="24"/>
              </a:cxn>
              <a:cxn ang="0">
                <a:pos x="456" y="24"/>
              </a:cxn>
              <a:cxn ang="0">
                <a:pos x="492" y="36"/>
              </a:cxn>
              <a:cxn ang="0">
                <a:pos x="540" y="48"/>
              </a:cxn>
              <a:cxn ang="0">
                <a:pos x="576" y="60"/>
              </a:cxn>
              <a:cxn ang="0">
                <a:pos x="612" y="60"/>
              </a:cxn>
              <a:cxn ang="0">
                <a:pos x="648" y="60"/>
              </a:cxn>
              <a:cxn ang="0">
                <a:pos x="720" y="72"/>
              </a:cxn>
              <a:cxn ang="0">
                <a:pos x="756" y="72"/>
              </a:cxn>
              <a:cxn ang="0">
                <a:pos x="792" y="72"/>
              </a:cxn>
              <a:cxn ang="0">
                <a:pos x="828" y="72"/>
              </a:cxn>
              <a:cxn ang="0">
                <a:pos x="876" y="72"/>
              </a:cxn>
              <a:cxn ang="0">
                <a:pos x="924" y="72"/>
              </a:cxn>
              <a:cxn ang="0">
                <a:pos x="960" y="72"/>
              </a:cxn>
              <a:cxn ang="0">
                <a:pos x="996" y="72"/>
              </a:cxn>
              <a:cxn ang="0">
                <a:pos x="1032" y="72"/>
              </a:cxn>
              <a:cxn ang="0">
                <a:pos x="1068" y="72"/>
              </a:cxn>
              <a:cxn ang="0">
                <a:pos x="1116" y="72"/>
              </a:cxn>
              <a:cxn ang="0">
                <a:pos x="1152" y="72"/>
              </a:cxn>
              <a:cxn ang="0">
                <a:pos x="1188" y="72"/>
              </a:cxn>
              <a:cxn ang="0">
                <a:pos x="1224" y="72"/>
              </a:cxn>
              <a:cxn ang="0">
                <a:pos x="1260" y="60"/>
              </a:cxn>
              <a:cxn ang="0">
                <a:pos x="1296" y="48"/>
              </a:cxn>
              <a:cxn ang="0">
                <a:pos x="1344" y="48"/>
              </a:cxn>
              <a:cxn ang="0">
                <a:pos x="1380" y="36"/>
              </a:cxn>
              <a:cxn ang="0">
                <a:pos x="1416" y="36"/>
              </a:cxn>
              <a:cxn ang="0">
                <a:pos x="1476" y="24"/>
              </a:cxn>
              <a:cxn ang="0">
                <a:pos x="1512" y="24"/>
              </a:cxn>
              <a:cxn ang="0">
                <a:pos x="1548" y="24"/>
              </a:cxn>
              <a:cxn ang="0">
                <a:pos x="1608" y="24"/>
              </a:cxn>
              <a:cxn ang="0">
                <a:pos x="1656" y="12"/>
              </a:cxn>
              <a:cxn ang="0">
                <a:pos x="1692" y="0"/>
              </a:cxn>
              <a:cxn ang="0">
                <a:pos x="1740" y="0"/>
              </a:cxn>
              <a:cxn ang="0">
                <a:pos x="1776" y="0"/>
              </a:cxn>
              <a:cxn ang="0">
                <a:pos x="1812" y="0"/>
              </a:cxn>
              <a:cxn ang="0">
                <a:pos x="1860" y="0"/>
              </a:cxn>
              <a:cxn ang="0">
                <a:pos x="1896" y="0"/>
              </a:cxn>
              <a:cxn ang="0">
                <a:pos x="1932" y="0"/>
              </a:cxn>
              <a:cxn ang="0">
                <a:pos x="1980" y="0"/>
              </a:cxn>
              <a:cxn ang="0">
                <a:pos x="2016" y="0"/>
              </a:cxn>
              <a:cxn ang="0">
                <a:pos x="2064" y="0"/>
              </a:cxn>
              <a:cxn ang="0">
                <a:pos x="2100" y="0"/>
              </a:cxn>
              <a:cxn ang="0">
                <a:pos x="2136" y="0"/>
              </a:cxn>
              <a:cxn ang="0">
                <a:pos x="2172" y="0"/>
              </a:cxn>
              <a:cxn ang="0">
                <a:pos x="2208" y="12"/>
              </a:cxn>
              <a:cxn ang="0">
                <a:pos x="2244" y="12"/>
              </a:cxn>
              <a:cxn ang="0">
                <a:pos x="2280" y="12"/>
              </a:cxn>
              <a:cxn ang="0">
                <a:pos x="2328" y="24"/>
              </a:cxn>
            </a:cxnLst>
            <a:rect l="0" t="0" r="r" b="b"/>
            <a:pathLst>
              <a:path w="2329" h="73">
                <a:moveTo>
                  <a:pt x="0" y="36"/>
                </a:moveTo>
                <a:lnTo>
                  <a:pt x="36" y="36"/>
                </a:lnTo>
                <a:lnTo>
                  <a:pt x="72" y="36"/>
                </a:lnTo>
                <a:lnTo>
                  <a:pt x="108" y="36"/>
                </a:lnTo>
                <a:lnTo>
                  <a:pt x="168" y="24"/>
                </a:lnTo>
                <a:lnTo>
                  <a:pt x="204" y="24"/>
                </a:lnTo>
                <a:lnTo>
                  <a:pt x="252" y="0"/>
                </a:lnTo>
                <a:lnTo>
                  <a:pt x="300" y="0"/>
                </a:lnTo>
                <a:lnTo>
                  <a:pt x="360" y="12"/>
                </a:lnTo>
                <a:lnTo>
                  <a:pt x="408" y="24"/>
                </a:lnTo>
                <a:lnTo>
                  <a:pt x="456" y="24"/>
                </a:lnTo>
                <a:lnTo>
                  <a:pt x="492" y="36"/>
                </a:lnTo>
                <a:lnTo>
                  <a:pt x="540" y="48"/>
                </a:lnTo>
                <a:lnTo>
                  <a:pt x="576" y="60"/>
                </a:lnTo>
                <a:lnTo>
                  <a:pt x="612" y="60"/>
                </a:lnTo>
                <a:lnTo>
                  <a:pt x="648" y="60"/>
                </a:lnTo>
                <a:lnTo>
                  <a:pt x="720" y="72"/>
                </a:lnTo>
                <a:lnTo>
                  <a:pt x="756" y="72"/>
                </a:lnTo>
                <a:lnTo>
                  <a:pt x="792" y="72"/>
                </a:lnTo>
                <a:lnTo>
                  <a:pt x="828" y="72"/>
                </a:lnTo>
                <a:lnTo>
                  <a:pt x="876" y="72"/>
                </a:lnTo>
                <a:lnTo>
                  <a:pt x="924" y="72"/>
                </a:lnTo>
                <a:lnTo>
                  <a:pt x="960" y="72"/>
                </a:lnTo>
                <a:lnTo>
                  <a:pt x="996" y="72"/>
                </a:lnTo>
                <a:lnTo>
                  <a:pt x="1032" y="72"/>
                </a:lnTo>
                <a:lnTo>
                  <a:pt x="1068" y="72"/>
                </a:lnTo>
                <a:lnTo>
                  <a:pt x="1116" y="72"/>
                </a:lnTo>
                <a:lnTo>
                  <a:pt x="1152" y="72"/>
                </a:lnTo>
                <a:lnTo>
                  <a:pt x="1188" y="72"/>
                </a:lnTo>
                <a:lnTo>
                  <a:pt x="1224" y="72"/>
                </a:lnTo>
                <a:lnTo>
                  <a:pt x="1260" y="60"/>
                </a:lnTo>
                <a:lnTo>
                  <a:pt x="1296" y="48"/>
                </a:lnTo>
                <a:lnTo>
                  <a:pt x="1344" y="48"/>
                </a:lnTo>
                <a:lnTo>
                  <a:pt x="1380" y="36"/>
                </a:lnTo>
                <a:lnTo>
                  <a:pt x="1416" y="36"/>
                </a:lnTo>
                <a:lnTo>
                  <a:pt x="1476" y="24"/>
                </a:lnTo>
                <a:lnTo>
                  <a:pt x="1512" y="24"/>
                </a:lnTo>
                <a:lnTo>
                  <a:pt x="1548" y="24"/>
                </a:lnTo>
                <a:lnTo>
                  <a:pt x="1608" y="24"/>
                </a:lnTo>
                <a:lnTo>
                  <a:pt x="1656" y="12"/>
                </a:lnTo>
                <a:lnTo>
                  <a:pt x="1692" y="0"/>
                </a:lnTo>
                <a:lnTo>
                  <a:pt x="1740" y="0"/>
                </a:lnTo>
                <a:lnTo>
                  <a:pt x="1776" y="0"/>
                </a:lnTo>
                <a:lnTo>
                  <a:pt x="1812" y="0"/>
                </a:lnTo>
                <a:lnTo>
                  <a:pt x="1860" y="0"/>
                </a:lnTo>
                <a:lnTo>
                  <a:pt x="1896" y="0"/>
                </a:lnTo>
                <a:lnTo>
                  <a:pt x="1932" y="0"/>
                </a:lnTo>
                <a:lnTo>
                  <a:pt x="1980" y="0"/>
                </a:lnTo>
                <a:lnTo>
                  <a:pt x="2016" y="0"/>
                </a:lnTo>
                <a:lnTo>
                  <a:pt x="2064" y="0"/>
                </a:lnTo>
                <a:lnTo>
                  <a:pt x="2100" y="0"/>
                </a:lnTo>
                <a:lnTo>
                  <a:pt x="2136" y="0"/>
                </a:lnTo>
                <a:lnTo>
                  <a:pt x="2172" y="0"/>
                </a:lnTo>
                <a:lnTo>
                  <a:pt x="2208" y="12"/>
                </a:lnTo>
                <a:lnTo>
                  <a:pt x="2244" y="12"/>
                </a:lnTo>
                <a:lnTo>
                  <a:pt x="2280" y="12"/>
                </a:lnTo>
                <a:lnTo>
                  <a:pt x="2328" y="24"/>
                </a:lnTo>
              </a:path>
            </a:pathLst>
          </a:custGeom>
          <a:noFill/>
          <a:ln w="127000" cap="rnd" cmpd="sng">
            <a:solidFill>
              <a:srgbClr val="00DFCA"/>
            </a:solidFill>
            <a:prstDash val="solid"/>
            <a:round/>
            <a:headEnd type="none" w="sm" len="sm"/>
            <a:tailEnd type="none" w="sm" len="sm"/>
          </a:ln>
          <a:effectLst/>
        </p:spPr>
        <p:txBody>
          <a:bodyPr/>
          <a:lstStyle/>
          <a:p>
            <a:endParaRPr lang="en-US" b="0" dirty="0"/>
          </a:p>
        </p:txBody>
      </p:sp>
      <p:sp>
        <p:nvSpPr>
          <p:cNvPr id="608267" name="Freeform 11"/>
          <p:cNvSpPr>
            <a:spLocks/>
          </p:cNvSpPr>
          <p:nvPr/>
        </p:nvSpPr>
        <p:spPr bwMode="auto">
          <a:xfrm>
            <a:off x="917575" y="5846763"/>
            <a:ext cx="3697288" cy="115887"/>
          </a:xfrm>
          <a:custGeom>
            <a:avLst/>
            <a:gdLst/>
            <a:ahLst/>
            <a:cxnLst>
              <a:cxn ang="0">
                <a:pos x="0" y="36"/>
              </a:cxn>
              <a:cxn ang="0">
                <a:pos x="36" y="36"/>
              </a:cxn>
              <a:cxn ang="0">
                <a:pos x="72" y="36"/>
              </a:cxn>
              <a:cxn ang="0">
                <a:pos x="108" y="36"/>
              </a:cxn>
              <a:cxn ang="0">
                <a:pos x="168" y="24"/>
              </a:cxn>
              <a:cxn ang="0">
                <a:pos x="204" y="24"/>
              </a:cxn>
              <a:cxn ang="0">
                <a:pos x="252" y="0"/>
              </a:cxn>
              <a:cxn ang="0">
                <a:pos x="300" y="0"/>
              </a:cxn>
              <a:cxn ang="0">
                <a:pos x="360" y="12"/>
              </a:cxn>
              <a:cxn ang="0">
                <a:pos x="408" y="24"/>
              </a:cxn>
              <a:cxn ang="0">
                <a:pos x="456" y="24"/>
              </a:cxn>
              <a:cxn ang="0">
                <a:pos x="492" y="36"/>
              </a:cxn>
              <a:cxn ang="0">
                <a:pos x="540" y="48"/>
              </a:cxn>
              <a:cxn ang="0">
                <a:pos x="576" y="60"/>
              </a:cxn>
              <a:cxn ang="0">
                <a:pos x="612" y="60"/>
              </a:cxn>
              <a:cxn ang="0">
                <a:pos x="648" y="60"/>
              </a:cxn>
              <a:cxn ang="0">
                <a:pos x="720" y="72"/>
              </a:cxn>
              <a:cxn ang="0">
                <a:pos x="756" y="72"/>
              </a:cxn>
              <a:cxn ang="0">
                <a:pos x="792" y="72"/>
              </a:cxn>
              <a:cxn ang="0">
                <a:pos x="828" y="72"/>
              </a:cxn>
              <a:cxn ang="0">
                <a:pos x="876" y="72"/>
              </a:cxn>
              <a:cxn ang="0">
                <a:pos x="924" y="72"/>
              </a:cxn>
              <a:cxn ang="0">
                <a:pos x="960" y="72"/>
              </a:cxn>
              <a:cxn ang="0">
                <a:pos x="996" y="72"/>
              </a:cxn>
              <a:cxn ang="0">
                <a:pos x="1032" y="72"/>
              </a:cxn>
              <a:cxn ang="0">
                <a:pos x="1068" y="72"/>
              </a:cxn>
              <a:cxn ang="0">
                <a:pos x="1116" y="72"/>
              </a:cxn>
              <a:cxn ang="0">
                <a:pos x="1152" y="72"/>
              </a:cxn>
              <a:cxn ang="0">
                <a:pos x="1188" y="72"/>
              </a:cxn>
              <a:cxn ang="0">
                <a:pos x="1224" y="72"/>
              </a:cxn>
              <a:cxn ang="0">
                <a:pos x="1260" y="60"/>
              </a:cxn>
              <a:cxn ang="0">
                <a:pos x="1296" y="48"/>
              </a:cxn>
              <a:cxn ang="0">
                <a:pos x="1344" y="48"/>
              </a:cxn>
              <a:cxn ang="0">
                <a:pos x="1380" y="36"/>
              </a:cxn>
              <a:cxn ang="0">
                <a:pos x="1416" y="36"/>
              </a:cxn>
              <a:cxn ang="0">
                <a:pos x="1476" y="24"/>
              </a:cxn>
              <a:cxn ang="0">
                <a:pos x="1512" y="24"/>
              </a:cxn>
              <a:cxn ang="0">
                <a:pos x="1548" y="24"/>
              </a:cxn>
              <a:cxn ang="0">
                <a:pos x="1608" y="24"/>
              </a:cxn>
              <a:cxn ang="0">
                <a:pos x="1656" y="12"/>
              </a:cxn>
              <a:cxn ang="0">
                <a:pos x="1692" y="0"/>
              </a:cxn>
              <a:cxn ang="0">
                <a:pos x="1740" y="0"/>
              </a:cxn>
              <a:cxn ang="0">
                <a:pos x="1776" y="0"/>
              </a:cxn>
              <a:cxn ang="0">
                <a:pos x="1812" y="0"/>
              </a:cxn>
              <a:cxn ang="0">
                <a:pos x="1860" y="0"/>
              </a:cxn>
              <a:cxn ang="0">
                <a:pos x="1896" y="0"/>
              </a:cxn>
              <a:cxn ang="0">
                <a:pos x="1932" y="0"/>
              </a:cxn>
              <a:cxn ang="0">
                <a:pos x="1980" y="0"/>
              </a:cxn>
              <a:cxn ang="0">
                <a:pos x="2016" y="0"/>
              </a:cxn>
              <a:cxn ang="0">
                <a:pos x="2064" y="0"/>
              </a:cxn>
              <a:cxn ang="0">
                <a:pos x="2100" y="0"/>
              </a:cxn>
              <a:cxn ang="0">
                <a:pos x="2136" y="0"/>
              </a:cxn>
              <a:cxn ang="0">
                <a:pos x="2172" y="0"/>
              </a:cxn>
              <a:cxn ang="0">
                <a:pos x="2208" y="12"/>
              </a:cxn>
              <a:cxn ang="0">
                <a:pos x="2244" y="12"/>
              </a:cxn>
              <a:cxn ang="0">
                <a:pos x="2280" y="12"/>
              </a:cxn>
              <a:cxn ang="0">
                <a:pos x="2328" y="24"/>
              </a:cxn>
            </a:cxnLst>
            <a:rect l="0" t="0" r="r" b="b"/>
            <a:pathLst>
              <a:path w="2329" h="73">
                <a:moveTo>
                  <a:pt x="0" y="36"/>
                </a:moveTo>
                <a:lnTo>
                  <a:pt x="36" y="36"/>
                </a:lnTo>
                <a:lnTo>
                  <a:pt x="72" y="36"/>
                </a:lnTo>
                <a:lnTo>
                  <a:pt x="108" y="36"/>
                </a:lnTo>
                <a:lnTo>
                  <a:pt x="168" y="24"/>
                </a:lnTo>
                <a:lnTo>
                  <a:pt x="204" y="24"/>
                </a:lnTo>
                <a:lnTo>
                  <a:pt x="252" y="0"/>
                </a:lnTo>
                <a:lnTo>
                  <a:pt x="300" y="0"/>
                </a:lnTo>
                <a:lnTo>
                  <a:pt x="360" y="12"/>
                </a:lnTo>
                <a:lnTo>
                  <a:pt x="408" y="24"/>
                </a:lnTo>
                <a:lnTo>
                  <a:pt x="456" y="24"/>
                </a:lnTo>
                <a:lnTo>
                  <a:pt x="492" y="36"/>
                </a:lnTo>
                <a:lnTo>
                  <a:pt x="540" y="48"/>
                </a:lnTo>
                <a:lnTo>
                  <a:pt x="576" y="60"/>
                </a:lnTo>
                <a:lnTo>
                  <a:pt x="612" y="60"/>
                </a:lnTo>
                <a:lnTo>
                  <a:pt x="648" y="60"/>
                </a:lnTo>
                <a:lnTo>
                  <a:pt x="720" y="72"/>
                </a:lnTo>
                <a:lnTo>
                  <a:pt x="756" y="72"/>
                </a:lnTo>
                <a:lnTo>
                  <a:pt x="792" y="72"/>
                </a:lnTo>
                <a:lnTo>
                  <a:pt x="828" y="72"/>
                </a:lnTo>
                <a:lnTo>
                  <a:pt x="876" y="72"/>
                </a:lnTo>
                <a:lnTo>
                  <a:pt x="924" y="72"/>
                </a:lnTo>
                <a:lnTo>
                  <a:pt x="960" y="72"/>
                </a:lnTo>
                <a:lnTo>
                  <a:pt x="996" y="72"/>
                </a:lnTo>
                <a:lnTo>
                  <a:pt x="1032" y="72"/>
                </a:lnTo>
                <a:lnTo>
                  <a:pt x="1068" y="72"/>
                </a:lnTo>
                <a:lnTo>
                  <a:pt x="1116" y="72"/>
                </a:lnTo>
                <a:lnTo>
                  <a:pt x="1152" y="72"/>
                </a:lnTo>
                <a:lnTo>
                  <a:pt x="1188" y="72"/>
                </a:lnTo>
                <a:lnTo>
                  <a:pt x="1224" y="72"/>
                </a:lnTo>
                <a:lnTo>
                  <a:pt x="1260" y="60"/>
                </a:lnTo>
                <a:lnTo>
                  <a:pt x="1296" y="48"/>
                </a:lnTo>
                <a:lnTo>
                  <a:pt x="1344" y="48"/>
                </a:lnTo>
                <a:lnTo>
                  <a:pt x="1380" y="36"/>
                </a:lnTo>
                <a:lnTo>
                  <a:pt x="1416" y="36"/>
                </a:lnTo>
                <a:lnTo>
                  <a:pt x="1476" y="24"/>
                </a:lnTo>
                <a:lnTo>
                  <a:pt x="1512" y="24"/>
                </a:lnTo>
                <a:lnTo>
                  <a:pt x="1548" y="24"/>
                </a:lnTo>
                <a:lnTo>
                  <a:pt x="1608" y="24"/>
                </a:lnTo>
                <a:lnTo>
                  <a:pt x="1656" y="12"/>
                </a:lnTo>
                <a:lnTo>
                  <a:pt x="1692" y="0"/>
                </a:lnTo>
                <a:lnTo>
                  <a:pt x="1740" y="0"/>
                </a:lnTo>
                <a:lnTo>
                  <a:pt x="1776" y="0"/>
                </a:lnTo>
                <a:lnTo>
                  <a:pt x="1812" y="0"/>
                </a:lnTo>
                <a:lnTo>
                  <a:pt x="1860" y="0"/>
                </a:lnTo>
                <a:lnTo>
                  <a:pt x="1896" y="0"/>
                </a:lnTo>
                <a:lnTo>
                  <a:pt x="1932" y="0"/>
                </a:lnTo>
                <a:lnTo>
                  <a:pt x="1980" y="0"/>
                </a:lnTo>
                <a:lnTo>
                  <a:pt x="2016" y="0"/>
                </a:lnTo>
                <a:lnTo>
                  <a:pt x="2064" y="0"/>
                </a:lnTo>
                <a:lnTo>
                  <a:pt x="2100" y="0"/>
                </a:lnTo>
                <a:lnTo>
                  <a:pt x="2136" y="0"/>
                </a:lnTo>
                <a:lnTo>
                  <a:pt x="2172" y="0"/>
                </a:lnTo>
                <a:lnTo>
                  <a:pt x="2208" y="12"/>
                </a:lnTo>
                <a:lnTo>
                  <a:pt x="2244" y="12"/>
                </a:lnTo>
                <a:lnTo>
                  <a:pt x="2280" y="12"/>
                </a:lnTo>
                <a:lnTo>
                  <a:pt x="2328" y="24"/>
                </a:lnTo>
              </a:path>
            </a:pathLst>
          </a:custGeom>
          <a:noFill/>
          <a:ln w="127000" cap="rnd" cmpd="sng">
            <a:solidFill>
              <a:srgbClr val="00DFCA"/>
            </a:solidFill>
            <a:prstDash val="solid"/>
            <a:round/>
            <a:headEnd type="none" w="sm" len="sm"/>
            <a:tailEnd type="none" w="sm" len="sm"/>
          </a:ln>
          <a:effectLst/>
        </p:spPr>
        <p:txBody>
          <a:bodyPr/>
          <a:lstStyle/>
          <a:p>
            <a:endParaRPr lang="en-US" b="0" dirty="0"/>
          </a:p>
        </p:txBody>
      </p:sp>
      <p:sp>
        <p:nvSpPr>
          <p:cNvPr id="608268" name="Freeform 12"/>
          <p:cNvSpPr>
            <a:spLocks/>
          </p:cNvSpPr>
          <p:nvPr/>
        </p:nvSpPr>
        <p:spPr bwMode="auto">
          <a:xfrm>
            <a:off x="3448050" y="4279900"/>
            <a:ext cx="4344988" cy="84138"/>
          </a:xfrm>
          <a:custGeom>
            <a:avLst/>
            <a:gdLst/>
            <a:ahLst/>
            <a:cxnLst>
              <a:cxn ang="0">
                <a:pos x="0" y="0"/>
              </a:cxn>
              <a:cxn ang="0">
                <a:pos x="36" y="0"/>
              </a:cxn>
              <a:cxn ang="0">
                <a:pos x="96" y="0"/>
              </a:cxn>
              <a:cxn ang="0">
                <a:pos x="179" y="0"/>
              </a:cxn>
              <a:cxn ang="0">
                <a:pos x="275" y="0"/>
              </a:cxn>
              <a:cxn ang="0">
                <a:pos x="358" y="0"/>
              </a:cxn>
              <a:cxn ang="0">
                <a:pos x="406" y="0"/>
              </a:cxn>
              <a:cxn ang="0">
                <a:pos x="454" y="0"/>
              </a:cxn>
              <a:cxn ang="0">
                <a:pos x="514" y="0"/>
              </a:cxn>
              <a:cxn ang="0">
                <a:pos x="562" y="0"/>
              </a:cxn>
              <a:cxn ang="0">
                <a:pos x="633" y="0"/>
              </a:cxn>
              <a:cxn ang="0">
                <a:pos x="693" y="0"/>
              </a:cxn>
              <a:cxn ang="0">
                <a:pos x="729" y="0"/>
              </a:cxn>
              <a:cxn ang="0">
                <a:pos x="789" y="10"/>
              </a:cxn>
              <a:cxn ang="0">
                <a:pos x="824" y="21"/>
              </a:cxn>
              <a:cxn ang="0">
                <a:pos x="872" y="31"/>
              </a:cxn>
              <a:cxn ang="0">
                <a:pos x="932" y="31"/>
              </a:cxn>
              <a:cxn ang="0">
                <a:pos x="968" y="31"/>
              </a:cxn>
              <a:cxn ang="0">
                <a:pos x="1004" y="31"/>
              </a:cxn>
              <a:cxn ang="0">
                <a:pos x="1075" y="52"/>
              </a:cxn>
              <a:cxn ang="0">
                <a:pos x="1111" y="52"/>
              </a:cxn>
              <a:cxn ang="0">
                <a:pos x="1159" y="52"/>
              </a:cxn>
              <a:cxn ang="0">
                <a:pos x="1231" y="52"/>
              </a:cxn>
              <a:cxn ang="0">
                <a:pos x="1314" y="52"/>
              </a:cxn>
              <a:cxn ang="0">
                <a:pos x="1374" y="52"/>
              </a:cxn>
              <a:cxn ang="0">
                <a:pos x="1422" y="52"/>
              </a:cxn>
              <a:cxn ang="0">
                <a:pos x="1482" y="52"/>
              </a:cxn>
              <a:cxn ang="0">
                <a:pos x="1541" y="52"/>
              </a:cxn>
              <a:cxn ang="0">
                <a:pos x="1601" y="52"/>
              </a:cxn>
              <a:cxn ang="0">
                <a:pos x="1637" y="52"/>
              </a:cxn>
              <a:cxn ang="0">
                <a:pos x="1685" y="52"/>
              </a:cxn>
              <a:cxn ang="0">
                <a:pos x="1744" y="52"/>
              </a:cxn>
              <a:cxn ang="0">
                <a:pos x="1792" y="52"/>
              </a:cxn>
              <a:cxn ang="0">
                <a:pos x="1840" y="52"/>
              </a:cxn>
              <a:cxn ang="0">
                <a:pos x="1888" y="52"/>
              </a:cxn>
              <a:cxn ang="0">
                <a:pos x="1924" y="52"/>
              </a:cxn>
              <a:cxn ang="0">
                <a:pos x="1971" y="52"/>
              </a:cxn>
              <a:cxn ang="0">
                <a:pos x="2007" y="52"/>
              </a:cxn>
              <a:cxn ang="0">
                <a:pos x="2043" y="52"/>
              </a:cxn>
              <a:cxn ang="0">
                <a:pos x="2103" y="52"/>
              </a:cxn>
              <a:cxn ang="0">
                <a:pos x="2163" y="42"/>
              </a:cxn>
              <a:cxn ang="0">
                <a:pos x="2210" y="42"/>
              </a:cxn>
              <a:cxn ang="0">
                <a:pos x="2246" y="42"/>
              </a:cxn>
              <a:cxn ang="0">
                <a:pos x="2282" y="42"/>
              </a:cxn>
              <a:cxn ang="0">
                <a:pos x="2330" y="42"/>
              </a:cxn>
              <a:cxn ang="0">
                <a:pos x="2378" y="42"/>
              </a:cxn>
              <a:cxn ang="0">
                <a:pos x="2413" y="42"/>
              </a:cxn>
              <a:cxn ang="0">
                <a:pos x="2461" y="42"/>
              </a:cxn>
              <a:cxn ang="0">
                <a:pos x="2509" y="42"/>
              </a:cxn>
              <a:cxn ang="0">
                <a:pos x="2545" y="42"/>
              </a:cxn>
              <a:cxn ang="0">
                <a:pos x="2581" y="42"/>
              </a:cxn>
              <a:cxn ang="0">
                <a:pos x="2617" y="42"/>
              </a:cxn>
              <a:cxn ang="0">
                <a:pos x="2652" y="42"/>
              </a:cxn>
              <a:cxn ang="0">
                <a:pos x="2688" y="42"/>
              </a:cxn>
              <a:cxn ang="0">
                <a:pos x="2736" y="31"/>
              </a:cxn>
            </a:cxnLst>
            <a:rect l="0" t="0" r="r" b="b"/>
            <a:pathLst>
              <a:path w="2737" h="53">
                <a:moveTo>
                  <a:pt x="0" y="0"/>
                </a:moveTo>
                <a:lnTo>
                  <a:pt x="36" y="0"/>
                </a:lnTo>
                <a:lnTo>
                  <a:pt x="96" y="0"/>
                </a:lnTo>
                <a:lnTo>
                  <a:pt x="179" y="0"/>
                </a:lnTo>
                <a:lnTo>
                  <a:pt x="275" y="0"/>
                </a:lnTo>
                <a:lnTo>
                  <a:pt x="358" y="0"/>
                </a:lnTo>
                <a:lnTo>
                  <a:pt x="406" y="0"/>
                </a:lnTo>
                <a:lnTo>
                  <a:pt x="454" y="0"/>
                </a:lnTo>
                <a:lnTo>
                  <a:pt x="514" y="0"/>
                </a:lnTo>
                <a:lnTo>
                  <a:pt x="562" y="0"/>
                </a:lnTo>
                <a:lnTo>
                  <a:pt x="633" y="0"/>
                </a:lnTo>
                <a:lnTo>
                  <a:pt x="693" y="0"/>
                </a:lnTo>
                <a:lnTo>
                  <a:pt x="729" y="0"/>
                </a:lnTo>
                <a:lnTo>
                  <a:pt x="789" y="10"/>
                </a:lnTo>
                <a:lnTo>
                  <a:pt x="824" y="21"/>
                </a:lnTo>
                <a:lnTo>
                  <a:pt x="872" y="31"/>
                </a:lnTo>
                <a:lnTo>
                  <a:pt x="932" y="31"/>
                </a:lnTo>
                <a:lnTo>
                  <a:pt x="968" y="31"/>
                </a:lnTo>
                <a:lnTo>
                  <a:pt x="1004" y="31"/>
                </a:lnTo>
                <a:lnTo>
                  <a:pt x="1075" y="52"/>
                </a:lnTo>
                <a:lnTo>
                  <a:pt x="1111" y="52"/>
                </a:lnTo>
                <a:lnTo>
                  <a:pt x="1159" y="52"/>
                </a:lnTo>
                <a:lnTo>
                  <a:pt x="1231" y="52"/>
                </a:lnTo>
                <a:lnTo>
                  <a:pt x="1314" y="52"/>
                </a:lnTo>
                <a:lnTo>
                  <a:pt x="1374" y="52"/>
                </a:lnTo>
                <a:lnTo>
                  <a:pt x="1422" y="52"/>
                </a:lnTo>
                <a:lnTo>
                  <a:pt x="1482" y="52"/>
                </a:lnTo>
                <a:lnTo>
                  <a:pt x="1541" y="52"/>
                </a:lnTo>
                <a:lnTo>
                  <a:pt x="1601" y="52"/>
                </a:lnTo>
                <a:lnTo>
                  <a:pt x="1637" y="52"/>
                </a:lnTo>
                <a:lnTo>
                  <a:pt x="1685" y="52"/>
                </a:lnTo>
                <a:lnTo>
                  <a:pt x="1744" y="52"/>
                </a:lnTo>
                <a:lnTo>
                  <a:pt x="1792" y="52"/>
                </a:lnTo>
                <a:lnTo>
                  <a:pt x="1840" y="52"/>
                </a:lnTo>
                <a:lnTo>
                  <a:pt x="1888" y="52"/>
                </a:lnTo>
                <a:lnTo>
                  <a:pt x="1924" y="52"/>
                </a:lnTo>
                <a:lnTo>
                  <a:pt x="1971" y="52"/>
                </a:lnTo>
                <a:lnTo>
                  <a:pt x="2007" y="52"/>
                </a:lnTo>
                <a:lnTo>
                  <a:pt x="2043" y="52"/>
                </a:lnTo>
                <a:lnTo>
                  <a:pt x="2103" y="52"/>
                </a:lnTo>
                <a:lnTo>
                  <a:pt x="2163" y="42"/>
                </a:lnTo>
                <a:lnTo>
                  <a:pt x="2210" y="42"/>
                </a:lnTo>
                <a:lnTo>
                  <a:pt x="2246" y="42"/>
                </a:lnTo>
                <a:lnTo>
                  <a:pt x="2282" y="42"/>
                </a:lnTo>
                <a:lnTo>
                  <a:pt x="2330" y="42"/>
                </a:lnTo>
                <a:lnTo>
                  <a:pt x="2378" y="42"/>
                </a:lnTo>
                <a:lnTo>
                  <a:pt x="2413" y="42"/>
                </a:lnTo>
                <a:lnTo>
                  <a:pt x="2461" y="42"/>
                </a:lnTo>
                <a:lnTo>
                  <a:pt x="2509" y="42"/>
                </a:lnTo>
                <a:lnTo>
                  <a:pt x="2545" y="42"/>
                </a:lnTo>
                <a:lnTo>
                  <a:pt x="2581" y="42"/>
                </a:lnTo>
                <a:lnTo>
                  <a:pt x="2617" y="42"/>
                </a:lnTo>
                <a:lnTo>
                  <a:pt x="2652" y="42"/>
                </a:lnTo>
                <a:lnTo>
                  <a:pt x="2688" y="42"/>
                </a:lnTo>
                <a:lnTo>
                  <a:pt x="2736" y="31"/>
                </a:lnTo>
              </a:path>
            </a:pathLst>
          </a:custGeom>
          <a:noFill/>
          <a:ln w="127000" cap="rnd" cmpd="sng">
            <a:solidFill>
              <a:srgbClr val="FAFD00"/>
            </a:solidFill>
            <a:prstDash val="solid"/>
            <a:round/>
            <a:headEnd type="none" w="sm" len="sm"/>
            <a:tailEnd type="none" w="sm" len="sm"/>
          </a:ln>
          <a:effectLst/>
        </p:spPr>
        <p:txBody>
          <a:bodyPr/>
          <a:lstStyle/>
          <a:p>
            <a:endParaRPr lang="en-US" b="0" dirty="0"/>
          </a:p>
        </p:txBody>
      </p:sp>
      <p:sp>
        <p:nvSpPr>
          <p:cNvPr id="608269" name="Freeform 13"/>
          <p:cNvSpPr>
            <a:spLocks/>
          </p:cNvSpPr>
          <p:nvPr/>
        </p:nvSpPr>
        <p:spPr bwMode="auto">
          <a:xfrm>
            <a:off x="3448050" y="4070350"/>
            <a:ext cx="4344988" cy="84138"/>
          </a:xfrm>
          <a:custGeom>
            <a:avLst/>
            <a:gdLst/>
            <a:ahLst/>
            <a:cxnLst>
              <a:cxn ang="0">
                <a:pos x="0" y="0"/>
              </a:cxn>
              <a:cxn ang="0">
                <a:pos x="36" y="0"/>
              </a:cxn>
              <a:cxn ang="0">
                <a:pos x="96" y="0"/>
              </a:cxn>
              <a:cxn ang="0">
                <a:pos x="179" y="0"/>
              </a:cxn>
              <a:cxn ang="0">
                <a:pos x="275" y="0"/>
              </a:cxn>
              <a:cxn ang="0">
                <a:pos x="358" y="0"/>
              </a:cxn>
              <a:cxn ang="0">
                <a:pos x="406" y="0"/>
              </a:cxn>
              <a:cxn ang="0">
                <a:pos x="454" y="0"/>
              </a:cxn>
              <a:cxn ang="0">
                <a:pos x="514" y="0"/>
              </a:cxn>
              <a:cxn ang="0">
                <a:pos x="562" y="0"/>
              </a:cxn>
              <a:cxn ang="0">
                <a:pos x="633" y="0"/>
              </a:cxn>
              <a:cxn ang="0">
                <a:pos x="693" y="0"/>
              </a:cxn>
              <a:cxn ang="0">
                <a:pos x="729" y="0"/>
              </a:cxn>
              <a:cxn ang="0">
                <a:pos x="789" y="10"/>
              </a:cxn>
              <a:cxn ang="0">
                <a:pos x="824" y="21"/>
              </a:cxn>
              <a:cxn ang="0">
                <a:pos x="872" y="31"/>
              </a:cxn>
              <a:cxn ang="0">
                <a:pos x="932" y="31"/>
              </a:cxn>
              <a:cxn ang="0">
                <a:pos x="968" y="31"/>
              </a:cxn>
              <a:cxn ang="0">
                <a:pos x="1004" y="31"/>
              </a:cxn>
              <a:cxn ang="0">
                <a:pos x="1075" y="52"/>
              </a:cxn>
              <a:cxn ang="0">
                <a:pos x="1111" y="52"/>
              </a:cxn>
              <a:cxn ang="0">
                <a:pos x="1159" y="52"/>
              </a:cxn>
              <a:cxn ang="0">
                <a:pos x="1231" y="52"/>
              </a:cxn>
              <a:cxn ang="0">
                <a:pos x="1314" y="52"/>
              </a:cxn>
              <a:cxn ang="0">
                <a:pos x="1374" y="52"/>
              </a:cxn>
              <a:cxn ang="0">
                <a:pos x="1422" y="52"/>
              </a:cxn>
              <a:cxn ang="0">
                <a:pos x="1482" y="52"/>
              </a:cxn>
              <a:cxn ang="0">
                <a:pos x="1541" y="52"/>
              </a:cxn>
              <a:cxn ang="0">
                <a:pos x="1601" y="52"/>
              </a:cxn>
              <a:cxn ang="0">
                <a:pos x="1637" y="52"/>
              </a:cxn>
              <a:cxn ang="0">
                <a:pos x="1685" y="52"/>
              </a:cxn>
              <a:cxn ang="0">
                <a:pos x="1744" y="52"/>
              </a:cxn>
              <a:cxn ang="0">
                <a:pos x="1792" y="52"/>
              </a:cxn>
              <a:cxn ang="0">
                <a:pos x="1840" y="52"/>
              </a:cxn>
              <a:cxn ang="0">
                <a:pos x="1888" y="52"/>
              </a:cxn>
              <a:cxn ang="0">
                <a:pos x="1924" y="52"/>
              </a:cxn>
              <a:cxn ang="0">
                <a:pos x="1971" y="52"/>
              </a:cxn>
              <a:cxn ang="0">
                <a:pos x="2007" y="52"/>
              </a:cxn>
              <a:cxn ang="0">
                <a:pos x="2043" y="52"/>
              </a:cxn>
              <a:cxn ang="0">
                <a:pos x="2103" y="52"/>
              </a:cxn>
              <a:cxn ang="0">
                <a:pos x="2163" y="42"/>
              </a:cxn>
              <a:cxn ang="0">
                <a:pos x="2210" y="42"/>
              </a:cxn>
              <a:cxn ang="0">
                <a:pos x="2246" y="42"/>
              </a:cxn>
              <a:cxn ang="0">
                <a:pos x="2282" y="42"/>
              </a:cxn>
              <a:cxn ang="0">
                <a:pos x="2330" y="42"/>
              </a:cxn>
              <a:cxn ang="0">
                <a:pos x="2378" y="42"/>
              </a:cxn>
              <a:cxn ang="0">
                <a:pos x="2413" y="42"/>
              </a:cxn>
              <a:cxn ang="0">
                <a:pos x="2461" y="42"/>
              </a:cxn>
              <a:cxn ang="0">
                <a:pos x="2509" y="42"/>
              </a:cxn>
              <a:cxn ang="0">
                <a:pos x="2545" y="42"/>
              </a:cxn>
              <a:cxn ang="0">
                <a:pos x="2581" y="42"/>
              </a:cxn>
              <a:cxn ang="0">
                <a:pos x="2617" y="42"/>
              </a:cxn>
              <a:cxn ang="0">
                <a:pos x="2652" y="42"/>
              </a:cxn>
              <a:cxn ang="0">
                <a:pos x="2688" y="42"/>
              </a:cxn>
              <a:cxn ang="0">
                <a:pos x="2736" y="31"/>
              </a:cxn>
            </a:cxnLst>
            <a:rect l="0" t="0" r="r" b="b"/>
            <a:pathLst>
              <a:path w="2737" h="53">
                <a:moveTo>
                  <a:pt x="0" y="0"/>
                </a:moveTo>
                <a:lnTo>
                  <a:pt x="36" y="0"/>
                </a:lnTo>
                <a:lnTo>
                  <a:pt x="96" y="0"/>
                </a:lnTo>
                <a:lnTo>
                  <a:pt x="179" y="0"/>
                </a:lnTo>
                <a:lnTo>
                  <a:pt x="275" y="0"/>
                </a:lnTo>
                <a:lnTo>
                  <a:pt x="358" y="0"/>
                </a:lnTo>
                <a:lnTo>
                  <a:pt x="406" y="0"/>
                </a:lnTo>
                <a:lnTo>
                  <a:pt x="454" y="0"/>
                </a:lnTo>
                <a:lnTo>
                  <a:pt x="514" y="0"/>
                </a:lnTo>
                <a:lnTo>
                  <a:pt x="562" y="0"/>
                </a:lnTo>
                <a:lnTo>
                  <a:pt x="633" y="0"/>
                </a:lnTo>
                <a:lnTo>
                  <a:pt x="693" y="0"/>
                </a:lnTo>
                <a:lnTo>
                  <a:pt x="729" y="0"/>
                </a:lnTo>
                <a:lnTo>
                  <a:pt x="789" y="10"/>
                </a:lnTo>
                <a:lnTo>
                  <a:pt x="824" y="21"/>
                </a:lnTo>
                <a:lnTo>
                  <a:pt x="872" y="31"/>
                </a:lnTo>
                <a:lnTo>
                  <a:pt x="932" y="31"/>
                </a:lnTo>
                <a:lnTo>
                  <a:pt x="968" y="31"/>
                </a:lnTo>
                <a:lnTo>
                  <a:pt x="1004" y="31"/>
                </a:lnTo>
                <a:lnTo>
                  <a:pt x="1075" y="52"/>
                </a:lnTo>
                <a:lnTo>
                  <a:pt x="1111" y="52"/>
                </a:lnTo>
                <a:lnTo>
                  <a:pt x="1159" y="52"/>
                </a:lnTo>
                <a:lnTo>
                  <a:pt x="1231" y="52"/>
                </a:lnTo>
                <a:lnTo>
                  <a:pt x="1314" y="52"/>
                </a:lnTo>
                <a:lnTo>
                  <a:pt x="1374" y="52"/>
                </a:lnTo>
                <a:lnTo>
                  <a:pt x="1422" y="52"/>
                </a:lnTo>
                <a:lnTo>
                  <a:pt x="1482" y="52"/>
                </a:lnTo>
                <a:lnTo>
                  <a:pt x="1541" y="52"/>
                </a:lnTo>
                <a:lnTo>
                  <a:pt x="1601" y="52"/>
                </a:lnTo>
                <a:lnTo>
                  <a:pt x="1637" y="52"/>
                </a:lnTo>
                <a:lnTo>
                  <a:pt x="1685" y="52"/>
                </a:lnTo>
                <a:lnTo>
                  <a:pt x="1744" y="52"/>
                </a:lnTo>
                <a:lnTo>
                  <a:pt x="1792" y="52"/>
                </a:lnTo>
                <a:lnTo>
                  <a:pt x="1840" y="52"/>
                </a:lnTo>
                <a:lnTo>
                  <a:pt x="1888" y="52"/>
                </a:lnTo>
                <a:lnTo>
                  <a:pt x="1924" y="52"/>
                </a:lnTo>
                <a:lnTo>
                  <a:pt x="1971" y="52"/>
                </a:lnTo>
                <a:lnTo>
                  <a:pt x="2007" y="52"/>
                </a:lnTo>
                <a:lnTo>
                  <a:pt x="2043" y="52"/>
                </a:lnTo>
                <a:lnTo>
                  <a:pt x="2103" y="52"/>
                </a:lnTo>
                <a:lnTo>
                  <a:pt x="2163" y="42"/>
                </a:lnTo>
                <a:lnTo>
                  <a:pt x="2210" y="42"/>
                </a:lnTo>
                <a:lnTo>
                  <a:pt x="2246" y="42"/>
                </a:lnTo>
                <a:lnTo>
                  <a:pt x="2282" y="42"/>
                </a:lnTo>
                <a:lnTo>
                  <a:pt x="2330" y="42"/>
                </a:lnTo>
                <a:lnTo>
                  <a:pt x="2378" y="42"/>
                </a:lnTo>
                <a:lnTo>
                  <a:pt x="2413" y="42"/>
                </a:lnTo>
                <a:lnTo>
                  <a:pt x="2461" y="42"/>
                </a:lnTo>
                <a:lnTo>
                  <a:pt x="2509" y="42"/>
                </a:lnTo>
                <a:lnTo>
                  <a:pt x="2545" y="42"/>
                </a:lnTo>
                <a:lnTo>
                  <a:pt x="2581" y="42"/>
                </a:lnTo>
                <a:lnTo>
                  <a:pt x="2617" y="42"/>
                </a:lnTo>
                <a:lnTo>
                  <a:pt x="2652" y="42"/>
                </a:lnTo>
                <a:lnTo>
                  <a:pt x="2688" y="42"/>
                </a:lnTo>
                <a:lnTo>
                  <a:pt x="2736" y="31"/>
                </a:lnTo>
              </a:path>
            </a:pathLst>
          </a:custGeom>
          <a:solidFill>
            <a:srgbClr val="FAFD00"/>
          </a:solidFill>
          <a:ln w="127000" cap="rnd" cmpd="sng">
            <a:solidFill>
              <a:srgbClr val="FAFD00"/>
            </a:solidFill>
            <a:prstDash val="solid"/>
            <a:round/>
            <a:headEnd type="none" w="sm" len="sm"/>
            <a:tailEnd type="none" w="sm" len="sm"/>
          </a:ln>
          <a:effectLst/>
        </p:spPr>
        <p:txBody>
          <a:bodyPr/>
          <a:lstStyle/>
          <a:p>
            <a:endParaRPr lang="en-US" b="0" dirty="0"/>
          </a:p>
        </p:txBody>
      </p:sp>
      <p:sp>
        <p:nvSpPr>
          <p:cNvPr id="608270" name="Freeform 14"/>
          <p:cNvSpPr>
            <a:spLocks/>
          </p:cNvSpPr>
          <p:nvPr/>
        </p:nvSpPr>
        <p:spPr bwMode="auto">
          <a:xfrm>
            <a:off x="3467100" y="4184650"/>
            <a:ext cx="4344988" cy="84138"/>
          </a:xfrm>
          <a:custGeom>
            <a:avLst/>
            <a:gdLst/>
            <a:ahLst/>
            <a:cxnLst>
              <a:cxn ang="0">
                <a:pos x="0" y="0"/>
              </a:cxn>
              <a:cxn ang="0">
                <a:pos x="36" y="0"/>
              </a:cxn>
              <a:cxn ang="0">
                <a:pos x="96" y="0"/>
              </a:cxn>
              <a:cxn ang="0">
                <a:pos x="179" y="0"/>
              </a:cxn>
              <a:cxn ang="0">
                <a:pos x="275" y="0"/>
              </a:cxn>
              <a:cxn ang="0">
                <a:pos x="358" y="0"/>
              </a:cxn>
              <a:cxn ang="0">
                <a:pos x="406" y="0"/>
              </a:cxn>
              <a:cxn ang="0">
                <a:pos x="454" y="0"/>
              </a:cxn>
              <a:cxn ang="0">
                <a:pos x="514" y="0"/>
              </a:cxn>
              <a:cxn ang="0">
                <a:pos x="562" y="0"/>
              </a:cxn>
              <a:cxn ang="0">
                <a:pos x="633" y="0"/>
              </a:cxn>
              <a:cxn ang="0">
                <a:pos x="693" y="0"/>
              </a:cxn>
              <a:cxn ang="0">
                <a:pos x="729" y="0"/>
              </a:cxn>
              <a:cxn ang="0">
                <a:pos x="789" y="10"/>
              </a:cxn>
              <a:cxn ang="0">
                <a:pos x="824" y="21"/>
              </a:cxn>
              <a:cxn ang="0">
                <a:pos x="872" y="31"/>
              </a:cxn>
              <a:cxn ang="0">
                <a:pos x="932" y="31"/>
              </a:cxn>
              <a:cxn ang="0">
                <a:pos x="968" y="31"/>
              </a:cxn>
              <a:cxn ang="0">
                <a:pos x="1004" y="31"/>
              </a:cxn>
              <a:cxn ang="0">
                <a:pos x="1075" y="52"/>
              </a:cxn>
              <a:cxn ang="0">
                <a:pos x="1111" y="52"/>
              </a:cxn>
              <a:cxn ang="0">
                <a:pos x="1159" y="52"/>
              </a:cxn>
              <a:cxn ang="0">
                <a:pos x="1231" y="52"/>
              </a:cxn>
              <a:cxn ang="0">
                <a:pos x="1314" y="52"/>
              </a:cxn>
              <a:cxn ang="0">
                <a:pos x="1374" y="52"/>
              </a:cxn>
              <a:cxn ang="0">
                <a:pos x="1422" y="52"/>
              </a:cxn>
              <a:cxn ang="0">
                <a:pos x="1482" y="52"/>
              </a:cxn>
              <a:cxn ang="0">
                <a:pos x="1541" y="52"/>
              </a:cxn>
              <a:cxn ang="0">
                <a:pos x="1601" y="52"/>
              </a:cxn>
              <a:cxn ang="0">
                <a:pos x="1637" y="52"/>
              </a:cxn>
              <a:cxn ang="0">
                <a:pos x="1685" y="52"/>
              </a:cxn>
              <a:cxn ang="0">
                <a:pos x="1744" y="52"/>
              </a:cxn>
              <a:cxn ang="0">
                <a:pos x="1792" y="52"/>
              </a:cxn>
              <a:cxn ang="0">
                <a:pos x="1840" y="52"/>
              </a:cxn>
              <a:cxn ang="0">
                <a:pos x="1888" y="52"/>
              </a:cxn>
              <a:cxn ang="0">
                <a:pos x="1924" y="52"/>
              </a:cxn>
              <a:cxn ang="0">
                <a:pos x="1971" y="52"/>
              </a:cxn>
              <a:cxn ang="0">
                <a:pos x="2007" y="52"/>
              </a:cxn>
              <a:cxn ang="0">
                <a:pos x="2043" y="52"/>
              </a:cxn>
              <a:cxn ang="0">
                <a:pos x="2103" y="52"/>
              </a:cxn>
              <a:cxn ang="0">
                <a:pos x="2163" y="42"/>
              </a:cxn>
              <a:cxn ang="0">
                <a:pos x="2210" y="42"/>
              </a:cxn>
              <a:cxn ang="0">
                <a:pos x="2246" y="42"/>
              </a:cxn>
              <a:cxn ang="0">
                <a:pos x="2282" y="42"/>
              </a:cxn>
              <a:cxn ang="0">
                <a:pos x="2330" y="42"/>
              </a:cxn>
              <a:cxn ang="0">
                <a:pos x="2378" y="42"/>
              </a:cxn>
              <a:cxn ang="0">
                <a:pos x="2413" y="42"/>
              </a:cxn>
              <a:cxn ang="0">
                <a:pos x="2461" y="42"/>
              </a:cxn>
              <a:cxn ang="0">
                <a:pos x="2509" y="42"/>
              </a:cxn>
              <a:cxn ang="0">
                <a:pos x="2545" y="42"/>
              </a:cxn>
              <a:cxn ang="0">
                <a:pos x="2581" y="42"/>
              </a:cxn>
              <a:cxn ang="0">
                <a:pos x="2617" y="42"/>
              </a:cxn>
              <a:cxn ang="0">
                <a:pos x="2652" y="42"/>
              </a:cxn>
              <a:cxn ang="0">
                <a:pos x="2688" y="42"/>
              </a:cxn>
              <a:cxn ang="0">
                <a:pos x="2736" y="31"/>
              </a:cxn>
            </a:cxnLst>
            <a:rect l="0" t="0" r="r" b="b"/>
            <a:pathLst>
              <a:path w="2737" h="53">
                <a:moveTo>
                  <a:pt x="0" y="0"/>
                </a:moveTo>
                <a:lnTo>
                  <a:pt x="36" y="0"/>
                </a:lnTo>
                <a:lnTo>
                  <a:pt x="96" y="0"/>
                </a:lnTo>
                <a:lnTo>
                  <a:pt x="179" y="0"/>
                </a:lnTo>
                <a:lnTo>
                  <a:pt x="275" y="0"/>
                </a:lnTo>
                <a:lnTo>
                  <a:pt x="358" y="0"/>
                </a:lnTo>
                <a:lnTo>
                  <a:pt x="406" y="0"/>
                </a:lnTo>
                <a:lnTo>
                  <a:pt x="454" y="0"/>
                </a:lnTo>
                <a:lnTo>
                  <a:pt x="514" y="0"/>
                </a:lnTo>
                <a:lnTo>
                  <a:pt x="562" y="0"/>
                </a:lnTo>
                <a:lnTo>
                  <a:pt x="633" y="0"/>
                </a:lnTo>
                <a:lnTo>
                  <a:pt x="693" y="0"/>
                </a:lnTo>
                <a:lnTo>
                  <a:pt x="729" y="0"/>
                </a:lnTo>
                <a:lnTo>
                  <a:pt x="789" y="10"/>
                </a:lnTo>
                <a:lnTo>
                  <a:pt x="824" y="21"/>
                </a:lnTo>
                <a:lnTo>
                  <a:pt x="872" y="31"/>
                </a:lnTo>
                <a:lnTo>
                  <a:pt x="932" y="31"/>
                </a:lnTo>
                <a:lnTo>
                  <a:pt x="968" y="31"/>
                </a:lnTo>
                <a:lnTo>
                  <a:pt x="1004" y="31"/>
                </a:lnTo>
                <a:lnTo>
                  <a:pt x="1075" y="52"/>
                </a:lnTo>
                <a:lnTo>
                  <a:pt x="1111" y="52"/>
                </a:lnTo>
                <a:lnTo>
                  <a:pt x="1159" y="52"/>
                </a:lnTo>
                <a:lnTo>
                  <a:pt x="1231" y="52"/>
                </a:lnTo>
                <a:lnTo>
                  <a:pt x="1314" y="52"/>
                </a:lnTo>
                <a:lnTo>
                  <a:pt x="1374" y="52"/>
                </a:lnTo>
                <a:lnTo>
                  <a:pt x="1422" y="52"/>
                </a:lnTo>
                <a:lnTo>
                  <a:pt x="1482" y="52"/>
                </a:lnTo>
                <a:lnTo>
                  <a:pt x="1541" y="52"/>
                </a:lnTo>
                <a:lnTo>
                  <a:pt x="1601" y="52"/>
                </a:lnTo>
                <a:lnTo>
                  <a:pt x="1637" y="52"/>
                </a:lnTo>
                <a:lnTo>
                  <a:pt x="1685" y="52"/>
                </a:lnTo>
                <a:lnTo>
                  <a:pt x="1744" y="52"/>
                </a:lnTo>
                <a:lnTo>
                  <a:pt x="1792" y="52"/>
                </a:lnTo>
                <a:lnTo>
                  <a:pt x="1840" y="52"/>
                </a:lnTo>
                <a:lnTo>
                  <a:pt x="1888" y="52"/>
                </a:lnTo>
                <a:lnTo>
                  <a:pt x="1924" y="52"/>
                </a:lnTo>
                <a:lnTo>
                  <a:pt x="1971" y="52"/>
                </a:lnTo>
                <a:lnTo>
                  <a:pt x="2007" y="52"/>
                </a:lnTo>
                <a:lnTo>
                  <a:pt x="2043" y="52"/>
                </a:lnTo>
                <a:lnTo>
                  <a:pt x="2103" y="52"/>
                </a:lnTo>
                <a:lnTo>
                  <a:pt x="2163" y="42"/>
                </a:lnTo>
                <a:lnTo>
                  <a:pt x="2210" y="42"/>
                </a:lnTo>
                <a:lnTo>
                  <a:pt x="2246" y="42"/>
                </a:lnTo>
                <a:lnTo>
                  <a:pt x="2282" y="42"/>
                </a:lnTo>
                <a:lnTo>
                  <a:pt x="2330" y="42"/>
                </a:lnTo>
                <a:lnTo>
                  <a:pt x="2378" y="42"/>
                </a:lnTo>
                <a:lnTo>
                  <a:pt x="2413" y="42"/>
                </a:lnTo>
                <a:lnTo>
                  <a:pt x="2461" y="42"/>
                </a:lnTo>
                <a:lnTo>
                  <a:pt x="2509" y="42"/>
                </a:lnTo>
                <a:lnTo>
                  <a:pt x="2545" y="42"/>
                </a:lnTo>
                <a:lnTo>
                  <a:pt x="2581" y="42"/>
                </a:lnTo>
                <a:lnTo>
                  <a:pt x="2617" y="42"/>
                </a:lnTo>
                <a:lnTo>
                  <a:pt x="2652" y="42"/>
                </a:lnTo>
                <a:lnTo>
                  <a:pt x="2688" y="42"/>
                </a:lnTo>
                <a:lnTo>
                  <a:pt x="2736" y="31"/>
                </a:lnTo>
              </a:path>
            </a:pathLst>
          </a:custGeom>
          <a:solidFill>
            <a:srgbClr val="FAFD00"/>
          </a:solidFill>
          <a:ln w="127000" cap="rnd" cmpd="sng">
            <a:solidFill>
              <a:srgbClr val="FAFD00"/>
            </a:solidFill>
            <a:prstDash val="solid"/>
            <a:round/>
            <a:headEnd type="none" w="sm" len="sm"/>
            <a:tailEnd type="none" w="sm" len="sm"/>
          </a:ln>
          <a:effectLst/>
        </p:spPr>
        <p:txBody>
          <a:bodyPr/>
          <a:lstStyle/>
          <a:p>
            <a:endParaRPr lang="en-US" b="0" dirty="0"/>
          </a:p>
        </p:txBody>
      </p:sp>
      <p:sp>
        <p:nvSpPr>
          <p:cNvPr id="608271" name="Freeform 15"/>
          <p:cNvSpPr>
            <a:spLocks/>
          </p:cNvSpPr>
          <p:nvPr/>
        </p:nvSpPr>
        <p:spPr bwMode="auto">
          <a:xfrm>
            <a:off x="3448050" y="4394200"/>
            <a:ext cx="4344988" cy="84138"/>
          </a:xfrm>
          <a:custGeom>
            <a:avLst/>
            <a:gdLst/>
            <a:ahLst/>
            <a:cxnLst>
              <a:cxn ang="0">
                <a:pos x="0" y="0"/>
              </a:cxn>
              <a:cxn ang="0">
                <a:pos x="36" y="0"/>
              </a:cxn>
              <a:cxn ang="0">
                <a:pos x="96" y="0"/>
              </a:cxn>
              <a:cxn ang="0">
                <a:pos x="179" y="0"/>
              </a:cxn>
              <a:cxn ang="0">
                <a:pos x="275" y="0"/>
              </a:cxn>
              <a:cxn ang="0">
                <a:pos x="358" y="0"/>
              </a:cxn>
              <a:cxn ang="0">
                <a:pos x="406" y="0"/>
              </a:cxn>
              <a:cxn ang="0">
                <a:pos x="454" y="0"/>
              </a:cxn>
              <a:cxn ang="0">
                <a:pos x="514" y="0"/>
              </a:cxn>
              <a:cxn ang="0">
                <a:pos x="562" y="0"/>
              </a:cxn>
              <a:cxn ang="0">
                <a:pos x="633" y="0"/>
              </a:cxn>
              <a:cxn ang="0">
                <a:pos x="693" y="0"/>
              </a:cxn>
              <a:cxn ang="0">
                <a:pos x="729" y="0"/>
              </a:cxn>
              <a:cxn ang="0">
                <a:pos x="789" y="10"/>
              </a:cxn>
              <a:cxn ang="0">
                <a:pos x="824" y="21"/>
              </a:cxn>
              <a:cxn ang="0">
                <a:pos x="872" y="31"/>
              </a:cxn>
              <a:cxn ang="0">
                <a:pos x="932" y="31"/>
              </a:cxn>
              <a:cxn ang="0">
                <a:pos x="968" y="31"/>
              </a:cxn>
              <a:cxn ang="0">
                <a:pos x="1004" y="31"/>
              </a:cxn>
              <a:cxn ang="0">
                <a:pos x="1075" y="52"/>
              </a:cxn>
              <a:cxn ang="0">
                <a:pos x="1111" y="52"/>
              </a:cxn>
              <a:cxn ang="0">
                <a:pos x="1159" y="52"/>
              </a:cxn>
              <a:cxn ang="0">
                <a:pos x="1231" y="52"/>
              </a:cxn>
              <a:cxn ang="0">
                <a:pos x="1314" y="52"/>
              </a:cxn>
              <a:cxn ang="0">
                <a:pos x="1374" y="52"/>
              </a:cxn>
              <a:cxn ang="0">
                <a:pos x="1422" y="52"/>
              </a:cxn>
              <a:cxn ang="0">
                <a:pos x="1482" y="52"/>
              </a:cxn>
              <a:cxn ang="0">
                <a:pos x="1541" y="52"/>
              </a:cxn>
              <a:cxn ang="0">
                <a:pos x="1601" y="52"/>
              </a:cxn>
              <a:cxn ang="0">
                <a:pos x="1637" y="52"/>
              </a:cxn>
              <a:cxn ang="0">
                <a:pos x="1685" y="52"/>
              </a:cxn>
              <a:cxn ang="0">
                <a:pos x="1744" y="52"/>
              </a:cxn>
              <a:cxn ang="0">
                <a:pos x="1792" y="52"/>
              </a:cxn>
              <a:cxn ang="0">
                <a:pos x="1840" y="52"/>
              </a:cxn>
              <a:cxn ang="0">
                <a:pos x="1888" y="52"/>
              </a:cxn>
              <a:cxn ang="0">
                <a:pos x="1924" y="52"/>
              </a:cxn>
              <a:cxn ang="0">
                <a:pos x="1971" y="52"/>
              </a:cxn>
              <a:cxn ang="0">
                <a:pos x="2007" y="52"/>
              </a:cxn>
              <a:cxn ang="0">
                <a:pos x="2043" y="52"/>
              </a:cxn>
              <a:cxn ang="0">
                <a:pos x="2103" y="52"/>
              </a:cxn>
              <a:cxn ang="0">
                <a:pos x="2163" y="42"/>
              </a:cxn>
              <a:cxn ang="0">
                <a:pos x="2210" y="42"/>
              </a:cxn>
              <a:cxn ang="0">
                <a:pos x="2246" y="42"/>
              </a:cxn>
              <a:cxn ang="0">
                <a:pos x="2282" y="42"/>
              </a:cxn>
              <a:cxn ang="0">
                <a:pos x="2330" y="42"/>
              </a:cxn>
              <a:cxn ang="0">
                <a:pos x="2378" y="42"/>
              </a:cxn>
              <a:cxn ang="0">
                <a:pos x="2413" y="42"/>
              </a:cxn>
              <a:cxn ang="0">
                <a:pos x="2461" y="42"/>
              </a:cxn>
              <a:cxn ang="0">
                <a:pos x="2509" y="42"/>
              </a:cxn>
              <a:cxn ang="0">
                <a:pos x="2545" y="42"/>
              </a:cxn>
              <a:cxn ang="0">
                <a:pos x="2581" y="42"/>
              </a:cxn>
              <a:cxn ang="0">
                <a:pos x="2617" y="42"/>
              </a:cxn>
              <a:cxn ang="0">
                <a:pos x="2652" y="42"/>
              </a:cxn>
              <a:cxn ang="0">
                <a:pos x="2688" y="42"/>
              </a:cxn>
              <a:cxn ang="0">
                <a:pos x="2736" y="31"/>
              </a:cxn>
            </a:cxnLst>
            <a:rect l="0" t="0" r="r" b="b"/>
            <a:pathLst>
              <a:path w="2737" h="53">
                <a:moveTo>
                  <a:pt x="0" y="0"/>
                </a:moveTo>
                <a:lnTo>
                  <a:pt x="36" y="0"/>
                </a:lnTo>
                <a:lnTo>
                  <a:pt x="96" y="0"/>
                </a:lnTo>
                <a:lnTo>
                  <a:pt x="179" y="0"/>
                </a:lnTo>
                <a:lnTo>
                  <a:pt x="275" y="0"/>
                </a:lnTo>
                <a:lnTo>
                  <a:pt x="358" y="0"/>
                </a:lnTo>
                <a:lnTo>
                  <a:pt x="406" y="0"/>
                </a:lnTo>
                <a:lnTo>
                  <a:pt x="454" y="0"/>
                </a:lnTo>
                <a:lnTo>
                  <a:pt x="514" y="0"/>
                </a:lnTo>
                <a:lnTo>
                  <a:pt x="562" y="0"/>
                </a:lnTo>
                <a:lnTo>
                  <a:pt x="633" y="0"/>
                </a:lnTo>
                <a:lnTo>
                  <a:pt x="693" y="0"/>
                </a:lnTo>
                <a:lnTo>
                  <a:pt x="729" y="0"/>
                </a:lnTo>
                <a:lnTo>
                  <a:pt x="789" y="10"/>
                </a:lnTo>
                <a:lnTo>
                  <a:pt x="824" y="21"/>
                </a:lnTo>
                <a:lnTo>
                  <a:pt x="872" y="31"/>
                </a:lnTo>
                <a:lnTo>
                  <a:pt x="932" y="31"/>
                </a:lnTo>
                <a:lnTo>
                  <a:pt x="968" y="31"/>
                </a:lnTo>
                <a:lnTo>
                  <a:pt x="1004" y="31"/>
                </a:lnTo>
                <a:lnTo>
                  <a:pt x="1075" y="52"/>
                </a:lnTo>
                <a:lnTo>
                  <a:pt x="1111" y="52"/>
                </a:lnTo>
                <a:lnTo>
                  <a:pt x="1159" y="52"/>
                </a:lnTo>
                <a:lnTo>
                  <a:pt x="1231" y="52"/>
                </a:lnTo>
                <a:lnTo>
                  <a:pt x="1314" y="52"/>
                </a:lnTo>
                <a:lnTo>
                  <a:pt x="1374" y="52"/>
                </a:lnTo>
                <a:lnTo>
                  <a:pt x="1422" y="52"/>
                </a:lnTo>
                <a:lnTo>
                  <a:pt x="1482" y="52"/>
                </a:lnTo>
                <a:lnTo>
                  <a:pt x="1541" y="52"/>
                </a:lnTo>
                <a:lnTo>
                  <a:pt x="1601" y="52"/>
                </a:lnTo>
                <a:lnTo>
                  <a:pt x="1637" y="52"/>
                </a:lnTo>
                <a:lnTo>
                  <a:pt x="1685" y="52"/>
                </a:lnTo>
                <a:lnTo>
                  <a:pt x="1744" y="52"/>
                </a:lnTo>
                <a:lnTo>
                  <a:pt x="1792" y="52"/>
                </a:lnTo>
                <a:lnTo>
                  <a:pt x="1840" y="52"/>
                </a:lnTo>
                <a:lnTo>
                  <a:pt x="1888" y="52"/>
                </a:lnTo>
                <a:lnTo>
                  <a:pt x="1924" y="52"/>
                </a:lnTo>
                <a:lnTo>
                  <a:pt x="1971" y="52"/>
                </a:lnTo>
                <a:lnTo>
                  <a:pt x="2007" y="52"/>
                </a:lnTo>
                <a:lnTo>
                  <a:pt x="2043" y="52"/>
                </a:lnTo>
                <a:lnTo>
                  <a:pt x="2103" y="52"/>
                </a:lnTo>
                <a:lnTo>
                  <a:pt x="2163" y="42"/>
                </a:lnTo>
                <a:lnTo>
                  <a:pt x="2210" y="42"/>
                </a:lnTo>
                <a:lnTo>
                  <a:pt x="2246" y="42"/>
                </a:lnTo>
                <a:lnTo>
                  <a:pt x="2282" y="42"/>
                </a:lnTo>
                <a:lnTo>
                  <a:pt x="2330" y="42"/>
                </a:lnTo>
                <a:lnTo>
                  <a:pt x="2378" y="42"/>
                </a:lnTo>
                <a:lnTo>
                  <a:pt x="2413" y="42"/>
                </a:lnTo>
                <a:lnTo>
                  <a:pt x="2461" y="42"/>
                </a:lnTo>
                <a:lnTo>
                  <a:pt x="2509" y="42"/>
                </a:lnTo>
                <a:lnTo>
                  <a:pt x="2545" y="42"/>
                </a:lnTo>
                <a:lnTo>
                  <a:pt x="2581" y="42"/>
                </a:lnTo>
                <a:lnTo>
                  <a:pt x="2617" y="42"/>
                </a:lnTo>
                <a:lnTo>
                  <a:pt x="2652" y="42"/>
                </a:lnTo>
                <a:lnTo>
                  <a:pt x="2688" y="42"/>
                </a:lnTo>
                <a:lnTo>
                  <a:pt x="2736" y="31"/>
                </a:lnTo>
              </a:path>
            </a:pathLst>
          </a:custGeom>
          <a:solidFill>
            <a:srgbClr val="FAFD00"/>
          </a:solidFill>
          <a:ln w="127000" cap="rnd" cmpd="sng">
            <a:solidFill>
              <a:srgbClr val="FAFD00"/>
            </a:solidFill>
            <a:prstDash val="solid"/>
            <a:round/>
            <a:headEnd type="none" w="sm" len="sm"/>
            <a:tailEnd type="none" w="sm" len="sm"/>
          </a:ln>
          <a:effectLst/>
        </p:spPr>
        <p:txBody>
          <a:bodyPr/>
          <a:lstStyle/>
          <a:p>
            <a:endParaRPr lang="en-US" b="0" dirty="0"/>
          </a:p>
        </p:txBody>
      </p:sp>
      <p:sp>
        <p:nvSpPr>
          <p:cNvPr id="608272" name="Freeform 16"/>
          <p:cNvSpPr>
            <a:spLocks/>
          </p:cNvSpPr>
          <p:nvPr/>
        </p:nvSpPr>
        <p:spPr bwMode="auto">
          <a:xfrm>
            <a:off x="1143000" y="1695450"/>
            <a:ext cx="4021138" cy="173038"/>
          </a:xfrm>
          <a:custGeom>
            <a:avLst/>
            <a:gdLst/>
            <a:ahLst/>
            <a:cxnLst>
              <a:cxn ang="0">
                <a:pos x="0" y="60"/>
              </a:cxn>
              <a:cxn ang="0">
                <a:pos x="36" y="60"/>
              </a:cxn>
              <a:cxn ang="0">
                <a:pos x="120" y="60"/>
              </a:cxn>
              <a:cxn ang="0">
                <a:pos x="240" y="60"/>
              </a:cxn>
              <a:cxn ang="0">
                <a:pos x="420" y="60"/>
              </a:cxn>
              <a:cxn ang="0">
                <a:pos x="600" y="60"/>
              </a:cxn>
              <a:cxn ang="0">
                <a:pos x="756" y="60"/>
              </a:cxn>
              <a:cxn ang="0">
                <a:pos x="828" y="60"/>
              </a:cxn>
              <a:cxn ang="0">
                <a:pos x="864" y="60"/>
              </a:cxn>
              <a:cxn ang="0">
                <a:pos x="936" y="60"/>
              </a:cxn>
              <a:cxn ang="0">
                <a:pos x="1032" y="60"/>
              </a:cxn>
              <a:cxn ang="0">
                <a:pos x="1128" y="60"/>
              </a:cxn>
              <a:cxn ang="0">
                <a:pos x="1248" y="60"/>
              </a:cxn>
              <a:cxn ang="0">
                <a:pos x="1392" y="60"/>
              </a:cxn>
              <a:cxn ang="0">
                <a:pos x="1512" y="60"/>
              </a:cxn>
              <a:cxn ang="0">
                <a:pos x="1572" y="60"/>
              </a:cxn>
              <a:cxn ang="0">
                <a:pos x="1632" y="60"/>
              </a:cxn>
              <a:cxn ang="0">
                <a:pos x="1728" y="60"/>
              </a:cxn>
              <a:cxn ang="0">
                <a:pos x="1800" y="72"/>
              </a:cxn>
              <a:cxn ang="0">
                <a:pos x="1848" y="72"/>
              </a:cxn>
              <a:cxn ang="0">
                <a:pos x="1932" y="96"/>
              </a:cxn>
              <a:cxn ang="0">
                <a:pos x="1968" y="108"/>
              </a:cxn>
              <a:cxn ang="0">
                <a:pos x="2004" y="108"/>
              </a:cxn>
              <a:cxn ang="0">
                <a:pos x="2052" y="108"/>
              </a:cxn>
              <a:cxn ang="0">
                <a:pos x="2088" y="108"/>
              </a:cxn>
              <a:cxn ang="0">
                <a:pos x="2124" y="108"/>
              </a:cxn>
              <a:cxn ang="0">
                <a:pos x="2160" y="108"/>
              </a:cxn>
              <a:cxn ang="0">
                <a:pos x="2196" y="96"/>
              </a:cxn>
              <a:cxn ang="0">
                <a:pos x="2244" y="84"/>
              </a:cxn>
              <a:cxn ang="0">
                <a:pos x="2280" y="60"/>
              </a:cxn>
              <a:cxn ang="0">
                <a:pos x="2328" y="48"/>
              </a:cxn>
              <a:cxn ang="0">
                <a:pos x="2364" y="36"/>
              </a:cxn>
              <a:cxn ang="0">
                <a:pos x="2400" y="24"/>
              </a:cxn>
              <a:cxn ang="0">
                <a:pos x="2436" y="24"/>
              </a:cxn>
              <a:cxn ang="0">
                <a:pos x="2532" y="0"/>
              </a:cxn>
            </a:cxnLst>
            <a:rect l="0" t="0" r="r" b="b"/>
            <a:pathLst>
              <a:path w="2533" h="109">
                <a:moveTo>
                  <a:pt x="0" y="60"/>
                </a:moveTo>
                <a:lnTo>
                  <a:pt x="36" y="60"/>
                </a:lnTo>
                <a:lnTo>
                  <a:pt x="120" y="60"/>
                </a:lnTo>
                <a:lnTo>
                  <a:pt x="240" y="60"/>
                </a:lnTo>
                <a:lnTo>
                  <a:pt x="420" y="60"/>
                </a:lnTo>
                <a:lnTo>
                  <a:pt x="600" y="60"/>
                </a:lnTo>
                <a:lnTo>
                  <a:pt x="756" y="60"/>
                </a:lnTo>
                <a:lnTo>
                  <a:pt x="828" y="60"/>
                </a:lnTo>
                <a:lnTo>
                  <a:pt x="864" y="60"/>
                </a:lnTo>
                <a:lnTo>
                  <a:pt x="936" y="60"/>
                </a:lnTo>
                <a:lnTo>
                  <a:pt x="1032" y="60"/>
                </a:lnTo>
                <a:lnTo>
                  <a:pt x="1128" y="60"/>
                </a:lnTo>
                <a:lnTo>
                  <a:pt x="1248" y="60"/>
                </a:lnTo>
                <a:lnTo>
                  <a:pt x="1392" y="60"/>
                </a:lnTo>
                <a:lnTo>
                  <a:pt x="1512" y="60"/>
                </a:lnTo>
                <a:lnTo>
                  <a:pt x="1572" y="60"/>
                </a:lnTo>
                <a:lnTo>
                  <a:pt x="1632" y="60"/>
                </a:lnTo>
                <a:lnTo>
                  <a:pt x="1728" y="60"/>
                </a:lnTo>
                <a:lnTo>
                  <a:pt x="1800" y="72"/>
                </a:lnTo>
                <a:lnTo>
                  <a:pt x="1848" y="72"/>
                </a:lnTo>
                <a:lnTo>
                  <a:pt x="1932" y="96"/>
                </a:lnTo>
                <a:lnTo>
                  <a:pt x="1968" y="108"/>
                </a:lnTo>
                <a:lnTo>
                  <a:pt x="2004" y="108"/>
                </a:lnTo>
                <a:lnTo>
                  <a:pt x="2052" y="108"/>
                </a:lnTo>
                <a:lnTo>
                  <a:pt x="2088" y="108"/>
                </a:lnTo>
                <a:lnTo>
                  <a:pt x="2124" y="108"/>
                </a:lnTo>
                <a:lnTo>
                  <a:pt x="2160" y="108"/>
                </a:lnTo>
                <a:lnTo>
                  <a:pt x="2196" y="96"/>
                </a:lnTo>
                <a:lnTo>
                  <a:pt x="2244" y="84"/>
                </a:lnTo>
                <a:lnTo>
                  <a:pt x="2280" y="60"/>
                </a:lnTo>
                <a:lnTo>
                  <a:pt x="2328" y="48"/>
                </a:lnTo>
                <a:lnTo>
                  <a:pt x="2364" y="36"/>
                </a:lnTo>
                <a:lnTo>
                  <a:pt x="2400" y="24"/>
                </a:lnTo>
                <a:lnTo>
                  <a:pt x="2436" y="24"/>
                </a:lnTo>
                <a:lnTo>
                  <a:pt x="2532" y="0"/>
                </a:lnTo>
              </a:path>
            </a:pathLst>
          </a:custGeom>
          <a:noFill/>
          <a:ln w="127000" cap="rnd" cmpd="sng">
            <a:solidFill>
              <a:schemeClr val="hlink"/>
            </a:solidFill>
            <a:prstDash val="solid"/>
            <a:round/>
            <a:headEnd type="none" w="sm" len="sm"/>
            <a:tailEnd type="none" w="sm" len="sm"/>
          </a:ln>
          <a:effectLst/>
        </p:spPr>
        <p:txBody>
          <a:bodyPr/>
          <a:lstStyle/>
          <a:p>
            <a:endParaRPr lang="en-US" b="0" dirty="0"/>
          </a:p>
        </p:txBody>
      </p:sp>
      <p:sp>
        <p:nvSpPr>
          <p:cNvPr id="608273" name="Freeform 17"/>
          <p:cNvSpPr>
            <a:spLocks/>
          </p:cNvSpPr>
          <p:nvPr/>
        </p:nvSpPr>
        <p:spPr bwMode="auto">
          <a:xfrm>
            <a:off x="1123950" y="1809750"/>
            <a:ext cx="4021138" cy="173038"/>
          </a:xfrm>
          <a:custGeom>
            <a:avLst/>
            <a:gdLst/>
            <a:ahLst/>
            <a:cxnLst>
              <a:cxn ang="0">
                <a:pos x="0" y="60"/>
              </a:cxn>
              <a:cxn ang="0">
                <a:pos x="36" y="60"/>
              </a:cxn>
              <a:cxn ang="0">
                <a:pos x="120" y="60"/>
              </a:cxn>
              <a:cxn ang="0">
                <a:pos x="240" y="60"/>
              </a:cxn>
              <a:cxn ang="0">
                <a:pos x="420" y="60"/>
              </a:cxn>
              <a:cxn ang="0">
                <a:pos x="600" y="60"/>
              </a:cxn>
              <a:cxn ang="0">
                <a:pos x="756" y="60"/>
              </a:cxn>
              <a:cxn ang="0">
                <a:pos x="828" y="60"/>
              </a:cxn>
              <a:cxn ang="0">
                <a:pos x="864" y="60"/>
              </a:cxn>
              <a:cxn ang="0">
                <a:pos x="936" y="60"/>
              </a:cxn>
              <a:cxn ang="0">
                <a:pos x="1032" y="60"/>
              </a:cxn>
              <a:cxn ang="0">
                <a:pos x="1128" y="60"/>
              </a:cxn>
              <a:cxn ang="0">
                <a:pos x="1248" y="60"/>
              </a:cxn>
              <a:cxn ang="0">
                <a:pos x="1392" y="60"/>
              </a:cxn>
              <a:cxn ang="0">
                <a:pos x="1512" y="60"/>
              </a:cxn>
              <a:cxn ang="0">
                <a:pos x="1572" y="60"/>
              </a:cxn>
              <a:cxn ang="0">
                <a:pos x="1632" y="60"/>
              </a:cxn>
              <a:cxn ang="0">
                <a:pos x="1728" y="60"/>
              </a:cxn>
              <a:cxn ang="0">
                <a:pos x="1800" y="72"/>
              </a:cxn>
              <a:cxn ang="0">
                <a:pos x="1848" y="72"/>
              </a:cxn>
              <a:cxn ang="0">
                <a:pos x="1932" y="96"/>
              </a:cxn>
              <a:cxn ang="0">
                <a:pos x="1968" y="108"/>
              </a:cxn>
              <a:cxn ang="0">
                <a:pos x="2004" y="108"/>
              </a:cxn>
              <a:cxn ang="0">
                <a:pos x="2052" y="108"/>
              </a:cxn>
              <a:cxn ang="0">
                <a:pos x="2088" y="108"/>
              </a:cxn>
              <a:cxn ang="0">
                <a:pos x="2124" y="108"/>
              </a:cxn>
              <a:cxn ang="0">
                <a:pos x="2160" y="108"/>
              </a:cxn>
              <a:cxn ang="0">
                <a:pos x="2196" y="96"/>
              </a:cxn>
              <a:cxn ang="0">
                <a:pos x="2244" y="84"/>
              </a:cxn>
              <a:cxn ang="0">
                <a:pos x="2280" y="60"/>
              </a:cxn>
              <a:cxn ang="0">
                <a:pos x="2328" y="48"/>
              </a:cxn>
              <a:cxn ang="0">
                <a:pos x="2364" y="36"/>
              </a:cxn>
              <a:cxn ang="0">
                <a:pos x="2400" y="24"/>
              </a:cxn>
              <a:cxn ang="0">
                <a:pos x="2436" y="24"/>
              </a:cxn>
              <a:cxn ang="0">
                <a:pos x="2532" y="0"/>
              </a:cxn>
            </a:cxnLst>
            <a:rect l="0" t="0" r="r" b="b"/>
            <a:pathLst>
              <a:path w="2533" h="109">
                <a:moveTo>
                  <a:pt x="0" y="60"/>
                </a:moveTo>
                <a:lnTo>
                  <a:pt x="36" y="60"/>
                </a:lnTo>
                <a:lnTo>
                  <a:pt x="120" y="60"/>
                </a:lnTo>
                <a:lnTo>
                  <a:pt x="240" y="60"/>
                </a:lnTo>
                <a:lnTo>
                  <a:pt x="420" y="60"/>
                </a:lnTo>
                <a:lnTo>
                  <a:pt x="600" y="60"/>
                </a:lnTo>
                <a:lnTo>
                  <a:pt x="756" y="60"/>
                </a:lnTo>
                <a:lnTo>
                  <a:pt x="828" y="60"/>
                </a:lnTo>
                <a:lnTo>
                  <a:pt x="864" y="60"/>
                </a:lnTo>
                <a:lnTo>
                  <a:pt x="936" y="60"/>
                </a:lnTo>
                <a:lnTo>
                  <a:pt x="1032" y="60"/>
                </a:lnTo>
                <a:lnTo>
                  <a:pt x="1128" y="60"/>
                </a:lnTo>
                <a:lnTo>
                  <a:pt x="1248" y="60"/>
                </a:lnTo>
                <a:lnTo>
                  <a:pt x="1392" y="60"/>
                </a:lnTo>
                <a:lnTo>
                  <a:pt x="1512" y="60"/>
                </a:lnTo>
                <a:lnTo>
                  <a:pt x="1572" y="60"/>
                </a:lnTo>
                <a:lnTo>
                  <a:pt x="1632" y="60"/>
                </a:lnTo>
                <a:lnTo>
                  <a:pt x="1728" y="60"/>
                </a:lnTo>
                <a:lnTo>
                  <a:pt x="1800" y="72"/>
                </a:lnTo>
                <a:lnTo>
                  <a:pt x="1848" y="72"/>
                </a:lnTo>
                <a:lnTo>
                  <a:pt x="1932" y="96"/>
                </a:lnTo>
                <a:lnTo>
                  <a:pt x="1968" y="108"/>
                </a:lnTo>
                <a:lnTo>
                  <a:pt x="2004" y="108"/>
                </a:lnTo>
                <a:lnTo>
                  <a:pt x="2052" y="108"/>
                </a:lnTo>
                <a:lnTo>
                  <a:pt x="2088" y="108"/>
                </a:lnTo>
                <a:lnTo>
                  <a:pt x="2124" y="108"/>
                </a:lnTo>
                <a:lnTo>
                  <a:pt x="2160" y="108"/>
                </a:lnTo>
                <a:lnTo>
                  <a:pt x="2196" y="96"/>
                </a:lnTo>
                <a:lnTo>
                  <a:pt x="2244" y="84"/>
                </a:lnTo>
                <a:lnTo>
                  <a:pt x="2280" y="60"/>
                </a:lnTo>
                <a:lnTo>
                  <a:pt x="2328" y="48"/>
                </a:lnTo>
                <a:lnTo>
                  <a:pt x="2364" y="36"/>
                </a:lnTo>
                <a:lnTo>
                  <a:pt x="2400" y="24"/>
                </a:lnTo>
                <a:lnTo>
                  <a:pt x="2436" y="24"/>
                </a:lnTo>
                <a:lnTo>
                  <a:pt x="2532" y="0"/>
                </a:lnTo>
              </a:path>
            </a:pathLst>
          </a:custGeom>
          <a:noFill/>
          <a:ln w="127000" cap="rnd" cmpd="sng">
            <a:solidFill>
              <a:schemeClr val="hlink"/>
            </a:solidFill>
            <a:prstDash val="solid"/>
            <a:round/>
            <a:headEnd type="none" w="sm" len="sm"/>
            <a:tailEnd type="none" w="sm" len="sm"/>
          </a:ln>
          <a:effectLst/>
        </p:spPr>
        <p:txBody>
          <a:bodyPr/>
          <a:lstStyle/>
          <a:p>
            <a:endParaRPr lang="en-US" b="0" dirty="0"/>
          </a:p>
        </p:txBody>
      </p:sp>
      <p:sp>
        <p:nvSpPr>
          <p:cNvPr id="608274" name="Freeform 18"/>
          <p:cNvSpPr>
            <a:spLocks/>
          </p:cNvSpPr>
          <p:nvPr/>
        </p:nvSpPr>
        <p:spPr bwMode="auto">
          <a:xfrm>
            <a:off x="1123950" y="1924050"/>
            <a:ext cx="4021138" cy="173038"/>
          </a:xfrm>
          <a:custGeom>
            <a:avLst/>
            <a:gdLst/>
            <a:ahLst/>
            <a:cxnLst>
              <a:cxn ang="0">
                <a:pos x="0" y="60"/>
              </a:cxn>
              <a:cxn ang="0">
                <a:pos x="36" y="60"/>
              </a:cxn>
              <a:cxn ang="0">
                <a:pos x="120" y="60"/>
              </a:cxn>
              <a:cxn ang="0">
                <a:pos x="240" y="60"/>
              </a:cxn>
              <a:cxn ang="0">
                <a:pos x="420" y="60"/>
              </a:cxn>
              <a:cxn ang="0">
                <a:pos x="600" y="60"/>
              </a:cxn>
              <a:cxn ang="0">
                <a:pos x="756" y="60"/>
              </a:cxn>
              <a:cxn ang="0">
                <a:pos x="828" y="60"/>
              </a:cxn>
              <a:cxn ang="0">
                <a:pos x="864" y="60"/>
              </a:cxn>
              <a:cxn ang="0">
                <a:pos x="936" y="60"/>
              </a:cxn>
              <a:cxn ang="0">
                <a:pos x="1032" y="60"/>
              </a:cxn>
              <a:cxn ang="0">
                <a:pos x="1128" y="60"/>
              </a:cxn>
              <a:cxn ang="0">
                <a:pos x="1248" y="60"/>
              </a:cxn>
              <a:cxn ang="0">
                <a:pos x="1392" y="60"/>
              </a:cxn>
              <a:cxn ang="0">
                <a:pos x="1512" y="60"/>
              </a:cxn>
              <a:cxn ang="0">
                <a:pos x="1572" y="60"/>
              </a:cxn>
              <a:cxn ang="0">
                <a:pos x="1632" y="60"/>
              </a:cxn>
              <a:cxn ang="0">
                <a:pos x="1728" y="60"/>
              </a:cxn>
              <a:cxn ang="0">
                <a:pos x="1800" y="72"/>
              </a:cxn>
              <a:cxn ang="0">
                <a:pos x="1848" y="72"/>
              </a:cxn>
              <a:cxn ang="0">
                <a:pos x="1932" y="96"/>
              </a:cxn>
              <a:cxn ang="0">
                <a:pos x="1968" y="108"/>
              </a:cxn>
              <a:cxn ang="0">
                <a:pos x="2004" y="108"/>
              </a:cxn>
              <a:cxn ang="0">
                <a:pos x="2052" y="108"/>
              </a:cxn>
              <a:cxn ang="0">
                <a:pos x="2088" y="108"/>
              </a:cxn>
              <a:cxn ang="0">
                <a:pos x="2124" y="108"/>
              </a:cxn>
              <a:cxn ang="0">
                <a:pos x="2160" y="108"/>
              </a:cxn>
              <a:cxn ang="0">
                <a:pos x="2196" y="96"/>
              </a:cxn>
              <a:cxn ang="0">
                <a:pos x="2244" y="84"/>
              </a:cxn>
              <a:cxn ang="0">
                <a:pos x="2280" y="60"/>
              </a:cxn>
              <a:cxn ang="0">
                <a:pos x="2328" y="48"/>
              </a:cxn>
              <a:cxn ang="0">
                <a:pos x="2364" y="36"/>
              </a:cxn>
              <a:cxn ang="0">
                <a:pos x="2400" y="24"/>
              </a:cxn>
              <a:cxn ang="0">
                <a:pos x="2436" y="24"/>
              </a:cxn>
              <a:cxn ang="0">
                <a:pos x="2532" y="0"/>
              </a:cxn>
            </a:cxnLst>
            <a:rect l="0" t="0" r="r" b="b"/>
            <a:pathLst>
              <a:path w="2533" h="109">
                <a:moveTo>
                  <a:pt x="0" y="60"/>
                </a:moveTo>
                <a:lnTo>
                  <a:pt x="36" y="60"/>
                </a:lnTo>
                <a:lnTo>
                  <a:pt x="120" y="60"/>
                </a:lnTo>
                <a:lnTo>
                  <a:pt x="240" y="60"/>
                </a:lnTo>
                <a:lnTo>
                  <a:pt x="420" y="60"/>
                </a:lnTo>
                <a:lnTo>
                  <a:pt x="600" y="60"/>
                </a:lnTo>
                <a:lnTo>
                  <a:pt x="756" y="60"/>
                </a:lnTo>
                <a:lnTo>
                  <a:pt x="828" y="60"/>
                </a:lnTo>
                <a:lnTo>
                  <a:pt x="864" y="60"/>
                </a:lnTo>
                <a:lnTo>
                  <a:pt x="936" y="60"/>
                </a:lnTo>
                <a:lnTo>
                  <a:pt x="1032" y="60"/>
                </a:lnTo>
                <a:lnTo>
                  <a:pt x="1128" y="60"/>
                </a:lnTo>
                <a:lnTo>
                  <a:pt x="1248" y="60"/>
                </a:lnTo>
                <a:lnTo>
                  <a:pt x="1392" y="60"/>
                </a:lnTo>
                <a:lnTo>
                  <a:pt x="1512" y="60"/>
                </a:lnTo>
                <a:lnTo>
                  <a:pt x="1572" y="60"/>
                </a:lnTo>
                <a:lnTo>
                  <a:pt x="1632" y="60"/>
                </a:lnTo>
                <a:lnTo>
                  <a:pt x="1728" y="60"/>
                </a:lnTo>
                <a:lnTo>
                  <a:pt x="1800" y="72"/>
                </a:lnTo>
                <a:lnTo>
                  <a:pt x="1848" y="72"/>
                </a:lnTo>
                <a:lnTo>
                  <a:pt x="1932" y="96"/>
                </a:lnTo>
                <a:lnTo>
                  <a:pt x="1968" y="108"/>
                </a:lnTo>
                <a:lnTo>
                  <a:pt x="2004" y="108"/>
                </a:lnTo>
                <a:lnTo>
                  <a:pt x="2052" y="108"/>
                </a:lnTo>
                <a:lnTo>
                  <a:pt x="2088" y="108"/>
                </a:lnTo>
                <a:lnTo>
                  <a:pt x="2124" y="108"/>
                </a:lnTo>
                <a:lnTo>
                  <a:pt x="2160" y="108"/>
                </a:lnTo>
                <a:lnTo>
                  <a:pt x="2196" y="96"/>
                </a:lnTo>
                <a:lnTo>
                  <a:pt x="2244" y="84"/>
                </a:lnTo>
                <a:lnTo>
                  <a:pt x="2280" y="60"/>
                </a:lnTo>
                <a:lnTo>
                  <a:pt x="2328" y="48"/>
                </a:lnTo>
                <a:lnTo>
                  <a:pt x="2364" y="36"/>
                </a:lnTo>
                <a:lnTo>
                  <a:pt x="2400" y="24"/>
                </a:lnTo>
                <a:lnTo>
                  <a:pt x="2436" y="24"/>
                </a:lnTo>
                <a:lnTo>
                  <a:pt x="2532" y="0"/>
                </a:lnTo>
              </a:path>
            </a:pathLst>
          </a:custGeom>
          <a:noFill/>
          <a:ln w="127000" cap="rnd" cmpd="sng">
            <a:solidFill>
              <a:schemeClr val="hlink"/>
            </a:solidFill>
            <a:prstDash val="solid"/>
            <a:round/>
            <a:headEnd type="none" w="sm" len="sm"/>
            <a:tailEnd type="none" w="sm" len="sm"/>
          </a:ln>
          <a:effectLst/>
        </p:spPr>
        <p:txBody>
          <a:bodyPr/>
          <a:lstStyle/>
          <a:p>
            <a:endParaRPr lang="en-US" b="0" dirty="0"/>
          </a:p>
        </p:txBody>
      </p:sp>
      <p:sp>
        <p:nvSpPr>
          <p:cNvPr id="608275" name="Freeform 19"/>
          <p:cNvSpPr>
            <a:spLocks/>
          </p:cNvSpPr>
          <p:nvPr/>
        </p:nvSpPr>
        <p:spPr bwMode="auto">
          <a:xfrm>
            <a:off x="1123950" y="2057400"/>
            <a:ext cx="4021138" cy="173038"/>
          </a:xfrm>
          <a:custGeom>
            <a:avLst/>
            <a:gdLst/>
            <a:ahLst/>
            <a:cxnLst>
              <a:cxn ang="0">
                <a:pos x="0" y="60"/>
              </a:cxn>
              <a:cxn ang="0">
                <a:pos x="36" y="60"/>
              </a:cxn>
              <a:cxn ang="0">
                <a:pos x="120" y="60"/>
              </a:cxn>
              <a:cxn ang="0">
                <a:pos x="240" y="60"/>
              </a:cxn>
              <a:cxn ang="0">
                <a:pos x="420" y="60"/>
              </a:cxn>
              <a:cxn ang="0">
                <a:pos x="600" y="60"/>
              </a:cxn>
              <a:cxn ang="0">
                <a:pos x="756" y="60"/>
              </a:cxn>
              <a:cxn ang="0">
                <a:pos x="828" y="60"/>
              </a:cxn>
              <a:cxn ang="0">
                <a:pos x="864" y="60"/>
              </a:cxn>
              <a:cxn ang="0">
                <a:pos x="936" y="60"/>
              </a:cxn>
              <a:cxn ang="0">
                <a:pos x="1032" y="60"/>
              </a:cxn>
              <a:cxn ang="0">
                <a:pos x="1128" y="60"/>
              </a:cxn>
              <a:cxn ang="0">
                <a:pos x="1248" y="60"/>
              </a:cxn>
              <a:cxn ang="0">
                <a:pos x="1392" y="60"/>
              </a:cxn>
              <a:cxn ang="0">
                <a:pos x="1512" y="60"/>
              </a:cxn>
              <a:cxn ang="0">
                <a:pos x="1572" y="60"/>
              </a:cxn>
              <a:cxn ang="0">
                <a:pos x="1632" y="60"/>
              </a:cxn>
              <a:cxn ang="0">
                <a:pos x="1728" y="60"/>
              </a:cxn>
              <a:cxn ang="0">
                <a:pos x="1800" y="72"/>
              </a:cxn>
              <a:cxn ang="0">
                <a:pos x="1848" y="72"/>
              </a:cxn>
              <a:cxn ang="0">
                <a:pos x="1932" y="96"/>
              </a:cxn>
              <a:cxn ang="0">
                <a:pos x="1968" y="108"/>
              </a:cxn>
              <a:cxn ang="0">
                <a:pos x="2004" y="108"/>
              </a:cxn>
              <a:cxn ang="0">
                <a:pos x="2052" y="108"/>
              </a:cxn>
              <a:cxn ang="0">
                <a:pos x="2088" y="108"/>
              </a:cxn>
              <a:cxn ang="0">
                <a:pos x="2124" y="108"/>
              </a:cxn>
              <a:cxn ang="0">
                <a:pos x="2160" y="108"/>
              </a:cxn>
              <a:cxn ang="0">
                <a:pos x="2196" y="96"/>
              </a:cxn>
              <a:cxn ang="0">
                <a:pos x="2244" y="84"/>
              </a:cxn>
              <a:cxn ang="0">
                <a:pos x="2280" y="60"/>
              </a:cxn>
              <a:cxn ang="0">
                <a:pos x="2328" y="48"/>
              </a:cxn>
              <a:cxn ang="0">
                <a:pos x="2364" y="36"/>
              </a:cxn>
              <a:cxn ang="0">
                <a:pos x="2400" y="24"/>
              </a:cxn>
              <a:cxn ang="0">
                <a:pos x="2436" y="24"/>
              </a:cxn>
              <a:cxn ang="0">
                <a:pos x="2532" y="0"/>
              </a:cxn>
            </a:cxnLst>
            <a:rect l="0" t="0" r="r" b="b"/>
            <a:pathLst>
              <a:path w="2533" h="109">
                <a:moveTo>
                  <a:pt x="0" y="60"/>
                </a:moveTo>
                <a:lnTo>
                  <a:pt x="36" y="60"/>
                </a:lnTo>
                <a:lnTo>
                  <a:pt x="120" y="60"/>
                </a:lnTo>
                <a:lnTo>
                  <a:pt x="240" y="60"/>
                </a:lnTo>
                <a:lnTo>
                  <a:pt x="420" y="60"/>
                </a:lnTo>
                <a:lnTo>
                  <a:pt x="600" y="60"/>
                </a:lnTo>
                <a:lnTo>
                  <a:pt x="756" y="60"/>
                </a:lnTo>
                <a:lnTo>
                  <a:pt x="828" y="60"/>
                </a:lnTo>
                <a:lnTo>
                  <a:pt x="864" y="60"/>
                </a:lnTo>
                <a:lnTo>
                  <a:pt x="936" y="60"/>
                </a:lnTo>
                <a:lnTo>
                  <a:pt x="1032" y="60"/>
                </a:lnTo>
                <a:lnTo>
                  <a:pt x="1128" y="60"/>
                </a:lnTo>
                <a:lnTo>
                  <a:pt x="1248" y="60"/>
                </a:lnTo>
                <a:lnTo>
                  <a:pt x="1392" y="60"/>
                </a:lnTo>
                <a:lnTo>
                  <a:pt x="1512" y="60"/>
                </a:lnTo>
                <a:lnTo>
                  <a:pt x="1572" y="60"/>
                </a:lnTo>
                <a:lnTo>
                  <a:pt x="1632" y="60"/>
                </a:lnTo>
                <a:lnTo>
                  <a:pt x="1728" y="60"/>
                </a:lnTo>
                <a:lnTo>
                  <a:pt x="1800" y="72"/>
                </a:lnTo>
                <a:lnTo>
                  <a:pt x="1848" y="72"/>
                </a:lnTo>
                <a:lnTo>
                  <a:pt x="1932" y="96"/>
                </a:lnTo>
                <a:lnTo>
                  <a:pt x="1968" y="108"/>
                </a:lnTo>
                <a:lnTo>
                  <a:pt x="2004" y="108"/>
                </a:lnTo>
                <a:lnTo>
                  <a:pt x="2052" y="108"/>
                </a:lnTo>
                <a:lnTo>
                  <a:pt x="2088" y="108"/>
                </a:lnTo>
                <a:lnTo>
                  <a:pt x="2124" y="108"/>
                </a:lnTo>
                <a:lnTo>
                  <a:pt x="2160" y="108"/>
                </a:lnTo>
                <a:lnTo>
                  <a:pt x="2196" y="96"/>
                </a:lnTo>
                <a:lnTo>
                  <a:pt x="2244" y="84"/>
                </a:lnTo>
                <a:lnTo>
                  <a:pt x="2280" y="60"/>
                </a:lnTo>
                <a:lnTo>
                  <a:pt x="2328" y="48"/>
                </a:lnTo>
                <a:lnTo>
                  <a:pt x="2364" y="36"/>
                </a:lnTo>
                <a:lnTo>
                  <a:pt x="2400" y="24"/>
                </a:lnTo>
                <a:lnTo>
                  <a:pt x="2436" y="24"/>
                </a:lnTo>
                <a:lnTo>
                  <a:pt x="2532" y="0"/>
                </a:lnTo>
              </a:path>
            </a:pathLst>
          </a:custGeom>
          <a:noFill/>
          <a:ln w="127000" cap="rnd" cmpd="sng">
            <a:solidFill>
              <a:schemeClr val="hlink"/>
            </a:solidFill>
            <a:prstDash val="solid"/>
            <a:round/>
            <a:headEnd type="none" w="sm" len="sm"/>
            <a:tailEnd type="none" w="sm" len="sm"/>
          </a:ln>
          <a:effectLst/>
        </p:spPr>
        <p:txBody>
          <a:bodyPr/>
          <a:lstStyle/>
          <a:p>
            <a:endParaRPr lang="en-US" b="0" dirty="0"/>
          </a:p>
        </p:txBody>
      </p:sp>
      <p:sp>
        <p:nvSpPr>
          <p:cNvPr id="608276" name="Rectangle 20"/>
          <p:cNvSpPr>
            <a:spLocks noChangeArrowheads="1"/>
          </p:cNvSpPr>
          <p:nvPr/>
        </p:nvSpPr>
        <p:spPr bwMode="auto">
          <a:xfrm>
            <a:off x="6353716" y="2057400"/>
            <a:ext cx="1470531"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0" dirty="0">
                <a:solidFill>
                  <a:schemeClr val="folHlink"/>
                </a:solidFill>
              </a:rPr>
              <a:t>Review</a:t>
            </a:r>
          </a:p>
        </p:txBody>
      </p:sp>
      <p:sp>
        <p:nvSpPr>
          <p:cNvPr id="608277" name="Rectangle 21"/>
          <p:cNvSpPr>
            <a:spLocks noChangeArrowheads="1"/>
          </p:cNvSpPr>
          <p:nvPr/>
        </p:nvSpPr>
        <p:spPr bwMode="auto">
          <a:xfrm>
            <a:off x="1170678" y="4365625"/>
            <a:ext cx="2279855"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0" dirty="0">
                <a:solidFill>
                  <a:schemeClr val="folHlink"/>
                </a:solidFill>
              </a:rPr>
              <a:t>Share Work</a:t>
            </a:r>
          </a:p>
        </p:txBody>
      </p:sp>
      <p:sp>
        <p:nvSpPr>
          <p:cNvPr id="608278" name="Rectangle 22"/>
          <p:cNvSpPr>
            <a:spLocks noChangeArrowheads="1"/>
          </p:cNvSpPr>
          <p:nvPr/>
        </p:nvSpPr>
        <p:spPr bwMode="auto">
          <a:xfrm>
            <a:off x="4275289" y="3124200"/>
            <a:ext cx="3497111" cy="646973"/>
          </a:xfrm>
          <a:prstGeom prst="rect">
            <a:avLst/>
          </a:prstGeom>
          <a:noFill/>
          <a:ln w="9525">
            <a:noFill/>
            <a:miter lim="800000"/>
            <a:headEnd/>
            <a:tailEnd/>
          </a:ln>
          <a:effectLst/>
        </p:spPr>
        <p:txBody>
          <a:bodyPr wrap="none" lIns="92075" tIns="46038" rIns="92075" bIns="46038">
            <a:spAutoFit/>
          </a:bodyPr>
          <a:lstStyle/>
          <a:p>
            <a:pPr eaLnBrk="0" hangingPunct="0"/>
            <a:r>
              <a:rPr lang="en-US" sz="3600" b="0" i="1" dirty="0">
                <a:solidFill>
                  <a:schemeClr val="folHlink"/>
                </a:solidFill>
              </a:rPr>
              <a:t>Share the Vision</a:t>
            </a:r>
          </a:p>
        </p:txBody>
      </p:sp>
      <p:sp>
        <p:nvSpPr>
          <p:cNvPr id="608279" name="Rectangle 23"/>
          <p:cNvSpPr>
            <a:spLocks noChangeArrowheads="1"/>
          </p:cNvSpPr>
          <p:nvPr/>
        </p:nvSpPr>
        <p:spPr bwMode="auto">
          <a:xfrm>
            <a:off x="5247253" y="5334000"/>
            <a:ext cx="2292807" cy="770084"/>
          </a:xfrm>
          <a:prstGeom prst="rect">
            <a:avLst/>
          </a:prstGeom>
          <a:noFill/>
          <a:ln w="9525">
            <a:noFill/>
            <a:miter lim="800000"/>
            <a:headEnd/>
            <a:tailEnd/>
          </a:ln>
          <a:effectLst/>
        </p:spPr>
        <p:txBody>
          <a:bodyPr wrap="none" lIns="92075" tIns="46038" rIns="92075" bIns="46038">
            <a:spAutoFit/>
          </a:bodyPr>
          <a:lstStyle/>
          <a:p>
            <a:pPr eaLnBrk="0" hangingPunct="0"/>
            <a:r>
              <a:rPr lang="en-US" sz="4400" b="0" u="sng" dirty="0">
                <a:solidFill>
                  <a:schemeClr val="folHlink"/>
                </a:solidFill>
              </a:rPr>
              <a:t>Socialize</a:t>
            </a:r>
          </a:p>
        </p:txBody>
      </p:sp>
      <p:sp>
        <p:nvSpPr>
          <p:cNvPr id="608280" name="Rectangle 24"/>
          <p:cNvSpPr>
            <a:spLocks noChangeArrowheads="1"/>
          </p:cNvSpPr>
          <p:nvPr/>
        </p:nvSpPr>
        <p:spPr bwMode="auto">
          <a:xfrm>
            <a:off x="1018757" y="5435600"/>
            <a:ext cx="3126625"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0" dirty="0">
                <a:solidFill>
                  <a:schemeClr val="folHlink"/>
                </a:solidFill>
              </a:rPr>
              <a:t>Build Consensus</a:t>
            </a:r>
          </a:p>
        </p:txBody>
      </p:sp>
      <p:sp>
        <p:nvSpPr>
          <p:cNvPr id="608281" name="Rectangle 25"/>
          <p:cNvSpPr>
            <a:spLocks noChangeArrowheads="1"/>
          </p:cNvSpPr>
          <p:nvPr/>
        </p:nvSpPr>
        <p:spPr bwMode="auto">
          <a:xfrm>
            <a:off x="4343400" y="4672382"/>
            <a:ext cx="2940356"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0" dirty="0">
                <a:solidFill>
                  <a:schemeClr val="folHlink"/>
                </a:solidFill>
              </a:rPr>
              <a:t>Solve Problems</a:t>
            </a:r>
          </a:p>
        </p:txBody>
      </p:sp>
      <p:sp>
        <p:nvSpPr>
          <p:cNvPr id="608282" name="Rectangle 26"/>
          <p:cNvSpPr>
            <a:spLocks noChangeArrowheads="1"/>
          </p:cNvSpPr>
          <p:nvPr/>
        </p:nvSpPr>
        <p:spPr bwMode="auto">
          <a:xfrm>
            <a:off x="1587831" y="1655763"/>
            <a:ext cx="3299749" cy="646973"/>
          </a:xfrm>
          <a:prstGeom prst="rect">
            <a:avLst/>
          </a:prstGeom>
          <a:noFill/>
          <a:ln w="9525">
            <a:noFill/>
            <a:miter lim="800000"/>
            <a:headEnd/>
            <a:tailEnd/>
          </a:ln>
          <a:effectLst/>
        </p:spPr>
        <p:txBody>
          <a:bodyPr wrap="none" lIns="92075" tIns="46038" rIns="92075" bIns="46038">
            <a:spAutoFit/>
          </a:bodyPr>
          <a:lstStyle/>
          <a:p>
            <a:pPr eaLnBrk="0" hangingPunct="0"/>
            <a:r>
              <a:rPr lang="en-US" sz="3600" b="0" dirty="0">
                <a:solidFill>
                  <a:schemeClr val="folHlink"/>
                </a:solidFill>
              </a:rPr>
              <a:t>Make Decisions</a:t>
            </a:r>
          </a:p>
        </p:txBody>
      </p:sp>
      <p:sp>
        <p:nvSpPr>
          <p:cNvPr id="608283" name="Rectangle 27"/>
          <p:cNvSpPr>
            <a:spLocks noChangeArrowheads="1"/>
          </p:cNvSpPr>
          <p:nvPr/>
        </p:nvSpPr>
        <p:spPr bwMode="auto">
          <a:xfrm>
            <a:off x="1107994" y="2773363"/>
            <a:ext cx="1638461" cy="585418"/>
          </a:xfrm>
          <a:prstGeom prst="rect">
            <a:avLst/>
          </a:prstGeom>
          <a:solidFill>
            <a:srgbClr val="99FFCC"/>
          </a:solidFill>
          <a:ln w="9525">
            <a:noFill/>
            <a:miter lim="800000"/>
            <a:headEnd/>
            <a:tailEnd/>
          </a:ln>
          <a:effectLst/>
        </p:spPr>
        <p:txBody>
          <a:bodyPr wrap="none" lIns="92075" tIns="46038" rIns="92075" bIns="46038">
            <a:spAutoFit/>
          </a:bodyPr>
          <a:lstStyle/>
          <a:p>
            <a:pPr eaLnBrk="0" hangingPunct="0"/>
            <a:r>
              <a:rPr lang="en-US" sz="3200" b="0" dirty="0">
                <a:solidFill>
                  <a:schemeClr val="folHlink"/>
                </a:solidFill>
              </a:rPr>
              <a:t>Synergy</a:t>
            </a:r>
          </a:p>
        </p:txBody>
      </p:sp>
      <p:sp>
        <p:nvSpPr>
          <p:cNvPr id="608284" name="Rectangle 28"/>
          <p:cNvSpPr>
            <a:spLocks noChangeArrowheads="1"/>
          </p:cNvSpPr>
          <p:nvPr/>
        </p:nvSpPr>
        <p:spPr bwMode="auto">
          <a:xfrm>
            <a:off x="3996410" y="3989388"/>
            <a:ext cx="3472104"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0" i="1" dirty="0">
                <a:solidFill>
                  <a:schemeClr val="folHlink"/>
                </a:solidFill>
              </a:rPr>
              <a:t>Share Information</a:t>
            </a:r>
          </a:p>
        </p:txBody>
      </p:sp>
      <p:sp>
        <p:nvSpPr>
          <p:cNvPr id="608285" name="Rectangle 29"/>
          <p:cNvSpPr>
            <a:spLocks noChangeArrowheads="1"/>
          </p:cNvSpPr>
          <p:nvPr/>
        </p:nvSpPr>
        <p:spPr bwMode="auto">
          <a:xfrm>
            <a:off x="3503978" y="2438400"/>
            <a:ext cx="2104294" cy="585418"/>
          </a:xfrm>
          <a:prstGeom prst="rect">
            <a:avLst/>
          </a:prstGeom>
          <a:noFill/>
          <a:ln w="9525">
            <a:noFill/>
            <a:miter lim="800000"/>
            <a:headEnd/>
            <a:tailEnd/>
          </a:ln>
          <a:effectLst/>
        </p:spPr>
        <p:txBody>
          <a:bodyPr wrap="none" lIns="92075" tIns="46038" rIns="92075" bIns="46038">
            <a:spAutoFit/>
          </a:bodyPr>
          <a:lstStyle/>
          <a:p>
            <a:pPr eaLnBrk="0" hangingPunct="0"/>
            <a:r>
              <a:rPr lang="en-US" sz="3200" b="0" dirty="0">
                <a:solidFill>
                  <a:schemeClr val="folHlink"/>
                </a:solidFill>
              </a:rPr>
              <a:t>Build Trust</a:t>
            </a:r>
          </a:p>
        </p:txBody>
      </p:sp>
    </p:spTree>
    <p:extLst>
      <p:ext uri="{BB962C8B-B14F-4D97-AF65-F5344CB8AC3E}">
        <p14:creationId xmlns:p14="http://schemas.microsoft.com/office/powerpoint/2010/main" val="3574841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t>
            </a:r>
            <a:r>
              <a:rPr lang="en-US" dirty="0"/>
              <a:t>Decision-Making Process</a:t>
            </a:r>
          </a:p>
        </p:txBody>
      </p:sp>
      <p:sp>
        <p:nvSpPr>
          <p:cNvPr id="3" name="Content Placeholder 2"/>
          <p:cNvSpPr>
            <a:spLocks noGrp="1"/>
          </p:cNvSpPr>
          <p:nvPr>
            <p:ph idx="1"/>
          </p:nvPr>
        </p:nvSpPr>
        <p:spPr>
          <a:xfrm>
            <a:off x="762000" y="1524000"/>
            <a:ext cx="8305800" cy="4800600"/>
          </a:xfrm>
        </p:spPr>
        <p:txBody>
          <a:bodyPr/>
          <a:lstStyle/>
          <a:p>
            <a:r>
              <a:rPr lang="en-US" dirty="0" smtClean="0"/>
              <a:t>Why? Because no </a:t>
            </a:r>
            <a:r>
              <a:rPr lang="en-US" dirty="0"/>
              <a:t>one has all the </a:t>
            </a:r>
            <a:endParaRPr lang="en-US" dirty="0" smtClean="0"/>
          </a:p>
          <a:p>
            <a:pPr marL="688975" lvl="2" indent="-350838">
              <a:lnSpc>
                <a:spcPct val="90000"/>
              </a:lnSpc>
            </a:pPr>
            <a:r>
              <a:rPr lang="en-US" sz="2800" dirty="0" smtClean="0">
                <a:solidFill>
                  <a:srgbClr val="F85E08"/>
                </a:solidFill>
              </a:rPr>
              <a:t>Experience</a:t>
            </a:r>
          </a:p>
          <a:p>
            <a:pPr marL="688975" lvl="2" indent="-350838">
              <a:lnSpc>
                <a:spcPct val="90000"/>
              </a:lnSpc>
            </a:pPr>
            <a:r>
              <a:rPr lang="en-US" sz="2800" dirty="0" smtClean="0">
                <a:solidFill>
                  <a:srgbClr val="F85E08"/>
                </a:solidFill>
              </a:rPr>
              <a:t>Knowledge</a:t>
            </a:r>
          </a:p>
          <a:p>
            <a:pPr marL="688975" lvl="2" indent="-350838">
              <a:lnSpc>
                <a:spcPct val="90000"/>
              </a:lnSpc>
            </a:pPr>
            <a:r>
              <a:rPr lang="en-US" sz="2800" dirty="0" smtClean="0">
                <a:solidFill>
                  <a:srgbClr val="F85E08"/>
                </a:solidFill>
              </a:rPr>
              <a:t>Resources</a:t>
            </a:r>
            <a:endParaRPr lang="en-US" sz="2800" dirty="0">
              <a:solidFill>
                <a:srgbClr val="F85E08"/>
              </a:solidFill>
            </a:endParaRPr>
          </a:p>
          <a:p>
            <a:pPr marL="688975" lvl="2" indent="-350838">
              <a:lnSpc>
                <a:spcPct val="90000"/>
              </a:lnSpc>
            </a:pPr>
            <a:r>
              <a:rPr lang="en-US" sz="2800" dirty="0" smtClean="0">
                <a:solidFill>
                  <a:srgbClr val="F85E08"/>
                </a:solidFill>
              </a:rPr>
              <a:t>Insight</a:t>
            </a:r>
            <a:r>
              <a:rPr lang="en-US" sz="2800" dirty="0">
                <a:solidFill>
                  <a:srgbClr val="F85E08"/>
                </a:solidFill>
              </a:rPr>
              <a:t>, and </a:t>
            </a:r>
          </a:p>
          <a:p>
            <a:pPr marL="688975" lvl="2" indent="-350838">
              <a:lnSpc>
                <a:spcPct val="90000"/>
              </a:lnSpc>
            </a:pPr>
            <a:r>
              <a:rPr lang="en-US" sz="2800" dirty="0" smtClean="0">
                <a:solidFill>
                  <a:srgbClr val="F85E08"/>
                </a:solidFill>
              </a:rPr>
              <a:t>Inspiration</a:t>
            </a:r>
            <a:endParaRPr lang="en-US" sz="2800" dirty="0">
              <a:solidFill>
                <a:srgbClr val="F85E08"/>
              </a:solidFill>
            </a:endParaRPr>
          </a:p>
          <a:p>
            <a:pPr marL="688975" lvl="1" indent="-350838">
              <a:lnSpc>
                <a:spcPct val="90000"/>
              </a:lnSpc>
              <a:buNone/>
            </a:pPr>
            <a:r>
              <a:rPr lang="en-US" sz="3200" dirty="0" smtClean="0"/>
              <a:t>… to </a:t>
            </a:r>
            <a:r>
              <a:rPr lang="en-US" sz="3200" dirty="0"/>
              <a:t>do the job alone.</a:t>
            </a:r>
            <a:endParaRPr lang="en-US" dirty="0"/>
          </a:p>
          <a:p>
            <a:r>
              <a:rPr lang="en-US" dirty="0" smtClean="0"/>
              <a:t> Difficult decisions require group of people</a:t>
            </a:r>
          </a:p>
          <a:p>
            <a:r>
              <a:rPr lang="en-US" dirty="0" smtClean="0"/>
              <a:t>Virtual teams?</a:t>
            </a:r>
            <a:endParaRPr lang="en-US" dirty="0"/>
          </a:p>
        </p:txBody>
      </p:sp>
    </p:spTree>
    <p:extLst>
      <p:ext uri="{BB962C8B-B14F-4D97-AF65-F5344CB8AC3E}">
        <p14:creationId xmlns:p14="http://schemas.microsoft.com/office/powerpoint/2010/main" val="668403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Groupwork</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5550"/>
            <a:ext cx="7200900" cy="487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9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Groupwork – </a:t>
            </a:r>
            <a:br>
              <a:rPr lang="en-US" dirty="0" smtClean="0"/>
            </a:br>
            <a:r>
              <a:rPr lang="en-US" dirty="0" smtClean="0"/>
              <a:t>Process Gains and Losses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447800"/>
            <a:ext cx="82010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74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type="body" idx="1"/>
          </p:nvPr>
        </p:nvSpPr>
        <p:spPr>
          <a:xfrm>
            <a:off x="762000" y="1447800"/>
            <a:ext cx="8382000" cy="4953000"/>
          </a:xfrm>
        </p:spPr>
        <p:txBody>
          <a:bodyPr/>
          <a:lstStyle/>
          <a:p>
            <a:pPr>
              <a:lnSpc>
                <a:spcPct val="90000"/>
              </a:lnSpc>
              <a:buSzTx/>
              <a:buFont typeface="Wingdings" pitchFamily="2" charset="2"/>
              <a:buChar char="§"/>
            </a:pPr>
            <a:r>
              <a:rPr lang="en-US" dirty="0"/>
              <a:t>Goal: to support groupwork</a:t>
            </a:r>
          </a:p>
          <a:p>
            <a:pPr>
              <a:lnSpc>
                <a:spcPct val="90000"/>
              </a:lnSpc>
              <a:buSzTx/>
              <a:buFont typeface="Wingdings" pitchFamily="2" charset="2"/>
              <a:buChar char="§"/>
            </a:pPr>
            <a:r>
              <a:rPr lang="en-US" dirty="0"/>
              <a:t>Increase benefits / decrease </a:t>
            </a:r>
            <a:r>
              <a:rPr lang="en-US" dirty="0" smtClean="0"/>
              <a:t>losses</a:t>
            </a:r>
            <a:endParaRPr lang="en-US" dirty="0"/>
          </a:p>
          <a:p>
            <a:pPr>
              <a:lnSpc>
                <a:spcPct val="90000"/>
              </a:lnSpc>
              <a:buSzTx/>
              <a:buFont typeface="Wingdings" pitchFamily="2" charset="2"/>
              <a:buChar char="§"/>
            </a:pPr>
            <a:r>
              <a:rPr lang="en-US" dirty="0"/>
              <a:t>Based on traditional methods  </a:t>
            </a:r>
          </a:p>
          <a:p>
            <a:pPr lvl="1">
              <a:lnSpc>
                <a:spcPct val="90000"/>
              </a:lnSpc>
              <a:buClr>
                <a:schemeClr val="folHlink"/>
              </a:buClr>
              <a:buSzTx/>
              <a:buFont typeface="Wingdings" pitchFamily="2" charset="2"/>
              <a:buChar char="§"/>
            </a:pPr>
            <a:r>
              <a:rPr lang="en-US" dirty="0"/>
              <a:t>Nominal Group Technique</a:t>
            </a:r>
          </a:p>
          <a:p>
            <a:pPr lvl="1">
              <a:lnSpc>
                <a:spcPct val="90000"/>
              </a:lnSpc>
              <a:buClr>
                <a:schemeClr val="folHlink"/>
              </a:buClr>
              <a:buSzTx/>
              <a:buFont typeface="Wingdings" pitchFamily="2" charset="2"/>
              <a:buNone/>
            </a:pPr>
            <a:r>
              <a:rPr lang="en-US" dirty="0"/>
              <a:t>	</a:t>
            </a:r>
            <a:r>
              <a:rPr lang="en-US" sz="2400" dirty="0"/>
              <a:t>“Individuals work alone to generate ideas which are pooled under guidance of a trained facilitator”</a:t>
            </a:r>
          </a:p>
          <a:p>
            <a:pPr lvl="1">
              <a:lnSpc>
                <a:spcPct val="90000"/>
              </a:lnSpc>
              <a:buClr>
                <a:schemeClr val="folHlink"/>
              </a:buClr>
              <a:buSzTx/>
              <a:buFont typeface="Wingdings" pitchFamily="2" charset="2"/>
              <a:buChar char="§"/>
            </a:pPr>
            <a:r>
              <a:rPr lang="en-US" dirty="0"/>
              <a:t>Delphi Method</a:t>
            </a:r>
          </a:p>
          <a:p>
            <a:pPr lvl="1">
              <a:lnSpc>
                <a:spcPct val="90000"/>
              </a:lnSpc>
              <a:buClr>
                <a:schemeClr val="folHlink"/>
              </a:buClr>
              <a:buSzTx/>
              <a:buFont typeface="Wingdings" pitchFamily="2" charset="2"/>
              <a:buNone/>
            </a:pPr>
            <a:r>
              <a:rPr lang="en-US" dirty="0"/>
              <a:t>	</a:t>
            </a:r>
            <a:r>
              <a:rPr lang="en-US" sz="2400" dirty="0"/>
              <a:t>“A structured process for collecting and distilling knowledge from a group of experts by means of questionnaires” </a:t>
            </a:r>
          </a:p>
          <a:p>
            <a:pPr>
              <a:lnSpc>
                <a:spcPct val="90000"/>
              </a:lnSpc>
              <a:buSzTx/>
              <a:buFont typeface="Wingdings" pitchFamily="2" charset="2"/>
              <a:buChar char="§"/>
            </a:pPr>
            <a:r>
              <a:rPr lang="en-US" dirty="0"/>
              <a:t>Electronic Meeting System (EMS)</a:t>
            </a:r>
          </a:p>
        </p:txBody>
      </p:sp>
      <p:sp>
        <p:nvSpPr>
          <p:cNvPr id="570373" name="Rectangle 5"/>
          <p:cNvSpPr>
            <a:spLocks noGrp="1" noChangeArrowheads="1"/>
          </p:cNvSpPr>
          <p:nvPr>
            <p:ph type="title"/>
          </p:nvPr>
        </p:nvSpPr>
        <p:spPr/>
        <p:txBody>
          <a:bodyPr/>
          <a:lstStyle/>
          <a:p>
            <a:r>
              <a:rPr lang="en-US" dirty="0" smtClean="0"/>
              <a:t>Supporting Groupwork – </a:t>
            </a:r>
            <a:br>
              <a:rPr lang="en-US" dirty="0" smtClean="0"/>
            </a:br>
            <a:r>
              <a:rPr lang="en-US" dirty="0" smtClean="0"/>
              <a:t>Group </a:t>
            </a:r>
            <a:r>
              <a:rPr lang="en-US" dirty="0"/>
              <a:t>Support Systems</a:t>
            </a:r>
          </a:p>
        </p:txBody>
      </p:sp>
    </p:spTree>
    <p:extLst>
      <p:ext uri="{BB962C8B-B14F-4D97-AF65-F5344CB8AC3E}">
        <p14:creationId xmlns:p14="http://schemas.microsoft.com/office/powerpoint/2010/main" val="3431134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7" name="Rectangle 3"/>
          <p:cNvSpPr>
            <a:spLocks noGrp="1" noChangeArrowheads="1"/>
          </p:cNvSpPr>
          <p:nvPr>
            <p:ph type="body" idx="1"/>
          </p:nvPr>
        </p:nvSpPr>
        <p:spPr/>
        <p:txBody>
          <a:bodyPr/>
          <a:lstStyle/>
          <a:p>
            <a:pPr>
              <a:buSzTx/>
              <a:buFont typeface="Wingdings" pitchFamily="2" charset="2"/>
              <a:buChar char="§"/>
            </a:pPr>
            <a:r>
              <a:rPr lang="en-US" dirty="0"/>
              <a:t>Lotus Notes / Domino Server</a:t>
            </a:r>
          </a:p>
          <a:p>
            <a:pPr lvl="1">
              <a:buClr>
                <a:schemeClr val="folHlink"/>
              </a:buClr>
              <a:buSzTx/>
              <a:buFont typeface="Wingdings" pitchFamily="2" charset="2"/>
              <a:buNone/>
            </a:pPr>
            <a:r>
              <a:rPr lang="en-US" dirty="0"/>
              <a:t>Includes Learning Space</a:t>
            </a:r>
          </a:p>
          <a:p>
            <a:pPr>
              <a:buSzTx/>
              <a:buFont typeface="Wingdings" pitchFamily="2" charset="2"/>
              <a:buChar char="§"/>
            </a:pPr>
            <a:r>
              <a:rPr lang="en-US" dirty="0"/>
              <a:t>Netscape Collabra Server</a:t>
            </a:r>
          </a:p>
          <a:p>
            <a:pPr>
              <a:buSzTx/>
              <a:buFont typeface="Wingdings" pitchFamily="2" charset="2"/>
              <a:buChar char="§"/>
            </a:pPr>
            <a:r>
              <a:rPr lang="en-US" dirty="0"/>
              <a:t>Microsoft NetMeeting</a:t>
            </a:r>
          </a:p>
          <a:p>
            <a:pPr>
              <a:buSzTx/>
              <a:buFont typeface="Wingdings" pitchFamily="2" charset="2"/>
              <a:buChar char="§"/>
            </a:pPr>
            <a:r>
              <a:rPr lang="en-US" dirty="0"/>
              <a:t>Novell Groupwise</a:t>
            </a:r>
          </a:p>
          <a:p>
            <a:pPr>
              <a:buSzTx/>
              <a:buFont typeface="Wingdings" pitchFamily="2" charset="2"/>
              <a:buChar char="§"/>
            </a:pPr>
            <a:r>
              <a:rPr lang="en-US" dirty="0"/>
              <a:t>GroupSystems</a:t>
            </a:r>
          </a:p>
          <a:p>
            <a:pPr>
              <a:buSzTx/>
              <a:buFont typeface="Wingdings" pitchFamily="2" charset="2"/>
              <a:buChar char="§"/>
            </a:pPr>
            <a:r>
              <a:rPr lang="en-US" dirty="0"/>
              <a:t>TCBWorks</a:t>
            </a:r>
          </a:p>
          <a:p>
            <a:pPr>
              <a:buSzTx/>
              <a:buFont typeface="Wingdings" pitchFamily="2" charset="2"/>
              <a:buChar char="§"/>
            </a:pPr>
            <a:r>
              <a:rPr lang="en-US" dirty="0"/>
              <a:t>WebEx</a:t>
            </a:r>
          </a:p>
        </p:txBody>
      </p:sp>
      <p:sp>
        <p:nvSpPr>
          <p:cNvPr id="569349" name="Rectangle 5"/>
          <p:cNvSpPr>
            <a:spLocks noGrp="1" noChangeArrowheads="1"/>
          </p:cNvSpPr>
          <p:nvPr>
            <p:ph type="title"/>
          </p:nvPr>
        </p:nvSpPr>
        <p:spPr/>
        <p:txBody>
          <a:bodyPr/>
          <a:lstStyle/>
          <a:p>
            <a:r>
              <a:rPr lang="en-US" dirty="0"/>
              <a:t>Groupware</a:t>
            </a:r>
          </a:p>
        </p:txBody>
      </p:sp>
    </p:spTree>
    <p:extLst>
      <p:ext uri="{BB962C8B-B14F-4D97-AF65-F5344CB8AC3E}">
        <p14:creationId xmlns:p14="http://schemas.microsoft.com/office/powerpoint/2010/main" val="312963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762000" y="1524000"/>
            <a:ext cx="8305800" cy="4800600"/>
          </a:xfrm>
        </p:spPr>
        <p:txBody>
          <a:bodyPr>
            <a:noAutofit/>
          </a:bodyPr>
          <a:lstStyle/>
          <a:p>
            <a:r>
              <a:rPr lang="en-US" sz="2800" dirty="0" smtClean="0"/>
              <a:t>Describe </a:t>
            </a:r>
            <a:r>
              <a:rPr lang="en-US" sz="2800" dirty="0"/>
              <a:t>how computer </a:t>
            </a:r>
            <a:r>
              <a:rPr lang="en-US" sz="2800" dirty="0" smtClean="0"/>
              <a:t>systems facilitate </a:t>
            </a:r>
            <a:r>
              <a:rPr lang="en-US" sz="2800" dirty="0"/>
              <a:t>communication </a:t>
            </a:r>
            <a:r>
              <a:rPr lang="en-US" sz="2800" dirty="0" smtClean="0"/>
              <a:t>and collaboration </a:t>
            </a:r>
            <a:r>
              <a:rPr lang="en-US" sz="2800" dirty="0"/>
              <a:t>in an enterprise</a:t>
            </a:r>
          </a:p>
          <a:p>
            <a:r>
              <a:rPr lang="en-US" sz="2800" dirty="0" smtClean="0"/>
              <a:t>Explain </a:t>
            </a:r>
            <a:r>
              <a:rPr lang="en-US" sz="2800" dirty="0"/>
              <a:t>the concepts and importance </a:t>
            </a:r>
            <a:r>
              <a:rPr lang="en-US" sz="2800" dirty="0" smtClean="0"/>
              <a:t>of the </a:t>
            </a:r>
            <a:r>
              <a:rPr lang="en-US" sz="2800" dirty="0"/>
              <a:t>time/place framework</a:t>
            </a:r>
          </a:p>
          <a:p>
            <a:r>
              <a:rPr lang="en-US" sz="2800" dirty="0" smtClean="0"/>
              <a:t>Explain </a:t>
            </a:r>
            <a:r>
              <a:rPr lang="en-US" sz="2800" dirty="0"/>
              <a:t>the underlying principles </a:t>
            </a:r>
            <a:r>
              <a:rPr lang="en-US" sz="2800" dirty="0" smtClean="0"/>
              <a:t>and capabilities </a:t>
            </a:r>
            <a:r>
              <a:rPr lang="en-US" sz="2800" dirty="0"/>
              <a:t>of </a:t>
            </a:r>
            <a:r>
              <a:rPr lang="en-US" sz="2800" dirty="0" smtClean="0"/>
              <a:t>groupware (group support systems—GSS)</a:t>
            </a:r>
          </a:p>
          <a:p>
            <a:r>
              <a:rPr lang="en-US" sz="2800" dirty="0"/>
              <a:t>Understand how the Web </a:t>
            </a:r>
            <a:r>
              <a:rPr lang="en-US" sz="2800" dirty="0" smtClean="0"/>
              <a:t>enables collaborative </a:t>
            </a:r>
            <a:r>
              <a:rPr lang="en-US" sz="2800" dirty="0"/>
              <a:t>computing and </a:t>
            </a:r>
            <a:r>
              <a:rPr lang="en-US" sz="2800" dirty="0" smtClean="0"/>
              <a:t>group support </a:t>
            </a:r>
            <a:r>
              <a:rPr lang="en-US" sz="2800" dirty="0"/>
              <a:t>of virtual </a:t>
            </a:r>
            <a:r>
              <a:rPr lang="en-US" sz="2800" dirty="0" smtClean="0"/>
              <a:t>meetings</a:t>
            </a:r>
          </a:p>
          <a:p>
            <a:r>
              <a:rPr lang="en-US" sz="2800" dirty="0" smtClean="0"/>
              <a:t>Describe </a:t>
            </a:r>
            <a:r>
              <a:rPr lang="en-US" sz="2800" dirty="0"/>
              <a:t>the role of </a:t>
            </a:r>
            <a:r>
              <a:rPr lang="en-US" sz="2800" dirty="0" smtClean="0"/>
              <a:t>emerging technologies </a:t>
            </a:r>
            <a:r>
              <a:rPr lang="en-US" sz="2800" dirty="0"/>
              <a:t>in </a:t>
            </a:r>
            <a:r>
              <a:rPr lang="en-US" sz="2800" dirty="0" smtClean="0"/>
              <a:t>supporting collaboration</a:t>
            </a:r>
            <a:endParaRPr lang="en-US" sz="2800" dirty="0"/>
          </a:p>
        </p:txBody>
      </p:sp>
    </p:spTree>
    <p:extLst>
      <p:ext uri="{BB962C8B-B14F-4D97-AF65-F5344CB8AC3E}">
        <p14:creationId xmlns:p14="http://schemas.microsoft.com/office/powerpoint/2010/main" val="1474798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41" name="Rectangle 21"/>
          <p:cNvSpPr>
            <a:spLocks noGrp="1" noChangeArrowheads="1"/>
          </p:cNvSpPr>
          <p:nvPr>
            <p:ph type="title"/>
          </p:nvPr>
        </p:nvSpPr>
        <p:spPr>
          <a:noFill/>
          <a:ln/>
        </p:spPr>
        <p:txBody>
          <a:bodyPr/>
          <a:lstStyle/>
          <a:p>
            <a:pPr>
              <a:buClr>
                <a:schemeClr val="tx1"/>
              </a:buClr>
              <a:buFont typeface="Wingdings" pitchFamily="2" charset="2"/>
              <a:buNone/>
            </a:pPr>
            <a:r>
              <a:rPr lang="en-US" dirty="0"/>
              <a:t>A Time/Place </a:t>
            </a:r>
            <a:r>
              <a:rPr lang="en-US" dirty="0" smtClean="0"/>
              <a:t>Communication Framework for Groupwork</a:t>
            </a:r>
            <a:endParaRPr lang="en-US" dirty="0"/>
          </a:p>
        </p:txBody>
      </p:sp>
      <p:pic>
        <p:nvPicPr>
          <p:cNvPr id="168962" name="Picture 2"/>
          <p:cNvPicPr>
            <a:picLocks noChangeAspect="1" noChangeArrowheads="1"/>
          </p:cNvPicPr>
          <p:nvPr/>
        </p:nvPicPr>
        <p:blipFill>
          <a:blip r:embed="rId3" cstate="print"/>
          <a:srcRect/>
          <a:stretch>
            <a:fillRect/>
          </a:stretch>
        </p:blipFill>
        <p:spPr bwMode="auto">
          <a:xfrm>
            <a:off x="685800" y="1600200"/>
            <a:ext cx="8098971" cy="4724400"/>
          </a:xfrm>
          <a:prstGeom prst="rect">
            <a:avLst/>
          </a:prstGeom>
          <a:noFill/>
          <a:ln w="9525">
            <a:noFill/>
            <a:miter lim="800000"/>
            <a:headEnd/>
            <a:tailEnd/>
          </a:ln>
        </p:spPr>
      </p:pic>
    </p:spTree>
    <p:extLst>
      <p:ext uri="{BB962C8B-B14F-4D97-AF65-F5344CB8AC3E}">
        <p14:creationId xmlns:p14="http://schemas.microsoft.com/office/powerpoint/2010/main" val="370322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t>
            </a:r>
            <a:r>
              <a:rPr lang="en-US" dirty="0"/>
              <a:t>for Indirect Support of Decision Making</a:t>
            </a:r>
          </a:p>
        </p:txBody>
      </p:sp>
      <p:sp>
        <p:nvSpPr>
          <p:cNvPr id="3" name="Content Placeholder 2"/>
          <p:cNvSpPr>
            <a:spLocks noGrp="1"/>
          </p:cNvSpPr>
          <p:nvPr>
            <p:ph idx="1"/>
          </p:nvPr>
        </p:nvSpPr>
        <p:spPr/>
        <p:txBody>
          <a:bodyPr/>
          <a:lstStyle/>
          <a:p>
            <a:r>
              <a:rPr lang="en-US" dirty="0"/>
              <a:t>Groupware products provide a way for groups to share resources and </a:t>
            </a:r>
            <a:r>
              <a:rPr lang="en-US" dirty="0" smtClean="0"/>
              <a:t>opinions</a:t>
            </a:r>
          </a:p>
          <a:p>
            <a:r>
              <a:rPr lang="en-US" dirty="0" smtClean="0"/>
              <a:t>Synchronous or Asynchronous</a:t>
            </a:r>
          </a:p>
          <a:p>
            <a:r>
              <a:rPr lang="en-US" dirty="0" smtClean="0"/>
              <a:t>Examples</a:t>
            </a:r>
          </a:p>
          <a:p>
            <a:pPr lvl="1"/>
            <a:r>
              <a:rPr lang="en-US" dirty="0" smtClean="0"/>
              <a:t>dropbox.com</a:t>
            </a:r>
          </a:p>
          <a:p>
            <a:pPr lvl="1"/>
            <a:r>
              <a:rPr lang="en-US" dirty="0" smtClean="0"/>
              <a:t>drive.google.com</a:t>
            </a:r>
          </a:p>
          <a:p>
            <a:pPr lvl="1"/>
            <a:r>
              <a:rPr lang="en-US" dirty="0" smtClean="0"/>
              <a:t>office.microsoft.com </a:t>
            </a:r>
          </a:p>
          <a:p>
            <a:pPr lvl="1"/>
            <a:r>
              <a:rPr lang="en-US" dirty="0" smtClean="0"/>
              <a:t>…</a:t>
            </a:r>
          </a:p>
          <a:p>
            <a:r>
              <a:rPr lang="en-US" dirty="0" smtClean="0"/>
              <a:t>See Table 12.5 for a list of examples</a:t>
            </a:r>
            <a:endParaRPr lang="en-US" dirty="0"/>
          </a:p>
        </p:txBody>
      </p:sp>
    </p:spTree>
    <p:extLst>
      <p:ext uri="{BB962C8B-B14F-4D97-AF65-F5344CB8AC3E}">
        <p14:creationId xmlns:p14="http://schemas.microsoft.com/office/powerpoint/2010/main" val="175672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Groupware… </a:t>
            </a:r>
            <a:endParaRPr lang="en-US" dirty="0"/>
          </a:p>
        </p:txBody>
      </p:sp>
      <p:sp>
        <p:nvSpPr>
          <p:cNvPr id="3" name="Content Placeholder 2"/>
          <p:cNvSpPr>
            <a:spLocks noGrp="1"/>
          </p:cNvSpPr>
          <p:nvPr>
            <p:ph idx="1"/>
          </p:nvPr>
        </p:nvSpPr>
        <p:spPr/>
        <p:txBody>
          <a:bodyPr/>
          <a:lstStyle/>
          <a:p>
            <a:r>
              <a:rPr lang="en-US" dirty="0" smtClean="0"/>
              <a:t>Virtual Meeting Systems</a:t>
            </a:r>
          </a:p>
          <a:p>
            <a:pPr lvl="1"/>
            <a:r>
              <a:rPr lang="en-US" dirty="0" smtClean="0"/>
              <a:t>webex.com</a:t>
            </a:r>
            <a:r>
              <a:rPr lang="en-US" dirty="0"/>
              <a:t>, gotomeeting.com, </a:t>
            </a:r>
            <a:r>
              <a:rPr lang="en-US" dirty="0" smtClean="0"/>
              <a:t>Skype.com, …</a:t>
            </a:r>
          </a:p>
          <a:p>
            <a:r>
              <a:rPr lang="en-US" dirty="0"/>
              <a:t>GroupSystems </a:t>
            </a:r>
            <a:r>
              <a:rPr lang="en-US" dirty="0" smtClean="0"/>
              <a:t>(Groupsystems.com)</a:t>
            </a:r>
          </a:p>
          <a:p>
            <a:r>
              <a:rPr lang="en-US" dirty="0"/>
              <a:t>Collaborative </a:t>
            </a:r>
            <a:r>
              <a:rPr lang="en-US" dirty="0" smtClean="0"/>
              <a:t>Workflow</a:t>
            </a:r>
          </a:p>
          <a:p>
            <a:r>
              <a:rPr lang="en-US" dirty="0"/>
              <a:t>Web </a:t>
            </a:r>
            <a:r>
              <a:rPr lang="en-US" dirty="0" smtClean="0"/>
              <a:t>2.0</a:t>
            </a:r>
          </a:p>
          <a:p>
            <a:pPr lvl="1"/>
            <a:r>
              <a:rPr lang="en-US" dirty="0" smtClean="0"/>
              <a:t>Search, links, authoring, tags, extensions, signals</a:t>
            </a:r>
          </a:p>
          <a:p>
            <a:r>
              <a:rPr lang="en-US" dirty="0" smtClean="0"/>
              <a:t>Wikis</a:t>
            </a:r>
          </a:p>
          <a:p>
            <a:r>
              <a:rPr lang="en-US" dirty="0" smtClean="0"/>
              <a:t>Collaborative Networks</a:t>
            </a:r>
          </a:p>
          <a:p>
            <a:endParaRPr lang="en-US" dirty="0"/>
          </a:p>
        </p:txBody>
      </p:sp>
    </p:spTree>
    <p:extLst>
      <p:ext uri="{BB962C8B-B14F-4D97-AF65-F5344CB8AC3E}">
        <p14:creationId xmlns:p14="http://schemas.microsoft.com/office/powerpoint/2010/main" val="662454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Decision Support Systems</a:t>
            </a:r>
          </a:p>
        </p:txBody>
      </p:sp>
      <p:sp>
        <p:nvSpPr>
          <p:cNvPr id="3" name="Content Placeholder 2"/>
          <p:cNvSpPr>
            <a:spLocks noGrp="1"/>
          </p:cNvSpPr>
          <p:nvPr>
            <p:ph idx="1"/>
          </p:nvPr>
        </p:nvSpPr>
        <p:spPr>
          <a:xfrm>
            <a:off x="762000" y="1524000"/>
            <a:ext cx="8382000" cy="4800600"/>
          </a:xfrm>
        </p:spPr>
        <p:txBody>
          <a:bodyPr/>
          <a:lstStyle/>
          <a:p>
            <a:r>
              <a:rPr lang="en-US" dirty="0" smtClean="0"/>
              <a:t>It is </a:t>
            </a:r>
            <a:r>
              <a:rPr lang="en-US" dirty="0"/>
              <a:t>an interactive </a:t>
            </a:r>
            <a:r>
              <a:rPr lang="en-US" dirty="0" smtClean="0"/>
              <a:t>computer-based system that </a:t>
            </a:r>
            <a:r>
              <a:rPr lang="en-US" dirty="0"/>
              <a:t>facilitates the solution of </a:t>
            </a:r>
            <a:r>
              <a:rPr lang="en-US" dirty="0" smtClean="0"/>
              <a:t> semistructured </a:t>
            </a:r>
            <a:r>
              <a:rPr lang="en-US" dirty="0"/>
              <a:t>or unstructured problems by a </a:t>
            </a:r>
            <a:r>
              <a:rPr lang="en-US" dirty="0" smtClean="0"/>
              <a:t>group of </a:t>
            </a:r>
            <a:r>
              <a:rPr lang="en-US" dirty="0"/>
              <a:t>decision </a:t>
            </a:r>
            <a:r>
              <a:rPr lang="en-US" dirty="0" smtClean="0"/>
              <a:t>makers</a:t>
            </a:r>
          </a:p>
          <a:p>
            <a:r>
              <a:rPr lang="en-US" dirty="0" smtClean="0"/>
              <a:t>Goal – support group decision making</a:t>
            </a:r>
          </a:p>
          <a:p>
            <a:r>
              <a:rPr lang="en-US" dirty="0" smtClean="0"/>
              <a:t>A specially designed IS to enhance collaborative decision processes</a:t>
            </a:r>
          </a:p>
          <a:p>
            <a:r>
              <a:rPr lang="en-US" dirty="0"/>
              <a:t>It encourages generation of ideas, freedom </a:t>
            </a:r>
            <a:r>
              <a:rPr lang="en-US" dirty="0" smtClean="0"/>
              <a:t>of expression, and resolution </a:t>
            </a:r>
            <a:r>
              <a:rPr lang="en-US" dirty="0"/>
              <a:t>of </a:t>
            </a:r>
            <a:r>
              <a:rPr lang="en-US" dirty="0" smtClean="0"/>
              <a:t>conflicts</a:t>
            </a:r>
            <a:endParaRPr lang="en-US" dirty="0"/>
          </a:p>
        </p:txBody>
      </p:sp>
    </p:spTree>
    <p:extLst>
      <p:ext uri="{BB962C8B-B14F-4D97-AF65-F5344CB8AC3E}">
        <p14:creationId xmlns:p14="http://schemas.microsoft.com/office/powerpoint/2010/main" val="798960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5" name="Rectangle 3"/>
          <p:cNvSpPr>
            <a:spLocks noGrp="1" noChangeArrowheads="1"/>
          </p:cNvSpPr>
          <p:nvPr>
            <p:ph type="body" idx="1"/>
          </p:nvPr>
        </p:nvSpPr>
        <p:spPr>
          <a:xfrm>
            <a:off x="762000" y="1524000"/>
            <a:ext cx="8382000" cy="4876800"/>
          </a:xfrm>
        </p:spPr>
        <p:txBody>
          <a:bodyPr/>
          <a:lstStyle/>
          <a:p>
            <a:pPr>
              <a:spcBef>
                <a:spcPct val="0"/>
              </a:spcBef>
              <a:buSzTx/>
              <a:buFont typeface="Wingdings" pitchFamily="2" charset="2"/>
              <a:buNone/>
              <a:tabLst>
                <a:tab pos="2914650" algn="l"/>
                <a:tab pos="2968625" algn="l"/>
              </a:tabLst>
            </a:pPr>
            <a:r>
              <a:rPr lang="en-US" u="sng" dirty="0" smtClean="0">
                <a:solidFill>
                  <a:schemeClr val="hlink"/>
                </a:solidFill>
              </a:rPr>
              <a:t>Gains</a:t>
            </a:r>
            <a:r>
              <a:rPr lang="en-US" u="sng" dirty="0">
                <a:solidFill>
                  <a:schemeClr val="hlink"/>
                </a:solidFill>
              </a:rPr>
              <a:t>:</a:t>
            </a:r>
            <a:endParaRPr lang="en-US" dirty="0"/>
          </a:p>
          <a:p>
            <a:pPr>
              <a:spcBef>
                <a:spcPct val="0"/>
              </a:spcBef>
              <a:buSzTx/>
              <a:buFont typeface="Wingdings" pitchFamily="2" charset="2"/>
              <a:buChar char="§"/>
              <a:tabLst>
                <a:tab pos="2743200" algn="l"/>
              </a:tabLst>
            </a:pPr>
            <a:r>
              <a:rPr lang="en-US" sz="2800" dirty="0"/>
              <a:t>Parallelism	</a:t>
            </a:r>
            <a:endParaRPr lang="en-US" sz="2800" dirty="0" smtClean="0"/>
          </a:p>
          <a:p>
            <a:pPr>
              <a:spcBef>
                <a:spcPct val="0"/>
              </a:spcBef>
              <a:buSzTx/>
              <a:buFont typeface="Wingdings" pitchFamily="2" charset="2"/>
              <a:buChar char="§"/>
              <a:tabLst>
                <a:tab pos="2743200" algn="l"/>
              </a:tabLst>
            </a:pPr>
            <a:r>
              <a:rPr lang="en-US" sz="2800" dirty="0" smtClean="0"/>
              <a:t>Anonymity </a:t>
            </a:r>
            <a:r>
              <a:rPr lang="en-US" sz="2800" dirty="0" smtClean="0">
                <a:sym typeface="Wingdings" panose="05000000000000000000" pitchFamily="2" charset="2"/>
              </a:rPr>
              <a:t> </a:t>
            </a:r>
            <a:endParaRPr lang="en-US" sz="2800" dirty="0"/>
          </a:p>
          <a:p>
            <a:pPr eaLnBrk="0" hangingPunct="0">
              <a:spcBef>
                <a:spcPct val="0"/>
              </a:spcBef>
              <a:buClrTx/>
              <a:buSzTx/>
              <a:buFont typeface="Wingdings" pitchFamily="2" charset="2"/>
              <a:buChar char="§"/>
              <a:tabLst>
                <a:tab pos="2743200" algn="l"/>
              </a:tabLst>
            </a:pPr>
            <a:r>
              <a:rPr lang="en-US" sz="2800" dirty="0" smtClean="0"/>
              <a:t>Triggering</a:t>
            </a:r>
            <a:endParaRPr lang="en-US" sz="2800" dirty="0"/>
          </a:p>
          <a:p>
            <a:pPr eaLnBrk="0" hangingPunct="0">
              <a:spcBef>
                <a:spcPct val="0"/>
              </a:spcBef>
              <a:buClrTx/>
              <a:buSzTx/>
              <a:buFont typeface="Wingdings" pitchFamily="2" charset="2"/>
              <a:buChar char="§"/>
              <a:tabLst>
                <a:tab pos="2743200" algn="l"/>
              </a:tabLst>
            </a:pPr>
            <a:r>
              <a:rPr lang="en-US" sz="2800" dirty="0" smtClean="0"/>
              <a:t>Synergy</a:t>
            </a:r>
            <a:endParaRPr lang="en-US" sz="2800" dirty="0"/>
          </a:p>
          <a:p>
            <a:pPr eaLnBrk="0" hangingPunct="0">
              <a:spcBef>
                <a:spcPct val="0"/>
              </a:spcBef>
              <a:buClrTx/>
              <a:buSzTx/>
              <a:buFont typeface="Wingdings" pitchFamily="2" charset="2"/>
              <a:buChar char="§"/>
              <a:tabLst>
                <a:tab pos="2743200" algn="l"/>
              </a:tabLst>
            </a:pPr>
            <a:r>
              <a:rPr lang="en-US" sz="2800" dirty="0" smtClean="0"/>
              <a:t>Structure</a:t>
            </a:r>
            <a:endParaRPr lang="en-US" sz="2800" dirty="0"/>
          </a:p>
          <a:p>
            <a:pPr eaLnBrk="0" hangingPunct="0">
              <a:spcBef>
                <a:spcPct val="0"/>
              </a:spcBef>
              <a:buClrTx/>
              <a:buSzTx/>
              <a:buFont typeface="Wingdings" pitchFamily="2" charset="2"/>
              <a:buChar char="§"/>
              <a:tabLst>
                <a:tab pos="2743200" algn="l"/>
              </a:tabLst>
            </a:pPr>
            <a:r>
              <a:rPr lang="en-US" sz="2800" dirty="0"/>
              <a:t>Record </a:t>
            </a:r>
            <a:r>
              <a:rPr lang="en-US" sz="2800" dirty="0" smtClean="0"/>
              <a:t>keeping</a:t>
            </a:r>
            <a:endParaRPr lang="en-US" sz="1200" dirty="0"/>
          </a:p>
          <a:p>
            <a:pPr>
              <a:buSzTx/>
              <a:buFont typeface="Wingdings" pitchFamily="2" charset="2"/>
              <a:buNone/>
              <a:tabLst>
                <a:tab pos="2914650" algn="l"/>
                <a:tab pos="2968625" algn="l"/>
              </a:tabLst>
            </a:pPr>
            <a:r>
              <a:rPr lang="en-US" u="sng" dirty="0" smtClean="0">
                <a:solidFill>
                  <a:schemeClr val="hlink"/>
                </a:solidFill>
              </a:rPr>
              <a:t>Loses</a:t>
            </a:r>
            <a:r>
              <a:rPr lang="en-US" u="sng" dirty="0">
                <a:solidFill>
                  <a:schemeClr val="hlink"/>
                </a:solidFill>
              </a:rPr>
              <a:t>:</a:t>
            </a:r>
          </a:p>
          <a:p>
            <a:pPr>
              <a:buSzTx/>
              <a:buFont typeface="Wingdings" pitchFamily="2" charset="2"/>
              <a:buChar char="§"/>
              <a:tabLst>
                <a:tab pos="2914650" algn="l"/>
                <a:tab pos="2968625" algn="l"/>
              </a:tabLst>
            </a:pPr>
            <a:r>
              <a:rPr lang="en-US" sz="2800" dirty="0"/>
              <a:t>Free-riding</a:t>
            </a:r>
          </a:p>
          <a:p>
            <a:pPr>
              <a:buSzTx/>
              <a:buFont typeface="Wingdings" pitchFamily="2" charset="2"/>
              <a:buChar char="§"/>
              <a:tabLst>
                <a:tab pos="2914650" algn="l"/>
                <a:tab pos="2968625" algn="l"/>
              </a:tabLst>
            </a:pPr>
            <a:r>
              <a:rPr lang="en-US" sz="2800" dirty="0"/>
              <a:t>Flaming</a:t>
            </a:r>
          </a:p>
        </p:txBody>
      </p:sp>
      <p:sp>
        <p:nvSpPr>
          <p:cNvPr id="571397" name="Rectangle 5"/>
          <p:cNvSpPr>
            <a:spLocks noGrp="1" noChangeArrowheads="1"/>
          </p:cNvSpPr>
          <p:nvPr>
            <p:ph type="title"/>
          </p:nvPr>
        </p:nvSpPr>
        <p:spPr/>
        <p:txBody>
          <a:bodyPr/>
          <a:lstStyle/>
          <a:p>
            <a:r>
              <a:rPr lang="en-US" dirty="0" smtClean="0"/>
              <a:t>GDSS </a:t>
            </a:r>
            <a:r>
              <a:rPr lang="en-US" dirty="0"/>
              <a:t>– </a:t>
            </a:r>
            <a:r>
              <a:rPr lang="en-US" dirty="0" smtClean="0"/>
              <a:t>Pros and Cons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89878123"/>
              </p:ext>
            </p:extLst>
          </p:nvPr>
        </p:nvGraphicFramePr>
        <p:xfrm>
          <a:off x="3962400" y="1676400"/>
          <a:ext cx="4876800" cy="3657600"/>
        </p:xfrm>
        <a:graphic>
          <a:graphicData uri="http://schemas.openxmlformats.org/presentationml/2006/ole">
            <mc:AlternateContent xmlns:mc="http://schemas.openxmlformats.org/markup-compatibility/2006">
              <mc:Choice xmlns:v="urn:schemas-microsoft-com:vml" Requires="v">
                <p:oleObj spid="_x0000_s8198" name="Slide" r:id="rId4" imgW="4572000" imgH="3429000" progId="PowerPoint.Slide.8">
                  <p:embed/>
                </p:oleObj>
              </mc:Choice>
              <mc:Fallback>
                <p:oleObj name="Slide" r:id="rId4" imgW="4572000" imgH="3429000" progId="PowerPoint.Slide.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676400"/>
                        <a:ext cx="48768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7383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7" name="Rectangle 3"/>
          <p:cNvSpPr>
            <a:spLocks noGrp="1" noChangeArrowheads="1"/>
          </p:cNvSpPr>
          <p:nvPr>
            <p:ph type="body" idx="1"/>
          </p:nvPr>
        </p:nvSpPr>
        <p:spPr/>
        <p:txBody>
          <a:bodyPr/>
          <a:lstStyle/>
          <a:p>
            <a:pPr>
              <a:buSzTx/>
              <a:buFont typeface="Wingdings" pitchFamily="2" charset="2"/>
              <a:buChar char="§"/>
            </a:pPr>
            <a:endParaRPr lang="en-US" dirty="0" smtClean="0"/>
          </a:p>
          <a:p>
            <a:pPr>
              <a:buSzTx/>
              <a:buFont typeface="Wingdings" pitchFamily="2" charset="2"/>
              <a:buChar char="§"/>
            </a:pPr>
            <a:r>
              <a:rPr lang="en-US" dirty="0" smtClean="0"/>
              <a:t>Decision </a:t>
            </a:r>
            <a:r>
              <a:rPr lang="en-US" dirty="0"/>
              <a:t>room</a:t>
            </a:r>
          </a:p>
          <a:p>
            <a:pPr>
              <a:buSzTx/>
              <a:buFont typeface="Wingdings" pitchFamily="2" charset="2"/>
              <a:buChar char="§"/>
            </a:pPr>
            <a:endParaRPr lang="en-US" dirty="0"/>
          </a:p>
          <a:p>
            <a:pPr>
              <a:buSzTx/>
              <a:buFont typeface="Wingdings" pitchFamily="2" charset="2"/>
              <a:buChar char="§"/>
            </a:pPr>
            <a:r>
              <a:rPr lang="en-US" dirty="0" smtClean="0"/>
              <a:t>Multiple-use </a:t>
            </a:r>
            <a:r>
              <a:rPr lang="en-US" dirty="0"/>
              <a:t>facility</a:t>
            </a:r>
          </a:p>
          <a:p>
            <a:pPr>
              <a:buSzTx/>
              <a:buFont typeface="Wingdings" pitchFamily="2" charset="2"/>
              <a:buChar char="§"/>
            </a:pPr>
            <a:endParaRPr lang="en-US" dirty="0"/>
          </a:p>
          <a:p>
            <a:pPr>
              <a:buSzTx/>
              <a:buFont typeface="Wingdings" pitchFamily="2" charset="2"/>
              <a:buChar char="§"/>
            </a:pPr>
            <a:r>
              <a:rPr lang="en-US" dirty="0" smtClean="0"/>
              <a:t>Web based</a:t>
            </a:r>
            <a:endParaRPr lang="en-US" dirty="0"/>
          </a:p>
        </p:txBody>
      </p:sp>
      <p:sp>
        <p:nvSpPr>
          <p:cNvPr id="574469" name="Rectangle 5"/>
          <p:cNvSpPr>
            <a:spLocks noGrp="1" noChangeArrowheads="1"/>
          </p:cNvSpPr>
          <p:nvPr>
            <p:ph type="title"/>
          </p:nvPr>
        </p:nvSpPr>
        <p:spPr/>
        <p:txBody>
          <a:bodyPr/>
          <a:lstStyle/>
          <a:p>
            <a:r>
              <a:rPr lang="en-US" dirty="0" smtClean="0"/>
              <a:t>Facilities for GDSS</a:t>
            </a:r>
            <a:endParaRPr lang="en-US" dirty="0"/>
          </a:p>
        </p:txBody>
      </p:sp>
    </p:spTree>
    <p:extLst>
      <p:ext uri="{BB962C8B-B14F-4D97-AF65-F5344CB8AC3E}">
        <p14:creationId xmlns:p14="http://schemas.microsoft.com/office/powerpoint/2010/main" val="3962775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7" name="Rectangle 3"/>
          <p:cNvSpPr>
            <a:spLocks noGrp="1" noChangeArrowheads="1"/>
          </p:cNvSpPr>
          <p:nvPr>
            <p:ph type="body" idx="1"/>
          </p:nvPr>
        </p:nvSpPr>
        <p:spPr>
          <a:xfrm>
            <a:off x="762001" y="1524000"/>
            <a:ext cx="8193088" cy="4608513"/>
          </a:xfrm>
        </p:spPr>
        <p:txBody>
          <a:bodyPr/>
          <a:lstStyle/>
          <a:p>
            <a:pPr>
              <a:buSzTx/>
              <a:buFont typeface="Wingdings" pitchFamily="2" charset="2"/>
              <a:buChar char="§"/>
            </a:pPr>
            <a:r>
              <a:rPr lang="en-US" dirty="0"/>
              <a:t>12 to 30 networked personal computers</a:t>
            </a:r>
          </a:p>
          <a:p>
            <a:pPr>
              <a:buSzTx/>
              <a:buFont typeface="Wingdings" pitchFamily="2" charset="2"/>
              <a:buChar char="§"/>
            </a:pPr>
            <a:r>
              <a:rPr lang="en-US" dirty="0"/>
              <a:t>Usually recessed into the desktop</a:t>
            </a:r>
          </a:p>
          <a:p>
            <a:pPr>
              <a:buSzTx/>
              <a:buFont typeface="Wingdings" pitchFamily="2" charset="2"/>
              <a:buChar char="§"/>
            </a:pPr>
            <a:r>
              <a:rPr lang="en-US" dirty="0"/>
              <a:t>Server PC </a:t>
            </a:r>
          </a:p>
          <a:p>
            <a:pPr>
              <a:buSzTx/>
              <a:buFont typeface="Wingdings" pitchFamily="2" charset="2"/>
              <a:buChar char="§"/>
            </a:pPr>
            <a:r>
              <a:rPr lang="en-US" dirty="0"/>
              <a:t>Large-screen projection system</a:t>
            </a:r>
          </a:p>
          <a:p>
            <a:pPr>
              <a:buSzTx/>
              <a:buFont typeface="Wingdings" pitchFamily="2" charset="2"/>
              <a:buChar char="§"/>
            </a:pPr>
            <a:r>
              <a:rPr lang="en-US" dirty="0"/>
              <a:t>Breakout rooms</a:t>
            </a:r>
          </a:p>
          <a:p>
            <a:pPr>
              <a:buSzTx/>
              <a:buFont typeface="Wingdings" pitchFamily="2" charset="2"/>
              <a:buChar char="§"/>
            </a:pPr>
            <a:r>
              <a:rPr lang="en-US" dirty="0"/>
              <a:t>Need a </a:t>
            </a:r>
            <a:r>
              <a:rPr lang="en-US" dirty="0" smtClean="0"/>
              <a:t>trained </a:t>
            </a:r>
            <a:r>
              <a:rPr lang="en-US" dirty="0"/>
              <a:t>f</a:t>
            </a:r>
            <a:r>
              <a:rPr lang="en-US" dirty="0" smtClean="0"/>
              <a:t>acilitator </a:t>
            </a:r>
            <a:r>
              <a:rPr lang="en-US" dirty="0"/>
              <a:t>for </a:t>
            </a:r>
            <a:r>
              <a:rPr lang="en-US" dirty="0" smtClean="0"/>
              <a:t>success</a:t>
            </a:r>
            <a:endParaRPr lang="en-US" dirty="0"/>
          </a:p>
        </p:txBody>
      </p:sp>
      <p:sp>
        <p:nvSpPr>
          <p:cNvPr id="579590" name="Rectangle 6"/>
          <p:cNvSpPr>
            <a:spLocks noGrp="1" noChangeArrowheads="1"/>
          </p:cNvSpPr>
          <p:nvPr>
            <p:ph type="title"/>
          </p:nvPr>
        </p:nvSpPr>
        <p:spPr/>
        <p:txBody>
          <a:bodyPr/>
          <a:lstStyle/>
          <a:p>
            <a:r>
              <a:rPr lang="en-US" dirty="0"/>
              <a:t>The Decision </a:t>
            </a:r>
            <a:r>
              <a:rPr lang="en-US" dirty="0" smtClean="0"/>
              <a:t>Room</a:t>
            </a:r>
            <a:endParaRPr lang="en-US" dirty="0"/>
          </a:p>
        </p:txBody>
      </p:sp>
    </p:spTree>
    <p:extLst>
      <p:ext uri="{BB962C8B-B14F-4D97-AF65-F5344CB8AC3E}">
        <p14:creationId xmlns:p14="http://schemas.microsoft.com/office/powerpoint/2010/main" val="4013270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5" name="Picture 3"/>
          <p:cNvPicPr>
            <a:picLocks noChangeArrowheads="1"/>
          </p:cNvPicPr>
          <p:nvPr/>
        </p:nvPicPr>
        <p:blipFill>
          <a:blip r:embed="rId3" cstate="print"/>
          <a:srcRect/>
          <a:stretch>
            <a:fillRect/>
          </a:stretch>
        </p:blipFill>
        <p:spPr bwMode="auto">
          <a:xfrm>
            <a:off x="1524000" y="1676400"/>
            <a:ext cx="6705600" cy="4495800"/>
          </a:xfrm>
          <a:prstGeom prst="rect">
            <a:avLst/>
          </a:prstGeom>
          <a:noFill/>
          <a:ln w="12700">
            <a:noFill/>
            <a:miter lim="800000"/>
            <a:headEnd/>
            <a:tailEnd/>
          </a:ln>
          <a:effectLst/>
        </p:spPr>
      </p:pic>
      <p:sp>
        <p:nvSpPr>
          <p:cNvPr id="581636" name="Rectangle 4"/>
          <p:cNvSpPr>
            <a:spLocks noChangeArrowheads="1"/>
          </p:cNvSpPr>
          <p:nvPr/>
        </p:nvSpPr>
        <p:spPr bwMode="auto">
          <a:xfrm>
            <a:off x="6216650" y="5580063"/>
            <a:ext cx="1860550" cy="515937"/>
          </a:xfrm>
          <a:prstGeom prst="rect">
            <a:avLst/>
          </a:prstGeom>
          <a:noFill/>
          <a:ln w="12700">
            <a:noFill/>
            <a:miter lim="800000"/>
            <a:headEnd/>
            <a:tailEnd/>
          </a:ln>
          <a:effectLst/>
        </p:spPr>
        <p:txBody>
          <a:bodyPr wrap="none" lIns="90488" tIns="44450" rIns="90488" bIns="44450">
            <a:spAutoFit/>
          </a:bodyPr>
          <a:lstStyle/>
          <a:p>
            <a:pPr eaLnBrk="0" hangingPunct="0"/>
            <a:r>
              <a:rPr lang="en-US" sz="2800" b="1" i="1" dirty="0">
                <a:latin typeface="Arial" charset="0"/>
              </a:rPr>
              <a:t>IBM Corp.</a:t>
            </a:r>
          </a:p>
        </p:txBody>
      </p:sp>
      <p:sp>
        <p:nvSpPr>
          <p:cNvPr id="5" name="Title 4"/>
          <p:cNvSpPr>
            <a:spLocks noGrp="1"/>
          </p:cNvSpPr>
          <p:nvPr>
            <p:ph type="title"/>
          </p:nvPr>
        </p:nvSpPr>
        <p:spPr/>
        <p:txBody>
          <a:bodyPr/>
          <a:lstStyle/>
          <a:p>
            <a:r>
              <a:rPr lang="en-US" dirty="0" smtClean="0"/>
              <a:t>Cool Decision Rooms</a:t>
            </a:r>
            <a:endParaRPr lang="en-US" dirty="0"/>
          </a:p>
        </p:txBody>
      </p:sp>
    </p:spTree>
    <p:extLst>
      <p:ext uri="{BB962C8B-B14F-4D97-AF65-F5344CB8AC3E}">
        <p14:creationId xmlns:p14="http://schemas.microsoft.com/office/powerpoint/2010/main" val="38778516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2" name="Picture 4"/>
          <p:cNvPicPr>
            <a:picLocks noChangeArrowheads="1"/>
          </p:cNvPicPr>
          <p:nvPr/>
        </p:nvPicPr>
        <p:blipFill>
          <a:blip r:embed="rId3" cstate="print"/>
          <a:srcRect/>
          <a:stretch>
            <a:fillRect/>
          </a:stretch>
        </p:blipFill>
        <p:spPr bwMode="auto">
          <a:xfrm>
            <a:off x="1600200" y="1752600"/>
            <a:ext cx="6324600" cy="4419600"/>
          </a:xfrm>
          <a:prstGeom prst="rect">
            <a:avLst/>
          </a:prstGeom>
          <a:noFill/>
          <a:ln w="12700">
            <a:noFill/>
            <a:miter lim="800000"/>
            <a:headEnd/>
            <a:tailEnd/>
          </a:ln>
          <a:effectLst/>
        </p:spPr>
      </p:pic>
      <p:sp>
        <p:nvSpPr>
          <p:cNvPr id="580613" name="Rectangle 5"/>
          <p:cNvSpPr>
            <a:spLocks noChangeArrowheads="1"/>
          </p:cNvSpPr>
          <p:nvPr/>
        </p:nvSpPr>
        <p:spPr bwMode="auto">
          <a:xfrm>
            <a:off x="5105400" y="5519738"/>
            <a:ext cx="2641600" cy="576262"/>
          </a:xfrm>
          <a:prstGeom prst="rect">
            <a:avLst/>
          </a:prstGeom>
          <a:noFill/>
          <a:ln w="12700">
            <a:noFill/>
            <a:miter lim="800000"/>
            <a:headEnd/>
            <a:tailEnd/>
          </a:ln>
          <a:effectLst/>
        </p:spPr>
        <p:txBody>
          <a:bodyPr wrap="none" lIns="90488" tIns="44450" rIns="90488" bIns="44450">
            <a:spAutoFit/>
          </a:bodyPr>
          <a:lstStyle/>
          <a:p>
            <a:pPr eaLnBrk="0" hangingPunct="0"/>
            <a:r>
              <a:rPr lang="en-US" sz="3200" b="1" i="1" dirty="0">
                <a:solidFill>
                  <a:schemeClr val="bg1"/>
                </a:solidFill>
                <a:latin typeface="Arial" charset="0"/>
              </a:rPr>
              <a:t>US Air Force</a:t>
            </a:r>
          </a:p>
        </p:txBody>
      </p:sp>
      <p:sp>
        <p:nvSpPr>
          <p:cNvPr id="5" name="Title 4"/>
          <p:cNvSpPr>
            <a:spLocks noGrp="1"/>
          </p:cNvSpPr>
          <p:nvPr>
            <p:ph type="title"/>
          </p:nvPr>
        </p:nvSpPr>
        <p:spPr/>
        <p:txBody>
          <a:bodyPr/>
          <a:lstStyle/>
          <a:p>
            <a:r>
              <a:rPr lang="en-US" dirty="0" smtClean="0"/>
              <a:t>Cooler Decision Rooms</a:t>
            </a:r>
            <a:endParaRPr lang="en-US" dirty="0"/>
          </a:p>
        </p:txBody>
      </p:sp>
    </p:spTree>
    <p:extLst>
      <p:ext uri="{BB962C8B-B14F-4D97-AF65-F5344CB8AC3E}">
        <p14:creationId xmlns:p14="http://schemas.microsoft.com/office/powerpoint/2010/main" val="24962191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59" name="Picture 3"/>
          <p:cNvPicPr>
            <a:picLocks noChangeArrowheads="1"/>
          </p:cNvPicPr>
          <p:nvPr/>
        </p:nvPicPr>
        <p:blipFill>
          <a:blip r:embed="rId3" cstate="print"/>
          <a:srcRect/>
          <a:stretch>
            <a:fillRect/>
          </a:stretch>
        </p:blipFill>
        <p:spPr bwMode="auto">
          <a:xfrm>
            <a:off x="1600200" y="1676400"/>
            <a:ext cx="6096000" cy="3962400"/>
          </a:xfrm>
          <a:prstGeom prst="rect">
            <a:avLst/>
          </a:prstGeom>
          <a:noFill/>
          <a:ln w="12700">
            <a:noFill/>
            <a:miter lim="800000"/>
            <a:headEnd/>
            <a:tailEnd/>
          </a:ln>
          <a:effectLst/>
        </p:spPr>
      </p:pic>
      <p:sp>
        <p:nvSpPr>
          <p:cNvPr id="582660" name="Rectangle 4"/>
          <p:cNvSpPr>
            <a:spLocks noChangeArrowheads="1"/>
          </p:cNvSpPr>
          <p:nvPr/>
        </p:nvSpPr>
        <p:spPr bwMode="auto">
          <a:xfrm>
            <a:off x="1143000" y="5656263"/>
            <a:ext cx="6705600" cy="515937"/>
          </a:xfrm>
          <a:prstGeom prst="rect">
            <a:avLst/>
          </a:prstGeom>
          <a:noFill/>
          <a:ln w="12700">
            <a:noFill/>
            <a:miter lim="800000"/>
            <a:headEnd/>
            <a:tailEnd/>
          </a:ln>
          <a:effectLst/>
        </p:spPr>
        <p:txBody>
          <a:bodyPr lIns="90488" tIns="44450" rIns="90488" bIns="44450">
            <a:spAutoFit/>
          </a:bodyPr>
          <a:lstStyle/>
          <a:p>
            <a:pPr algn="ctr" eaLnBrk="0" hangingPunct="0"/>
            <a:r>
              <a:rPr lang="en-US" sz="2800" b="1" dirty="0">
                <a:latin typeface="Arial" charset="0"/>
              </a:rPr>
              <a:t>Murraysville School District Bus</a:t>
            </a:r>
          </a:p>
        </p:txBody>
      </p:sp>
      <p:sp>
        <p:nvSpPr>
          <p:cNvPr id="5" name="Title 4"/>
          <p:cNvSpPr>
            <a:spLocks noGrp="1"/>
          </p:cNvSpPr>
          <p:nvPr>
            <p:ph type="title"/>
          </p:nvPr>
        </p:nvSpPr>
        <p:spPr/>
        <p:txBody>
          <a:bodyPr/>
          <a:lstStyle/>
          <a:p>
            <a:r>
              <a:rPr lang="en-US" dirty="0" smtClean="0"/>
              <a:t>Mobile Decision Rooms</a:t>
            </a:r>
            <a:endParaRPr lang="en-US" dirty="0"/>
          </a:p>
        </p:txBody>
      </p:sp>
    </p:spTree>
    <p:extLst>
      <p:ext uri="{BB962C8B-B14F-4D97-AF65-F5344CB8AC3E}">
        <p14:creationId xmlns:p14="http://schemas.microsoft.com/office/powerpoint/2010/main" val="38557946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762000" y="1600200"/>
            <a:ext cx="8153400" cy="4876800"/>
          </a:xfrm>
        </p:spPr>
        <p:txBody>
          <a:bodyPr>
            <a:normAutofit/>
          </a:bodyPr>
          <a:lstStyle/>
          <a:p>
            <a:pPr marL="0" indent="0">
              <a:buNone/>
            </a:pPr>
            <a:r>
              <a:rPr lang="en-US" sz="3600" dirty="0">
                <a:solidFill>
                  <a:srgbClr val="F85E08"/>
                </a:solidFill>
                <a:effectLst>
                  <a:outerShdw blurRad="38100" dist="38100" dir="2700000" algn="tl">
                    <a:srgbClr val="000000">
                      <a:alpha val="43137"/>
                    </a:srgbClr>
                  </a:outerShdw>
                </a:effectLst>
              </a:rPr>
              <a:t>Expertise Transfer System to </a:t>
            </a:r>
            <a:r>
              <a:rPr lang="en-US" sz="3600" dirty="0" smtClean="0">
                <a:solidFill>
                  <a:srgbClr val="F85E08"/>
                </a:solidFill>
                <a:effectLst>
                  <a:outerShdw blurRad="38100" dist="38100" dir="2700000" algn="tl">
                    <a:srgbClr val="000000">
                      <a:alpha val="43137"/>
                    </a:srgbClr>
                  </a:outerShdw>
                </a:effectLst>
              </a:rPr>
              <a:t>Train Future </a:t>
            </a:r>
            <a:r>
              <a:rPr lang="en-US" sz="3600" dirty="0">
                <a:solidFill>
                  <a:srgbClr val="F85E08"/>
                </a:solidFill>
                <a:effectLst>
                  <a:outerShdw blurRad="38100" dist="38100" dir="2700000" algn="tl">
                    <a:srgbClr val="000000">
                      <a:alpha val="43137"/>
                    </a:srgbClr>
                  </a:outerShdw>
                </a:effectLst>
              </a:rPr>
              <a:t>Army </a:t>
            </a:r>
            <a:r>
              <a:rPr lang="en-US" sz="3600" dirty="0" smtClean="0">
                <a:solidFill>
                  <a:srgbClr val="F85E08"/>
                </a:solidFill>
                <a:effectLst>
                  <a:outerShdw blurRad="38100" dist="38100" dir="2700000" algn="tl">
                    <a:srgbClr val="000000">
                      <a:alpha val="43137"/>
                    </a:srgbClr>
                  </a:outerShdw>
                </a:effectLst>
              </a:rPr>
              <a:t>Personnel</a:t>
            </a:r>
          </a:p>
          <a:p>
            <a:pPr marL="0" indent="0">
              <a:buNone/>
            </a:pPr>
            <a:endParaRPr lang="en-US" sz="2000" dirty="0" smtClean="0">
              <a:solidFill>
                <a:srgbClr val="0000FF"/>
              </a:solidFill>
              <a:effectLst>
                <a:outerShdw blurRad="38100" dist="38100" dir="2700000" algn="tl">
                  <a:srgbClr val="000000">
                    <a:alpha val="43137"/>
                  </a:srgbClr>
                </a:outerShdw>
              </a:effectLst>
            </a:endParaRPr>
          </a:p>
          <a:p>
            <a:r>
              <a:rPr lang="en-US" dirty="0" smtClean="0"/>
              <a:t>Background</a:t>
            </a:r>
          </a:p>
          <a:p>
            <a:r>
              <a:rPr lang="en-US" dirty="0" smtClean="0"/>
              <a:t>Problem description</a:t>
            </a:r>
          </a:p>
          <a:p>
            <a:r>
              <a:rPr lang="en-US" dirty="0" smtClean="0"/>
              <a:t>Proposed solution</a:t>
            </a:r>
          </a:p>
          <a:p>
            <a:r>
              <a:rPr lang="en-US" dirty="0" smtClean="0"/>
              <a:t>Results</a:t>
            </a:r>
          </a:p>
          <a:p>
            <a:r>
              <a:rPr lang="en-US" dirty="0" smtClean="0"/>
              <a:t>Answer &amp; discuss the case questions...</a:t>
            </a:r>
            <a:endParaRPr lang="en-US" dirty="0"/>
          </a:p>
        </p:txBody>
      </p:sp>
    </p:spTree>
    <p:extLst>
      <p:ext uri="{BB962C8B-B14F-4D97-AF65-F5344CB8AC3E}">
        <p14:creationId xmlns:p14="http://schemas.microsoft.com/office/powerpoint/2010/main" val="1644813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6451" name="Object 3"/>
          <p:cNvGraphicFramePr>
            <a:graphicFrameLocks noChangeAspect="1"/>
          </p:cNvGraphicFramePr>
          <p:nvPr>
            <p:extLst>
              <p:ext uri="{D42A27DB-BD31-4B8C-83A1-F6EECF244321}">
                <p14:modId xmlns:p14="http://schemas.microsoft.com/office/powerpoint/2010/main" val="1976602553"/>
              </p:ext>
            </p:extLst>
          </p:nvPr>
        </p:nvGraphicFramePr>
        <p:xfrm>
          <a:off x="1447800" y="1676400"/>
          <a:ext cx="6096000" cy="4572000"/>
        </p:xfrm>
        <a:graphic>
          <a:graphicData uri="http://schemas.openxmlformats.org/presentationml/2006/ole">
            <mc:AlternateContent xmlns:mc="http://schemas.openxmlformats.org/markup-compatibility/2006">
              <mc:Choice xmlns:v="urn:schemas-microsoft-com:vml" Requires="v">
                <p:oleObj spid="_x0000_s9221" name="Slide" r:id="rId4" imgW="4572000" imgH="3429000" progId="PowerPoint.Slide.8">
                  <p:embed/>
                </p:oleObj>
              </mc:Choice>
              <mc:Fallback>
                <p:oleObj name="Slide" r:id="rId4" imgW="4572000" imgH="3429000" progId="PowerPoint.Slide.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6096000" cy="457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p:txBody>
          <a:bodyPr/>
          <a:lstStyle/>
          <a:p>
            <a:r>
              <a:rPr lang="en-US" dirty="0" smtClean="0"/>
              <a:t>On-Demand Decision Rooms</a:t>
            </a:r>
            <a:endParaRPr lang="en-US" dirty="0"/>
          </a:p>
        </p:txBody>
      </p:sp>
    </p:spTree>
    <p:extLst>
      <p:ext uri="{BB962C8B-B14F-4D97-AF65-F5344CB8AC3E}">
        <p14:creationId xmlns:p14="http://schemas.microsoft.com/office/powerpoint/2010/main" val="468320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Rectangle 3"/>
          <p:cNvSpPr>
            <a:spLocks noGrp="1" noChangeArrowheads="1"/>
          </p:cNvSpPr>
          <p:nvPr>
            <p:ph type="body" idx="1"/>
          </p:nvPr>
        </p:nvSpPr>
        <p:spPr>
          <a:xfrm>
            <a:off x="762000" y="1524000"/>
            <a:ext cx="7924800" cy="4876800"/>
          </a:xfrm>
        </p:spPr>
        <p:txBody>
          <a:bodyPr/>
          <a:lstStyle/>
          <a:p>
            <a:pPr>
              <a:buSzTx/>
              <a:buFont typeface="Wingdings" pitchFamily="2" charset="2"/>
              <a:buChar char="§"/>
            </a:pPr>
            <a:r>
              <a:rPr lang="en-US" dirty="0"/>
              <a:t>High Cost</a:t>
            </a:r>
          </a:p>
          <a:p>
            <a:pPr>
              <a:buSzTx/>
              <a:buFont typeface="Wingdings" pitchFamily="2" charset="2"/>
              <a:buChar char="§"/>
            </a:pPr>
            <a:r>
              <a:rPr lang="en-US" dirty="0"/>
              <a:t>Need for a Trained Facilitator</a:t>
            </a:r>
          </a:p>
          <a:p>
            <a:pPr>
              <a:buSzTx/>
              <a:buFont typeface="Wingdings" pitchFamily="2" charset="2"/>
              <a:buChar char="§"/>
            </a:pPr>
            <a:r>
              <a:rPr lang="en-US" dirty="0"/>
              <a:t>Requires Specific Software Support for Different Cooperative Tasks</a:t>
            </a:r>
          </a:p>
          <a:p>
            <a:pPr>
              <a:buSzTx/>
              <a:buFont typeface="Wingdings" pitchFamily="2" charset="2"/>
              <a:buChar char="§"/>
            </a:pPr>
            <a:r>
              <a:rPr lang="en-US" dirty="0"/>
              <a:t>Infrequent Use</a:t>
            </a:r>
          </a:p>
          <a:p>
            <a:pPr>
              <a:buSzTx/>
              <a:buFont typeface="Wingdings" pitchFamily="2" charset="2"/>
              <a:buChar char="§"/>
            </a:pPr>
            <a:r>
              <a:rPr lang="en-US" dirty="0"/>
              <a:t>Different Place / Different Time Needs</a:t>
            </a:r>
          </a:p>
          <a:p>
            <a:pPr>
              <a:buSzTx/>
              <a:buFont typeface="Wingdings" pitchFamily="2" charset="2"/>
              <a:buChar char="§"/>
            </a:pPr>
            <a:r>
              <a:rPr lang="en-US" dirty="0"/>
              <a:t>May Need More Than One</a:t>
            </a:r>
          </a:p>
        </p:txBody>
      </p:sp>
      <p:sp>
        <p:nvSpPr>
          <p:cNvPr id="2" name="Title 1"/>
          <p:cNvSpPr>
            <a:spLocks noGrp="1"/>
          </p:cNvSpPr>
          <p:nvPr>
            <p:ph type="title"/>
          </p:nvPr>
        </p:nvSpPr>
        <p:spPr/>
        <p:txBody>
          <a:bodyPr/>
          <a:lstStyle/>
          <a:p>
            <a:r>
              <a:rPr lang="en-US" dirty="0"/>
              <a:t>Very Few Organizations Use Decision Rooms</a:t>
            </a:r>
          </a:p>
        </p:txBody>
      </p:sp>
    </p:spTree>
    <p:extLst>
      <p:ext uri="{BB962C8B-B14F-4D97-AF65-F5344CB8AC3E}">
        <p14:creationId xmlns:p14="http://schemas.microsoft.com/office/powerpoint/2010/main" val="3882807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End-of-Chapter Application Case</a:t>
            </a:r>
            <a:endParaRPr lang="en-US" dirty="0"/>
          </a:p>
        </p:txBody>
      </p:sp>
      <p:sp>
        <p:nvSpPr>
          <p:cNvPr id="3" name="Content Placeholder 2"/>
          <p:cNvSpPr>
            <a:spLocks noGrp="1"/>
          </p:cNvSpPr>
          <p:nvPr>
            <p:ph idx="1"/>
          </p:nvPr>
        </p:nvSpPr>
        <p:spPr>
          <a:xfrm>
            <a:off x="762000" y="1600200"/>
            <a:ext cx="7924800" cy="4876800"/>
          </a:xfrm>
        </p:spPr>
        <p:txBody>
          <a:bodyPr>
            <a:normAutofit/>
          </a:bodyPr>
          <a:lstStyle/>
          <a:p>
            <a:pPr marL="0" indent="0">
              <a:buNone/>
            </a:pPr>
            <a:r>
              <a:rPr lang="en-US" sz="4000" dirty="0">
                <a:solidFill>
                  <a:srgbClr val="F85E08"/>
                </a:solidFill>
                <a:effectLst>
                  <a:outerShdw blurRad="38100" dist="38100" dir="2700000" algn="tl">
                    <a:srgbClr val="000000">
                      <a:alpha val="43137"/>
                    </a:srgbClr>
                  </a:outerShdw>
                </a:effectLst>
              </a:rPr>
              <a:t>Solving Crimes by Sharing Digital Forensic </a:t>
            </a:r>
            <a:r>
              <a:rPr lang="en-US" sz="4000" dirty="0" smtClean="0">
                <a:solidFill>
                  <a:srgbClr val="F85E08"/>
                </a:solidFill>
                <a:effectLst>
                  <a:outerShdw blurRad="38100" dist="38100" dir="2700000" algn="tl">
                    <a:srgbClr val="000000">
                      <a:alpha val="43137"/>
                    </a:srgbClr>
                  </a:outerShdw>
                </a:effectLst>
              </a:rPr>
              <a:t>Knowledge</a:t>
            </a:r>
          </a:p>
          <a:p>
            <a:pPr marL="0" indent="0">
              <a:buNone/>
            </a:pPr>
            <a:endParaRPr lang="en-US" sz="1900" dirty="0" smtClean="0">
              <a:solidFill>
                <a:srgbClr val="0000FF"/>
              </a:solidFill>
              <a:effectLst>
                <a:outerShdw blurRad="38100" dist="38100" dir="2700000" algn="tl">
                  <a:srgbClr val="000000">
                    <a:alpha val="43137"/>
                  </a:srgbClr>
                </a:outerShdw>
              </a:effectLst>
            </a:endParaRPr>
          </a:p>
          <a:p>
            <a:r>
              <a:rPr lang="en-US" sz="3600" dirty="0" smtClean="0"/>
              <a:t>Background</a:t>
            </a:r>
            <a:endParaRPr lang="en-US" sz="3600" dirty="0"/>
          </a:p>
          <a:p>
            <a:r>
              <a:rPr lang="en-US" sz="3600" dirty="0"/>
              <a:t>Problem description</a:t>
            </a:r>
          </a:p>
          <a:p>
            <a:r>
              <a:rPr lang="en-US" sz="3600" dirty="0"/>
              <a:t>Proposed solution</a:t>
            </a:r>
          </a:p>
          <a:p>
            <a:r>
              <a:rPr lang="en-US" sz="3600" dirty="0"/>
              <a:t>Results</a:t>
            </a:r>
          </a:p>
        </p:txBody>
      </p:sp>
    </p:spTree>
    <p:extLst>
      <p:ext uri="{BB962C8B-B14F-4D97-AF65-F5344CB8AC3E}">
        <p14:creationId xmlns:p14="http://schemas.microsoft.com/office/powerpoint/2010/main" val="1909093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Vignette…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543050"/>
            <a:ext cx="71056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69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a:t>
            </a:r>
            <a:r>
              <a:rPr lang="en-US" dirty="0" smtClean="0"/>
              <a:t/>
            </a:r>
            <a:br>
              <a:rPr lang="en-US" dirty="0" smtClean="0"/>
            </a:br>
            <a:r>
              <a:rPr lang="en-US" dirty="0" smtClean="0"/>
              <a:t>the </a:t>
            </a:r>
            <a:r>
              <a:rPr lang="en-US" dirty="0"/>
              <a:t>Opening Vignette</a:t>
            </a:r>
          </a:p>
        </p:txBody>
      </p:sp>
      <p:sp>
        <p:nvSpPr>
          <p:cNvPr id="3" name="Content Placeholder 2"/>
          <p:cNvSpPr>
            <a:spLocks noGrp="1"/>
          </p:cNvSpPr>
          <p:nvPr>
            <p:ph idx="1"/>
          </p:nvPr>
        </p:nvSpPr>
        <p:spPr>
          <a:xfrm>
            <a:off x="762000" y="1600200"/>
            <a:ext cx="8229600" cy="4648200"/>
          </a:xfrm>
        </p:spPr>
        <p:txBody>
          <a:bodyPr>
            <a:noAutofit/>
          </a:bodyPr>
          <a:lstStyle/>
          <a:p>
            <a:pPr marL="463550" indent="-463550">
              <a:buClr>
                <a:srgbClr val="F85E08"/>
              </a:buClr>
              <a:buSzPct val="80000"/>
              <a:buFont typeface="+mj-lt"/>
              <a:buAutoNum type="arabicPeriod"/>
            </a:pPr>
            <a:r>
              <a:rPr lang="en-US" dirty="0" smtClean="0"/>
              <a:t>What </a:t>
            </a:r>
            <a:r>
              <a:rPr lang="en-US" dirty="0"/>
              <a:t>are the key impediments to the use of knowledge in a </a:t>
            </a:r>
            <a:r>
              <a:rPr lang="en-US" dirty="0" smtClean="0"/>
              <a:t>knowledge management </a:t>
            </a:r>
            <a:r>
              <a:rPr lang="en-US" dirty="0"/>
              <a:t>system?</a:t>
            </a:r>
          </a:p>
          <a:p>
            <a:pPr marL="463550" indent="-463550">
              <a:buClr>
                <a:srgbClr val="F85E08"/>
              </a:buClr>
              <a:buSzPct val="80000"/>
              <a:buFont typeface="+mj-lt"/>
              <a:buAutoNum type="arabicPeriod"/>
            </a:pPr>
            <a:r>
              <a:rPr lang="en-US" dirty="0" smtClean="0"/>
              <a:t>What </a:t>
            </a:r>
            <a:r>
              <a:rPr lang="en-US" dirty="0"/>
              <a:t>features are incorporated in a knowledge nugget in this implementation?</a:t>
            </a:r>
          </a:p>
          <a:p>
            <a:pPr marL="463550" indent="-463550">
              <a:buClr>
                <a:srgbClr val="F85E08"/>
              </a:buClr>
              <a:buSzPct val="80000"/>
              <a:buFont typeface="+mj-lt"/>
              <a:buAutoNum type="arabicPeriod"/>
            </a:pPr>
            <a:r>
              <a:rPr lang="en-US" dirty="0" smtClean="0"/>
              <a:t>Where </a:t>
            </a:r>
            <a:r>
              <a:rPr lang="en-US" dirty="0"/>
              <a:t>else could such a system be implemented?</a:t>
            </a:r>
          </a:p>
        </p:txBody>
      </p:sp>
    </p:spTree>
    <p:extLst>
      <p:ext uri="{BB962C8B-B14F-4D97-AF65-F5344CB8AC3E}">
        <p14:creationId xmlns:p14="http://schemas.microsoft.com/office/powerpoint/2010/main" val="263756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pPr>
              <a:defRPr/>
            </a:pPr>
            <a:r>
              <a:rPr lang="en-US" sz="4000" dirty="0"/>
              <a:t>Introduction to </a:t>
            </a:r>
            <a:br>
              <a:rPr lang="en-US" sz="4000" dirty="0"/>
            </a:br>
            <a:r>
              <a:rPr lang="en-US" sz="4000" dirty="0"/>
              <a:t>Knowledge Management </a:t>
            </a:r>
          </a:p>
        </p:txBody>
      </p:sp>
      <p:sp>
        <p:nvSpPr>
          <p:cNvPr id="10243" name="Rectangle 3"/>
          <p:cNvSpPr>
            <a:spLocks noGrp="1" noChangeArrowheads="1"/>
          </p:cNvSpPr>
          <p:nvPr>
            <p:ph type="body" idx="1"/>
          </p:nvPr>
        </p:nvSpPr>
        <p:spPr>
          <a:xfrm>
            <a:off x="762000" y="1524000"/>
            <a:ext cx="8229600" cy="4800600"/>
          </a:xfrm>
        </p:spPr>
        <p:txBody>
          <a:bodyPr/>
          <a:lstStyle/>
          <a:p>
            <a:r>
              <a:rPr lang="en-US" dirty="0" smtClean="0"/>
              <a:t>Knowledge management concepts and definitions </a:t>
            </a:r>
          </a:p>
          <a:p>
            <a:pPr lvl="1"/>
            <a:r>
              <a:rPr lang="en-US" b="1" dirty="0" smtClean="0"/>
              <a:t>Knowledge management</a:t>
            </a:r>
            <a:r>
              <a:rPr lang="en-US" dirty="0" smtClean="0"/>
              <a:t> </a:t>
            </a:r>
          </a:p>
          <a:p>
            <a:pPr lvl="1">
              <a:buFontTx/>
              <a:buNone/>
            </a:pPr>
            <a:r>
              <a:rPr lang="en-US" altLang="ja-JP" dirty="0" smtClean="0">
                <a:ea typeface="ＭＳ Ｐゴシック" charset="-128"/>
              </a:rPr>
              <a:t>	</a:t>
            </a:r>
            <a:r>
              <a:rPr lang="en-US" altLang="ja-JP" sz="2600" dirty="0" smtClean="0">
                <a:ea typeface="ＭＳ Ｐゴシック" charset="-128"/>
              </a:rPr>
              <a:t>The active management of the expertise in an organization. It involves collecting, categorizing, and disseminating knowledge</a:t>
            </a:r>
          </a:p>
          <a:p>
            <a:pPr lvl="1"/>
            <a:r>
              <a:rPr lang="en-US" b="1" dirty="0" smtClean="0"/>
              <a:t>Intellectual capital</a:t>
            </a:r>
            <a:endParaRPr lang="en-US" dirty="0" smtClean="0"/>
          </a:p>
          <a:p>
            <a:pPr lvl="1">
              <a:buFontTx/>
              <a:buNone/>
            </a:pPr>
            <a:r>
              <a:rPr lang="en-US" altLang="ja-JP" dirty="0" smtClean="0">
                <a:ea typeface="ＭＳ Ｐゴシック" charset="-128"/>
              </a:rPr>
              <a:t>	</a:t>
            </a:r>
            <a:r>
              <a:rPr lang="en-US" altLang="ja-JP" sz="2600" dirty="0" smtClean="0">
                <a:ea typeface="ＭＳ Ｐゴシック" charset="-128"/>
              </a:rPr>
              <a:t>The in</a:t>
            </a:r>
            <a:r>
              <a:rPr lang="en-US" sz="2600" dirty="0" smtClean="0"/>
              <a:t>valuable knowledge of an organization’s employees</a:t>
            </a:r>
          </a:p>
        </p:txBody>
      </p:sp>
    </p:spTree>
    <p:extLst>
      <p:ext uri="{BB962C8B-B14F-4D97-AF65-F5344CB8AC3E}">
        <p14:creationId xmlns:p14="http://schemas.microsoft.com/office/powerpoint/2010/main" val="59603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defRPr/>
            </a:pPr>
            <a:r>
              <a:rPr lang="en-US" sz="4000" dirty="0"/>
              <a:t>Introduction to </a:t>
            </a:r>
            <a:br>
              <a:rPr lang="en-US" sz="4000" dirty="0"/>
            </a:br>
            <a:r>
              <a:rPr lang="en-US" sz="4000" dirty="0"/>
              <a:t>Knowledge Management </a:t>
            </a:r>
          </a:p>
        </p:txBody>
      </p:sp>
      <p:sp>
        <p:nvSpPr>
          <p:cNvPr id="11267" name="Rectangle 3"/>
          <p:cNvSpPr>
            <a:spLocks noGrp="1" noChangeArrowheads="1"/>
          </p:cNvSpPr>
          <p:nvPr>
            <p:ph type="body" idx="1"/>
          </p:nvPr>
        </p:nvSpPr>
        <p:spPr>
          <a:xfrm>
            <a:off x="1143000" y="1524000"/>
            <a:ext cx="8001000" cy="4876800"/>
          </a:xfrm>
        </p:spPr>
        <p:txBody>
          <a:bodyPr/>
          <a:lstStyle/>
          <a:p>
            <a:r>
              <a:rPr lang="en-US" b="1" dirty="0" smtClean="0"/>
              <a:t>Knowledge</a:t>
            </a:r>
            <a:r>
              <a:rPr lang="en-US" dirty="0" smtClean="0"/>
              <a:t> is</a:t>
            </a:r>
          </a:p>
          <a:p>
            <a:pPr lvl="1"/>
            <a:r>
              <a:rPr lang="en-US" dirty="0" smtClean="0"/>
              <a:t>information that is contextual, relevant, and actionable </a:t>
            </a:r>
            <a:endParaRPr lang="en-US" altLang="ja-JP" dirty="0" smtClean="0">
              <a:ea typeface="ＭＳ Ｐゴシック" charset="-128"/>
            </a:endParaRPr>
          </a:p>
          <a:p>
            <a:pPr lvl="1"/>
            <a:r>
              <a:rPr lang="en-US" altLang="ja-JP" dirty="0" smtClean="0">
                <a:ea typeface="ＭＳ Ｐゴシック" charset="-128"/>
              </a:rPr>
              <a:t>understanding, awareness, or familiarity acquired through education or experience</a:t>
            </a:r>
          </a:p>
          <a:p>
            <a:pPr lvl="1"/>
            <a:r>
              <a:rPr lang="en-US" altLang="ja-JP" dirty="0" smtClean="0">
                <a:ea typeface="ＭＳ Ｐゴシック" charset="-128"/>
              </a:rPr>
              <a:t>anything that has been learned, perceived, discovered, inferred, or understood.</a:t>
            </a:r>
          </a:p>
          <a:p>
            <a:pPr lvl="1"/>
            <a:endParaRPr lang="en-US" altLang="ja-JP" sz="1200" dirty="0" smtClean="0">
              <a:ea typeface="ＭＳ Ｐゴシック" charset="-128"/>
            </a:endParaRPr>
          </a:p>
          <a:p>
            <a:pPr lvl="1">
              <a:buNone/>
            </a:pPr>
            <a:r>
              <a:rPr lang="en-US" altLang="ja-JP" dirty="0" smtClean="0">
                <a:ea typeface="ＭＳ Ｐゴシック" charset="-128"/>
              </a:rPr>
              <a:t>In a knowledge management system, </a:t>
            </a:r>
            <a:r>
              <a:rPr lang="en-US" altLang="ja-JP" dirty="0" smtClean="0">
                <a:solidFill>
                  <a:srgbClr val="FF3300"/>
                </a:solidFill>
                <a:ea typeface="ＭＳ Ｐゴシック" charset="-128"/>
              </a:rPr>
              <a:t>“</a:t>
            </a:r>
            <a:r>
              <a:rPr lang="en-US" altLang="ja-JP" dirty="0" smtClean="0">
                <a:solidFill>
                  <a:srgbClr val="FF0000"/>
                </a:solidFill>
                <a:ea typeface="ＭＳ Ｐゴシック" charset="-128"/>
              </a:rPr>
              <a:t>knowledge is information in action” </a:t>
            </a:r>
            <a:endParaRPr lang="en-US" dirty="0" smtClean="0">
              <a:solidFill>
                <a:srgbClr val="FF0000"/>
              </a:solidFill>
            </a:endParaRPr>
          </a:p>
        </p:txBody>
      </p:sp>
    </p:spTree>
    <p:extLst>
      <p:ext uri="{BB962C8B-B14F-4D97-AF65-F5344CB8AC3E}">
        <p14:creationId xmlns:p14="http://schemas.microsoft.com/office/powerpoint/2010/main" val="393550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defRPr/>
            </a:pPr>
            <a:r>
              <a:rPr lang="en-US" sz="4000" dirty="0"/>
              <a:t>Introduction to </a:t>
            </a:r>
            <a:br>
              <a:rPr lang="en-US" sz="4000" dirty="0"/>
            </a:br>
            <a:r>
              <a:rPr lang="en-US" sz="4000" dirty="0"/>
              <a:t>Knowledge Management </a:t>
            </a:r>
          </a:p>
        </p:txBody>
      </p:sp>
      <p:pic>
        <p:nvPicPr>
          <p:cNvPr id="5" name="Picture 4"/>
          <p:cNvPicPr>
            <a:picLocks noChangeAspect="1"/>
          </p:cNvPicPr>
          <p:nvPr/>
        </p:nvPicPr>
        <p:blipFill>
          <a:blip r:embed="rId3" cstate="print"/>
          <a:srcRect/>
          <a:stretch>
            <a:fillRect/>
          </a:stretch>
        </p:blipFill>
        <p:spPr bwMode="auto">
          <a:xfrm>
            <a:off x="707647" y="2362200"/>
            <a:ext cx="8207753" cy="3048000"/>
          </a:xfrm>
          <a:prstGeom prst="rect">
            <a:avLst/>
          </a:prstGeom>
          <a:noFill/>
          <a:ln w="9525">
            <a:noFill/>
            <a:miter lim="800000"/>
            <a:headEnd/>
            <a:tailEnd/>
          </a:ln>
        </p:spPr>
      </p:pic>
    </p:spTree>
    <p:extLst>
      <p:ext uri="{BB962C8B-B14F-4D97-AF65-F5344CB8AC3E}">
        <p14:creationId xmlns:p14="http://schemas.microsoft.com/office/powerpoint/2010/main" val="1591474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4516</TotalTime>
  <Words>1031</Words>
  <Application>Microsoft Office PowerPoint</Application>
  <PresentationFormat>On-screen Show (4:3)</PresentationFormat>
  <Paragraphs>280</Paragraphs>
  <Slides>44</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OSU_PPTemplate</vt:lpstr>
      <vt:lpstr>Visio</vt:lpstr>
      <vt:lpstr>Slide</vt:lpstr>
      <vt:lpstr>PowerPoint Presentation</vt:lpstr>
      <vt:lpstr>Learning Objectives</vt:lpstr>
      <vt:lpstr>Learning Objectives</vt:lpstr>
      <vt:lpstr>Opening Vignette</vt:lpstr>
      <vt:lpstr>Opening Vignette…</vt:lpstr>
      <vt:lpstr>Questions for  the Opening Vignette</vt:lpstr>
      <vt:lpstr>Introduction to  Knowledge Management </vt:lpstr>
      <vt:lpstr>Introduction to  Knowledge Management </vt:lpstr>
      <vt:lpstr>Introduction to  Knowledge Management </vt:lpstr>
      <vt:lpstr>Introduction to  Knowledge Management </vt:lpstr>
      <vt:lpstr>Introduction to  Knowledge Management </vt:lpstr>
      <vt:lpstr>Introduction to  Knowledge Management </vt:lpstr>
      <vt:lpstr>Taxonomy of Knowledge </vt:lpstr>
      <vt:lpstr>Organizational Knowledge -  Learning and Transformation </vt:lpstr>
      <vt:lpstr>Organizational Knowledge -  Learning and Transformation </vt:lpstr>
      <vt:lpstr>Approaches to Knowledge Management </vt:lpstr>
      <vt:lpstr>Approaches to  Knowledge Management </vt:lpstr>
      <vt:lpstr>Approaches to  Knowledge Management </vt:lpstr>
      <vt:lpstr>Approaches to  Knowledge Management </vt:lpstr>
      <vt:lpstr>Information Technology (IT) in Knowledge Management </vt:lpstr>
      <vt:lpstr>Information Technology (IT) in Knowledge Management </vt:lpstr>
      <vt:lpstr>Information Technology (IT) in Knowledge Management </vt:lpstr>
      <vt:lpstr>Characteristics of Groupwork</vt:lpstr>
      <vt:lpstr>Why Groupwork/Collaborate?</vt:lpstr>
      <vt:lpstr>Group Decision-Making Process</vt:lpstr>
      <vt:lpstr>Groupwork</vt:lpstr>
      <vt:lpstr>Groupwork –  Process Gains and Losses</vt:lpstr>
      <vt:lpstr>Supporting Groupwork –  Group Support Systems</vt:lpstr>
      <vt:lpstr>Groupware</vt:lpstr>
      <vt:lpstr>A Time/Place Communication Framework for Groupwork</vt:lpstr>
      <vt:lpstr>Tools for Indirect Support of Decision Making</vt:lpstr>
      <vt:lpstr>Groupware… </vt:lpstr>
      <vt:lpstr>Group Decision Support Systems</vt:lpstr>
      <vt:lpstr>GDSS – Pros and Cons</vt:lpstr>
      <vt:lpstr>Facilities for GDSS</vt:lpstr>
      <vt:lpstr>The Decision Room</vt:lpstr>
      <vt:lpstr>Cool Decision Rooms</vt:lpstr>
      <vt:lpstr>Cooler Decision Rooms</vt:lpstr>
      <vt:lpstr>Mobile Decision Rooms</vt:lpstr>
      <vt:lpstr>On-Demand Decision Rooms</vt:lpstr>
      <vt:lpstr>Very Few Organizations Use Decision Rooms</vt:lpstr>
      <vt:lpstr>End-of-Chapter Application Case</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cp:lastModifiedBy>
  <cp:revision>213</cp:revision>
  <cp:lastPrinted>2000-12-01T14:01:59Z</cp:lastPrinted>
  <dcterms:created xsi:type="dcterms:W3CDTF">1998-03-18T21:58:50Z</dcterms:created>
  <dcterms:modified xsi:type="dcterms:W3CDTF">2013-12-24T20:13:26Z</dcterms:modified>
</cp:coreProperties>
</file>