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50"/>
  </p:notesMasterIdLst>
  <p:handoutMasterIdLst>
    <p:handoutMasterId r:id="rId51"/>
  </p:handoutMasterIdLst>
  <p:sldIdLst>
    <p:sldId id="364" r:id="rId2"/>
    <p:sldId id="415" r:id="rId3"/>
    <p:sldId id="416" r:id="rId4"/>
    <p:sldId id="417" r:id="rId5"/>
    <p:sldId id="418" r:id="rId6"/>
    <p:sldId id="421" r:id="rId7"/>
    <p:sldId id="420" r:id="rId8"/>
    <p:sldId id="422" r:id="rId9"/>
    <p:sldId id="423" r:id="rId10"/>
    <p:sldId id="424" r:id="rId11"/>
    <p:sldId id="425" r:id="rId12"/>
    <p:sldId id="433" r:id="rId13"/>
    <p:sldId id="426" r:id="rId14"/>
    <p:sldId id="427" r:id="rId15"/>
    <p:sldId id="428" r:id="rId16"/>
    <p:sldId id="429" r:id="rId17"/>
    <p:sldId id="432" r:id="rId18"/>
    <p:sldId id="434" r:id="rId19"/>
    <p:sldId id="431" r:id="rId20"/>
    <p:sldId id="435" r:id="rId21"/>
    <p:sldId id="436" r:id="rId22"/>
    <p:sldId id="437" r:id="rId23"/>
    <p:sldId id="438" r:id="rId24"/>
    <p:sldId id="439" r:id="rId25"/>
    <p:sldId id="440" r:id="rId26"/>
    <p:sldId id="443" r:id="rId27"/>
    <p:sldId id="444" r:id="rId28"/>
    <p:sldId id="445" r:id="rId29"/>
    <p:sldId id="441" r:id="rId30"/>
    <p:sldId id="442" r:id="rId31"/>
    <p:sldId id="446" r:id="rId32"/>
    <p:sldId id="447" r:id="rId33"/>
    <p:sldId id="448" r:id="rId34"/>
    <p:sldId id="449" r:id="rId35"/>
    <p:sldId id="450" r:id="rId36"/>
    <p:sldId id="454" r:id="rId37"/>
    <p:sldId id="455" r:id="rId38"/>
    <p:sldId id="451" r:id="rId39"/>
    <p:sldId id="452" r:id="rId40"/>
    <p:sldId id="453" r:id="rId41"/>
    <p:sldId id="456" r:id="rId42"/>
    <p:sldId id="458" r:id="rId43"/>
    <p:sldId id="457" r:id="rId44"/>
    <p:sldId id="459" r:id="rId45"/>
    <p:sldId id="460" r:id="rId46"/>
    <p:sldId id="461" r:id="rId47"/>
    <p:sldId id="412" r:id="rId48"/>
    <p:sldId id="414" r:id="rId49"/>
  </p:sldIdLst>
  <p:sldSz cx="9144000" cy="6858000" type="screen4x3"/>
  <p:notesSz cx="6858000" cy="9144000"/>
  <p:defaultTextStyle>
    <a:defPPr>
      <a:defRPr lang="en-US"/>
    </a:defPPr>
    <a:lvl1pPr algn="l" rtl="0" fontAlgn="base">
      <a:spcBef>
        <a:spcPct val="0"/>
      </a:spcBef>
      <a:spcAft>
        <a:spcPct val="0"/>
      </a:spcAft>
      <a:defRPr sz="2800" b="1" kern="1200">
        <a:solidFill>
          <a:srgbClr val="CC3300"/>
        </a:solidFill>
        <a:latin typeface="Tahoma" pitchFamily="34" charset="0"/>
        <a:ea typeface="+mn-ea"/>
        <a:cs typeface="Arial" charset="0"/>
      </a:defRPr>
    </a:lvl1pPr>
    <a:lvl2pPr marL="457200" algn="l" rtl="0" fontAlgn="base">
      <a:spcBef>
        <a:spcPct val="0"/>
      </a:spcBef>
      <a:spcAft>
        <a:spcPct val="0"/>
      </a:spcAft>
      <a:defRPr sz="2800" b="1" kern="1200">
        <a:solidFill>
          <a:srgbClr val="CC3300"/>
        </a:solidFill>
        <a:latin typeface="Tahoma" pitchFamily="34" charset="0"/>
        <a:ea typeface="+mn-ea"/>
        <a:cs typeface="Arial" charset="0"/>
      </a:defRPr>
    </a:lvl2pPr>
    <a:lvl3pPr marL="914400" algn="l" rtl="0" fontAlgn="base">
      <a:spcBef>
        <a:spcPct val="0"/>
      </a:spcBef>
      <a:spcAft>
        <a:spcPct val="0"/>
      </a:spcAft>
      <a:defRPr sz="2800" b="1" kern="1200">
        <a:solidFill>
          <a:srgbClr val="CC3300"/>
        </a:solidFill>
        <a:latin typeface="Tahoma" pitchFamily="34" charset="0"/>
        <a:ea typeface="+mn-ea"/>
        <a:cs typeface="Arial" charset="0"/>
      </a:defRPr>
    </a:lvl3pPr>
    <a:lvl4pPr marL="1371600" algn="l" rtl="0" fontAlgn="base">
      <a:spcBef>
        <a:spcPct val="0"/>
      </a:spcBef>
      <a:spcAft>
        <a:spcPct val="0"/>
      </a:spcAft>
      <a:defRPr sz="2800" b="1" kern="1200">
        <a:solidFill>
          <a:srgbClr val="CC3300"/>
        </a:solidFill>
        <a:latin typeface="Tahoma" pitchFamily="34" charset="0"/>
        <a:ea typeface="+mn-ea"/>
        <a:cs typeface="Arial" charset="0"/>
      </a:defRPr>
    </a:lvl4pPr>
    <a:lvl5pPr marL="1828800" algn="l" rtl="0" fontAlgn="base">
      <a:spcBef>
        <a:spcPct val="0"/>
      </a:spcBef>
      <a:spcAft>
        <a:spcPct val="0"/>
      </a:spcAft>
      <a:defRPr sz="2800" b="1" kern="1200">
        <a:solidFill>
          <a:srgbClr val="CC3300"/>
        </a:solidFill>
        <a:latin typeface="Tahoma" pitchFamily="34" charset="0"/>
        <a:ea typeface="+mn-ea"/>
        <a:cs typeface="Arial" charset="0"/>
      </a:defRPr>
    </a:lvl5pPr>
    <a:lvl6pPr marL="2286000" algn="l" defTabSz="914400" rtl="0" eaLnBrk="1" latinLnBrk="0" hangingPunct="1">
      <a:defRPr sz="2800" b="1" kern="1200">
        <a:solidFill>
          <a:srgbClr val="CC3300"/>
        </a:solidFill>
        <a:latin typeface="Tahoma" pitchFamily="34" charset="0"/>
        <a:ea typeface="+mn-ea"/>
        <a:cs typeface="Arial" charset="0"/>
      </a:defRPr>
    </a:lvl6pPr>
    <a:lvl7pPr marL="2743200" algn="l" defTabSz="914400" rtl="0" eaLnBrk="1" latinLnBrk="0" hangingPunct="1">
      <a:defRPr sz="2800" b="1" kern="1200">
        <a:solidFill>
          <a:srgbClr val="CC3300"/>
        </a:solidFill>
        <a:latin typeface="Tahoma" pitchFamily="34" charset="0"/>
        <a:ea typeface="+mn-ea"/>
        <a:cs typeface="Arial" charset="0"/>
      </a:defRPr>
    </a:lvl7pPr>
    <a:lvl8pPr marL="3200400" algn="l" defTabSz="914400" rtl="0" eaLnBrk="1" latinLnBrk="0" hangingPunct="1">
      <a:defRPr sz="2800" b="1" kern="1200">
        <a:solidFill>
          <a:srgbClr val="CC3300"/>
        </a:solidFill>
        <a:latin typeface="Tahoma" pitchFamily="34" charset="0"/>
        <a:ea typeface="+mn-ea"/>
        <a:cs typeface="Arial" charset="0"/>
      </a:defRPr>
    </a:lvl8pPr>
    <a:lvl9pPr marL="3657600" algn="l" defTabSz="914400" rtl="0" eaLnBrk="1" latinLnBrk="0" hangingPunct="1">
      <a:defRPr sz="2800" b="1" kern="1200">
        <a:solidFill>
          <a:srgbClr val="CC3300"/>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a:srgbClr val="F85E08"/>
    <a:srgbClr val="FFF5CC"/>
    <a:srgbClr val="FF3300"/>
    <a:srgbClr val="CC3300"/>
    <a:srgbClr val="FFA827"/>
    <a:srgbClr val="BE6A0E"/>
    <a:srgbClr val="EE8512"/>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921" autoAdjust="0"/>
    <p:restoredTop sz="94479" autoAdjust="0"/>
  </p:normalViewPr>
  <p:slideViewPr>
    <p:cSldViewPr>
      <p:cViewPr>
        <p:scale>
          <a:sx n="70" d="100"/>
          <a:sy n="70" d="100"/>
        </p:scale>
        <p:origin x="-972" y="-4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eaLnBrk="0" hangingPunct="0">
              <a:defRPr sz="1200" b="0">
                <a:solidFill>
                  <a:schemeClr val="tx1"/>
                </a:solidFill>
                <a:effectLst/>
                <a:latin typeface="Times New Roman" pitchFamily="18" charset="0"/>
                <a:cs typeface="+mn-cs"/>
              </a:defRPr>
            </a:lvl1pPr>
          </a:lstStyle>
          <a:p>
            <a:pPr>
              <a:defRPr/>
            </a:pPr>
            <a:endParaRPr lang="en-US" dirty="0"/>
          </a:p>
        </p:txBody>
      </p:sp>
      <p:sp>
        <p:nvSpPr>
          <p:cNvPr id="409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200" b="0">
                <a:solidFill>
                  <a:schemeClr val="tx1"/>
                </a:solidFill>
                <a:effectLst/>
                <a:latin typeface="Times New Roman" pitchFamily="18" charset="0"/>
                <a:cs typeface="+mn-cs"/>
              </a:defRPr>
            </a:lvl1pPr>
          </a:lstStyle>
          <a:p>
            <a:pPr>
              <a:defRPr/>
            </a:pPr>
            <a:endParaRPr lang="en-US" dirty="0"/>
          </a:p>
        </p:txBody>
      </p:sp>
      <p:sp>
        <p:nvSpPr>
          <p:cNvPr id="410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none" lIns="92075" tIns="46038" rIns="92075" bIns="46038" numCol="1" anchor="b" anchorCtr="0" compatLnSpc="1">
            <a:prstTxWarp prst="textNoShape">
              <a:avLst/>
            </a:prstTxWarp>
          </a:bodyPr>
          <a:lstStyle>
            <a:lvl1pPr algn="l" eaLnBrk="0" hangingPunct="0">
              <a:defRPr sz="1200" b="0">
                <a:solidFill>
                  <a:schemeClr val="tx1"/>
                </a:solidFill>
                <a:effectLst/>
                <a:latin typeface="Times New Roman" pitchFamily="18" charset="0"/>
                <a:cs typeface="+mn-cs"/>
              </a:defRPr>
            </a:lvl1pPr>
          </a:lstStyle>
          <a:p>
            <a:pPr>
              <a:defRPr/>
            </a:pPr>
            <a:endParaRPr lang="en-US" dirty="0"/>
          </a:p>
        </p:txBody>
      </p:sp>
      <p:sp>
        <p:nvSpPr>
          <p:cNvPr id="410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none" lIns="92075" tIns="46038" rIns="92075" bIns="46038" numCol="1" anchor="b" anchorCtr="0" compatLnSpc="1">
            <a:prstTxWarp prst="textNoShape">
              <a:avLst/>
            </a:prstTxWarp>
          </a:bodyPr>
          <a:lstStyle>
            <a:lvl1pPr algn="r" eaLnBrk="0" hangingPunct="0">
              <a:defRPr sz="1200" b="0">
                <a:solidFill>
                  <a:schemeClr val="tx1"/>
                </a:solidFill>
                <a:effectLst/>
                <a:latin typeface="Times New Roman" pitchFamily="18" charset="0"/>
                <a:cs typeface="+mn-cs"/>
              </a:defRPr>
            </a:lvl1pPr>
          </a:lstStyle>
          <a:p>
            <a:pPr>
              <a:defRPr/>
            </a:pPr>
            <a:fld id="{2F6D3E4A-37A3-4652-979D-D59837553EFA}" type="slidenum">
              <a:rPr lang="en-US"/>
              <a:pPr>
                <a:defRPr/>
              </a:pPr>
              <a:t>‹#›</a:t>
            </a:fld>
            <a:endParaRPr lang="en-US" dirty="0"/>
          </a:p>
        </p:txBody>
      </p:sp>
    </p:spTree>
    <p:extLst>
      <p:ext uri="{BB962C8B-B14F-4D97-AF65-F5344CB8AC3E}">
        <p14:creationId xmlns:p14="http://schemas.microsoft.com/office/powerpoint/2010/main" val="2005539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eaLnBrk="0" hangingPunct="0">
              <a:defRPr sz="1200" b="0">
                <a:solidFill>
                  <a:schemeClr val="tx1"/>
                </a:solidFill>
                <a:effectLst/>
                <a:latin typeface="Times New Roman" pitchFamily="18" charset="0"/>
                <a:cs typeface="+mn-cs"/>
              </a:defRPr>
            </a:lvl1pPr>
          </a:lstStyle>
          <a:p>
            <a:pPr>
              <a:defRPr/>
            </a:pPr>
            <a:endParaRPr lang="en-US" dirty="0"/>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defRPr sz="1200" b="0">
                <a:solidFill>
                  <a:schemeClr val="tx1"/>
                </a:solidFill>
                <a:effectLst/>
                <a:latin typeface="Times New Roman" pitchFamily="18" charset="0"/>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44588" y="687388"/>
            <a:ext cx="4568825" cy="3425825"/>
          </a:xfrm>
          <a:prstGeom prst="rect">
            <a:avLst/>
          </a:prstGeom>
          <a:noFill/>
          <a:ln w="12700">
            <a:solidFill>
              <a:srgbClr val="000000"/>
            </a:solidFill>
            <a:miter lim="800000"/>
            <a:headEnd/>
            <a:tailEnd/>
          </a:ln>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l" eaLnBrk="0" hangingPunct="0">
              <a:defRPr sz="1200" b="0">
                <a:solidFill>
                  <a:schemeClr val="tx1"/>
                </a:solidFill>
                <a:effectLst/>
                <a:latin typeface="Times New Roman" pitchFamily="18" charset="0"/>
                <a:cs typeface="+mn-cs"/>
              </a:defRPr>
            </a:lvl1pPr>
          </a:lstStyle>
          <a:p>
            <a:pPr>
              <a:defRPr/>
            </a:pPr>
            <a:endParaRPr lang="en-US" dirty="0"/>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eaLnBrk="0" hangingPunct="0">
              <a:defRPr sz="1200" b="0">
                <a:solidFill>
                  <a:schemeClr val="tx1"/>
                </a:solidFill>
                <a:effectLst/>
                <a:latin typeface="Times New Roman" pitchFamily="18" charset="0"/>
                <a:cs typeface="+mn-cs"/>
              </a:defRPr>
            </a:lvl1pPr>
          </a:lstStyle>
          <a:p>
            <a:pPr>
              <a:defRPr/>
            </a:pPr>
            <a:fld id="{F9535BD6-FAB7-4BE8-B3CD-462CB56F63AE}" type="slidenum">
              <a:rPr lang="en-US"/>
              <a:pPr>
                <a:defRPr/>
              </a:pPr>
              <a:t>‹#›</a:t>
            </a:fld>
            <a:endParaRPr lang="en-US" dirty="0"/>
          </a:p>
        </p:txBody>
      </p:sp>
    </p:spTree>
    <p:extLst>
      <p:ext uri="{BB962C8B-B14F-4D97-AF65-F5344CB8AC3E}">
        <p14:creationId xmlns:p14="http://schemas.microsoft.com/office/powerpoint/2010/main" val="2268029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FE8D7486-BFD9-4FC1-89F5-286F5C3C7A80}" type="slidenum">
              <a:rPr lang="en-US" smtClean="0">
                <a:cs typeface="Arial" charset="0"/>
              </a:rPr>
              <a:pPr/>
              <a:t>1</a:t>
            </a:fld>
            <a:endParaRPr lang="en-US" dirty="0" smtClean="0">
              <a:cs typeface="Arial" charset="0"/>
            </a:endParaRPr>
          </a:p>
        </p:txBody>
      </p:sp>
      <p:sp>
        <p:nvSpPr>
          <p:cNvPr id="16386" name="Rectangle 2"/>
          <p:cNvSpPr>
            <a:spLocks noGrp="1" noRot="1" noChangeAspect="1" noChangeArrowheads="1" noTextEdit="1"/>
          </p:cNvSpPr>
          <p:nvPr>
            <p:ph type="sldImg"/>
          </p:nvPr>
        </p:nvSpPr>
        <p:spPr>
          <a:ln cap="flat"/>
        </p:spPr>
      </p:sp>
      <p:sp>
        <p:nvSpPr>
          <p:cNvPr id="16387"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16</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17</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18</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19</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20</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21</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23</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24</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25</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26</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4</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27</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28</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29</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30</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32</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33</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34</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35</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38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39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8</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40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535BD6-FAB7-4BE8-B3CD-462CB56F63AE}" type="slidenum">
              <a:rPr lang="en-US" smtClean="0"/>
              <a:pPr>
                <a:defRPr/>
              </a:pPr>
              <a:t>41</a:t>
            </a:fld>
            <a:endParaRPr lang="en-US" dirty="0"/>
          </a:p>
        </p:txBody>
      </p:sp>
    </p:spTree>
    <p:extLst>
      <p:ext uri="{BB962C8B-B14F-4D97-AF65-F5344CB8AC3E}">
        <p14:creationId xmlns:p14="http://schemas.microsoft.com/office/powerpoint/2010/main" val="33933011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47</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41521A-2C4A-4B2C-B7BD-3889C73180C4}" type="slidenum">
              <a:rPr lang="en-US" altLang="en-US" smtClean="0"/>
              <a:pPr eaLnBrk="1" hangingPunct="1"/>
              <a:t>48</a:t>
            </a:fld>
            <a:endParaRPr lang="en-US" altLang="en-US"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10</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11</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13</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14</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15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4" name="Group 1026"/>
          <p:cNvGrpSpPr>
            <a:grpSpLocks/>
          </p:cNvGrpSpPr>
          <p:nvPr/>
        </p:nvGrpSpPr>
        <p:grpSpPr bwMode="auto">
          <a:xfrm>
            <a:off x="0" y="2438400"/>
            <a:ext cx="9009063" cy="1052513"/>
            <a:chOff x="0" y="1536"/>
            <a:chExt cx="5675" cy="663"/>
          </a:xfrm>
        </p:grpSpPr>
        <p:grpSp>
          <p:nvGrpSpPr>
            <p:cNvPr id="5" name="Group 1027"/>
            <p:cNvGrpSpPr>
              <a:grpSpLocks/>
            </p:cNvGrpSpPr>
            <p:nvPr/>
          </p:nvGrpSpPr>
          <p:grpSpPr bwMode="auto">
            <a:xfrm>
              <a:off x="185" y="1604"/>
              <a:ext cx="449" cy="299"/>
              <a:chOff x="720" y="336"/>
              <a:chExt cx="624" cy="432"/>
            </a:xfrm>
          </p:grpSpPr>
          <p:sp>
            <p:nvSpPr>
              <p:cNvPr id="12" name="Rectangle 1028"/>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lgn="ctr">
                  <a:defRPr/>
                </a:pPr>
                <a:endParaRPr lang="en-US" dirty="0">
                  <a:effectLst>
                    <a:outerShdw blurRad="38100" dist="38100" dir="2700000" algn="tl">
                      <a:srgbClr val="000000">
                        <a:alpha val="43137"/>
                      </a:srgbClr>
                    </a:outerShdw>
                  </a:effectLst>
                  <a:cs typeface="+mn-cs"/>
                </a:endParaRPr>
              </a:p>
            </p:txBody>
          </p:sp>
          <p:sp>
            <p:nvSpPr>
              <p:cNvPr id="13" name="Rectangle 1029"/>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dirty="0">
                  <a:effectLst>
                    <a:outerShdw blurRad="38100" dist="38100" dir="2700000" algn="tl">
                      <a:srgbClr val="000000">
                        <a:alpha val="43137"/>
                      </a:srgbClr>
                    </a:outerShdw>
                  </a:effectLst>
                  <a:cs typeface="+mn-cs"/>
                </a:endParaRPr>
              </a:p>
            </p:txBody>
          </p:sp>
        </p:grpSp>
        <p:grpSp>
          <p:nvGrpSpPr>
            <p:cNvPr id="6" name="Group 1030"/>
            <p:cNvGrpSpPr>
              <a:grpSpLocks/>
            </p:cNvGrpSpPr>
            <p:nvPr/>
          </p:nvGrpSpPr>
          <p:grpSpPr bwMode="auto">
            <a:xfrm>
              <a:off x="263" y="1870"/>
              <a:ext cx="466" cy="299"/>
              <a:chOff x="912" y="2640"/>
              <a:chExt cx="672" cy="432"/>
            </a:xfrm>
          </p:grpSpPr>
          <p:sp>
            <p:nvSpPr>
              <p:cNvPr id="10" name="Rectangle 1031"/>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lgn="ctr">
                  <a:defRPr/>
                </a:pPr>
                <a:endParaRPr lang="en-US" dirty="0">
                  <a:effectLst>
                    <a:outerShdw blurRad="38100" dist="38100" dir="2700000" algn="tl">
                      <a:srgbClr val="000000">
                        <a:alpha val="43137"/>
                      </a:srgbClr>
                    </a:outerShdw>
                  </a:effectLst>
                  <a:cs typeface="+mn-cs"/>
                </a:endParaRPr>
              </a:p>
            </p:txBody>
          </p:sp>
          <p:sp>
            <p:nvSpPr>
              <p:cNvPr id="11" name="Rectangle 1032"/>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lang="en-US" dirty="0">
                  <a:effectLst>
                    <a:outerShdw blurRad="38100" dist="38100" dir="2700000" algn="tl">
                      <a:srgbClr val="000000">
                        <a:alpha val="43137"/>
                      </a:srgbClr>
                    </a:outerShdw>
                  </a:effectLst>
                  <a:cs typeface="+mn-cs"/>
                </a:endParaRPr>
              </a:p>
            </p:txBody>
          </p:sp>
        </p:grpSp>
        <p:sp>
          <p:nvSpPr>
            <p:cNvPr id="7" name="Rectangle 1033"/>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lang="en-US" dirty="0">
                <a:effectLst>
                  <a:outerShdw blurRad="38100" dist="38100" dir="2700000" algn="tl">
                    <a:srgbClr val="000000">
                      <a:alpha val="43137"/>
                    </a:srgbClr>
                  </a:outerShdw>
                </a:effectLst>
                <a:cs typeface="+mn-cs"/>
              </a:endParaRPr>
            </a:p>
          </p:txBody>
        </p:sp>
        <p:sp>
          <p:nvSpPr>
            <p:cNvPr id="8" name="Rectangle 1034"/>
            <p:cNvSpPr>
              <a:spLocks noChangeArrowheads="1"/>
            </p:cNvSpPr>
            <p:nvPr/>
          </p:nvSpPr>
          <p:spPr bwMode="auto">
            <a:xfrm>
              <a:off x="400" y="1536"/>
              <a:ext cx="20" cy="663"/>
            </a:xfrm>
            <a:prstGeom prst="rect">
              <a:avLst/>
            </a:prstGeom>
            <a:solidFill>
              <a:srgbClr val="F85E08"/>
            </a:solidFill>
            <a:ln w="9525">
              <a:noFill/>
              <a:miter lim="800000"/>
              <a:headEnd/>
              <a:tailEnd/>
            </a:ln>
            <a:effectLst/>
          </p:spPr>
          <p:txBody>
            <a:bodyPr wrap="none" anchor="ctr"/>
            <a:lstStyle/>
            <a:p>
              <a:pPr algn="ctr">
                <a:defRPr/>
              </a:pPr>
              <a:endParaRPr lang="en-US" dirty="0">
                <a:effectLst>
                  <a:outerShdw blurRad="38100" dist="38100" dir="2700000" algn="tl">
                    <a:srgbClr val="000000">
                      <a:alpha val="43137"/>
                    </a:srgbClr>
                  </a:outerShdw>
                </a:effectLst>
                <a:cs typeface="+mn-cs"/>
              </a:endParaRPr>
            </a:p>
          </p:txBody>
        </p:sp>
        <p:sp>
          <p:nvSpPr>
            <p:cNvPr id="9" name="Rectangle 1035"/>
            <p:cNvSpPr>
              <a:spLocks noChangeArrowheads="1"/>
            </p:cNvSpPr>
            <p:nvPr/>
          </p:nvSpPr>
          <p:spPr bwMode="auto">
            <a:xfrm flipV="1">
              <a:off x="199" y="2060"/>
              <a:ext cx="5476" cy="29"/>
            </a:xfrm>
            <a:prstGeom prst="rect">
              <a:avLst/>
            </a:prstGeom>
            <a:solidFill>
              <a:srgbClr val="F85E08"/>
            </a:solidFill>
            <a:ln w="9525">
              <a:noFill/>
              <a:miter lim="800000"/>
              <a:headEnd/>
              <a:tailEnd/>
            </a:ln>
            <a:effectLst/>
          </p:spPr>
          <p:txBody>
            <a:bodyPr wrap="none" anchor="ctr"/>
            <a:lstStyle/>
            <a:p>
              <a:pPr algn="ctr">
                <a:defRPr/>
              </a:pPr>
              <a:endParaRPr lang="en-US" dirty="0">
                <a:effectLst>
                  <a:outerShdw blurRad="38100" dist="38100" dir="2700000" algn="tl">
                    <a:srgbClr val="000000">
                      <a:alpha val="43137"/>
                    </a:srgbClr>
                  </a:outerShdw>
                </a:effectLst>
                <a:cs typeface="+mn-cs"/>
              </a:endParaRPr>
            </a:p>
          </p:txBody>
        </p:sp>
      </p:grpSp>
      <p:sp>
        <p:nvSpPr>
          <p:cNvPr id="93197" name="Rectangle 1037"/>
          <p:cNvSpPr>
            <a:spLocks noGrp="1" noChangeArrowheads="1"/>
          </p:cNvSpPr>
          <p:nvPr>
            <p:ph type="subTitle" idx="1" hasCustomPrompt="1"/>
          </p:nvPr>
        </p:nvSpPr>
        <p:spPr>
          <a:xfrm>
            <a:off x="677497" y="3886200"/>
            <a:ext cx="7780703" cy="2286000"/>
          </a:xfrm>
        </p:spPr>
        <p:txBody>
          <a:bodyPr/>
          <a:lstStyle>
            <a:lvl1pPr marL="0" indent="0" algn="ctr">
              <a:buFont typeface="Wingdings" pitchFamily="2" charset="2"/>
              <a:buNone/>
              <a:defRPr sz="4000" b="0">
                <a:solidFill>
                  <a:srgbClr val="0000CC"/>
                </a:solidFill>
                <a:effectLst>
                  <a:outerShdw blurRad="38100" dist="38100" dir="2700000" algn="tl">
                    <a:srgbClr val="C0C0C0"/>
                  </a:outerShdw>
                </a:effectLst>
              </a:defRPr>
            </a:lvl1pPr>
          </a:lstStyle>
          <a:p>
            <a:r>
              <a:rPr lang="en-US" dirty="0" smtClean="0"/>
              <a:t>Chapter 1</a:t>
            </a:r>
          </a:p>
          <a:p>
            <a:r>
              <a:rPr lang="en-US" dirty="0" smtClean="0"/>
              <a:t>Some Title ….</a:t>
            </a:r>
            <a:endParaRPr lang="en-US" dirty="0"/>
          </a:p>
        </p:txBody>
      </p:sp>
      <p:sp>
        <p:nvSpPr>
          <p:cNvPr id="14" name="Rectangle 13"/>
          <p:cNvSpPr>
            <a:spLocks noGrp="1" noChangeArrowheads="1"/>
          </p:cNvSpPr>
          <p:nvPr userDrawn="1"/>
        </p:nvSpPr>
        <p:spPr bwMode="auto">
          <a:xfrm>
            <a:off x="0" y="304800"/>
            <a:ext cx="9144000" cy="2286000"/>
          </a:xfrm>
          <a:prstGeom prst="rect">
            <a:avLst/>
          </a:prstGeom>
          <a:noFill/>
          <a:ln w="9525">
            <a:noFill/>
            <a:miter lim="800000"/>
            <a:headEnd/>
            <a:tailEnd/>
          </a:ln>
          <a:effectLst/>
        </p:spPr>
        <p:txBody>
          <a:bodyPr anchor="b"/>
          <a:lstStyle>
            <a:lvl1pPr algn="ctr" rtl="0" fontAlgn="base">
              <a:spcBef>
                <a:spcPct val="0"/>
              </a:spcBef>
              <a:spcAft>
                <a:spcPct val="0"/>
              </a:spcAft>
              <a:defRPr sz="3600">
                <a:solidFill>
                  <a:srgbClr val="CC3300"/>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2pPr>
            <a:lvl3pPr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3pPr>
            <a:lvl4pPr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4pPr>
            <a:lvl5pPr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5pPr>
            <a:lvl6pPr marL="4572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9pPr>
          </a:lstStyle>
          <a:p>
            <a:pPr>
              <a:spcBef>
                <a:spcPts val="1200"/>
              </a:spcBef>
              <a:defRPr/>
            </a:pPr>
            <a:r>
              <a:rPr lang="en-US" dirty="0" smtClean="0">
                <a:solidFill>
                  <a:srgbClr val="F85E08"/>
                </a:solidFill>
              </a:rPr>
              <a:t/>
            </a:r>
            <a:br>
              <a:rPr lang="en-US" dirty="0" smtClean="0">
                <a:solidFill>
                  <a:srgbClr val="F85E08"/>
                </a:solidFill>
              </a:rPr>
            </a:br>
            <a:r>
              <a:rPr lang="en-US" dirty="0">
                <a:solidFill>
                  <a:srgbClr val="F85E08"/>
                </a:solidFill>
              </a:rPr>
              <a:t/>
            </a:r>
            <a:br>
              <a:rPr lang="en-US" dirty="0">
                <a:solidFill>
                  <a:srgbClr val="F85E08"/>
                </a:solidFill>
              </a:rPr>
            </a:br>
            <a:r>
              <a:rPr lang="en-US" dirty="0" smtClean="0">
                <a:solidFill>
                  <a:srgbClr val="F85E08"/>
                </a:solidFill>
              </a:rPr>
              <a:t/>
            </a:r>
            <a:br>
              <a:rPr lang="en-US" dirty="0" smtClean="0">
                <a:solidFill>
                  <a:srgbClr val="F85E08"/>
                </a:solidFill>
              </a:rPr>
            </a:br>
            <a:r>
              <a:rPr lang="en-US" sz="4000" b="0" dirty="0" smtClean="0">
                <a:solidFill>
                  <a:srgbClr val="F85E08"/>
                </a:solidFill>
              </a:rPr>
              <a:t>Business </a:t>
            </a:r>
            <a:r>
              <a:rPr lang="en-US" sz="4000" b="0" dirty="0">
                <a:solidFill>
                  <a:srgbClr val="F85E08"/>
                </a:solidFill>
              </a:rPr>
              <a:t>Intelligence and Analytics: Systems for Decision </a:t>
            </a:r>
            <a:r>
              <a:rPr lang="en-US" sz="4000" b="0" dirty="0" smtClean="0">
                <a:solidFill>
                  <a:srgbClr val="F85E08"/>
                </a:solidFill>
              </a:rPr>
              <a:t>Support </a:t>
            </a:r>
          </a:p>
          <a:p>
            <a:pPr>
              <a:spcBef>
                <a:spcPts val="1200"/>
              </a:spcBef>
              <a:defRPr/>
            </a:pPr>
            <a:r>
              <a:rPr lang="en-US" sz="4000" b="0" dirty="0" smtClean="0">
                <a:solidFill>
                  <a:srgbClr val="F85E08"/>
                </a:solidFill>
              </a:rPr>
              <a:t>(10</a:t>
            </a:r>
            <a:r>
              <a:rPr lang="en-US" sz="4000" b="0" baseline="30000" dirty="0" smtClean="0">
                <a:solidFill>
                  <a:srgbClr val="F85E08"/>
                </a:solidFill>
              </a:rPr>
              <a:t>th</a:t>
            </a:r>
            <a:r>
              <a:rPr lang="en-US" sz="4000" b="0" dirty="0" smtClean="0">
                <a:solidFill>
                  <a:srgbClr val="F85E08"/>
                </a:solidFill>
              </a:rPr>
              <a:t> Edition)</a:t>
            </a:r>
            <a:endParaRPr lang="en-US" sz="4000" b="0" dirty="0">
              <a:solidFill>
                <a:srgbClr val="F85E08"/>
              </a:solidFill>
            </a:endParaRPr>
          </a:p>
        </p:txBody>
      </p:sp>
      <p:pic>
        <p:nvPicPr>
          <p:cNvPr id="15" name="Picture 2" descr="http://ecx.images-amazon.com/images/I/51L11n8dpnL._SX258_BO1,204,203,200_.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90857" y="2141538"/>
            <a:ext cx="1889222" cy="23542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50825"/>
            <a:ext cx="1951038" cy="58816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50825"/>
            <a:ext cx="5700712" cy="58816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C9402A8D-DDAC-497C-93D6-0F6E7DA747E5}" type="slidenum">
              <a:rPr lang="en-US"/>
              <a:pPr>
                <a:defRPr/>
              </a:pPr>
              <a:t>‹#›</a:t>
            </a:fld>
            <a:endParaRPr lang="en-US" dirty="0"/>
          </a:p>
        </p:txBody>
      </p:sp>
    </p:spTree>
    <p:extLst>
      <p:ext uri="{BB962C8B-B14F-4D97-AF65-F5344CB8AC3E}">
        <p14:creationId xmlns:p14="http://schemas.microsoft.com/office/powerpoint/2010/main" val="2938159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762000" y="1524000"/>
            <a:ext cx="8193088" cy="4800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1524000"/>
            <a:ext cx="3810000" cy="4608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1524000"/>
            <a:ext cx="3810000" cy="4608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79" name="Text Box 19"/>
          <p:cNvSpPr txBox="1">
            <a:spLocks noChangeArrowheads="1"/>
          </p:cNvSpPr>
          <p:nvPr/>
        </p:nvSpPr>
        <p:spPr bwMode="auto">
          <a:xfrm>
            <a:off x="990600" y="6431578"/>
            <a:ext cx="7315200" cy="276999"/>
          </a:xfrm>
          <a:prstGeom prst="rect">
            <a:avLst/>
          </a:prstGeom>
          <a:noFill/>
          <a:ln w="9525">
            <a:noFill/>
            <a:miter lim="800000"/>
            <a:headEnd/>
            <a:tailEnd/>
          </a:ln>
          <a:effectLst/>
        </p:spPr>
        <p:txBody>
          <a:bodyPr wrap="square" anchor="b">
            <a:spAutoFit/>
          </a:bodyPr>
          <a:lstStyle/>
          <a:p>
            <a:pPr algn="ctr">
              <a:spcBef>
                <a:spcPts val="600"/>
              </a:spcBef>
              <a:buClr>
                <a:schemeClr val="hlink"/>
              </a:buClr>
              <a:buSzPct val="110000"/>
              <a:buFont typeface="Wingdings" pitchFamily="2" charset="2"/>
              <a:buNone/>
              <a:defRPr/>
            </a:pPr>
            <a:r>
              <a:rPr lang="en-US" sz="1200" b="0" i="1" dirty="0">
                <a:solidFill>
                  <a:schemeClr val="tx1"/>
                </a:solidFill>
                <a:latin typeface="Arial" charset="0"/>
                <a:cs typeface="+mn-cs"/>
              </a:rPr>
              <a:t>     </a:t>
            </a:r>
            <a:r>
              <a:rPr lang="en-US" sz="1200" b="0" i="1" dirty="0">
                <a:solidFill>
                  <a:srgbClr val="0000CC"/>
                </a:solidFill>
                <a:latin typeface="Arial" charset="0"/>
                <a:cs typeface="+mn-cs"/>
              </a:rPr>
              <a:t>Copyright © </a:t>
            </a:r>
            <a:r>
              <a:rPr lang="en-US" sz="1200" b="0" i="1" dirty="0" smtClean="0">
                <a:solidFill>
                  <a:srgbClr val="0000CC"/>
                </a:solidFill>
                <a:latin typeface="Arial" charset="0"/>
                <a:cs typeface="+mn-cs"/>
              </a:rPr>
              <a:t>2014 </a:t>
            </a:r>
            <a:r>
              <a:rPr lang="en-US" sz="1200" b="0" i="1" dirty="0">
                <a:solidFill>
                  <a:srgbClr val="0000CC"/>
                </a:solidFill>
                <a:latin typeface="Arial" charset="0"/>
                <a:cs typeface="+mn-cs"/>
              </a:rPr>
              <a:t>Pearson Education, Inc. </a:t>
            </a:r>
            <a:endParaRPr lang="en-US" sz="1200" b="0" dirty="0">
              <a:solidFill>
                <a:srgbClr val="0000CC"/>
              </a:solidFill>
              <a:latin typeface="Arial" charset="0"/>
              <a:cs typeface="+mn-cs"/>
            </a:endParaRPr>
          </a:p>
        </p:txBody>
      </p:sp>
      <p:sp>
        <p:nvSpPr>
          <p:cNvPr id="92162" name="Rectangle 2"/>
          <p:cNvSpPr>
            <a:spLocks noChangeArrowheads="1"/>
          </p:cNvSpPr>
          <p:nvPr/>
        </p:nvSpPr>
        <p:spPr bwMode="ltGray">
          <a:xfrm>
            <a:off x="417513" y="731838"/>
            <a:ext cx="438150" cy="474662"/>
          </a:xfrm>
          <a:prstGeom prst="rect">
            <a:avLst/>
          </a:prstGeom>
          <a:solidFill>
            <a:schemeClr val="accent2"/>
          </a:soli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92163" name="Rectangle 3"/>
          <p:cNvSpPr>
            <a:spLocks noChangeArrowheads="1"/>
          </p:cNvSpPr>
          <p:nvPr/>
        </p:nvSpPr>
        <p:spPr bwMode="ltGray">
          <a:xfrm>
            <a:off x="800100" y="731838"/>
            <a:ext cx="328613" cy="47466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92164" name="Rectangle 4"/>
          <p:cNvSpPr>
            <a:spLocks noChangeArrowheads="1"/>
          </p:cNvSpPr>
          <p:nvPr/>
        </p:nvSpPr>
        <p:spPr bwMode="ltGray">
          <a:xfrm>
            <a:off x="541338" y="1154113"/>
            <a:ext cx="422275" cy="474662"/>
          </a:xfrm>
          <a:prstGeom prst="rect">
            <a:avLst/>
          </a:prstGeom>
          <a:solidFill>
            <a:schemeClr val="folHlink"/>
          </a:soli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92165" name="Rectangle 5"/>
          <p:cNvSpPr>
            <a:spLocks noChangeArrowheads="1"/>
          </p:cNvSpPr>
          <p:nvPr/>
        </p:nvSpPr>
        <p:spPr bwMode="ltGray">
          <a:xfrm>
            <a:off x="911225" y="1154113"/>
            <a:ext cx="368300" cy="47466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92166" name="Rectangle 6"/>
          <p:cNvSpPr>
            <a:spLocks noChangeArrowheads="1"/>
          </p:cNvSpPr>
          <p:nvPr/>
        </p:nvSpPr>
        <p:spPr bwMode="ltGray">
          <a:xfrm>
            <a:off x="127000" y="1081088"/>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92167" name="Rectangle 7"/>
          <p:cNvSpPr>
            <a:spLocks noChangeArrowheads="1"/>
          </p:cNvSpPr>
          <p:nvPr/>
        </p:nvSpPr>
        <p:spPr bwMode="gray">
          <a:xfrm>
            <a:off x="762000" y="623888"/>
            <a:ext cx="31750" cy="1052512"/>
          </a:xfrm>
          <a:prstGeom prst="rect">
            <a:avLst/>
          </a:prstGeom>
          <a:solidFill>
            <a:srgbClr val="EE8411"/>
          </a:soli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92168" name="Rectangle 8"/>
          <p:cNvSpPr>
            <a:spLocks noChangeArrowheads="1"/>
          </p:cNvSpPr>
          <p:nvPr/>
        </p:nvSpPr>
        <p:spPr bwMode="gray">
          <a:xfrm>
            <a:off x="442913" y="1414463"/>
            <a:ext cx="8226425" cy="31750"/>
          </a:xfrm>
          <a:prstGeom prst="rect">
            <a:avLst/>
          </a:prstGeom>
          <a:solidFill>
            <a:srgbClr val="EE8411"/>
          </a:soli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92169" name="Rectangle 9"/>
          <p:cNvSpPr>
            <a:spLocks noGrp="1" noChangeArrowheads="1"/>
          </p:cNvSpPr>
          <p:nvPr>
            <p:ph type="title"/>
          </p:nvPr>
        </p:nvSpPr>
        <p:spPr bwMode="auto">
          <a:xfrm>
            <a:off x="1150938" y="231776"/>
            <a:ext cx="7793037" cy="11398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1034" name="Rectangle 10"/>
          <p:cNvSpPr>
            <a:spLocks noGrp="1" noChangeArrowheads="1"/>
          </p:cNvSpPr>
          <p:nvPr>
            <p:ph type="body" idx="1"/>
          </p:nvPr>
        </p:nvSpPr>
        <p:spPr bwMode="auto">
          <a:xfrm>
            <a:off x="777875" y="1524000"/>
            <a:ext cx="8177213"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92180" name="Text Box 20"/>
          <p:cNvSpPr txBox="1">
            <a:spLocks noChangeArrowheads="1"/>
          </p:cNvSpPr>
          <p:nvPr/>
        </p:nvSpPr>
        <p:spPr bwMode="auto">
          <a:xfrm>
            <a:off x="76200" y="6430962"/>
            <a:ext cx="601663" cy="274638"/>
          </a:xfrm>
          <a:prstGeom prst="rect">
            <a:avLst/>
          </a:prstGeom>
          <a:noFill/>
          <a:ln w="9525">
            <a:noFill/>
            <a:miter lim="800000"/>
            <a:headEnd/>
            <a:tailEnd/>
          </a:ln>
          <a:effectLst/>
        </p:spPr>
        <p:txBody>
          <a:bodyPr wrap="none">
            <a:spAutoFit/>
          </a:bodyPr>
          <a:lstStyle/>
          <a:p>
            <a:pPr>
              <a:defRPr/>
            </a:pPr>
            <a:r>
              <a:rPr lang="en-US" sz="1200" dirty="0" smtClean="0">
                <a:solidFill>
                  <a:srgbClr val="EE8411"/>
                </a:solidFill>
                <a:cs typeface="+mn-cs"/>
              </a:rPr>
              <a:t>6-</a:t>
            </a:r>
            <a:fld id="{930D3EF6-C8D8-4409-A7BA-DC47BF803ED5}" type="slidenum">
              <a:rPr lang="en-US" sz="1200" smtClean="0">
                <a:solidFill>
                  <a:srgbClr val="EE8411"/>
                </a:solidFill>
                <a:cs typeface="+mn-cs"/>
              </a:rPr>
              <a:pPr>
                <a:defRPr/>
              </a:pPr>
              <a:t>‹#›</a:t>
            </a:fld>
            <a:endParaRPr lang="en-US" sz="1200" dirty="0">
              <a:solidFill>
                <a:srgbClr val="EE8411"/>
              </a:solidFill>
              <a:cs typeface="+mn-cs"/>
            </a:endParaRPr>
          </a:p>
        </p:txBody>
      </p:sp>
      <p:sp>
        <p:nvSpPr>
          <p:cNvPr id="20" name="Rectangle 8"/>
          <p:cNvSpPr>
            <a:spLocks noChangeArrowheads="1"/>
          </p:cNvSpPr>
          <p:nvPr userDrawn="1"/>
        </p:nvSpPr>
        <p:spPr bwMode="gray">
          <a:xfrm>
            <a:off x="548265" y="6445250"/>
            <a:ext cx="8226425" cy="31750"/>
          </a:xfrm>
          <a:prstGeom prst="rect">
            <a:avLst/>
          </a:prstGeom>
          <a:solidFill>
            <a:srgbClr val="EE8411"/>
          </a:soli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21" name="Rectangle 8"/>
          <p:cNvSpPr>
            <a:spLocks noChangeArrowheads="1"/>
          </p:cNvSpPr>
          <p:nvPr userDrawn="1"/>
        </p:nvSpPr>
        <p:spPr bwMode="gray">
          <a:xfrm>
            <a:off x="541337" y="6705600"/>
            <a:ext cx="8226425" cy="31750"/>
          </a:xfrm>
          <a:prstGeom prst="rect">
            <a:avLst/>
          </a:prstGeom>
          <a:solidFill>
            <a:srgbClr val="EE8411"/>
          </a:soli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22" name="Rectangle 8"/>
          <p:cNvSpPr>
            <a:spLocks noChangeArrowheads="1"/>
          </p:cNvSpPr>
          <p:nvPr userDrawn="1"/>
        </p:nvSpPr>
        <p:spPr bwMode="gray">
          <a:xfrm>
            <a:off x="685800" y="6477000"/>
            <a:ext cx="428048" cy="228600"/>
          </a:xfrm>
          <a:prstGeom prst="rect">
            <a:avLst/>
          </a:prstGeom>
          <a:solidFill>
            <a:srgbClr val="EE8411"/>
          </a:soli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24" name="Rectangle 8"/>
          <p:cNvSpPr>
            <a:spLocks noChangeArrowheads="1"/>
          </p:cNvSpPr>
          <p:nvPr userDrawn="1"/>
        </p:nvSpPr>
        <p:spPr bwMode="gray">
          <a:xfrm>
            <a:off x="8182552" y="6477000"/>
            <a:ext cx="428048" cy="228600"/>
          </a:xfrm>
          <a:prstGeom prst="rect">
            <a:avLst/>
          </a:prstGeom>
          <a:solidFill>
            <a:srgbClr val="EE8411"/>
          </a:soli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Tree>
  </p:cSld>
  <p:clrMap bg1="lt1" tx1="dk1" bg2="lt2" tx2="dk2" accent1="accent1" accent2="accent2" accent3="accent3" accent4="accent4" accent5="accent5" accent6="accent6" hlink="hlink" folHlink="folHlink"/>
  <p:sldLayoutIdLst>
    <p:sldLayoutId id="2147483664" r:id="rId1"/>
    <p:sldLayoutId id="2147483663" r:id="rId2"/>
    <p:sldLayoutId id="2147483662" r:id="rId3"/>
    <p:sldLayoutId id="2147483661" r:id="rId4"/>
    <p:sldLayoutId id="2147483660" r:id="rId5"/>
    <p:sldLayoutId id="2147483659" r:id="rId6"/>
    <p:sldLayoutId id="2147483658" r:id="rId7"/>
    <p:sldLayoutId id="2147483657" r:id="rId8"/>
    <p:sldLayoutId id="2147483656" r:id="rId9"/>
    <p:sldLayoutId id="2147483655" r:id="rId10"/>
    <p:sldLayoutId id="2147483654" r:id="rId11"/>
    <p:sldLayoutId id="2147483665" r:id="rId12"/>
  </p:sldLayoutIdLst>
  <p:timing>
    <p:tnLst>
      <p:par>
        <p:cTn id="1" dur="indefinite" restart="never" nodeType="tmRoot"/>
      </p:par>
    </p:tnLst>
  </p:timing>
  <p:txStyles>
    <p:titleStyle>
      <a:lvl1pPr algn="l" rtl="0" eaLnBrk="0" fontAlgn="base" hangingPunct="0">
        <a:lnSpc>
          <a:spcPts val="4000"/>
        </a:lnSpc>
        <a:spcBef>
          <a:spcPct val="0"/>
        </a:spcBef>
        <a:spcAft>
          <a:spcPct val="0"/>
        </a:spcAft>
        <a:defRPr sz="4000">
          <a:solidFill>
            <a:srgbClr val="F85E08"/>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a:solidFill>
            <a:srgbClr val="CC3300"/>
          </a:solidFill>
          <a:effectLst>
            <a:outerShdw blurRad="38100" dist="38100" dir="2700000" algn="tl">
              <a:srgbClr val="C0C0C0"/>
            </a:outerShdw>
          </a:effectLst>
          <a:latin typeface="Tahoma" pitchFamily="34" charset="0"/>
        </a:defRPr>
      </a:lvl2pPr>
      <a:lvl3pPr algn="l" rtl="0" eaLnBrk="0" fontAlgn="base" hangingPunct="0">
        <a:spcBef>
          <a:spcPct val="0"/>
        </a:spcBef>
        <a:spcAft>
          <a:spcPct val="0"/>
        </a:spcAft>
        <a:defRPr sz="3600">
          <a:solidFill>
            <a:srgbClr val="CC3300"/>
          </a:solidFill>
          <a:effectLst>
            <a:outerShdw blurRad="38100" dist="38100" dir="2700000" algn="tl">
              <a:srgbClr val="C0C0C0"/>
            </a:outerShdw>
          </a:effectLst>
          <a:latin typeface="Tahoma" pitchFamily="34" charset="0"/>
        </a:defRPr>
      </a:lvl3pPr>
      <a:lvl4pPr algn="l" rtl="0" eaLnBrk="0" fontAlgn="base" hangingPunct="0">
        <a:spcBef>
          <a:spcPct val="0"/>
        </a:spcBef>
        <a:spcAft>
          <a:spcPct val="0"/>
        </a:spcAft>
        <a:defRPr sz="3600">
          <a:solidFill>
            <a:srgbClr val="CC3300"/>
          </a:solidFill>
          <a:effectLst>
            <a:outerShdw blurRad="38100" dist="38100" dir="2700000" algn="tl">
              <a:srgbClr val="C0C0C0"/>
            </a:outerShdw>
          </a:effectLst>
          <a:latin typeface="Tahoma" pitchFamily="34" charset="0"/>
        </a:defRPr>
      </a:lvl4pPr>
      <a:lvl5pPr algn="l" rtl="0" eaLnBrk="0" fontAlgn="base" hangingPunct="0">
        <a:spcBef>
          <a:spcPct val="0"/>
        </a:spcBef>
        <a:spcAft>
          <a:spcPct val="0"/>
        </a:spcAft>
        <a:defRPr sz="3600">
          <a:solidFill>
            <a:srgbClr val="CC3300"/>
          </a:solidFill>
          <a:effectLst>
            <a:outerShdw blurRad="38100" dist="38100" dir="2700000" algn="tl">
              <a:srgbClr val="C0C0C0"/>
            </a:outerShdw>
          </a:effectLst>
          <a:latin typeface="Tahoma" pitchFamily="34" charset="0"/>
        </a:defRPr>
      </a:lvl5pPr>
      <a:lvl6pPr marL="4572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folHlink"/>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folHlink"/>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folHlink"/>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folHlink"/>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folHlink"/>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folHlink"/>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folHlink"/>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folHlink"/>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folHlink"/>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6" name="Rectangle 8"/>
          <p:cNvSpPr>
            <a:spLocks noGrp="1" noChangeArrowheads="1"/>
          </p:cNvSpPr>
          <p:nvPr>
            <p:ph type="subTitle" idx="1"/>
          </p:nvPr>
        </p:nvSpPr>
        <p:spPr>
          <a:xfrm>
            <a:off x="685800" y="3886200"/>
            <a:ext cx="7848600" cy="2286000"/>
          </a:xfrm>
        </p:spPr>
        <p:txBody>
          <a:bodyPr/>
          <a:lstStyle/>
          <a:p>
            <a:pPr eaLnBrk="1" hangingPunct="1">
              <a:defRPr/>
            </a:pPr>
            <a:r>
              <a:rPr lang="en-US" sz="4000" b="1" dirty="0" smtClean="0">
                <a:solidFill>
                  <a:srgbClr val="F85E08"/>
                </a:solidFill>
              </a:rPr>
              <a:t>Chapter 6:</a:t>
            </a:r>
          </a:p>
          <a:p>
            <a:pPr eaLnBrk="1" hangingPunct="1">
              <a:defRPr/>
            </a:pPr>
            <a:r>
              <a:rPr lang="en-US" dirty="0"/>
              <a:t>Techniques for Predictive Modeling</a:t>
            </a:r>
          </a:p>
          <a:p>
            <a:pPr eaLnBrk="1" hangingPunct="1">
              <a:defRPr/>
            </a:pPr>
            <a:endParaRPr lang="en-US" dirty="0"/>
          </a:p>
        </p:txBody>
      </p:sp>
      <p:sp>
        <p:nvSpPr>
          <p:cNvPr id="5" name="Rectangle 4"/>
          <p:cNvSpPr>
            <a:spLocks noGrp="1" noChangeArrowheads="1"/>
          </p:cNvSpPr>
          <p:nvPr/>
        </p:nvSpPr>
        <p:spPr bwMode="auto">
          <a:xfrm>
            <a:off x="0" y="304800"/>
            <a:ext cx="9144000" cy="2286000"/>
          </a:xfrm>
          <a:prstGeom prst="rect">
            <a:avLst/>
          </a:prstGeom>
          <a:noFill/>
          <a:ln w="9525">
            <a:noFill/>
            <a:miter lim="800000"/>
            <a:headEnd/>
            <a:tailEnd/>
          </a:ln>
          <a:effectLst/>
        </p:spPr>
        <p:txBody>
          <a:bodyPr anchor="b"/>
          <a:lstStyle>
            <a:lvl1pPr algn="ctr" rtl="0" fontAlgn="base">
              <a:spcBef>
                <a:spcPct val="0"/>
              </a:spcBef>
              <a:spcAft>
                <a:spcPct val="0"/>
              </a:spcAft>
              <a:defRPr sz="3600">
                <a:solidFill>
                  <a:srgbClr val="CC3300"/>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2pPr>
            <a:lvl3pPr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3pPr>
            <a:lvl4pPr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4pPr>
            <a:lvl5pPr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5pPr>
            <a:lvl6pPr marL="4572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9pPr>
          </a:lstStyle>
          <a:p>
            <a:pPr>
              <a:spcBef>
                <a:spcPts val="1200"/>
              </a:spcBef>
              <a:defRPr/>
            </a:pPr>
            <a:r>
              <a:rPr lang="en-US" dirty="0" smtClean="0">
                <a:solidFill>
                  <a:srgbClr val="F85E08"/>
                </a:solidFill>
              </a:rPr>
              <a:t/>
            </a:r>
            <a:br>
              <a:rPr lang="en-US" dirty="0" smtClean="0">
                <a:solidFill>
                  <a:srgbClr val="F85E08"/>
                </a:solidFill>
              </a:rPr>
            </a:br>
            <a:r>
              <a:rPr lang="en-US" dirty="0">
                <a:solidFill>
                  <a:srgbClr val="F85E08"/>
                </a:solidFill>
              </a:rPr>
              <a:t/>
            </a:r>
            <a:br>
              <a:rPr lang="en-US" dirty="0">
                <a:solidFill>
                  <a:srgbClr val="F85E08"/>
                </a:solidFill>
              </a:rPr>
            </a:br>
            <a:r>
              <a:rPr lang="en-US" dirty="0" smtClean="0">
                <a:solidFill>
                  <a:srgbClr val="F85E08"/>
                </a:solidFill>
              </a:rPr>
              <a:t/>
            </a:r>
            <a:br>
              <a:rPr lang="en-US" dirty="0" smtClean="0">
                <a:solidFill>
                  <a:srgbClr val="F85E08"/>
                </a:solidFill>
              </a:rPr>
            </a:br>
            <a:r>
              <a:rPr lang="en-US" sz="4000" b="0" dirty="0" smtClean="0">
                <a:solidFill>
                  <a:srgbClr val="F85E08"/>
                </a:solidFill>
              </a:rPr>
              <a:t>Business </a:t>
            </a:r>
            <a:r>
              <a:rPr lang="en-US" sz="4000" b="0" dirty="0">
                <a:solidFill>
                  <a:srgbClr val="F85E08"/>
                </a:solidFill>
              </a:rPr>
              <a:t>Intelligence and Analytics: Systems for Decision </a:t>
            </a:r>
            <a:r>
              <a:rPr lang="en-US" sz="4000" b="0" dirty="0" smtClean="0">
                <a:solidFill>
                  <a:srgbClr val="F85E08"/>
                </a:solidFill>
              </a:rPr>
              <a:t>Support </a:t>
            </a:r>
          </a:p>
          <a:p>
            <a:pPr>
              <a:spcBef>
                <a:spcPts val="1200"/>
              </a:spcBef>
              <a:defRPr/>
            </a:pPr>
            <a:r>
              <a:rPr lang="en-US" sz="4000" b="0" dirty="0" smtClean="0">
                <a:solidFill>
                  <a:srgbClr val="F85E08"/>
                </a:solidFill>
              </a:rPr>
              <a:t>(10</a:t>
            </a:r>
            <a:r>
              <a:rPr lang="en-US" sz="4000" b="0" baseline="30000" dirty="0" smtClean="0">
                <a:solidFill>
                  <a:srgbClr val="F85E08"/>
                </a:solidFill>
              </a:rPr>
              <a:t>th</a:t>
            </a:r>
            <a:r>
              <a:rPr lang="en-US" sz="4000" b="0" dirty="0" smtClean="0">
                <a:solidFill>
                  <a:srgbClr val="F85E08"/>
                </a:solidFill>
              </a:rPr>
              <a:t> Edition)</a:t>
            </a:r>
            <a:endParaRPr lang="en-US" sz="4000" b="0" dirty="0">
              <a:solidFill>
                <a:srgbClr val="F85E08"/>
              </a:solidFill>
            </a:endParaRPr>
          </a:p>
        </p:txBody>
      </p:sp>
      <p:pic>
        <p:nvPicPr>
          <p:cNvPr id="1026" name="Picture 2" descr="http://ecx.images-amazon.com/images/I/51L11n8dpnL._SX258_BO1,204,203,200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0857" y="2141538"/>
            <a:ext cx="1889222" cy="23542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Information in ANN</a:t>
            </a:r>
            <a:endParaRPr lang="en-US" dirty="0"/>
          </a:p>
        </p:txBody>
      </p:sp>
      <p:pic>
        <p:nvPicPr>
          <p:cNvPr id="4" name="Picture 3"/>
          <p:cNvPicPr/>
          <p:nvPr/>
        </p:nvPicPr>
        <p:blipFill>
          <a:blip r:embed="rId3" cstate="print"/>
          <a:srcRect/>
          <a:stretch>
            <a:fillRect/>
          </a:stretch>
        </p:blipFill>
        <p:spPr bwMode="auto">
          <a:xfrm>
            <a:off x="1219200" y="1676400"/>
            <a:ext cx="6934200" cy="3505200"/>
          </a:xfrm>
          <a:prstGeom prst="rect">
            <a:avLst/>
          </a:prstGeom>
          <a:noFill/>
          <a:ln w="9525">
            <a:noFill/>
            <a:miter lim="800000"/>
            <a:headEnd/>
            <a:tailEnd/>
          </a:ln>
        </p:spPr>
      </p:pic>
      <p:sp>
        <p:nvSpPr>
          <p:cNvPr id="6" name="Content Placeholder 2"/>
          <p:cNvSpPr>
            <a:spLocks noGrp="1"/>
          </p:cNvSpPr>
          <p:nvPr>
            <p:ph idx="1"/>
          </p:nvPr>
        </p:nvSpPr>
        <p:spPr>
          <a:xfrm>
            <a:off x="1143000" y="5334000"/>
            <a:ext cx="7467600" cy="762000"/>
          </a:xfrm>
        </p:spPr>
        <p:txBody>
          <a:bodyPr/>
          <a:lstStyle/>
          <a:p>
            <a:r>
              <a:rPr lang="en-US" sz="2800" dirty="0" smtClean="0">
                <a:solidFill>
                  <a:srgbClr val="0000CC"/>
                </a:solidFill>
              </a:rPr>
              <a:t>A single neuron (processing element – PE) with inputs and outputs</a:t>
            </a:r>
            <a:endParaRPr lang="en-US" sz="2800" dirty="0" smtClean="0"/>
          </a:p>
        </p:txBody>
      </p:sp>
    </p:spTree>
    <p:extLst>
      <p:ext uri="{BB962C8B-B14F-4D97-AF65-F5344CB8AC3E}">
        <p14:creationId xmlns:p14="http://schemas.microsoft.com/office/powerpoint/2010/main" val="2329256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250825"/>
            <a:ext cx="7993062" cy="1044575"/>
          </a:xfrm>
        </p:spPr>
        <p:txBody>
          <a:bodyPr/>
          <a:lstStyle/>
          <a:p>
            <a:r>
              <a:rPr lang="en-US" dirty="0" smtClean="0"/>
              <a:t>Biology Analogy</a:t>
            </a:r>
            <a:endParaRPr lang="en-US" dirty="0"/>
          </a:p>
        </p:txBody>
      </p:sp>
      <p:pic>
        <p:nvPicPr>
          <p:cNvPr id="100357" name="Picture 5"/>
          <p:cNvPicPr>
            <a:picLocks noChangeAspect="1" noChangeArrowheads="1"/>
          </p:cNvPicPr>
          <p:nvPr/>
        </p:nvPicPr>
        <p:blipFill>
          <a:blip r:embed="rId3" cstate="print"/>
          <a:srcRect/>
          <a:stretch>
            <a:fillRect/>
          </a:stretch>
        </p:blipFill>
        <p:spPr bwMode="auto">
          <a:xfrm>
            <a:off x="1295400" y="1662113"/>
            <a:ext cx="6623325" cy="4433887"/>
          </a:xfrm>
          <a:prstGeom prst="rect">
            <a:avLst/>
          </a:prstGeom>
          <a:noFill/>
          <a:ln w="9525">
            <a:noFill/>
            <a:miter lim="800000"/>
            <a:headEnd/>
            <a:tailEnd/>
          </a:ln>
        </p:spPr>
      </p:pic>
    </p:spTree>
    <p:extLst>
      <p:ext uri="{BB962C8B-B14F-4D97-AF65-F5344CB8AC3E}">
        <p14:creationId xmlns:p14="http://schemas.microsoft.com/office/powerpoint/2010/main" val="1006618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2916736"/>
            <a:ext cx="4191000" cy="1731464"/>
          </a:xfrm>
          <a:prstGeom prst="rect">
            <a:avLst/>
          </a:prstGeom>
          <a:noFill/>
          <a:ln w="28575">
            <a:solidFill>
              <a:schemeClr val="accent1"/>
            </a:solidFill>
            <a:miter lim="800000"/>
            <a:headEnd/>
            <a:tailEnd/>
          </a:ln>
          <a:extLst>
            <a:ext uri="{909E8E84-426E-40DD-AFC4-6F175D3DCCD1}">
              <a14:hiddenFill xmlns:a14="http://schemas.microsoft.com/office/drawing/2010/main">
                <a:solidFill>
                  <a:schemeClr val="accent1"/>
                </a:solidFill>
              </a14:hiddenFill>
            </a:ext>
          </a:extLst>
        </p:spPr>
      </p:pic>
      <p:sp>
        <p:nvSpPr>
          <p:cNvPr id="2" name="Title 1"/>
          <p:cNvSpPr>
            <a:spLocks noGrp="1"/>
          </p:cNvSpPr>
          <p:nvPr>
            <p:ph type="title"/>
          </p:nvPr>
        </p:nvSpPr>
        <p:spPr/>
        <p:txBody>
          <a:bodyPr/>
          <a:lstStyle/>
          <a:p>
            <a:r>
              <a:rPr lang="en-US" dirty="0" smtClean="0"/>
              <a:t>Application Case 6.1</a:t>
            </a:r>
            <a:endParaRPr lang="en-US" dirty="0"/>
          </a:p>
        </p:txBody>
      </p:sp>
      <p:sp>
        <p:nvSpPr>
          <p:cNvPr id="3" name="Content Placeholder 2"/>
          <p:cNvSpPr>
            <a:spLocks noGrp="1"/>
          </p:cNvSpPr>
          <p:nvPr>
            <p:ph idx="1"/>
          </p:nvPr>
        </p:nvSpPr>
        <p:spPr>
          <a:xfrm>
            <a:off x="762000" y="1524000"/>
            <a:ext cx="8001000" cy="4800600"/>
          </a:xfrm>
        </p:spPr>
        <p:txBody>
          <a:bodyPr/>
          <a:lstStyle/>
          <a:p>
            <a:pPr marL="0" indent="0">
              <a:buNone/>
            </a:pPr>
            <a:r>
              <a:rPr lang="en-US" sz="3600" dirty="0">
                <a:solidFill>
                  <a:srgbClr val="F85E08"/>
                </a:solidFill>
                <a:effectLst>
                  <a:outerShdw blurRad="38100" dist="38100" dir="2700000" algn="tl">
                    <a:srgbClr val="000000">
                      <a:alpha val="43137"/>
                    </a:srgbClr>
                  </a:outerShdw>
                </a:effectLst>
              </a:rPr>
              <a:t>Neural Networks Are Helping to Save Lives in the Mining Industry</a:t>
            </a:r>
            <a:endParaRPr lang="en-US" sz="3600" dirty="0" smtClean="0">
              <a:solidFill>
                <a:srgbClr val="F85E08"/>
              </a:solidFill>
              <a:effectLst>
                <a:outerShdw blurRad="38100" dist="38100" dir="2700000" algn="tl">
                  <a:srgbClr val="000000">
                    <a:alpha val="43137"/>
                  </a:srgbClr>
                </a:outerShdw>
              </a:effectLst>
            </a:endParaRPr>
          </a:p>
          <a:p>
            <a:endParaRPr lang="en-US" dirty="0" smtClean="0"/>
          </a:p>
          <a:p>
            <a:pPr marL="0" indent="0">
              <a:buNone/>
            </a:pPr>
            <a:endParaRPr lang="en-US" sz="1800" u="sng" dirty="0" smtClean="0">
              <a:solidFill>
                <a:srgbClr val="F85E08"/>
              </a:solidFill>
              <a:effectLst>
                <a:outerShdw blurRad="38100" dist="38100" dir="2700000" algn="tl">
                  <a:srgbClr val="000000">
                    <a:alpha val="43137"/>
                  </a:srgbClr>
                </a:outerShdw>
              </a:effectLst>
            </a:endParaRPr>
          </a:p>
          <a:p>
            <a:pPr marL="0" indent="0">
              <a:buNone/>
            </a:pPr>
            <a:r>
              <a:rPr lang="en-US" u="sng" dirty="0" smtClean="0">
                <a:solidFill>
                  <a:srgbClr val="F85E08"/>
                </a:solidFill>
                <a:effectLst>
                  <a:outerShdw blurRad="38100" dist="38100" dir="2700000" algn="tl">
                    <a:srgbClr val="000000">
                      <a:alpha val="43137"/>
                    </a:srgbClr>
                  </a:outerShdw>
                </a:effectLst>
              </a:rPr>
              <a:t>Questions for </a:t>
            </a:r>
          </a:p>
          <a:p>
            <a:pPr marL="0" indent="0">
              <a:buNone/>
            </a:pPr>
            <a:r>
              <a:rPr lang="en-US" u="sng" dirty="0" smtClean="0">
                <a:solidFill>
                  <a:srgbClr val="F85E08"/>
                </a:solidFill>
                <a:effectLst>
                  <a:outerShdw blurRad="38100" dist="38100" dir="2700000" algn="tl">
                    <a:srgbClr val="000000">
                      <a:alpha val="43137"/>
                    </a:srgbClr>
                  </a:outerShdw>
                </a:effectLst>
              </a:rPr>
              <a:t>Discussion</a:t>
            </a:r>
            <a:endParaRPr lang="en-US" u="sng" dirty="0">
              <a:solidFill>
                <a:srgbClr val="F85E08"/>
              </a:solidFill>
              <a:effectLst>
                <a:outerShdw blurRad="38100" dist="38100" dir="2700000" algn="tl">
                  <a:srgbClr val="000000">
                    <a:alpha val="43137"/>
                  </a:srgbClr>
                </a:outerShdw>
              </a:effectLst>
            </a:endParaRPr>
          </a:p>
          <a:p>
            <a:pPr marL="514350" indent="-514350">
              <a:buSzPct val="80000"/>
              <a:buFont typeface="+mj-lt"/>
              <a:buAutoNum type="arabicPeriod"/>
            </a:pPr>
            <a:r>
              <a:rPr lang="en-US" sz="2400" dirty="0" smtClean="0"/>
              <a:t>How </a:t>
            </a:r>
            <a:r>
              <a:rPr lang="en-US" sz="2400" dirty="0"/>
              <a:t>did neural networks help save lives in </a:t>
            </a:r>
            <a:r>
              <a:rPr lang="en-US" sz="2400" dirty="0" smtClean="0"/>
              <a:t>the mining </a:t>
            </a:r>
            <a:r>
              <a:rPr lang="en-US" sz="2400" dirty="0"/>
              <a:t>industry?</a:t>
            </a:r>
          </a:p>
          <a:p>
            <a:pPr marL="514350" indent="-514350">
              <a:buSzPct val="80000"/>
              <a:buFont typeface="+mj-lt"/>
              <a:buAutoNum type="arabicPeriod"/>
            </a:pPr>
            <a:r>
              <a:rPr lang="en-US" sz="2400" dirty="0" smtClean="0"/>
              <a:t>What </a:t>
            </a:r>
            <a:r>
              <a:rPr lang="en-US" sz="2400" dirty="0"/>
              <a:t>were the challenges, the proposed </a:t>
            </a:r>
            <a:r>
              <a:rPr lang="en-US" sz="2400" dirty="0" smtClean="0"/>
              <a:t>solution, and </a:t>
            </a:r>
            <a:r>
              <a:rPr lang="en-US" sz="2400" dirty="0"/>
              <a:t>the obtained results</a:t>
            </a:r>
            <a:r>
              <a:rPr lang="en-US" sz="2400" dirty="0" smtClean="0"/>
              <a:t>?</a:t>
            </a:r>
          </a:p>
        </p:txBody>
      </p:sp>
    </p:spTree>
    <p:extLst>
      <p:ext uri="{BB962C8B-B14F-4D97-AF65-F5344CB8AC3E}">
        <p14:creationId xmlns:p14="http://schemas.microsoft.com/office/powerpoint/2010/main" val="2651196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ANN</a:t>
            </a:r>
            <a:endParaRPr lang="en-US" dirty="0"/>
          </a:p>
        </p:txBody>
      </p:sp>
      <p:sp>
        <p:nvSpPr>
          <p:cNvPr id="3" name="Content Placeholder 2"/>
          <p:cNvSpPr>
            <a:spLocks noGrp="1"/>
          </p:cNvSpPr>
          <p:nvPr>
            <p:ph idx="1"/>
          </p:nvPr>
        </p:nvSpPr>
        <p:spPr/>
        <p:txBody>
          <a:bodyPr/>
          <a:lstStyle/>
          <a:p>
            <a:r>
              <a:rPr lang="en-US" dirty="0" smtClean="0"/>
              <a:t>Processing element (PE)</a:t>
            </a:r>
          </a:p>
          <a:p>
            <a:r>
              <a:rPr lang="en-US" dirty="0" smtClean="0"/>
              <a:t>Network architecture</a:t>
            </a:r>
          </a:p>
          <a:p>
            <a:pPr lvl="1"/>
            <a:r>
              <a:rPr lang="en-US" dirty="0" smtClean="0"/>
              <a:t>Hidden layers</a:t>
            </a:r>
          </a:p>
          <a:p>
            <a:pPr lvl="1"/>
            <a:r>
              <a:rPr lang="en-US" dirty="0" smtClean="0"/>
              <a:t>Parallel processing</a:t>
            </a:r>
          </a:p>
          <a:p>
            <a:r>
              <a:rPr lang="en-US" dirty="0" smtClean="0"/>
              <a:t>Network information processing</a:t>
            </a:r>
          </a:p>
          <a:p>
            <a:pPr lvl="1"/>
            <a:r>
              <a:rPr lang="en-US" dirty="0" smtClean="0"/>
              <a:t>Inputs</a:t>
            </a:r>
          </a:p>
          <a:p>
            <a:pPr lvl="1"/>
            <a:r>
              <a:rPr lang="en-US" dirty="0" smtClean="0"/>
              <a:t>Outputs</a:t>
            </a:r>
          </a:p>
          <a:p>
            <a:pPr lvl="1"/>
            <a:r>
              <a:rPr lang="en-US" dirty="0" smtClean="0"/>
              <a:t>Connection weights</a:t>
            </a:r>
          </a:p>
          <a:p>
            <a:pPr lvl="1"/>
            <a:r>
              <a:rPr lang="en-US" dirty="0" smtClean="0"/>
              <a:t>Summation function</a:t>
            </a:r>
            <a:endParaRPr lang="en-US" dirty="0"/>
          </a:p>
        </p:txBody>
      </p:sp>
    </p:spTree>
    <p:extLst>
      <p:ext uri="{BB962C8B-B14F-4D97-AF65-F5344CB8AC3E}">
        <p14:creationId xmlns:p14="http://schemas.microsoft.com/office/powerpoint/2010/main" val="21917317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ANN</a:t>
            </a:r>
            <a:endParaRPr lang="en-US" dirty="0"/>
          </a:p>
        </p:txBody>
      </p:sp>
      <p:pic>
        <p:nvPicPr>
          <p:cNvPr id="4" name="Picture 3"/>
          <p:cNvPicPr>
            <a:picLocks noChangeAspect="1"/>
          </p:cNvPicPr>
          <p:nvPr/>
        </p:nvPicPr>
        <p:blipFill>
          <a:blip r:embed="rId3" cstate="print"/>
          <a:srcRect/>
          <a:stretch>
            <a:fillRect/>
          </a:stretch>
        </p:blipFill>
        <p:spPr bwMode="auto">
          <a:xfrm>
            <a:off x="1295400" y="1676400"/>
            <a:ext cx="6437814" cy="4419600"/>
          </a:xfrm>
          <a:prstGeom prst="rect">
            <a:avLst/>
          </a:prstGeom>
          <a:noFill/>
          <a:ln w="9525">
            <a:noFill/>
            <a:miter lim="800000"/>
            <a:headEnd/>
            <a:tailEnd/>
          </a:ln>
        </p:spPr>
      </p:pic>
      <p:sp>
        <p:nvSpPr>
          <p:cNvPr id="5" name="Rectangle 4"/>
          <p:cNvSpPr/>
          <p:nvPr/>
        </p:nvSpPr>
        <p:spPr>
          <a:xfrm>
            <a:off x="5181600" y="5029200"/>
            <a:ext cx="3200400" cy="830997"/>
          </a:xfrm>
          <a:prstGeom prst="rect">
            <a:avLst/>
          </a:prstGeom>
          <a:solidFill>
            <a:schemeClr val="tx2">
              <a:lumMod val="20000"/>
              <a:lumOff val="80000"/>
            </a:schemeClr>
          </a:solidFill>
        </p:spPr>
        <p:txBody>
          <a:bodyPr wrap="square">
            <a:spAutoFit/>
          </a:bodyPr>
          <a:lstStyle/>
          <a:p>
            <a:pPr algn="l"/>
            <a:r>
              <a:rPr lang="en-US" sz="2400" b="0" dirty="0" smtClean="0">
                <a:effectLst/>
              </a:rPr>
              <a:t>Neural Network with     One Hidden Layer</a:t>
            </a:r>
            <a:endParaRPr lang="en-US" sz="2400" b="0" dirty="0">
              <a:solidFill>
                <a:srgbClr val="0000CC"/>
              </a:solidFill>
              <a:effectLst/>
            </a:endParaRPr>
          </a:p>
        </p:txBody>
      </p:sp>
    </p:spTree>
    <p:extLst>
      <p:ext uri="{BB962C8B-B14F-4D97-AF65-F5344CB8AC3E}">
        <p14:creationId xmlns:p14="http://schemas.microsoft.com/office/powerpoint/2010/main" val="13558053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ANN</a:t>
            </a:r>
            <a:endParaRPr lang="en-US" dirty="0"/>
          </a:p>
        </p:txBody>
      </p:sp>
      <p:pic>
        <p:nvPicPr>
          <p:cNvPr id="4" name="Picture 3"/>
          <p:cNvPicPr>
            <a:picLocks noChangeAspect="1"/>
          </p:cNvPicPr>
          <p:nvPr/>
        </p:nvPicPr>
        <p:blipFill>
          <a:blip r:embed="rId3" cstate="print"/>
          <a:srcRect/>
          <a:stretch>
            <a:fillRect/>
          </a:stretch>
        </p:blipFill>
        <p:spPr bwMode="auto">
          <a:xfrm>
            <a:off x="1295400" y="1523999"/>
            <a:ext cx="7010400" cy="4682959"/>
          </a:xfrm>
          <a:prstGeom prst="rect">
            <a:avLst/>
          </a:prstGeom>
          <a:noFill/>
          <a:ln w="9525">
            <a:noFill/>
            <a:miter lim="800000"/>
            <a:headEnd/>
            <a:tailEnd/>
          </a:ln>
        </p:spPr>
      </p:pic>
      <p:sp>
        <p:nvSpPr>
          <p:cNvPr id="5" name="Rectangle 4"/>
          <p:cNvSpPr/>
          <p:nvPr/>
        </p:nvSpPr>
        <p:spPr>
          <a:xfrm>
            <a:off x="228600" y="4927937"/>
            <a:ext cx="3886200" cy="1015663"/>
          </a:xfrm>
          <a:prstGeom prst="rect">
            <a:avLst/>
          </a:prstGeom>
          <a:solidFill>
            <a:schemeClr val="tx2">
              <a:lumMod val="20000"/>
              <a:lumOff val="80000"/>
            </a:schemeClr>
          </a:solidFill>
        </p:spPr>
        <p:txBody>
          <a:bodyPr wrap="square">
            <a:spAutoFit/>
          </a:bodyPr>
          <a:lstStyle/>
          <a:p>
            <a:pPr algn="l"/>
            <a:r>
              <a:rPr lang="en-US" sz="2000" b="0" dirty="0" smtClean="0">
                <a:effectLst/>
              </a:rPr>
              <a:t>Summation Function </a:t>
            </a:r>
            <a:r>
              <a:rPr lang="en-US" sz="2000" b="0" dirty="0" smtClean="0">
                <a:solidFill>
                  <a:srgbClr val="0000CC"/>
                </a:solidFill>
                <a:effectLst/>
              </a:rPr>
              <a:t>for a Single Neuron (a), and </a:t>
            </a:r>
          </a:p>
          <a:p>
            <a:pPr algn="l"/>
            <a:r>
              <a:rPr lang="en-US" sz="2000" b="0" dirty="0" smtClean="0">
                <a:solidFill>
                  <a:srgbClr val="0000CC"/>
                </a:solidFill>
                <a:effectLst/>
              </a:rPr>
              <a:t>Several Neurons (b)</a:t>
            </a:r>
            <a:endParaRPr lang="en-US" sz="2000" b="0" dirty="0">
              <a:solidFill>
                <a:srgbClr val="0000CC"/>
              </a:solidFill>
              <a:effectLst/>
            </a:endParaRPr>
          </a:p>
        </p:txBody>
      </p:sp>
    </p:spTree>
    <p:extLst>
      <p:ext uri="{BB962C8B-B14F-4D97-AF65-F5344CB8AC3E}">
        <p14:creationId xmlns:p14="http://schemas.microsoft.com/office/powerpoint/2010/main" val="27027121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ANN</a:t>
            </a:r>
            <a:endParaRPr lang="en-US" dirty="0"/>
          </a:p>
        </p:txBody>
      </p:sp>
      <p:sp>
        <p:nvSpPr>
          <p:cNvPr id="3" name="Content Placeholder 2"/>
          <p:cNvSpPr>
            <a:spLocks noGrp="1"/>
          </p:cNvSpPr>
          <p:nvPr>
            <p:ph idx="1"/>
          </p:nvPr>
        </p:nvSpPr>
        <p:spPr>
          <a:xfrm>
            <a:off x="1182688" y="1524000"/>
            <a:ext cx="7772400" cy="2133600"/>
          </a:xfrm>
        </p:spPr>
        <p:txBody>
          <a:bodyPr/>
          <a:lstStyle/>
          <a:p>
            <a:r>
              <a:rPr lang="en-US" sz="2800" dirty="0" smtClean="0">
                <a:solidFill>
                  <a:srgbClr val="0000FF"/>
                </a:solidFill>
              </a:rPr>
              <a:t>Transformation (Transfer) Function</a:t>
            </a:r>
          </a:p>
          <a:p>
            <a:pPr lvl="1"/>
            <a:r>
              <a:rPr lang="en-US" sz="2000" dirty="0" smtClean="0">
                <a:solidFill>
                  <a:srgbClr val="0000FF"/>
                </a:solidFill>
              </a:rPr>
              <a:t>Linear function</a:t>
            </a:r>
          </a:p>
          <a:p>
            <a:pPr lvl="1"/>
            <a:r>
              <a:rPr lang="en-US" sz="2000" dirty="0" smtClean="0">
                <a:solidFill>
                  <a:srgbClr val="0000FF"/>
                </a:solidFill>
              </a:rPr>
              <a:t>Sigmoid (logical activation) function [0 1]</a:t>
            </a:r>
          </a:p>
          <a:p>
            <a:pPr lvl="1"/>
            <a:r>
              <a:rPr lang="en-US" sz="2000" dirty="0" smtClean="0">
                <a:solidFill>
                  <a:srgbClr val="0000FF"/>
                </a:solidFill>
              </a:rPr>
              <a:t>Tangent Hyperbolic function [-1 1]</a:t>
            </a:r>
            <a:endParaRPr lang="en-US" sz="2000" dirty="0">
              <a:solidFill>
                <a:srgbClr val="0000FF"/>
              </a:solidFill>
            </a:endParaRPr>
          </a:p>
        </p:txBody>
      </p:sp>
      <p:pic>
        <p:nvPicPr>
          <p:cNvPr id="4" name="Picture 3"/>
          <p:cNvPicPr>
            <a:picLocks noChangeAspect="1"/>
          </p:cNvPicPr>
          <p:nvPr/>
        </p:nvPicPr>
        <p:blipFill>
          <a:blip r:embed="rId3" cstate="print"/>
          <a:srcRect/>
          <a:stretch>
            <a:fillRect/>
          </a:stretch>
        </p:blipFill>
        <p:spPr bwMode="auto">
          <a:xfrm>
            <a:off x="1752600" y="3200400"/>
            <a:ext cx="6990922" cy="3124200"/>
          </a:xfrm>
          <a:prstGeom prst="rect">
            <a:avLst/>
          </a:prstGeom>
          <a:noFill/>
          <a:ln w="9525">
            <a:noFill/>
            <a:miter lim="800000"/>
            <a:headEnd/>
            <a:tailEnd/>
          </a:ln>
        </p:spPr>
      </p:pic>
      <p:sp>
        <p:nvSpPr>
          <p:cNvPr id="5" name="Rectangle 4"/>
          <p:cNvSpPr/>
          <p:nvPr/>
        </p:nvSpPr>
        <p:spPr>
          <a:xfrm>
            <a:off x="5334000" y="5481935"/>
            <a:ext cx="3048000" cy="461665"/>
          </a:xfrm>
          <a:prstGeom prst="rect">
            <a:avLst/>
          </a:prstGeom>
        </p:spPr>
        <p:txBody>
          <a:bodyPr wrap="square">
            <a:spAutoFit/>
          </a:bodyPr>
          <a:lstStyle/>
          <a:p>
            <a:pPr marL="457200" indent="-457200" algn="l">
              <a:buFont typeface="Wingdings" pitchFamily="2" charset="2"/>
              <a:buChar char="v"/>
            </a:pPr>
            <a:r>
              <a:rPr lang="en-US" sz="2400" b="0" dirty="0" smtClean="0">
                <a:solidFill>
                  <a:srgbClr val="FF3300"/>
                </a:solidFill>
                <a:effectLst/>
              </a:rPr>
              <a:t>Threshold value?</a:t>
            </a:r>
            <a:endParaRPr lang="en-US" sz="2400" b="0" dirty="0">
              <a:solidFill>
                <a:srgbClr val="FF3300"/>
              </a:solidFill>
              <a:effectLst/>
            </a:endParaRPr>
          </a:p>
        </p:txBody>
      </p:sp>
    </p:spTree>
    <p:extLst>
      <p:ext uri="{BB962C8B-B14F-4D97-AF65-F5344CB8AC3E}">
        <p14:creationId xmlns:p14="http://schemas.microsoft.com/office/powerpoint/2010/main" val="31586421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Neural Network Architectures</a:t>
            </a:r>
            <a:endParaRPr lang="en-US" dirty="0"/>
          </a:p>
        </p:txBody>
      </p:sp>
      <p:sp>
        <p:nvSpPr>
          <p:cNvPr id="3" name="Content Placeholder 2"/>
          <p:cNvSpPr>
            <a:spLocks noGrp="1"/>
          </p:cNvSpPr>
          <p:nvPr>
            <p:ph idx="1"/>
          </p:nvPr>
        </p:nvSpPr>
        <p:spPr>
          <a:xfrm>
            <a:off x="1182688" y="1524000"/>
            <a:ext cx="7808912" cy="4800600"/>
          </a:xfrm>
        </p:spPr>
        <p:txBody>
          <a:bodyPr/>
          <a:lstStyle/>
          <a:p>
            <a:r>
              <a:rPr lang="en-US" sz="2800" dirty="0" smtClean="0"/>
              <a:t>Architecture of a neural network is driven by the task it is intended to address</a:t>
            </a:r>
          </a:p>
          <a:p>
            <a:pPr lvl="1"/>
            <a:r>
              <a:rPr lang="en-US" sz="2400" dirty="0" smtClean="0"/>
              <a:t>Classification, regression, clustering, general optimization, association, ….</a:t>
            </a:r>
          </a:p>
          <a:p>
            <a:r>
              <a:rPr lang="en-US" sz="2800" dirty="0" smtClean="0">
                <a:solidFill>
                  <a:srgbClr val="FF3300"/>
                </a:solidFill>
              </a:rPr>
              <a:t>Most popular architecture: </a:t>
            </a:r>
            <a:r>
              <a:rPr lang="en-US" sz="2800" dirty="0" smtClean="0"/>
              <a:t>Feedforward, multi-layered perceptron with backpropagation learning algorithm</a:t>
            </a:r>
          </a:p>
          <a:p>
            <a:pPr lvl="1"/>
            <a:r>
              <a:rPr lang="en-US" sz="2400" dirty="0" smtClean="0"/>
              <a:t>Used for both classification and regression type problems</a:t>
            </a:r>
          </a:p>
          <a:p>
            <a:r>
              <a:rPr lang="en-US" sz="2800" dirty="0">
                <a:solidFill>
                  <a:srgbClr val="F85E08"/>
                </a:solidFill>
              </a:rPr>
              <a:t>Others</a:t>
            </a:r>
            <a:r>
              <a:rPr lang="en-US" sz="2800" dirty="0"/>
              <a:t> </a:t>
            </a:r>
            <a:r>
              <a:rPr lang="en-US" sz="2800" dirty="0" smtClean="0"/>
              <a:t>– Recurrent, self-organizing </a:t>
            </a:r>
            <a:r>
              <a:rPr lang="en-US" sz="2800" dirty="0"/>
              <a:t>feature </a:t>
            </a:r>
            <a:r>
              <a:rPr lang="en-US" sz="2800" dirty="0" smtClean="0"/>
              <a:t>maps, Hopfield networks, …</a:t>
            </a:r>
            <a:endParaRPr lang="en-US" dirty="0"/>
          </a:p>
          <a:p>
            <a:endParaRPr lang="en-US" dirty="0"/>
          </a:p>
        </p:txBody>
      </p:sp>
    </p:spTree>
    <p:extLst>
      <p:ext uri="{BB962C8B-B14F-4D97-AF65-F5344CB8AC3E}">
        <p14:creationId xmlns:p14="http://schemas.microsoft.com/office/powerpoint/2010/main" val="4017029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cstate="print"/>
          <a:srcRect/>
          <a:stretch>
            <a:fillRect/>
          </a:stretch>
        </p:blipFill>
        <p:spPr bwMode="auto">
          <a:xfrm>
            <a:off x="1981200" y="2449417"/>
            <a:ext cx="5105400" cy="3875183"/>
          </a:xfrm>
          <a:prstGeom prst="rect">
            <a:avLst/>
          </a:prstGeom>
          <a:noFill/>
          <a:ln w="9525">
            <a:noFill/>
            <a:miter lim="800000"/>
            <a:headEnd/>
            <a:tailEnd/>
          </a:ln>
        </p:spPr>
      </p:pic>
      <p:sp>
        <p:nvSpPr>
          <p:cNvPr id="3" name="Title 2"/>
          <p:cNvSpPr>
            <a:spLocks noGrp="1"/>
          </p:cNvSpPr>
          <p:nvPr>
            <p:ph type="title"/>
          </p:nvPr>
        </p:nvSpPr>
        <p:spPr/>
        <p:txBody>
          <a:bodyPr/>
          <a:lstStyle/>
          <a:p>
            <a:r>
              <a:rPr lang="en-US" dirty="0"/>
              <a:t>Neural Network Architectures</a:t>
            </a:r>
            <a:br>
              <a:rPr lang="en-US" dirty="0"/>
            </a:br>
            <a:r>
              <a:rPr lang="en-US" dirty="0" smtClean="0"/>
              <a:t>Feed-Forward </a:t>
            </a:r>
            <a:r>
              <a:rPr lang="en-US" dirty="0"/>
              <a:t>Neural Networks</a:t>
            </a:r>
          </a:p>
        </p:txBody>
      </p:sp>
      <p:sp>
        <p:nvSpPr>
          <p:cNvPr id="4" name="Right Arrow 3"/>
          <p:cNvSpPr/>
          <p:nvPr/>
        </p:nvSpPr>
        <p:spPr bwMode="auto">
          <a:xfrm>
            <a:off x="1349829" y="1534886"/>
            <a:ext cx="6117771" cy="1143000"/>
          </a:xfrm>
          <a:prstGeom prst="rightArrow">
            <a:avLst/>
          </a:prstGeom>
          <a:solidFill>
            <a:srgbClr val="FFF5CC">
              <a:alpha val="50196"/>
            </a:srgbClr>
          </a:solidFill>
          <a:ln w="9525" cap="flat" cmpd="sng" algn="ctr">
            <a:solidFill>
              <a:schemeClr val="accent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rgbClr val="CC3300"/>
              </a:solidFill>
              <a:effectLst>
                <a:outerShdw blurRad="38100" dist="38100" dir="2700000" algn="tl">
                  <a:srgbClr val="000000">
                    <a:alpha val="43137"/>
                  </a:srgbClr>
                </a:outerShdw>
              </a:effectLst>
              <a:latin typeface="Tahoma" pitchFamily="34" charset="0"/>
            </a:endParaRPr>
          </a:p>
        </p:txBody>
      </p:sp>
      <p:sp>
        <p:nvSpPr>
          <p:cNvPr id="5" name="Rectangle 4"/>
          <p:cNvSpPr/>
          <p:nvPr/>
        </p:nvSpPr>
        <p:spPr>
          <a:xfrm>
            <a:off x="1348157" y="1869757"/>
            <a:ext cx="5890843" cy="492443"/>
          </a:xfrm>
          <a:prstGeom prst="rect">
            <a:avLst/>
          </a:prstGeom>
        </p:spPr>
        <p:txBody>
          <a:bodyPr wrap="none">
            <a:spAutoFit/>
          </a:bodyPr>
          <a:lstStyle/>
          <a:p>
            <a:r>
              <a:rPr lang="en-US" sz="2600" b="0" dirty="0" smtClean="0">
                <a:solidFill>
                  <a:schemeClr val="accent1">
                    <a:lumMod val="75000"/>
                  </a:schemeClr>
                </a:solidFill>
              </a:rPr>
              <a:t>Feed-forward MLP with 1 Hidden Layer</a:t>
            </a:r>
            <a:endParaRPr lang="en-US" sz="2600" b="0" dirty="0">
              <a:solidFill>
                <a:schemeClr val="accent1">
                  <a:lumMod val="75000"/>
                </a:schemeClr>
              </a:solidFill>
            </a:endParaRPr>
          </a:p>
        </p:txBody>
      </p:sp>
    </p:spTree>
    <p:extLst>
      <p:ext uri="{BB962C8B-B14F-4D97-AF65-F5344CB8AC3E}">
        <p14:creationId xmlns:p14="http://schemas.microsoft.com/office/powerpoint/2010/main" val="13050671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Neural Network Architectures</a:t>
            </a:r>
            <a:br>
              <a:rPr lang="en-US" dirty="0" smtClean="0"/>
            </a:br>
            <a:r>
              <a:rPr lang="en-US" dirty="0" smtClean="0"/>
              <a:t>Recurrent Neural Networks</a:t>
            </a:r>
            <a:endParaRPr lang="en-US" dirty="0"/>
          </a:p>
        </p:txBody>
      </p:sp>
      <p:pic>
        <p:nvPicPr>
          <p:cNvPr id="101378" name="Picture 2"/>
          <p:cNvPicPr>
            <a:picLocks noChangeAspect="1" noChangeArrowheads="1"/>
          </p:cNvPicPr>
          <p:nvPr/>
        </p:nvPicPr>
        <p:blipFill>
          <a:blip r:embed="rId3" cstate="print"/>
          <a:srcRect/>
          <a:stretch>
            <a:fillRect/>
          </a:stretch>
        </p:blipFill>
        <p:spPr bwMode="auto">
          <a:xfrm>
            <a:off x="1933760" y="1524000"/>
            <a:ext cx="4924240" cy="4614863"/>
          </a:xfrm>
          <a:prstGeom prst="rect">
            <a:avLst/>
          </a:prstGeom>
          <a:noFill/>
          <a:ln w="9525">
            <a:noFill/>
            <a:miter lim="800000"/>
            <a:headEnd/>
            <a:tailEnd/>
          </a:ln>
          <a:effectLst/>
        </p:spPr>
      </p:pic>
    </p:spTree>
    <p:extLst>
      <p:ext uri="{BB962C8B-B14F-4D97-AF65-F5344CB8AC3E}">
        <p14:creationId xmlns:p14="http://schemas.microsoft.com/office/powerpoint/2010/main" val="2598006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a:xfrm>
            <a:off x="762000" y="1447800"/>
            <a:ext cx="8305800" cy="4800600"/>
          </a:xfrm>
        </p:spPr>
        <p:txBody>
          <a:bodyPr/>
          <a:lstStyle/>
          <a:p>
            <a:r>
              <a:rPr lang="en-US" dirty="0" smtClean="0"/>
              <a:t>Understand </a:t>
            </a:r>
            <a:r>
              <a:rPr lang="en-US" dirty="0"/>
              <a:t>the concept and </a:t>
            </a:r>
            <a:r>
              <a:rPr lang="en-US" dirty="0" smtClean="0"/>
              <a:t>definitions of </a:t>
            </a:r>
            <a:r>
              <a:rPr lang="en-US" dirty="0"/>
              <a:t>artificial neural networks (ANN)</a:t>
            </a:r>
          </a:p>
          <a:p>
            <a:r>
              <a:rPr lang="en-US" dirty="0" smtClean="0"/>
              <a:t>Learn </a:t>
            </a:r>
            <a:r>
              <a:rPr lang="en-US" dirty="0"/>
              <a:t>the different types of </a:t>
            </a:r>
            <a:r>
              <a:rPr lang="en-US" dirty="0" smtClean="0"/>
              <a:t>ANN architectures</a:t>
            </a:r>
            <a:endParaRPr lang="en-US" dirty="0"/>
          </a:p>
          <a:p>
            <a:r>
              <a:rPr lang="en-US" dirty="0" smtClean="0"/>
              <a:t>Know </a:t>
            </a:r>
            <a:r>
              <a:rPr lang="en-US" dirty="0"/>
              <a:t>how learning happens in </a:t>
            </a:r>
            <a:r>
              <a:rPr lang="en-US" dirty="0" smtClean="0"/>
              <a:t>ANN</a:t>
            </a:r>
          </a:p>
          <a:p>
            <a:r>
              <a:rPr lang="en-US" dirty="0" smtClean="0"/>
              <a:t>Become familiar with ANN applications</a:t>
            </a:r>
          </a:p>
          <a:p>
            <a:r>
              <a:rPr lang="en-US" dirty="0" smtClean="0"/>
              <a:t>Understand the sensitivity analysis in ANN</a:t>
            </a:r>
            <a:endParaRPr lang="en-US" dirty="0"/>
          </a:p>
          <a:p>
            <a:r>
              <a:rPr lang="en-US" dirty="0" smtClean="0"/>
              <a:t>Understand </a:t>
            </a:r>
            <a:r>
              <a:rPr lang="en-US" dirty="0"/>
              <a:t>the concept and structure </a:t>
            </a:r>
            <a:r>
              <a:rPr lang="en-US" dirty="0" smtClean="0"/>
              <a:t>of support </a:t>
            </a:r>
            <a:r>
              <a:rPr lang="en-US" dirty="0"/>
              <a:t>vector machines (SVM)</a:t>
            </a:r>
          </a:p>
        </p:txBody>
      </p:sp>
      <p:sp>
        <p:nvSpPr>
          <p:cNvPr id="5" name="TextBox 4"/>
          <p:cNvSpPr txBox="1"/>
          <p:nvPr/>
        </p:nvSpPr>
        <p:spPr>
          <a:xfrm>
            <a:off x="7010400" y="6019800"/>
            <a:ext cx="2056397" cy="461665"/>
          </a:xfrm>
          <a:prstGeom prst="rect">
            <a:avLst/>
          </a:prstGeom>
          <a:noFill/>
        </p:spPr>
        <p:txBody>
          <a:bodyPr wrap="none" rtlCol="0">
            <a:spAutoFit/>
          </a:bodyPr>
          <a:lstStyle/>
          <a:p>
            <a:r>
              <a:rPr lang="en-US" sz="2400" b="0" i="1" dirty="0" smtClean="0">
                <a:solidFill>
                  <a:srgbClr val="F85E08"/>
                </a:solidFill>
              </a:rPr>
              <a:t>(Continued…)</a:t>
            </a:r>
            <a:endParaRPr lang="en-US" sz="2400" b="0" i="1" dirty="0">
              <a:solidFill>
                <a:srgbClr val="F85E08"/>
              </a:solidFill>
            </a:endParaRPr>
          </a:p>
        </p:txBody>
      </p:sp>
    </p:spTree>
    <p:extLst>
      <p:ext uri="{BB962C8B-B14F-4D97-AF65-F5344CB8AC3E}">
        <p14:creationId xmlns:p14="http://schemas.microsoft.com/office/powerpoint/2010/main" val="2101894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Popular ANN Paradigms</a:t>
            </a:r>
            <a:br>
              <a:rPr lang="en-US" dirty="0" smtClean="0"/>
            </a:br>
            <a:r>
              <a:rPr lang="en-US" dirty="0" smtClean="0"/>
              <a:t>Self-Organizing Maps (SOM)</a:t>
            </a:r>
            <a:endParaRPr lang="en-US" dirty="0"/>
          </a:p>
        </p:txBody>
      </p:sp>
      <p:pic>
        <p:nvPicPr>
          <p:cNvPr id="4" name="Picture 3"/>
          <p:cNvPicPr>
            <a:picLocks noChangeAspect="1"/>
          </p:cNvPicPr>
          <p:nvPr/>
        </p:nvPicPr>
        <p:blipFill>
          <a:blip r:embed="rId3" cstate="print"/>
          <a:srcRect/>
          <a:stretch>
            <a:fillRect/>
          </a:stretch>
        </p:blipFill>
        <p:spPr bwMode="auto">
          <a:xfrm>
            <a:off x="457200" y="1752600"/>
            <a:ext cx="5895791" cy="4208585"/>
          </a:xfrm>
          <a:prstGeom prst="rect">
            <a:avLst/>
          </a:prstGeom>
          <a:noFill/>
          <a:ln w="9525">
            <a:noFill/>
            <a:miter lim="800000"/>
            <a:headEnd/>
            <a:tailEnd/>
          </a:ln>
        </p:spPr>
      </p:pic>
      <p:sp>
        <p:nvSpPr>
          <p:cNvPr id="5" name="Rectangle 4"/>
          <p:cNvSpPr/>
          <p:nvPr/>
        </p:nvSpPr>
        <p:spPr>
          <a:xfrm>
            <a:off x="6477000" y="2550855"/>
            <a:ext cx="2514600" cy="2554545"/>
          </a:xfrm>
          <a:prstGeom prst="rect">
            <a:avLst/>
          </a:prstGeom>
          <a:solidFill>
            <a:schemeClr val="accent2">
              <a:lumMod val="20000"/>
              <a:lumOff val="80000"/>
            </a:schemeClr>
          </a:solidFill>
          <a:ln>
            <a:solidFill>
              <a:schemeClr val="accent2">
                <a:lumMod val="75000"/>
              </a:schemeClr>
            </a:solidFill>
          </a:ln>
        </p:spPr>
        <p:txBody>
          <a:bodyPr wrap="square">
            <a:spAutoFit/>
          </a:bodyPr>
          <a:lstStyle/>
          <a:p>
            <a:pPr marL="349250" indent="-349250" algn="l">
              <a:buFont typeface="Wingdings" pitchFamily="2" charset="2"/>
              <a:buChar char="§"/>
            </a:pPr>
            <a:r>
              <a:rPr lang="en-US" sz="2000" b="0" dirty="0" smtClean="0">
                <a:solidFill>
                  <a:srgbClr val="0000FF"/>
                </a:solidFill>
                <a:effectLst/>
              </a:rPr>
              <a:t>First introduced by the Finnish Professor Teuvo Kohonen</a:t>
            </a:r>
          </a:p>
          <a:p>
            <a:pPr marL="349250" indent="-349250" algn="l">
              <a:buFont typeface="Wingdings" pitchFamily="2" charset="2"/>
              <a:buChar char="§"/>
            </a:pPr>
            <a:r>
              <a:rPr lang="en-US" sz="2000" b="0" dirty="0" smtClean="0">
                <a:solidFill>
                  <a:srgbClr val="0000FF"/>
                </a:solidFill>
                <a:effectLst/>
              </a:rPr>
              <a:t>Applies to clustering type problems</a:t>
            </a:r>
          </a:p>
          <a:p>
            <a:pPr marL="349250" indent="-349250" algn="l">
              <a:buFont typeface="Wingdings" pitchFamily="2" charset="2"/>
              <a:buChar char="§"/>
            </a:pPr>
            <a:endParaRPr lang="en-US" sz="2000" b="0" dirty="0" smtClean="0">
              <a:solidFill>
                <a:srgbClr val="0000FF"/>
              </a:solidFill>
              <a:effectLst/>
            </a:endParaRPr>
          </a:p>
        </p:txBody>
      </p:sp>
    </p:spTree>
    <p:extLst>
      <p:ext uri="{BB962C8B-B14F-4D97-AF65-F5344CB8AC3E}">
        <p14:creationId xmlns:p14="http://schemas.microsoft.com/office/powerpoint/2010/main" val="37472575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Popular ANN Paradigms</a:t>
            </a:r>
            <a:br>
              <a:rPr lang="en-US" dirty="0" smtClean="0"/>
            </a:br>
            <a:r>
              <a:rPr lang="en-US" dirty="0" smtClean="0"/>
              <a:t>Hopfield Networks</a:t>
            </a:r>
            <a:endParaRPr lang="en-US" dirty="0"/>
          </a:p>
        </p:txBody>
      </p:sp>
      <p:sp>
        <p:nvSpPr>
          <p:cNvPr id="5" name="Rectangle 4"/>
          <p:cNvSpPr/>
          <p:nvPr/>
        </p:nvSpPr>
        <p:spPr>
          <a:xfrm>
            <a:off x="6477000" y="1981200"/>
            <a:ext cx="2514600" cy="3785652"/>
          </a:xfrm>
          <a:prstGeom prst="rect">
            <a:avLst/>
          </a:prstGeom>
          <a:solidFill>
            <a:schemeClr val="accent2">
              <a:lumMod val="20000"/>
              <a:lumOff val="80000"/>
            </a:schemeClr>
          </a:solidFill>
          <a:ln>
            <a:solidFill>
              <a:schemeClr val="accent2">
                <a:lumMod val="75000"/>
              </a:schemeClr>
            </a:solidFill>
          </a:ln>
        </p:spPr>
        <p:txBody>
          <a:bodyPr wrap="square">
            <a:spAutoFit/>
          </a:bodyPr>
          <a:lstStyle/>
          <a:p>
            <a:pPr marL="349250" indent="-349250" algn="l">
              <a:buFont typeface="Wingdings" pitchFamily="2" charset="2"/>
              <a:buChar char="§"/>
            </a:pPr>
            <a:r>
              <a:rPr lang="en-US" sz="2000" b="0" dirty="0" smtClean="0">
                <a:solidFill>
                  <a:srgbClr val="0000FF"/>
                </a:solidFill>
                <a:effectLst/>
              </a:rPr>
              <a:t>First introduced by John Hopfield</a:t>
            </a:r>
          </a:p>
          <a:p>
            <a:pPr marL="349250" indent="-349250" algn="l">
              <a:buFont typeface="Wingdings" pitchFamily="2" charset="2"/>
              <a:buChar char="§"/>
            </a:pPr>
            <a:r>
              <a:rPr lang="en-US" sz="2000" b="0" dirty="0" smtClean="0">
                <a:solidFill>
                  <a:srgbClr val="0000FF"/>
                </a:solidFill>
                <a:effectLst/>
              </a:rPr>
              <a:t>Highly interconnected neurons</a:t>
            </a:r>
          </a:p>
          <a:p>
            <a:pPr marL="349250" indent="-349250" algn="l">
              <a:buFont typeface="Wingdings" pitchFamily="2" charset="2"/>
              <a:buChar char="§"/>
            </a:pPr>
            <a:r>
              <a:rPr lang="en-US" sz="2000" b="0" dirty="0" smtClean="0">
                <a:solidFill>
                  <a:srgbClr val="0000FF"/>
                </a:solidFill>
                <a:effectLst/>
              </a:rPr>
              <a:t>Applies to solving complex computational problems (e.g., optimization problems)</a:t>
            </a:r>
          </a:p>
          <a:p>
            <a:pPr marL="349250" indent="-349250" algn="l">
              <a:buFont typeface="Wingdings" pitchFamily="2" charset="2"/>
              <a:buChar char="§"/>
            </a:pPr>
            <a:endParaRPr lang="en-US" sz="2000" b="0" dirty="0" smtClean="0">
              <a:solidFill>
                <a:srgbClr val="0000FF"/>
              </a:solidFill>
              <a:effectLst/>
            </a:endParaRPr>
          </a:p>
        </p:txBody>
      </p:sp>
      <p:pic>
        <p:nvPicPr>
          <p:cNvPr id="6" name="Picture 5"/>
          <p:cNvPicPr>
            <a:picLocks noChangeAspect="1"/>
          </p:cNvPicPr>
          <p:nvPr/>
        </p:nvPicPr>
        <p:blipFill>
          <a:blip r:embed="rId3" cstate="print"/>
          <a:srcRect/>
          <a:stretch>
            <a:fillRect/>
          </a:stretch>
        </p:blipFill>
        <p:spPr bwMode="auto">
          <a:xfrm>
            <a:off x="453912" y="1981200"/>
            <a:ext cx="5794488" cy="3810000"/>
          </a:xfrm>
          <a:prstGeom prst="rect">
            <a:avLst/>
          </a:prstGeom>
          <a:noFill/>
          <a:ln w="9525">
            <a:noFill/>
            <a:miter lim="800000"/>
            <a:headEnd/>
            <a:tailEnd/>
          </a:ln>
        </p:spPr>
      </p:pic>
    </p:spTree>
    <p:extLst>
      <p:ext uri="{BB962C8B-B14F-4D97-AF65-F5344CB8AC3E}">
        <p14:creationId xmlns:p14="http://schemas.microsoft.com/office/powerpoint/2010/main" val="13711378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Case 6.2</a:t>
            </a:r>
            <a:endParaRPr lang="en-US" dirty="0"/>
          </a:p>
        </p:txBody>
      </p:sp>
      <p:sp>
        <p:nvSpPr>
          <p:cNvPr id="3" name="Content Placeholder 2"/>
          <p:cNvSpPr>
            <a:spLocks noGrp="1"/>
          </p:cNvSpPr>
          <p:nvPr>
            <p:ph idx="1"/>
          </p:nvPr>
        </p:nvSpPr>
        <p:spPr>
          <a:xfrm>
            <a:off x="762000" y="1524000"/>
            <a:ext cx="8229600" cy="4800600"/>
          </a:xfrm>
        </p:spPr>
        <p:txBody>
          <a:bodyPr/>
          <a:lstStyle/>
          <a:p>
            <a:pPr marL="0" indent="0">
              <a:buNone/>
            </a:pPr>
            <a:r>
              <a:rPr lang="en-US" sz="3600" dirty="0">
                <a:solidFill>
                  <a:srgbClr val="F85E08"/>
                </a:solidFill>
                <a:effectLst>
                  <a:outerShdw blurRad="38100" dist="38100" dir="2700000" algn="tl">
                    <a:srgbClr val="000000">
                      <a:alpha val="43137"/>
                    </a:srgbClr>
                  </a:outerShdw>
                </a:effectLst>
              </a:rPr>
              <a:t>Predictive Modeling </a:t>
            </a:r>
            <a:r>
              <a:rPr lang="en-US" sz="3600" dirty="0" smtClean="0">
                <a:solidFill>
                  <a:srgbClr val="F85E08"/>
                </a:solidFill>
                <a:effectLst>
                  <a:outerShdw blurRad="38100" dist="38100" dir="2700000" algn="tl">
                    <a:srgbClr val="000000">
                      <a:alpha val="43137"/>
                    </a:srgbClr>
                  </a:outerShdw>
                </a:effectLst>
              </a:rPr>
              <a:t>is </a:t>
            </a:r>
            <a:r>
              <a:rPr lang="en-US" sz="3600" dirty="0">
                <a:solidFill>
                  <a:srgbClr val="F85E08"/>
                </a:solidFill>
                <a:effectLst>
                  <a:outerShdw blurRad="38100" dist="38100" dir="2700000" algn="tl">
                    <a:srgbClr val="000000">
                      <a:alpha val="43137"/>
                    </a:srgbClr>
                  </a:outerShdw>
                </a:effectLst>
              </a:rPr>
              <a:t>Powering the Power Generators</a:t>
            </a:r>
            <a:endParaRPr lang="en-US" sz="3600" dirty="0" smtClean="0">
              <a:solidFill>
                <a:srgbClr val="F85E08"/>
              </a:solidFill>
              <a:effectLst>
                <a:outerShdw blurRad="38100" dist="38100" dir="2700000" algn="tl">
                  <a:srgbClr val="000000">
                    <a:alpha val="43137"/>
                  </a:srgbClr>
                </a:outerShdw>
              </a:effectLst>
            </a:endParaRPr>
          </a:p>
          <a:p>
            <a:pPr marL="0" indent="0">
              <a:buNone/>
            </a:pPr>
            <a:endParaRPr lang="en-US" sz="1800" u="sng" dirty="0" smtClean="0">
              <a:solidFill>
                <a:srgbClr val="F85E08"/>
              </a:solidFill>
              <a:effectLst>
                <a:outerShdw blurRad="38100" dist="38100" dir="2700000" algn="tl">
                  <a:srgbClr val="000000">
                    <a:alpha val="43137"/>
                  </a:srgbClr>
                </a:outerShdw>
              </a:effectLst>
            </a:endParaRPr>
          </a:p>
          <a:p>
            <a:pPr marL="0" indent="0">
              <a:buNone/>
            </a:pPr>
            <a:r>
              <a:rPr lang="en-US" u="sng" dirty="0" smtClean="0">
                <a:solidFill>
                  <a:srgbClr val="F85E08"/>
                </a:solidFill>
                <a:effectLst>
                  <a:outerShdw blurRad="38100" dist="38100" dir="2700000" algn="tl">
                    <a:srgbClr val="000000">
                      <a:alpha val="43137"/>
                    </a:srgbClr>
                  </a:outerShdw>
                </a:effectLst>
              </a:rPr>
              <a:t>Questions for Discussion</a:t>
            </a:r>
            <a:endParaRPr lang="en-US" u="sng" dirty="0">
              <a:solidFill>
                <a:srgbClr val="F85E08"/>
              </a:solidFill>
              <a:effectLst>
                <a:outerShdw blurRad="38100" dist="38100" dir="2700000" algn="tl">
                  <a:srgbClr val="000000">
                    <a:alpha val="43137"/>
                  </a:srgbClr>
                </a:outerShdw>
              </a:effectLst>
            </a:endParaRPr>
          </a:p>
          <a:p>
            <a:pPr marL="514350" indent="-514350">
              <a:buSzPct val="80000"/>
              <a:buFont typeface="+mj-lt"/>
              <a:buAutoNum type="arabicPeriod"/>
            </a:pPr>
            <a:r>
              <a:rPr lang="en-US" sz="2600" dirty="0" smtClean="0"/>
              <a:t>What </a:t>
            </a:r>
            <a:r>
              <a:rPr lang="en-US" sz="2600" dirty="0"/>
              <a:t>are the key environmental concerns in </a:t>
            </a:r>
            <a:r>
              <a:rPr lang="en-US" sz="2600" dirty="0" smtClean="0"/>
              <a:t>the electric </a:t>
            </a:r>
            <a:r>
              <a:rPr lang="en-US" sz="2600" dirty="0"/>
              <a:t>power industry?</a:t>
            </a:r>
          </a:p>
          <a:p>
            <a:pPr marL="514350" indent="-514350">
              <a:buSzPct val="80000"/>
              <a:buFont typeface="+mj-lt"/>
              <a:buAutoNum type="arabicPeriod"/>
            </a:pPr>
            <a:r>
              <a:rPr lang="en-US" sz="2600" dirty="0" smtClean="0"/>
              <a:t>What </a:t>
            </a:r>
            <a:r>
              <a:rPr lang="en-US" sz="2600" dirty="0"/>
              <a:t>are the main application areas for </a:t>
            </a:r>
            <a:r>
              <a:rPr lang="en-US" sz="2600" dirty="0" smtClean="0"/>
              <a:t>predictive modeling </a:t>
            </a:r>
            <a:r>
              <a:rPr lang="en-US" sz="2600" dirty="0"/>
              <a:t>in the electric power industry?</a:t>
            </a:r>
          </a:p>
          <a:p>
            <a:pPr marL="514350" indent="-514350">
              <a:buSzPct val="80000"/>
              <a:buFont typeface="+mj-lt"/>
              <a:buAutoNum type="arabicPeriod"/>
            </a:pPr>
            <a:r>
              <a:rPr lang="en-US" sz="2600" dirty="0" smtClean="0"/>
              <a:t>How </a:t>
            </a:r>
            <a:r>
              <a:rPr lang="en-US" sz="2600" dirty="0"/>
              <a:t>was predictive modeling used to </a:t>
            </a:r>
            <a:r>
              <a:rPr lang="en-US" sz="2600" dirty="0" smtClean="0"/>
              <a:t>address a </a:t>
            </a:r>
            <a:r>
              <a:rPr lang="en-US" sz="2600" dirty="0"/>
              <a:t>variety of problems in the electric </a:t>
            </a:r>
            <a:r>
              <a:rPr lang="en-US" sz="2600" dirty="0" smtClean="0"/>
              <a:t>power industry</a:t>
            </a:r>
            <a:r>
              <a:rPr lang="en-US" sz="2600" dirty="0"/>
              <a:t>?</a:t>
            </a:r>
            <a:endParaRPr lang="en-US" sz="2600" dirty="0" smtClean="0"/>
          </a:p>
        </p:txBody>
      </p:sp>
    </p:spTree>
    <p:extLst>
      <p:ext uri="{BB962C8B-B14F-4D97-AF65-F5344CB8AC3E}">
        <p14:creationId xmlns:p14="http://schemas.microsoft.com/office/powerpoint/2010/main" val="34494588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Process of an ANN</a:t>
            </a:r>
            <a:endParaRPr lang="en-US" dirty="0"/>
          </a:p>
        </p:txBody>
      </p:sp>
      <p:pic>
        <p:nvPicPr>
          <p:cNvPr id="131074" name="Picture 2"/>
          <p:cNvPicPr>
            <a:picLocks noChangeAspect="1" noChangeArrowheads="1"/>
          </p:cNvPicPr>
          <p:nvPr/>
        </p:nvPicPr>
        <p:blipFill>
          <a:blip r:embed="rId3" cstate="print"/>
          <a:srcRect/>
          <a:stretch>
            <a:fillRect/>
          </a:stretch>
        </p:blipFill>
        <p:spPr bwMode="auto">
          <a:xfrm>
            <a:off x="781050" y="1600200"/>
            <a:ext cx="3943350" cy="4448175"/>
          </a:xfrm>
          <a:prstGeom prst="rect">
            <a:avLst/>
          </a:prstGeom>
          <a:noFill/>
          <a:ln w="9525">
            <a:noFill/>
            <a:miter lim="800000"/>
            <a:headEnd/>
            <a:tailEnd/>
          </a:ln>
        </p:spPr>
      </p:pic>
      <p:pic>
        <p:nvPicPr>
          <p:cNvPr id="131075" name="Picture 3"/>
          <p:cNvPicPr>
            <a:picLocks noChangeAspect="1" noChangeArrowheads="1"/>
          </p:cNvPicPr>
          <p:nvPr/>
        </p:nvPicPr>
        <p:blipFill>
          <a:blip r:embed="rId4" cstate="print"/>
          <a:srcRect/>
          <a:stretch>
            <a:fillRect/>
          </a:stretch>
        </p:blipFill>
        <p:spPr bwMode="auto">
          <a:xfrm>
            <a:off x="4801589" y="2457450"/>
            <a:ext cx="3961411" cy="3562350"/>
          </a:xfrm>
          <a:prstGeom prst="rect">
            <a:avLst/>
          </a:prstGeom>
          <a:noFill/>
          <a:ln w="9525">
            <a:noFill/>
            <a:miter lim="800000"/>
            <a:headEnd/>
            <a:tailEnd/>
          </a:ln>
        </p:spPr>
      </p:pic>
      <p:sp>
        <p:nvSpPr>
          <p:cNvPr id="7" name="Curved Up Arrow 6"/>
          <p:cNvSpPr/>
          <p:nvPr/>
        </p:nvSpPr>
        <p:spPr bwMode="auto">
          <a:xfrm rot="20382060">
            <a:off x="3228661" y="5642689"/>
            <a:ext cx="1885855" cy="593542"/>
          </a:xfrm>
          <a:prstGeom prst="curvedUpArrow">
            <a:avLst>
              <a:gd name="adj1" fmla="val 11914"/>
              <a:gd name="adj2" fmla="val 50000"/>
              <a:gd name="adj3" fmla="val 55516"/>
            </a:avLst>
          </a:prstGeom>
          <a:solidFill>
            <a:schemeClr val="accent6">
              <a:lumMod val="50000"/>
            </a:schemeClr>
          </a:solidFill>
          <a:ln w="9525" cap="flat" cmpd="sng" algn="ctr">
            <a:no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rgbClr val="CC3300"/>
              </a:solidFill>
              <a:effectLst>
                <a:outerShdw blurRad="38100" dist="38100" dir="2700000" algn="tl">
                  <a:srgbClr val="000000">
                    <a:alpha val="43137"/>
                  </a:srgbClr>
                </a:outerShdw>
              </a:effectLst>
              <a:latin typeface="Tahoma" pitchFamily="34" charset="0"/>
            </a:endParaRPr>
          </a:p>
        </p:txBody>
      </p:sp>
    </p:spTree>
    <p:extLst>
      <p:ext uri="{BB962C8B-B14F-4D97-AF65-F5344CB8AC3E}">
        <p14:creationId xmlns:p14="http://schemas.microsoft.com/office/powerpoint/2010/main" val="41232353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MLP ANN Structure for             the Box-Office Prediction Problem</a:t>
            </a:r>
            <a:endParaRPr lang="en-US" dirty="0"/>
          </a:p>
        </p:txBody>
      </p:sp>
      <p:pic>
        <p:nvPicPr>
          <p:cNvPr id="4" name="Picture 3"/>
          <p:cNvPicPr>
            <a:picLocks noChangeAspect="1"/>
          </p:cNvPicPr>
          <p:nvPr/>
        </p:nvPicPr>
        <p:blipFill>
          <a:blip r:embed="rId3" cstate="print"/>
          <a:srcRect/>
          <a:stretch>
            <a:fillRect/>
          </a:stretch>
        </p:blipFill>
        <p:spPr bwMode="auto">
          <a:xfrm>
            <a:off x="1604123" y="1600200"/>
            <a:ext cx="6473077" cy="4657886"/>
          </a:xfrm>
          <a:prstGeom prst="rect">
            <a:avLst/>
          </a:prstGeom>
          <a:noFill/>
          <a:ln w="9525">
            <a:noFill/>
            <a:miter lim="800000"/>
            <a:headEnd/>
            <a:tailEnd/>
          </a:ln>
        </p:spPr>
      </p:pic>
    </p:spTree>
    <p:extLst>
      <p:ext uri="{BB962C8B-B14F-4D97-AF65-F5344CB8AC3E}">
        <p14:creationId xmlns:p14="http://schemas.microsoft.com/office/powerpoint/2010/main" val="32354133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a Trained ANN Model</a:t>
            </a:r>
            <a:endParaRPr lang="en-US" dirty="0"/>
          </a:p>
        </p:txBody>
      </p:sp>
      <p:sp>
        <p:nvSpPr>
          <p:cNvPr id="3" name="Content Placeholder 2"/>
          <p:cNvSpPr>
            <a:spLocks noGrp="1"/>
          </p:cNvSpPr>
          <p:nvPr>
            <p:ph idx="1"/>
          </p:nvPr>
        </p:nvSpPr>
        <p:spPr/>
        <p:txBody>
          <a:bodyPr/>
          <a:lstStyle/>
          <a:p>
            <a:r>
              <a:rPr lang="en-US" dirty="0" smtClean="0"/>
              <a:t>Data is split into three parts</a:t>
            </a:r>
          </a:p>
          <a:p>
            <a:pPr lvl="1"/>
            <a:r>
              <a:rPr lang="en-US" dirty="0" smtClean="0"/>
              <a:t>Training (~60%)</a:t>
            </a:r>
          </a:p>
          <a:p>
            <a:pPr lvl="1"/>
            <a:r>
              <a:rPr lang="en-US" dirty="0" smtClean="0"/>
              <a:t>Validation (~20%)</a:t>
            </a:r>
          </a:p>
          <a:p>
            <a:pPr lvl="1"/>
            <a:r>
              <a:rPr lang="en-US" dirty="0" smtClean="0"/>
              <a:t>Testing (~20%)</a:t>
            </a:r>
          </a:p>
          <a:p>
            <a:pPr lvl="1"/>
            <a:endParaRPr lang="en-US" dirty="0" smtClean="0"/>
          </a:p>
          <a:p>
            <a:r>
              <a:rPr lang="en-US" i="1" dirty="0" smtClean="0"/>
              <a:t>k</a:t>
            </a:r>
            <a:r>
              <a:rPr lang="en-US" dirty="0" smtClean="0"/>
              <a:t>-fold cross validation</a:t>
            </a:r>
          </a:p>
          <a:p>
            <a:pPr lvl="1"/>
            <a:r>
              <a:rPr lang="en-US" dirty="0" smtClean="0"/>
              <a:t>Less bias</a:t>
            </a:r>
          </a:p>
          <a:p>
            <a:pPr lvl="1"/>
            <a:r>
              <a:rPr lang="en-US" dirty="0" smtClean="0"/>
              <a:t>Time consuming</a:t>
            </a:r>
          </a:p>
          <a:p>
            <a:pPr lvl="1"/>
            <a:endParaRPr lang="en-US" dirty="0"/>
          </a:p>
        </p:txBody>
      </p:sp>
    </p:spTree>
    <p:extLst>
      <p:ext uri="{BB962C8B-B14F-4D97-AF65-F5344CB8AC3E}">
        <p14:creationId xmlns:p14="http://schemas.microsoft.com/office/powerpoint/2010/main" val="20548608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Learning </a:t>
            </a:r>
            <a:r>
              <a:rPr lang="en-US" dirty="0" smtClean="0"/>
              <a:t>Process</a:t>
            </a:r>
            <a:br>
              <a:rPr lang="en-US" dirty="0" smtClean="0"/>
            </a:br>
            <a:r>
              <a:rPr lang="en-US" dirty="0" smtClean="0"/>
              <a:t>A Supervised Learning Process</a:t>
            </a:r>
            <a:endParaRPr lang="en-US" dirty="0"/>
          </a:p>
        </p:txBody>
      </p:sp>
      <p:pic>
        <p:nvPicPr>
          <p:cNvPr id="4" name="Picture 3"/>
          <p:cNvPicPr>
            <a:picLocks noChangeAspect="1"/>
          </p:cNvPicPr>
          <p:nvPr/>
        </p:nvPicPr>
        <p:blipFill>
          <a:blip r:embed="rId3" cstate="print"/>
          <a:srcRect/>
          <a:stretch>
            <a:fillRect/>
          </a:stretch>
        </p:blipFill>
        <p:spPr bwMode="auto">
          <a:xfrm>
            <a:off x="1124914" y="1503484"/>
            <a:ext cx="3828086" cy="4779914"/>
          </a:xfrm>
          <a:prstGeom prst="rect">
            <a:avLst/>
          </a:prstGeom>
          <a:noFill/>
          <a:ln w="9525">
            <a:noFill/>
            <a:miter lim="800000"/>
            <a:headEnd/>
            <a:tailEnd/>
          </a:ln>
        </p:spPr>
      </p:pic>
      <p:sp>
        <p:nvSpPr>
          <p:cNvPr id="6" name="TextBox 5"/>
          <p:cNvSpPr txBox="1"/>
          <p:nvPr/>
        </p:nvSpPr>
        <p:spPr>
          <a:xfrm>
            <a:off x="5029200" y="1752600"/>
            <a:ext cx="4114800" cy="3200876"/>
          </a:xfrm>
          <a:prstGeom prst="rect">
            <a:avLst/>
          </a:prstGeom>
          <a:noFill/>
        </p:spPr>
        <p:txBody>
          <a:bodyPr wrap="square" rtlCol="0">
            <a:spAutoFit/>
          </a:bodyPr>
          <a:lstStyle/>
          <a:p>
            <a:pPr marL="463550" indent="-463550" algn="l"/>
            <a:r>
              <a:rPr lang="en-US" sz="2400" b="0" u="sng" dirty="0" smtClean="0">
                <a:solidFill>
                  <a:srgbClr val="F85E08"/>
                </a:solidFill>
                <a:effectLst>
                  <a:outerShdw blurRad="38100" dist="38100" dir="2700000" algn="tl">
                    <a:srgbClr val="000000">
                      <a:alpha val="43137"/>
                    </a:srgbClr>
                  </a:outerShdw>
                </a:effectLst>
              </a:rPr>
              <a:t>Three-step process:</a:t>
            </a:r>
          </a:p>
          <a:p>
            <a:pPr marL="463550" indent="-463550" algn="l"/>
            <a:endParaRPr lang="en-US" sz="1000" b="0" u="sng" dirty="0" smtClean="0">
              <a:solidFill>
                <a:srgbClr val="FF3300"/>
              </a:solidFill>
              <a:effectLst/>
            </a:endParaRPr>
          </a:p>
          <a:p>
            <a:pPr marL="463550" indent="-463550" algn="l"/>
            <a:r>
              <a:rPr lang="en-US" sz="2400" b="0" dirty="0" smtClean="0">
                <a:solidFill>
                  <a:srgbClr val="0000FF"/>
                </a:solidFill>
                <a:effectLst/>
              </a:rPr>
              <a:t>1.	Compute temporary outputs.</a:t>
            </a:r>
          </a:p>
          <a:p>
            <a:pPr marL="463550" indent="-463550" algn="l"/>
            <a:r>
              <a:rPr lang="en-US" sz="2400" b="0" dirty="0" smtClean="0">
                <a:solidFill>
                  <a:srgbClr val="0000FF"/>
                </a:solidFill>
                <a:effectLst/>
              </a:rPr>
              <a:t>2.	Compare outputs with desired targets.</a:t>
            </a:r>
          </a:p>
          <a:p>
            <a:pPr marL="463550" indent="-463550" algn="l"/>
            <a:r>
              <a:rPr lang="en-US" sz="2400" b="0" dirty="0" smtClean="0">
                <a:solidFill>
                  <a:srgbClr val="0000FF"/>
                </a:solidFill>
                <a:effectLst/>
              </a:rPr>
              <a:t>3.	Adjust the weights and repeat the process.</a:t>
            </a:r>
          </a:p>
          <a:p>
            <a:pPr algn="l"/>
            <a:endParaRPr lang="en-US" sz="2400" b="0" dirty="0">
              <a:effectLst/>
            </a:endParaRPr>
          </a:p>
        </p:txBody>
      </p:sp>
    </p:spTree>
    <p:extLst>
      <p:ext uri="{BB962C8B-B14F-4D97-AF65-F5344CB8AC3E}">
        <p14:creationId xmlns:p14="http://schemas.microsoft.com/office/powerpoint/2010/main" val="39566218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Backpropagation Learning</a:t>
            </a:r>
            <a:endParaRPr lang="en-US" dirty="0"/>
          </a:p>
        </p:txBody>
      </p:sp>
      <p:sp>
        <p:nvSpPr>
          <p:cNvPr id="3" name="Content Placeholder 2"/>
          <p:cNvSpPr>
            <a:spLocks noGrp="1"/>
          </p:cNvSpPr>
          <p:nvPr>
            <p:ph idx="1"/>
          </p:nvPr>
        </p:nvSpPr>
        <p:spPr>
          <a:xfrm>
            <a:off x="1182688" y="5562600"/>
            <a:ext cx="7772400" cy="609600"/>
          </a:xfrm>
        </p:spPr>
        <p:txBody>
          <a:bodyPr/>
          <a:lstStyle/>
          <a:p>
            <a:r>
              <a:rPr lang="en-US" sz="2800" dirty="0" smtClean="0"/>
              <a:t>Backpropagation of Error for a Single Neuron</a:t>
            </a:r>
            <a:endParaRPr lang="en-US" sz="2800" dirty="0"/>
          </a:p>
        </p:txBody>
      </p:sp>
      <p:pic>
        <p:nvPicPr>
          <p:cNvPr id="4" name="Picture 3"/>
          <p:cNvPicPr>
            <a:picLocks noChangeAspect="1"/>
          </p:cNvPicPr>
          <p:nvPr/>
        </p:nvPicPr>
        <p:blipFill>
          <a:blip r:embed="rId3" cstate="print"/>
          <a:srcRect/>
          <a:stretch>
            <a:fillRect/>
          </a:stretch>
        </p:blipFill>
        <p:spPr bwMode="auto">
          <a:xfrm>
            <a:off x="1219200" y="1828800"/>
            <a:ext cx="7439764" cy="3581400"/>
          </a:xfrm>
          <a:prstGeom prst="rect">
            <a:avLst/>
          </a:prstGeom>
          <a:noFill/>
          <a:ln w="9525">
            <a:noFill/>
            <a:miter lim="800000"/>
            <a:headEnd/>
            <a:tailEnd/>
          </a:ln>
        </p:spPr>
      </p:pic>
    </p:spTree>
    <p:extLst>
      <p:ext uri="{BB962C8B-B14F-4D97-AF65-F5344CB8AC3E}">
        <p14:creationId xmlns:p14="http://schemas.microsoft.com/office/powerpoint/2010/main" val="5300568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Backpropagation Learning</a:t>
            </a:r>
            <a:endParaRPr lang="en-US" dirty="0"/>
          </a:p>
        </p:txBody>
      </p:sp>
      <p:sp>
        <p:nvSpPr>
          <p:cNvPr id="3" name="Content Placeholder 2"/>
          <p:cNvSpPr>
            <a:spLocks noGrp="1"/>
          </p:cNvSpPr>
          <p:nvPr>
            <p:ph idx="1"/>
          </p:nvPr>
        </p:nvSpPr>
        <p:spPr>
          <a:xfrm>
            <a:off x="762000" y="1524000"/>
            <a:ext cx="8382000" cy="4800600"/>
          </a:xfrm>
        </p:spPr>
        <p:txBody>
          <a:bodyPr/>
          <a:lstStyle/>
          <a:p>
            <a:r>
              <a:rPr lang="en-US" sz="2800" dirty="0" smtClean="0">
                <a:solidFill>
                  <a:srgbClr val="F85E08"/>
                </a:solidFill>
                <a:effectLst>
                  <a:outerShdw blurRad="38100" dist="38100" dir="2700000" algn="tl">
                    <a:srgbClr val="000000">
                      <a:alpha val="43137"/>
                    </a:srgbClr>
                  </a:outerShdw>
                </a:effectLst>
              </a:rPr>
              <a:t>The learning algorithm procedure</a:t>
            </a:r>
          </a:p>
          <a:p>
            <a:pPr marL="914400" lvl="1" indent="-514350">
              <a:buSzPct val="80000"/>
              <a:buFont typeface="+mj-lt"/>
              <a:buAutoNum type="arabicPeriod"/>
            </a:pPr>
            <a:r>
              <a:rPr lang="en-US" sz="2400" dirty="0" smtClean="0"/>
              <a:t>Initialize weights with random values and set other network parameters</a:t>
            </a:r>
          </a:p>
          <a:p>
            <a:pPr marL="914400" lvl="1" indent="-514350">
              <a:buSzPct val="80000"/>
              <a:buFont typeface="+mj-lt"/>
              <a:buAutoNum type="arabicPeriod"/>
            </a:pPr>
            <a:r>
              <a:rPr lang="en-US" sz="2400" dirty="0" smtClean="0"/>
              <a:t>Read in the inputs and the desired outputs</a:t>
            </a:r>
          </a:p>
          <a:p>
            <a:pPr marL="914400" lvl="1" indent="-514350">
              <a:buSzPct val="80000"/>
              <a:buFont typeface="+mj-lt"/>
              <a:buAutoNum type="arabicPeriod"/>
            </a:pPr>
            <a:r>
              <a:rPr lang="en-US" sz="2400" dirty="0" smtClean="0"/>
              <a:t>Compute the actual output (by working forward through the layers)</a:t>
            </a:r>
          </a:p>
          <a:p>
            <a:pPr marL="914400" lvl="1" indent="-514350">
              <a:buSzPct val="80000"/>
              <a:buFont typeface="+mj-lt"/>
              <a:buAutoNum type="arabicPeriod"/>
            </a:pPr>
            <a:r>
              <a:rPr lang="en-US" sz="2400" dirty="0" smtClean="0"/>
              <a:t>Compute the error (difference between the actual and desired output)</a:t>
            </a:r>
          </a:p>
          <a:p>
            <a:pPr marL="914400" lvl="1" indent="-514350">
              <a:buSzPct val="80000"/>
              <a:buFont typeface="+mj-lt"/>
              <a:buAutoNum type="arabicPeriod"/>
            </a:pPr>
            <a:r>
              <a:rPr lang="en-US" sz="2400" dirty="0" smtClean="0"/>
              <a:t>Change the weights by working backward through the hidden layers</a:t>
            </a:r>
          </a:p>
          <a:p>
            <a:pPr marL="914400" lvl="1" indent="-514350">
              <a:buSzPct val="80000"/>
              <a:buFont typeface="+mj-lt"/>
              <a:buAutoNum type="arabicPeriod"/>
            </a:pPr>
            <a:r>
              <a:rPr lang="en-US" sz="2400" dirty="0" smtClean="0"/>
              <a:t>Repeat steps 2-5 until weights stabilize</a:t>
            </a:r>
          </a:p>
          <a:p>
            <a:endParaRPr lang="en-US" sz="2800" dirty="0"/>
          </a:p>
        </p:txBody>
      </p:sp>
    </p:spTree>
    <p:extLst>
      <p:ext uri="{BB962C8B-B14F-4D97-AF65-F5344CB8AC3E}">
        <p14:creationId xmlns:p14="http://schemas.microsoft.com/office/powerpoint/2010/main" val="16849139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Illuminating </a:t>
            </a:r>
            <a:r>
              <a:rPr lang="en-US" dirty="0"/>
              <a:t>The Black </a:t>
            </a:r>
            <a:r>
              <a:rPr lang="en-US" dirty="0" smtClean="0"/>
              <a:t>Box Sensitivity Analysis on ANN</a:t>
            </a:r>
            <a:endParaRPr lang="en-US" dirty="0"/>
          </a:p>
        </p:txBody>
      </p:sp>
      <p:sp>
        <p:nvSpPr>
          <p:cNvPr id="3" name="Content Placeholder 2"/>
          <p:cNvSpPr>
            <a:spLocks noGrp="1"/>
          </p:cNvSpPr>
          <p:nvPr>
            <p:ph idx="1"/>
          </p:nvPr>
        </p:nvSpPr>
        <p:spPr>
          <a:xfrm>
            <a:off x="1182688" y="1524000"/>
            <a:ext cx="7961312" cy="4800600"/>
          </a:xfrm>
        </p:spPr>
        <p:txBody>
          <a:bodyPr/>
          <a:lstStyle/>
          <a:p>
            <a:r>
              <a:rPr lang="en-US" dirty="0" smtClean="0"/>
              <a:t>A common criticism for ANN: The lack of </a:t>
            </a:r>
            <a:r>
              <a:rPr lang="en-US" dirty="0"/>
              <a:t>transparency/explainability</a:t>
            </a:r>
            <a:endParaRPr lang="en-US" dirty="0" smtClean="0"/>
          </a:p>
          <a:p>
            <a:r>
              <a:rPr lang="en-US" dirty="0" smtClean="0"/>
              <a:t>The black-box syndrome!</a:t>
            </a:r>
          </a:p>
          <a:p>
            <a:r>
              <a:rPr lang="en-US" dirty="0" smtClean="0"/>
              <a:t>Answer: sensitivity analysis</a:t>
            </a:r>
          </a:p>
          <a:p>
            <a:pPr lvl="1"/>
            <a:r>
              <a:rPr lang="en-US" dirty="0" smtClean="0"/>
              <a:t>Conducted on a trained ANN</a:t>
            </a:r>
          </a:p>
          <a:p>
            <a:pPr lvl="1"/>
            <a:r>
              <a:rPr lang="en-US" dirty="0" smtClean="0"/>
              <a:t>The inputs are perturbed while the relative change on the output is measured/recorded</a:t>
            </a:r>
          </a:p>
          <a:p>
            <a:pPr lvl="1"/>
            <a:r>
              <a:rPr lang="en-US" dirty="0" smtClean="0"/>
              <a:t>Results illustrate the relative importance of input variables</a:t>
            </a:r>
            <a:endParaRPr lang="en-US" dirty="0"/>
          </a:p>
        </p:txBody>
      </p:sp>
    </p:spTree>
    <p:extLst>
      <p:ext uri="{BB962C8B-B14F-4D97-AF65-F5344CB8AC3E}">
        <p14:creationId xmlns:p14="http://schemas.microsoft.com/office/powerpoint/2010/main" val="2538044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smtClean="0"/>
              <a:t>Learn </a:t>
            </a:r>
            <a:r>
              <a:rPr lang="en-US" dirty="0"/>
              <a:t>the advantages and </a:t>
            </a:r>
            <a:r>
              <a:rPr lang="en-US" dirty="0" smtClean="0"/>
              <a:t>disadvantages of </a:t>
            </a:r>
            <a:r>
              <a:rPr lang="en-US" dirty="0"/>
              <a:t>SVM compared to ANN</a:t>
            </a:r>
          </a:p>
          <a:p>
            <a:r>
              <a:rPr lang="en-US" dirty="0" smtClean="0"/>
              <a:t>Understand </a:t>
            </a:r>
            <a:r>
              <a:rPr lang="en-US" dirty="0"/>
              <a:t>the concept and </a:t>
            </a:r>
            <a:r>
              <a:rPr lang="en-US" dirty="0" smtClean="0"/>
              <a:t>formulation of </a:t>
            </a:r>
            <a:r>
              <a:rPr lang="en-US" dirty="0"/>
              <a:t>k-nearest neighbor algorithm (kNN</a:t>
            </a:r>
            <a:r>
              <a:rPr lang="en-US" dirty="0" smtClean="0"/>
              <a:t>)</a:t>
            </a:r>
          </a:p>
          <a:p>
            <a:r>
              <a:rPr lang="en-US" dirty="0" smtClean="0"/>
              <a:t>Learn the process of applying kNN</a:t>
            </a:r>
            <a:endParaRPr lang="en-US" dirty="0"/>
          </a:p>
          <a:p>
            <a:r>
              <a:rPr lang="en-US" dirty="0" smtClean="0"/>
              <a:t>Learn </a:t>
            </a:r>
            <a:r>
              <a:rPr lang="en-US" dirty="0"/>
              <a:t>the advantages and </a:t>
            </a:r>
            <a:r>
              <a:rPr lang="en-US" dirty="0" smtClean="0"/>
              <a:t>disadvantages of </a:t>
            </a:r>
            <a:r>
              <a:rPr lang="en-US" dirty="0"/>
              <a:t>kNN compared to ANN and SVM</a:t>
            </a:r>
          </a:p>
        </p:txBody>
      </p:sp>
    </p:spTree>
    <p:extLst>
      <p:ext uri="{BB962C8B-B14F-4D97-AF65-F5344CB8AC3E}">
        <p14:creationId xmlns:p14="http://schemas.microsoft.com/office/powerpoint/2010/main" val="40446248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Analysis on ANN Models</a:t>
            </a:r>
            <a:endParaRPr lang="en-US" dirty="0"/>
          </a:p>
        </p:txBody>
      </p:sp>
      <p:pic>
        <p:nvPicPr>
          <p:cNvPr id="4" name="Picture 3"/>
          <p:cNvPicPr>
            <a:picLocks noChangeAspect="1"/>
          </p:cNvPicPr>
          <p:nvPr/>
        </p:nvPicPr>
        <p:blipFill>
          <a:blip r:embed="rId3" cstate="print"/>
          <a:srcRect/>
          <a:stretch>
            <a:fillRect/>
          </a:stretch>
        </p:blipFill>
        <p:spPr bwMode="auto">
          <a:xfrm>
            <a:off x="838200" y="1676400"/>
            <a:ext cx="7696200" cy="3223158"/>
          </a:xfrm>
          <a:prstGeom prst="rect">
            <a:avLst/>
          </a:prstGeom>
          <a:noFill/>
          <a:ln w="9525">
            <a:noFill/>
            <a:miter lim="800000"/>
            <a:headEnd/>
            <a:tailEnd/>
          </a:ln>
        </p:spPr>
      </p:pic>
      <p:sp>
        <p:nvSpPr>
          <p:cNvPr id="5" name="Content Placeholder 2"/>
          <p:cNvSpPr>
            <a:spLocks noGrp="1"/>
          </p:cNvSpPr>
          <p:nvPr>
            <p:ph idx="1"/>
          </p:nvPr>
        </p:nvSpPr>
        <p:spPr>
          <a:xfrm>
            <a:off x="725488" y="4953000"/>
            <a:ext cx="7961312" cy="1143000"/>
          </a:xfrm>
        </p:spPr>
        <p:txBody>
          <a:bodyPr/>
          <a:lstStyle/>
          <a:p>
            <a:r>
              <a:rPr lang="en-US" sz="2800" dirty="0" smtClean="0"/>
              <a:t>For a good example, see Application Case 6.3</a:t>
            </a:r>
          </a:p>
          <a:p>
            <a:pPr lvl="1"/>
            <a:r>
              <a:rPr lang="en-US" sz="2400" dirty="0" smtClean="0"/>
              <a:t>Sensitivity analysis reveals the most important injury severity factors in traffic accidents</a:t>
            </a:r>
          </a:p>
        </p:txBody>
      </p:sp>
    </p:spTree>
    <p:extLst>
      <p:ext uri="{BB962C8B-B14F-4D97-AF65-F5344CB8AC3E}">
        <p14:creationId xmlns:p14="http://schemas.microsoft.com/office/powerpoint/2010/main" val="7703575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93037" cy="1139824"/>
          </a:xfrm>
        </p:spPr>
        <p:txBody>
          <a:bodyPr/>
          <a:lstStyle/>
          <a:p>
            <a:r>
              <a:rPr lang="en-US" dirty="0" smtClean="0"/>
              <a:t>Application Case 6.3</a:t>
            </a:r>
            <a:endParaRPr lang="en-US" dirty="0"/>
          </a:p>
        </p:txBody>
      </p:sp>
      <p:sp>
        <p:nvSpPr>
          <p:cNvPr id="3" name="Content Placeholder 2"/>
          <p:cNvSpPr>
            <a:spLocks noGrp="1"/>
          </p:cNvSpPr>
          <p:nvPr>
            <p:ph idx="1"/>
          </p:nvPr>
        </p:nvSpPr>
        <p:spPr>
          <a:xfrm>
            <a:off x="762000" y="1524000"/>
            <a:ext cx="8229600" cy="4800600"/>
          </a:xfrm>
        </p:spPr>
        <p:txBody>
          <a:bodyPr/>
          <a:lstStyle/>
          <a:p>
            <a:pPr marL="0" indent="0">
              <a:buNone/>
            </a:pPr>
            <a:r>
              <a:rPr lang="en-US" dirty="0">
                <a:solidFill>
                  <a:srgbClr val="F85E08"/>
                </a:solidFill>
                <a:effectLst>
                  <a:outerShdw blurRad="38100" dist="38100" dir="2700000" algn="tl">
                    <a:srgbClr val="000000">
                      <a:alpha val="43137"/>
                    </a:srgbClr>
                  </a:outerShdw>
                </a:effectLst>
              </a:rPr>
              <a:t>Sensitivity Analysis Reveals Injury Severity Factors in Traffic Accidents</a:t>
            </a:r>
            <a:endParaRPr lang="en-US" dirty="0" smtClean="0">
              <a:solidFill>
                <a:srgbClr val="F85E08"/>
              </a:solidFill>
              <a:effectLst>
                <a:outerShdw blurRad="38100" dist="38100" dir="2700000" algn="tl">
                  <a:srgbClr val="000000">
                    <a:alpha val="43137"/>
                  </a:srgbClr>
                </a:outerShdw>
              </a:effectLst>
            </a:endParaRPr>
          </a:p>
          <a:p>
            <a:pPr marL="0" indent="0">
              <a:buNone/>
            </a:pPr>
            <a:endParaRPr lang="en-US" sz="1600" u="sng" dirty="0" smtClean="0">
              <a:solidFill>
                <a:srgbClr val="F85E08"/>
              </a:solidFill>
              <a:effectLst>
                <a:outerShdw blurRad="38100" dist="38100" dir="2700000" algn="tl">
                  <a:srgbClr val="000000">
                    <a:alpha val="43137"/>
                  </a:srgbClr>
                </a:outerShdw>
              </a:effectLst>
            </a:endParaRPr>
          </a:p>
          <a:p>
            <a:pPr marL="0" indent="0">
              <a:buNone/>
            </a:pPr>
            <a:r>
              <a:rPr lang="en-US" sz="2800" u="sng" dirty="0" smtClean="0">
                <a:solidFill>
                  <a:srgbClr val="F85E08"/>
                </a:solidFill>
                <a:effectLst>
                  <a:outerShdw blurRad="38100" dist="38100" dir="2700000" algn="tl">
                    <a:srgbClr val="000000">
                      <a:alpha val="43137"/>
                    </a:srgbClr>
                  </a:outerShdw>
                </a:effectLst>
              </a:rPr>
              <a:t>Questions for Discussion</a:t>
            </a:r>
            <a:endParaRPr lang="en-US" sz="2800" u="sng" dirty="0">
              <a:solidFill>
                <a:srgbClr val="F85E08"/>
              </a:solidFill>
              <a:effectLst>
                <a:outerShdw blurRad="38100" dist="38100" dir="2700000" algn="tl">
                  <a:srgbClr val="000000">
                    <a:alpha val="43137"/>
                  </a:srgbClr>
                </a:outerShdw>
              </a:effectLst>
            </a:endParaRPr>
          </a:p>
          <a:p>
            <a:pPr marL="514350" indent="-514350">
              <a:buSzPct val="80000"/>
              <a:buFont typeface="+mj-lt"/>
              <a:buAutoNum type="arabicPeriod"/>
            </a:pPr>
            <a:r>
              <a:rPr lang="en-US" sz="2400" dirty="0" smtClean="0"/>
              <a:t>How </a:t>
            </a:r>
            <a:r>
              <a:rPr lang="en-US" sz="2400" dirty="0"/>
              <a:t>does sensitivity analysis shed light on </a:t>
            </a:r>
            <a:r>
              <a:rPr lang="en-US" sz="2400" dirty="0" smtClean="0"/>
              <a:t>the black </a:t>
            </a:r>
            <a:r>
              <a:rPr lang="en-US" sz="2400" dirty="0"/>
              <a:t>box (i.e., neural networks)?</a:t>
            </a:r>
          </a:p>
          <a:p>
            <a:pPr marL="514350" indent="-514350">
              <a:buSzPct val="80000"/>
              <a:buFont typeface="+mj-lt"/>
              <a:buAutoNum type="arabicPeriod"/>
            </a:pPr>
            <a:r>
              <a:rPr lang="en-US" sz="2400" dirty="0" smtClean="0"/>
              <a:t>Why </a:t>
            </a:r>
            <a:r>
              <a:rPr lang="en-US" sz="2400" dirty="0"/>
              <a:t>would someone choose to use a </a:t>
            </a:r>
            <a:r>
              <a:rPr lang="en-US" sz="2400" dirty="0" smtClean="0"/>
              <a:t>blackbox tool </a:t>
            </a:r>
            <a:r>
              <a:rPr lang="en-US" sz="2400" dirty="0"/>
              <a:t>like neural networks over </a:t>
            </a:r>
            <a:r>
              <a:rPr lang="en-US" sz="2400" dirty="0" smtClean="0"/>
              <a:t>theoretically sound</a:t>
            </a:r>
            <a:r>
              <a:rPr lang="en-US" sz="2400" dirty="0"/>
              <a:t>, mostly transparent statistical tools </a:t>
            </a:r>
            <a:r>
              <a:rPr lang="en-US" sz="2400" dirty="0" smtClean="0"/>
              <a:t>like logistic </a:t>
            </a:r>
            <a:r>
              <a:rPr lang="en-US" sz="2400" dirty="0"/>
              <a:t>regression</a:t>
            </a:r>
            <a:r>
              <a:rPr lang="en-US" sz="2400" dirty="0" smtClean="0"/>
              <a:t>?</a:t>
            </a:r>
          </a:p>
          <a:p>
            <a:pPr marL="514350" indent="-514350">
              <a:buSzPct val="80000"/>
              <a:buFont typeface="+mj-lt"/>
              <a:buAutoNum type="arabicPeriod"/>
            </a:pPr>
            <a:r>
              <a:rPr lang="en-US" sz="2400" dirty="0"/>
              <a:t>In this case, how did </a:t>
            </a:r>
            <a:r>
              <a:rPr lang="en-US" sz="2400" dirty="0" smtClean="0"/>
              <a:t>NNs and sensitivity analysis </a:t>
            </a:r>
            <a:r>
              <a:rPr lang="en-US" sz="2400" dirty="0"/>
              <a:t>help identify injury-severity </a:t>
            </a:r>
            <a:r>
              <a:rPr lang="en-US" sz="2400" dirty="0" smtClean="0"/>
              <a:t>factors in </a:t>
            </a:r>
            <a:r>
              <a:rPr lang="en-US" sz="2400" dirty="0"/>
              <a:t>traffic accidents?</a:t>
            </a:r>
            <a:endParaRPr lang="en-US" sz="2400" dirty="0" smtClean="0"/>
          </a:p>
        </p:txBody>
      </p:sp>
    </p:spTree>
    <p:extLst>
      <p:ext uri="{BB962C8B-B14F-4D97-AF65-F5344CB8AC3E}">
        <p14:creationId xmlns:p14="http://schemas.microsoft.com/office/powerpoint/2010/main" val="9817322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Vector Machines (SVM)</a:t>
            </a:r>
            <a:endParaRPr lang="en-US" dirty="0"/>
          </a:p>
        </p:txBody>
      </p:sp>
      <p:sp>
        <p:nvSpPr>
          <p:cNvPr id="3" name="Content Placeholder 2"/>
          <p:cNvSpPr>
            <a:spLocks noGrp="1"/>
          </p:cNvSpPr>
          <p:nvPr>
            <p:ph idx="1"/>
          </p:nvPr>
        </p:nvSpPr>
        <p:spPr/>
        <p:txBody>
          <a:bodyPr/>
          <a:lstStyle/>
          <a:p>
            <a:r>
              <a:rPr lang="en-US" sz="2800" dirty="0" smtClean="0"/>
              <a:t>SVM are among the most popular machine-learning techniques. </a:t>
            </a:r>
          </a:p>
          <a:p>
            <a:r>
              <a:rPr lang="en-US" sz="2800" dirty="0" smtClean="0"/>
              <a:t>SVM belong to the family of generalized linear models… (capable of representing non-linear relationships in a linear fashion).</a:t>
            </a:r>
          </a:p>
          <a:p>
            <a:r>
              <a:rPr lang="en-US" sz="2800" dirty="0" smtClean="0"/>
              <a:t>SVM achieve a classification or regression decision based on the value of the linear combination of input features. </a:t>
            </a:r>
          </a:p>
          <a:p>
            <a:r>
              <a:rPr lang="en-US" sz="2800" dirty="0" smtClean="0"/>
              <a:t>Because of their architectural similarities, SVM are also closely associated with ANN. </a:t>
            </a:r>
            <a:endParaRPr lang="en-US" sz="2800" dirty="0"/>
          </a:p>
        </p:txBody>
      </p:sp>
    </p:spTree>
    <p:extLst>
      <p:ext uri="{BB962C8B-B14F-4D97-AF65-F5344CB8AC3E}">
        <p14:creationId xmlns:p14="http://schemas.microsoft.com/office/powerpoint/2010/main" val="35653532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Vector Machines (SVM)</a:t>
            </a:r>
            <a:endParaRPr lang="en-US" dirty="0"/>
          </a:p>
        </p:txBody>
      </p:sp>
      <p:sp>
        <p:nvSpPr>
          <p:cNvPr id="3" name="Content Placeholder 2"/>
          <p:cNvSpPr>
            <a:spLocks noGrp="1"/>
          </p:cNvSpPr>
          <p:nvPr>
            <p:ph idx="1"/>
          </p:nvPr>
        </p:nvSpPr>
        <p:spPr/>
        <p:txBody>
          <a:bodyPr/>
          <a:lstStyle/>
          <a:p>
            <a:r>
              <a:rPr lang="en-US" sz="2800" dirty="0" smtClean="0"/>
              <a:t>Goal of SVM: to generate mathematical functions that map input variables to desired outputs for classification or regression type prediction problems.</a:t>
            </a:r>
          </a:p>
          <a:p>
            <a:pPr lvl="1"/>
            <a:r>
              <a:rPr lang="en-US" sz="2400" dirty="0" smtClean="0"/>
              <a:t>First, SVM uses nonlinear </a:t>
            </a:r>
            <a:r>
              <a:rPr lang="en-US" sz="2400" dirty="0" smtClean="0">
                <a:solidFill>
                  <a:srgbClr val="FF0000"/>
                </a:solidFill>
              </a:rPr>
              <a:t>kernel functions </a:t>
            </a:r>
            <a:r>
              <a:rPr lang="en-US" sz="2400" dirty="0" smtClean="0"/>
              <a:t>to transform non-linear relationships among the variables into linearly separable feature spaces. </a:t>
            </a:r>
          </a:p>
          <a:p>
            <a:pPr lvl="1"/>
            <a:r>
              <a:rPr lang="en-US" sz="2400" dirty="0" smtClean="0"/>
              <a:t>Then, the </a:t>
            </a:r>
            <a:r>
              <a:rPr lang="en-US" sz="2400" dirty="0" smtClean="0">
                <a:solidFill>
                  <a:srgbClr val="FF0000"/>
                </a:solidFill>
              </a:rPr>
              <a:t>maximum-margin hyperplanes </a:t>
            </a:r>
            <a:r>
              <a:rPr lang="en-US" sz="2400" dirty="0" smtClean="0"/>
              <a:t>are constructed to optimally separate different classes from each other based on the training dataset.</a:t>
            </a:r>
          </a:p>
          <a:p>
            <a:r>
              <a:rPr lang="en-US" sz="2800" dirty="0" smtClean="0"/>
              <a:t>SVM has solid mathematical foundation!</a:t>
            </a:r>
            <a:endParaRPr lang="en-US" sz="2800" dirty="0"/>
          </a:p>
        </p:txBody>
      </p:sp>
    </p:spTree>
    <p:extLst>
      <p:ext uri="{BB962C8B-B14F-4D97-AF65-F5344CB8AC3E}">
        <p14:creationId xmlns:p14="http://schemas.microsoft.com/office/powerpoint/2010/main" val="21818575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Vector Machines (SVM)</a:t>
            </a:r>
            <a:endParaRPr lang="en-US" dirty="0"/>
          </a:p>
        </p:txBody>
      </p:sp>
      <p:sp>
        <p:nvSpPr>
          <p:cNvPr id="3" name="Content Placeholder 2"/>
          <p:cNvSpPr>
            <a:spLocks noGrp="1"/>
          </p:cNvSpPr>
          <p:nvPr>
            <p:ph idx="1"/>
          </p:nvPr>
        </p:nvSpPr>
        <p:spPr/>
        <p:txBody>
          <a:bodyPr/>
          <a:lstStyle/>
          <a:p>
            <a:r>
              <a:rPr lang="en-US" sz="2800" dirty="0" smtClean="0"/>
              <a:t>A </a:t>
            </a:r>
            <a:r>
              <a:rPr lang="en-US" sz="2800" dirty="0" smtClean="0">
                <a:solidFill>
                  <a:srgbClr val="FF0000"/>
                </a:solidFill>
              </a:rPr>
              <a:t>hyperplane</a:t>
            </a:r>
            <a:r>
              <a:rPr lang="en-US" sz="2800" dirty="0" smtClean="0"/>
              <a:t> is a geometric concept used to describe the separation surface between different classes of things.</a:t>
            </a:r>
          </a:p>
          <a:p>
            <a:pPr lvl="1"/>
            <a:r>
              <a:rPr lang="en-US" sz="2400" dirty="0" smtClean="0"/>
              <a:t>In SVM, two parallel hyperplanes are constructed on each side of the separation space with the aim of maximizing the distance between them.</a:t>
            </a:r>
          </a:p>
          <a:p>
            <a:r>
              <a:rPr lang="en-US" sz="2800" dirty="0" smtClean="0">
                <a:solidFill>
                  <a:srgbClr val="FF0000"/>
                </a:solidFill>
              </a:rPr>
              <a:t>A kernel function </a:t>
            </a:r>
            <a:r>
              <a:rPr lang="en-US" sz="2800" dirty="0" smtClean="0"/>
              <a:t>in SVM uses the kernel trick  (a method for using a linear classifier algorithm to solve a nonlinear problem)</a:t>
            </a:r>
          </a:p>
          <a:p>
            <a:pPr lvl="1"/>
            <a:r>
              <a:rPr lang="en-US" sz="2400" dirty="0" smtClean="0"/>
              <a:t>The most commonly used kernel function is the radial basis function (RBF).</a:t>
            </a:r>
          </a:p>
        </p:txBody>
      </p:sp>
    </p:spTree>
    <p:extLst>
      <p:ext uri="{BB962C8B-B14F-4D97-AF65-F5344CB8AC3E}">
        <p14:creationId xmlns:p14="http://schemas.microsoft.com/office/powerpoint/2010/main" val="26844910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Vector Machines (SVM)</a:t>
            </a:r>
            <a:endParaRPr lang="en-US" dirty="0"/>
          </a:p>
        </p:txBody>
      </p:sp>
      <p:pic>
        <p:nvPicPr>
          <p:cNvPr id="4" name="Picture 3"/>
          <p:cNvPicPr>
            <a:picLocks noChangeAspect="1"/>
          </p:cNvPicPr>
          <p:nvPr/>
        </p:nvPicPr>
        <p:blipFill>
          <a:blip r:embed="rId3" cstate="print"/>
          <a:srcRect/>
          <a:stretch>
            <a:fillRect/>
          </a:stretch>
        </p:blipFill>
        <p:spPr bwMode="auto">
          <a:xfrm>
            <a:off x="366885" y="1828800"/>
            <a:ext cx="8472315" cy="3810000"/>
          </a:xfrm>
          <a:prstGeom prst="rect">
            <a:avLst/>
          </a:prstGeom>
          <a:noFill/>
          <a:ln w="9525">
            <a:noFill/>
            <a:miter lim="800000"/>
            <a:headEnd/>
            <a:tailEnd/>
          </a:ln>
        </p:spPr>
      </p:pic>
      <p:sp>
        <p:nvSpPr>
          <p:cNvPr id="6" name="Rectangle 5"/>
          <p:cNvSpPr/>
          <p:nvPr/>
        </p:nvSpPr>
        <p:spPr>
          <a:xfrm>
            <a:off x="76200" y="5715000"/>
            <a:ext cx="8915400" cy="461665"/>
          </a:xfrm>
          <a:prstGeom prst="rect">
            <a:avLst/>
          </a:prstGeom>
        </p:spPr>
        <p:txBody>
          <a:bodyPr wrap="square">
            <a:spAutoFit/>
          </a:bodyPr>
          <a:lstStyle/>
          <a:p>
            <a:pPr marL="512763" indent="-512763">
              <a:buFont typeface="Wingdings" pitchFamily="2" charset="2"/>
              <a:buChar char="Ø"/>
            </a:pPr>
            <a:r>
              <a:rPr lang="en-US" sz="2400" b="0" dirty="0" smtClean="0">
                <a:solidFill>
                  <a:srgbClr val="FF3300"/>
                </a:solidFill>
              </a:rPr>
              <a:t>Many linear classifiers (hyperplanes) may separate the data</a:t>
            </a:r>
            <a:endParaRPr lang="en-US" sz="2400" b="0" dirty="0">
              <a:solidFill>
                <a:srgbClr val="FF3300"/>
              </a:solidFill>
            </a:endParaRPr>
          </a:p>
        </p:txBody>
      </p:sp>
    </p:spTree>
    <p:extLst>
      <p:ext uri="{BB962C8B-B14F-4D97-AF65-F5344CB8AC3E}">
        <p14:creationId xmlns:p14="http://schemas.microsoft.com/office/powerpoint/2010/main" val="22570537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93037" cy="1139824"/>
          </a:xfrm>
        </p:spPr>
        <p:txBody>
          <a:bodyPr/>
          <a:lstStyle/>
          <a:p>
            <a:r>
              <a:rPr lang="en-US" dirty="0" smtClean="0"/>
              <a:t>Application Case 6.4</a:t>
            </a:r>
            <a:endParaRPr lang="en-US" dirty="0"/>
          </a:p>
        </p:txBody>
      </p:sp>
      <p:sp>
        <p:nvSpPr>
          <p:cNvPr id="3" name="Content Placeholder 2"/>
          <p:cNvSpPr>
            <a:spLocks noGrp="1"/>
          </p:cNvSpPr>
          <p:nvPr>
            <p:ph idx="1"/>
          </p:nvPr>
        </p:nvSpPr>
        <p:spPr>
          <a:xfrm>
            <a:off x="762000" y="1524000"/>
            <a:ext cx="8229600" cy="4800600"/>
          </a:xfrm>
        </p:spPr>
        <p:txBody>
          <a:bodyPr/>
          <a:lstStyle/>
          <a:p>
            <a:pPr marL="0" indent="0">
              <a:buNone/>
            </a:pPr>
            <a:r>
              <a:rPr lang="en-US" sz="3600" dirty="0">
                <a:solidFill>
                  <a:srgbClr val="F85E08"/>
                </a:solidFill>
                <a:effectLst>
                  <a:outerShdw blurRad="38100" dist="38100" dir="2700000" algn="tl">
                    <a:srgbClr val="000000">
                      <a:alpha val="43137"/>
                    </a:srgbClr>
                  </a:outerShdw>
                </a:effectLst>
              </a:rPr>
              <a:t>Managing Student Retention with Predictive Modeling</a:t>
            </a:r>
            <a:endParaRPr lang="en-US" sz="3600" dirty="0" smtClean="0">
              <a:solidFill>
                <a:srgbClr val="F85E08"/>
              </a:solidFill>
              <a:effectLst>
                <a:outerShdw blurRad="38100" dist="38100" dir="2700000" algn="tl">
                  <a:srgbClr val="000000">
                    <a:alpha val="43137"/>
                  </a:srgbClr>
                </a:outerShdw>
              </a:effectLst>
            </a:endParaRPr>
          </a:p>
          <a:p>
            <a:pPr marL="0" indent="0">
              <a:buNone/>
            </a:pPr>
            <a:endParaRPr lang="en-US" sz="1050" u="sng" dirty="0" smtClean="0">
              <a:solidFill>
                <a:srgbClr val="F85E08"/>
              </a:solidFill>
              <a:effectLst>
                <a:outerShdw blurRad="38100" dist="38100" dir="2700000" algn="tl">
                  <a:srgbClr val="000000">
                    <a:alpha val="43137"/>
                  </a:srgbClr>
                </a:outerShdw>
              </a:effectLst>
            </a:endParaRPr>
          </a:p>
          <a:p>
            <a:pPr marL="0" indent="0">
              <a:buNone/>
            </a:pPr>
            <a:r>
              <a:rPr lang="en-US" sz="2800" u="sng" dirty="0" smtClean="0">
                <a:solidFill>
                  <a:srgbClr val="F85E08"/>
                </a:solidFill>
                <a:effectLst>
                  <a:outerShdw blurRad="38100" dist="38100" dir="2700000" algn="tl">
                    <a:srgbClr val="000000">
                      <a:alpha val="43137"/>
                    </a:srgbClr>
                  </a:outerShdw>
                </a:effectLst>
              </a:rPr>
              <a:t>Questions for Discussion</a:t>
            </a:r>
            <a:endParaRPr lang="en-US" sz="2800" u="sng" dirty="0">
              <a:solidFill>
                <a:srgbClr val="F85E08"/>
              </a:solidFill>
              <a:effectLst>
                <a:outerShdw blurRad="38100" dist="38100" dir="2700000" algn="tl">
                  <a:srgbClr val="000000">
                    <a:alpha val="43137"/>
                  </a:srgbClr>
                </a:outerShdw>
              </a:effectLst>
            </a:endParaRPr>
          </a:p>
          <a:p>
            <a:pPr marL="514350" indent="-514350">
              <a:buSzPct val="80000"/>
              <a:buFont typeface="+mj-lt"/>
              <a:buAutoNum type="arabicPeriod"/>
            </a:pPr>
            <a:r>
              <a:rPr lang="en-US" sz="2600" dirty="0"/>
              <a:t>Why is attrition one of the most important </a:t>
            </a:r>
            <a:r>
              <a:rPr lang="en-US" sz="2600" dirty="0" smtClean="0"/>
              <a:t>issues in </a:t>
            </a:r>
            <a:r>
              <a:rPr lang="en-US" sz="2600" dirty="0"/>
              <a:t>higher education?</a:t>
            </a:r>
          </a:p>
          <a:p>
            <a:pPr marL="514350" indent="-514350">
              <a:buSzPct val="80000"/>
              <a:buFont typeface="+mj-lt"/>
              <a:buAutoNum type="arabicPeriod"/>
            </a:pPr>
            <a:r>
              <a:rPr lang="en-US" sz="2600" dirty="0" smtClean="0"/>
              <a:t>How </a:t>
            </a:r>
            <a:r>
              <a:rPr lang="en-US" sz="2600" dirty="0"/>
              <a:t>can predictive analytics (ANN, SVM, </a:t>
            </a:r>
            <a:r>
              <a:rPr lang="en-US" sz="2600" dirty="0" smtClean="0"/>
              <a:t>and so </a:t>
            </a:r>
            <a:r>
              <a:rPr lang="en-US" sz="2600" dirty="0"/>
              <a:t>forth) be used to better manage </a:t>
            </a:r>
            <a:r>
              <a:rPr lang="en-US" sz="2600" dirty="0" smtClean="0"/>
              <a:t>student retention</a:t>
            </a:r>
            <a:r>
              <a:rPr lang="en-US" sz="2600" dirty="0"/>
              <a:t>?</a:t>
            </a:r>
          </a:p>
          <a:p>
            <a:pPr marL="514350" indent="-514350">
              <a:buSzPct val="80000"/>
              <a:buFont typeface="+mj-lt"/>
              <a:buAutoNum type="arabicPeriod"/>
            </a:pPr>
            <a:r>
              <a:rPr lang="en-US" sz="2600" dirty="0" smtClean="0"/>
              <a:t>What </a:t>
            </a:r>
            <a:r>
              <a:rPr lang="en-US" sz="2600" dirty="0"/>
              <a:t>are the main challenges and </a:t>
            </a:r>
            <a:r>
              <a:rPr lang="en-US" sz="2600" dirty="0" smtClean="0"/>
              <a:t>potential solutions </a:t>
            </a:r>
            <a:r>
              <a:rPr lang="en-US" sz="2600" dirty="0"/>
              <a:t>to the use of analytics in </a:t>
            </a:r>
            <a:r>
              <a:rPr lang="en-US" sz="2600" dirty="0" smtClean="0"/>
              <a:t>retention management</a:t>
            </a:r>
            <a:r>
              <a:rPr lang="en-US" sz="2600" dirty="0"/>
              <a:t>?</a:t>
            </a:r>
            <a:endParaRPr lang="en-US" sz="2600" dirty="0" smtClean="0"/>
          </a:p>
        </p:txBody>
      </p:sp>
    </p:spTree>
    <p:extLst>
      <p:ext uri="{BB962C8B-B14F-4D97-AF65-F5344CB8AC3E}">
        <p14:creationId xmlns:p14="http://schemas.microsoft.com/office/powerpoint/2010/main" val="22891061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93037" cy="1139824"/>
          </a:xfrm>
        </p:spPr>
        <p:txBody>
          <a:bodyPr/>
          <a:lstStyle/>
          <a:p>
            <a:r>
              <a:rPr lang="en-US" dirty="0" smtClean="0"/>
              <a:t>Application </a:t>
            </a:r>
            <a:br>
              <a:rPr lang="en-US" dirty="0" smtClean="0"/>
            </a:br>
            <a:r>
              <a:rPr lang="en-US" dirty="0" smtClean="0"/>
              <a:t>Case 6.4</a:t>
            </a:r>
            <a:endParaRPr lang="en-US" dirty="0"/>
          </a:p>
        </p:txBody>
      </p:sp>
      <p:sp>
        <p:nvSpPr>
          <p:cNvPr id="3" name="Content Placeholder 2"/>
          <p:cNvSpPr>
            <a:spLocks noGrp="1"/>
          </p:cNvSpPr>
          <p:nvPr>
            <p:ph idx="1"/>
          </p:nvPr>
        </p:nvSpPr>
        <p:spPr>
          <a:xfrm>
            <a:off x="304800" y="1752600"/>
            <a:ext cx="3505200" cy="1447800"/>
          </a:xfrm>
        </p:spPr>
        <p:txBody>
          <a:bodyPr/>
          <a:lstStyle/>
          <a:p>
            <a:pPr marL="0" indent="0">
              <a:buNone/>
            </a:pPr>
            <a:r>
              <a:rPr lang="en-US" sz="2800" dirty="0">
                <a:solidFill>
                  <a:srgbClr val="0000FF"/>
                </a:solidFill>
                <a:effectLst>
                  <a:outerShdw blurRad="38100" dist="38100" dir="2700000" algn="tl">
                    <a:srgbClr val="000000">
                      <a:alpha val="43137"/>
                    </a:srgbClr>
                  </a:outerShdw>
                </a:effectLst>
              </a:rPr>
              <a:t>Managing Student Retention with Predictive Modeling</a:t>
            </a:r>
            <a:endParaRPr lang="en-US" sz="2800" dirty="0" smtClean="0">
              <a:solidFill>
                <a:srgbClr val="0000FF"/>
              </a:solidFill>
              <a:effectLst>
                <a:outerShdw blurRad="38100" dist="38100" dir="2700000" algn="tl">
                  <a:srgbClr val="000000">
                    <a:alpha val="43137"/>
                  </a:srgbClr>
                </a:outerShdw>
              </a:effectLst>
            </a:endParaRPr>
          </a:p>
          <a:p>
            <a:pPr marL="0" indent="0">
              <a:buNone/>
            </a:pPr>
            <a:endParaRPr lang="en-US" sz="900" u="sng" dirty="0" smtClean="0">
              <a:solidFill>
                <a:srgbClr val="0000FF"/>
              </a:solidFill>
              <a:effectLst>
                <a:outerShdw blurRad="38100" dist="38100" dir="2700000" algn="tl">
                  <a:srgbClr val="000000">
                    <a:alpha val="43137"/>
                  </a:srgbClr>
                </a:outerShdw>
              </a:effectLst>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76200"/>
            <a:ext cx="4572000" cy="632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3266309"/>
            <a:ext cx="4800600" cy="1762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8938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an SVM Work?</a:t>
            </a:r>
            <a:endParaRPr lang="en-US" dirty="0"/>
          </a:p>
        </p:txBody>
      </p:sp>
      <p:sp>
        <p:nvSpPr>
          <p:cNvPr id="3" name="Content Placeholder 2"/>
          <p:cNvSpPr>
            <a:spLocks noGrp="1"/>
          </p:cNvSpPr>
          <p:nvPr>
            <p:ph idx="1"/>
          </p:nvPr>
        </p:nvSpPr>
        <p:spPr/>
        <p:txBody>
          <a:bodyPr/>
          <a:lstStyle/>
          <a:p>
            <a:r>
              <a:rPr lang="en-US" sz="2800" dirty="0" smtClean="0"/>
              <a:t>Following a machine-learning process, an SVM </a:t>
            </a:r>
            <a:r>
              <a:rPr lang="en-US" sz="2800" dirty="0" smtClean="0">
                <a:solidFill>
                  <a:srgbClr val="FF3300"/>
                </a:solidFill>
              </a:rPr>
              <a:t>learns</a:t>
            </a:r>
            <a:r>
              <a:rPr lang="en-US" sz="2800" dirty="0" smtClean="0"/>
              <a:t> from the historic cases.</a:t>
            </a:r>
          </a:p>
          <a:p>
            <a:r>
              <a:rPr lang="en-US" sz="2800" dirty="0" smtClean="0"/>
              <a:t>The Process of Building SVM  </a:t>
            </a:r>
          </a:p>
          <a:p>
            <a:pPr lvl="1">
              <a:buNone/>
            </a:pPr>
            <a:r>
              <a:rPr lang="en-US" sz="2400" dirty="0" smtClean="0">
                <a:solidFill>
                  <a:srgbClr val="FF3300"/>
                </a:solidFill>
              </a:rPr>
              <a:t>1.</a:t>
            </a:r>
            <a:r>
              <a:rPr lang="en-US" sz="2400" dirty="0" smtClean="0"/>
              <a:t> Preprocess the data</a:t>
            </a:r>
          </a:p>
          <a:p>
            <a:pPr lvl="2"/>
            <a:r>
              <a:rPr lang="en-US" sz="1800" dirty="0" smtClean="0"/>
              <a:t>Scrub and transform the data.</a:t>
            </a:r>
          </a:p>
          <a:p>
            <a:pPr lvl="1">
              <a:buNone/>
            </a:pPr>
            <a:r>
              <a:rPr lang="en-US" sz="2400" dirty="0" smtClean="0">
                <a:solidFill>
                  <a:srgbClr val="FF3300"/>
                </a:solidFill>
              </a:rPr>
              <a:t>2. </a:t>
            </a:r>
            <a:r>
              <a:rPr lang="en-US" sz="2400" dirty="0" smtClean="0"/>
              <a:t>Develop the model.</a:t>
            </a:r>
          </a:p>
          <a:p>
            <a:pPr lvl="2"/>
            <a:r>
              <a:rPr lang="en-US" sz="1800" dirty="0" smtClean="0"/>
              <a:t>Select the kernel type (RBF is often a natural choice).</a:t>
            </a:r>
          </a:p>
          <a:p>
            <a:pPr lvl="2"/>
            <a:r>
              <a:rPr lang="en-US" sz="1800" dirty="0" smtClean="0"/>
              <a:t>Determine the kernel parameters for the selected kernel type.</a:t>
            </a:r>
          </a:p>
          <a:p>
            <a:pPr lvl="2"/>
            <a:r>
              <a:rPr lang="en-US" sz="1800" dirty="0" smtClean="0"/>
              <a:t>If the results are satisfactory, finalize the model; otherwise change the kernel type and/or kernel parameters to achieve the desired accuracy level.</a:t>
            </a:r>
          </a:p>
          <a:p>
            <a:pPr lvl="1">
              <a:buNone/>
            </a:pPr>
            <a:r>
              <a:rPr lang="en-US" sz="2400" dirty="0" smtClean="0">
                <a:solidFill>
                  <a:srgbClr val="FF3300"/>
                </a:solidFill>
              </a:rPr>
              <a:t>3. </a:t>
            </a:r>
            <a:r>
              <a:rPr lang="en-US" sz="2400" dirty="0" smtClean="0"/>
              <a:t>Extract and deploy the model.</a:t>
            </a:r>
          </a:p>
          <a:p>
            <a:pPr lvl="1"/>
            <a:endParaRPr lang="en-US" sz="2000" dirty="0" smtClean="0"/>
          </a:p>
        </p:txBody>
      </p:sp>
    </p:spTree>
    <p:extLst>
      <p:ext uri="{BB962C8B-B14F-4D97-AF65-F5344CB8AC3E}">
        <p14:creationId xmlns:p14="http://schemas.microsoft.com/office/powerpoint/2010/main" val="14409355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 of Building an SVM  </a:t>
            </a:r>
            <a:endParaRPr lang="en-US" dirty="0"/>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1541018"/>
            <a:ext cx="3810000" cy="4783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742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Vignette…</a:t>
            </a:r>
            <a:endParaRPr lang="en-US" dirty="0"/>
          </a:p>
        </p:txBody>
      </p:sp>
      <p:sp>
        <p:nvSpPr>
          <p:cNvPr id="3" name="Content Placeholder 2"/>
          <p:cNvSpPr>
            <a:spLocks noGrp="1"/>
          </p:cNvSpPr>
          <p:nvPr>
            <p:ph idx="1"/>
          </p:nvPr>
        </p:nvSpPr>
        <p:spPr>
          <a:xfrm>
            <a:off x="685800" y="1600200"/>
            <a:ext cx="8382000" cy="4876800"/>
          </a:xfrm>
        </p:spPr>
        <p:txBody>
          <a:bodyPr>
            <a:normAutofit lnSpcReduction="10000"/>
          </a:bodyPr>
          <a:lstStyle/>
          <a:p>
            <a:pPr marL="0" indent="0">
              <a:buNone/>
            </a:pPr>
            <a:r>
              <a:rPr lang="en-US" sz="3600" dirty="0">
                <a:solidFill>
                  <a:srgbClr val="F85E08"/>
                </a:solidFill>
                <a:effectLst>
                  <a:outerShdw blurRad="38100" dist="38100" dir="2700000" algn="tl">
                    <a:srgbClr val="000000">
                      <a:alpha val="43137"/>
                    </a:srgbClr>
                  </a:outerShdw>
                </a:effectLst>
              </a:rPr>
              <a:t>Predictive Modeling Helps </a:t>
            </a:r>
            <a:r>
              <a:rPr lang="en-US" sz="3600" dirty="0" smtClean="0">
                <a:solidFill>
                  <a:srgbClr val="F85E08"/>
                </a:solidFill>
                <a:effectLst>
                  <a:outerShdw blurRad="38100" dist="38100" dir="2700000" algn="tl">
                    <a:srgbClr val="000000">
                      <a:alpha val="43137"/>
                    </a:srgbClr>
                  </a:outerShdw>
                </a:effectLst>
              </a:rPr>
              <a:t>Better Understand </a:t>
            </a:r>
            <a:r>
              <a:rPr lang="en-US" sz="3600" dirty="0">
                <a:solidFill>
                  <a:srgbClr val="F85E08"/>
                </a:solidFill>
                <a:effectLst>
                  <a:outerShdw blurRad="38100" dist="38100" dir="2700000" algn="tl">
                    <a:srgbClr val="000000">
                      <a:alpha val="43137"/>
                    </a:srgbClr>
                  </a:outerShdw>
                </a:effectLst>
              </a:rPr>
              <a:t>and Manage Complex Medical Procedures</a:t>
            </a:r>
            <a:endParaRPr lang="en-US" sz="3600" dirty="0" smtClean="0">
              <a:solidFill>
                <a:srgbClr val="F85E08"/>
              </a:solidFill>
              <a:effectLst>
                <a:outerShdw blurRad="38100" dist="38100" dir="2700000" algn="tl">
                  <a:srgbClr val="000000">
                    <a:alpha val="43137"/>
                  </a:srgbClr>
                </a:outerShdw>
              </a:effectLst>
            </a:endParaRPr>
          </a:p>
          <a:p>
            <a:pPr marL="0" indent="0">
              <a:buNone/>
            </a:pPr>
            <a:endParaRPr lang="en-US" sz="1800" dirty="0" smtClean="0">
              <a:solidFill>
                <a:srgbClr val="F85E08"/>
              </a:solidFill>
              <a:effectLst>
                <a:outerShdw blurRad="38100" dist="38100" dir="2700000" algn="tl">
                  <a:srgbClr val="000000">
                    <a:alpha val="43137"/>
                  </a:srgbClr>
                </a:outerShdw>
              </a:effectLst>
            </a:endParaRPr>
          </a:p>
          <a:p>
            <a:r>
              <a:rPr lang="en-US" dirty="0" smtClean="0"/>
              <a:t>Situation</a:t>
            </a:r>
          </a:p>
          <a:p>
            <a:r>
              <a:rPr lang="en-US" dirty="0" smtClean="0"/>
              <a:t>Problem</a:t>
            </a:r>
          </a:p>
          <a:p>
            <a:r>
              <a:rPr lang="en-US" dirty="0" smtClean="0"/>
              <a:t>Solution</a:t>
            </a:r>
          </a:p>
          <a:p>
            <a:r>
              <a:rPr lang="en-US" dirty="0" smtClean="0"/>
              <a:t>Results</a:t>
            </a:r>
          </a:p>
          <a:p>
            <a:r>
              <a:rPr lang="en-US" dirty="0" smtClean="0"/>
              <a:t>Answer &amp; discuss the case questions.</a:t>
            </a:r>
            <a:endParaRPr lang="en-US" dirty="0"/>
          </a:p>
        </p:txBody>
      </p:sp>
    </p:spTree>
    <p:extLst>
      <p:ext uri="{BB962C8B-B14F-4D97-AF65-F5344CB8AC3E}">
        <p14:creationId xmlns:p14="http://schemas.microsoft.com/office/powerpoint/2010/main" val="62927613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SVM Applications</a:t>
            </a:r>
            <a:endParaRPr lang="en-US" dirty="0"/>
          </a:p>
        </p:txBody>
      </p:sp>
      <p:sp>
        <p:nvSpPr>
          <p:cNvPr id="3" name="Content Placeholder 2"/>
          <p:cNvSpPr>
            <a:spLocks noGrp="1"/>
          </p:cNvSpPr>
          <p:nvPr>
            <p:ph idx="1"/>
          </p:nvPr>
        </p:nvSpPr>
        <p:spPr>
          <a:xfrm>
            <a:off x="762000" y="1524000"/>
            <a:ext cx="8229600" cy="4800600"/>
          </a:xfrm>
        </p:spPr>
        <p:txBody>
          <a:bodyPr/>
          <a:lstStyle/>
          <a:p>
            <a:r>
              <a:rPr lang="en-US" sz="2700" dirty="0" smtClean="0"/>
              <a:t>SVMs are the most widely used kernel-learning algorithms for wide range of classification and regression problems</a:t>
            </a:r>
          </a:p>
          <a:p>
            <a:r>
              <a:rPr lang="en-US" sz="2700" dirty="0" smtClean="0"/>
              <a:t>SVMs represent the state-of-the-art by virtue of their excellent generalization performance, superior prediction power, ease of use, and rigorous theoretical foundation</a:t>
            </a:r>
          </a:p>
          <a:p>
            <a:r>
              <a:rPr lang="en-US" sz="2700" dirty="0" smtClean="0"/>
              <a:t>Most comparative studies show its superiority in both regression and classification type prediction problems.</a:t>
            </a:r>
          </a:p>
          <a:p>
            <a:r>
              <a:rPr lang="en-US" sz="2700" dirty="0" smtClean="0">
                <a:solidFill>
                  <a:srgbClr val="FF3300"/>
                </a:solidFill>
                <a:effectLst>
                  <a:outerShdw blurRad="38100" dist="38100" dir="2700000" algn="tl">
                    <a:srgbClr val="000000">
                      <a:alpha val="43137"/>
                    </a:srgbClr>
                  </a:outerShdw>
                </a:effectLst>
              </a:rPr>
              <a:t>SVM versus ANN?</a:t>
            </a:r>
          </a:p>
        </p:txBody>
      </p:sp>
    </p:spTree>
    <p:extLst>
      <p:ext uri="{BB962C8B-B14F-4D97-AF65-F5344CB8AC3E}">
        <p14:creationId xmlns:p14="http://schemas.microsoft.com/office/powerpoint/2010/main" val="3670956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231776"/>
            <a:ext cx="7993062" cy="1139824"/>
          </a:xfrm>
        </p:spPr>
        <p:txBody>
          <a:bodyPr/>
          <a:lstStyle/>
          <a:p>
            <a:r>
              <a:rPr lang="en-US" sz="3900" i="1" dirty="0" smtClean="0"/>
              <a:t>k</a:t>
            </a:r>
            <a:r>
              <a:rPr lang="en-US" sz="3900" dirty="0" smtClean="0"/>
              <a:t>-Nearest </a:t>
            </a:r>
            <a:r>
              <a:rPr lang="en-US" sz="3900" dirty="0"/>
              <a:t>Neighbor </a:t>
            </a:r>
            <a:r>
              <a:rPr lang="en-US" sz="3900" dirty="0" smtClean="0"/>
              <a:t>Method (k-NN)</a:t>
            </a:r>
            <a:endParaRPr lang="en-US" sz="3900" dirty="0"/>
          </a:p>
        </p:txBody>
      </p:sp>
      <p:sp>
        <p:nvSpPr>
          <p:cNvPr id="3" name="Content Placeholder 2"/>
          <p:cNvSpPr>
            <a:spLocks noGrp="1"/>
          </p:cNvSpPr>
          <p:nvPr>
            <p:ph idx="1"/>
          </p:nvPr>
        </p:nvSpPr>
        <p:spPr/>
        <p:txBody>
          <a:bodyPr/>
          <a:lstStyle/>
          <a:p>
            <a:r>
              <a:rPr lang="en-US" sz="2800" dirty="0"/>
              <a:t>ANNs and </a:t>
            </a:r>
            <a:r>
              <a:rPr lang="en-US" sz="2800" dirty="0" smtClean="0"/>
              <a:t>SVMs </a:t>
            </a:r>
            <a:r>
              <a:rPr lang="en-US" sz="2800" dirty="0">
                <a:sym typeface="Wingdings" panose="05000000000000000000" pitchFamily="2" charset="2"/>
              </a:rPr>
              <a:t> </a:t>
            </a:r>
            <a:r>
              <a:rPr lang="en-US" sz="2800" dirty="0" smtClean="0">
                <a:sym typeface="Wingdings" panose="05000000000000000000" pitchFamily="2" charset="2"/>
              </a:rPr>
              <a:t>time-demanding, computationally </a:t>
            </a:r>
            <a:r>
              <a:rPr lang="en-US" sz="2800" dirty="0">
                <a:sym typeface="Wingdings" panose="05000000000000000000" pitchFamily="2" charset="2"/>
              </a:rPr>
              <a:t>intensive iterative </a:t>
            </a:r>
            <a:r>
              <a:rPr lang="en-US" sz="2800" dirty="0" smtClean="0">
                <a:sym typeface="Wingdings" panose="05000000000000000000" pitchFamily="2" charset="2"/>
              </a:rPr>
              <a:t>derivations</a:t>
            </a:r>
          </a:p>
          <a:p>
            <a:r>
              <a:rPr lang="en-US" sz="2800" i="1" dirty="0" smtClean="0">
                <a:sym typeface="Wingdings" panose="05000000000000000000" pitchFamily="2" charset="2"/>
              </a:rPr>
              <a:t>k-</a:t>
            </a:r>
            <a:r>
              <a:rPr lang="en-US" sz="2800" dirty="0" smtClean="0">
                <a:sym typeface="Wingdings" panose="05000000000000000000" pitchFamily="2" charset="2"/>
              </a:rPr>
              <a:t>NN is a simplistic and logical prediction method, that produces </a:t>
            </a:r>
            <a:r>
              <a:rPr lang="en-US" sz="2800" u="sng" dirty="0" smtClean="0">
                <a:sym typeface="Wingdings" panose="05000000000000000000" pitchFamily="2" charset="2"/>
              </a:rPr>
              <a:t>very competitive</a:t>
            </a:r>
            <a:r>
              <a:rPr lang="en-US" sz="2800" dirty="0" smtClean="0">
                <a:sym typeface="Wingdings" panose="05000000000000000000" pitchFamily="2" charset="2"/>
              </a:rPr>
              <a:t> results</a:t>
            </a:r>
          </a:p>
          <a:p>
            <a:r>
              <a:rPr lang="en-US" sz="2800" i="1" dirty="0" smtClean="0">
                <a:sym typeface="Wingdings" panose="05000000000000000000" pitchFamily="2" charset="2"/>
              </a:rPr>
              <a:t>k-</a:t>
            </a:r>
            <a:r>
              <a:rPr lang="en-US" sz="2800" dirty="0" smtClean="0">
                <a:sym typeface="Wingdings" panose="05000000000000000000" pitchFamily="2" charset="2"/>
              </a:rPr>
              <a:t>NN is a prediction method for classification as well as regression types (similar to ANN &amp; SVM)</a:t>
            </a:r>
          </a:p>
          <a:p>
            <a:r>
              <a:rPr lang="en-US" sz="2800" i="1" dirty="0"/>
              <a:t>k</a:t>
            </a:r>
            <a:r>
              <a:rPr lang="en-US" sz="2800" dirty="0"/>
              <a:t>-NN is a type of instance-based </a:t>
            </a:r>
            <a:r>
              <a:rPr lang="en-US" sz="2800" dirty="0" smtClean="0"/>
              <a:t>learning (or </a:t>
            </a:r>
            <a:r>
              <a:rPr lang="en-US" sz="2800" dirty="0"/>
              <a:t>lazy learning</a:t>
            </a:r>
            <a:r>
              <a:rPr lang="en-US" sz="2800" dirty="0" smtClean="0"/>
              <a:t>) – most of the work takes place at the time of prediction (not at modeling)</a:t>
            </a:r>
          </a:p>
          <a:p>
            <a:r>
              <a:rPr lang="en-US" sz="2800" i="1" dirty="0" smtClean="0"/>
              <a:t>k </a:t>
            </a:r>
            <a:r>
              <a:rPr lang="en-US" sz="2800" dirty="0" smtClean="0"/>
              <a:t>: the number of neighbors used</a:t>
            </a:r>
            <a:endParaRPr lang="en-US" sz="2800" dirty="0"/>
          </a:p>
        </p:txBody>
      </p:sp>
    </p:spTree>
    <p:extLst>
      <p:ext uri="{BB962C8B-B14F-4D97-AF65-F5344CB8AC3E}">
        <p14:creationId xmlns:p14="http://schemas.microsoft.com/office/powerpoint/2010/main" val="39672089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231776"/>
            <a:ext cx="7993062" cy="1139824"/>
          </a:xfrm>
        </p:spPr>
        <p:txBody>
          <a:bodyPr/>
          <a:lstStyle/>
          <a:p>
            <a:r>
              <a:rPr lang="en-US" sz="3900" i="1" dirty="0" smtClean="0"/>
              <a:t>k</a:t>
            </a:r>
            <a:r>
              <a:rPr lang="en-US" sz="3900" dirty="0" smtClean="0"/>
              <a:t>-Nearest </a:t>
            </a:r>
            <a:r>
              <a:rPr lang="en-US" sz="3900" dirty="0"/>
              <a:t>Neighbor </a:t>
            </a:r>
            <a:r>
              <a:rPr lang="en-US" sz="3900" dirty="0" smtClean="0"/>
              <a:t>Method (k-NN)</a:t>
            </a:r>
            <a:endParaRPr lang="en-US" sz="39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580456"/>
            <a:ext cx="5168462" cy="4820344"/>
          </a:xfrm>
          <a:prstGeom prst="rect">
            <a:avLst/>
          </a:prstGeom>
          <a:noFill/>
          <a:ln>
            <a:noFill/>
          </a:ln>
        </p:spPr>
      </p:pic>
      <p:sp>
        <p:nvSpPr>
          <p:cNvPr id="6" name="Rectangle 5"/>
          <p:cNvSpPr/>
          <p:nvPr/>
        </p:nvSpPr>
        <p:spPr>
          <a:xfrm>
            <a:off x="5943600" y="4114800"/>
            <a:ext cx="2743200" cy="1384995"/>
          </a:xfrm>
          <a:prstGeom prst="rect">
            <a:avLst/>
          </a:prstGeom>
          <a:solidFill>
            <a:schemeClr val="accent2">
              <a:lumMod val="20000"/>
              <a:lumOff val="80000"/>
            </a:schemeClr>
          </a:solidFill>
        </p:spPr>
        <p:txBody>
          <a:bodyPr wrap="square">
            <a:spAutoFit/>
          </a:bodyPr>
          <a:lstStyle/>
          <a:p>
            <a:r>
              <a:rPr lang="en-US" b="0" dirty="0" smtClean="0">
                <a:sym typeface="Wingdings" panose="05000000000000000000" pitchFamily="2" charset="2"/>
              </a:rPr>
              <a:t>The answer depends on the value of </a:t>
            </a:r>
            <a:r>
              <a:rPr lang="en-US" b="0" i="1" dirty="0" smtClean="0">
                <a:sym typeface="Wingdings" panose="05000000000000000000" pitchFamily="2" charset="2"/>
              </a:rPr>
              <a:t>k</a:t>
            </a:r>
            <a:endParaRPr lang="en-US" b="0" i="1" dirty="0"/>
          </a:p>
        </p:txBody>
      </p:sp>
    </p:spTree>
    <p:extLst>
      <p:ext uri="{BB962C8B-B14F-4D97-AF65-F5344CB8AC3E}">
        <p14:creationId xmlns:p14="http://schemas.microsoft.com/office/powerpoint/2010/main" val="182590397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 of </a:t>
            </a:r>
            <a:r>
              <a:rPr lang="en-US" i="1" dirty="0" smtClean="0"/>
              <a:t>k</a:t>
            </a:r>
            <a:r>
              <a:rPr lang="en-US" dirty="0" smtClean="0"/>
              <a:t>-NN Method</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773871"/>
            <a:ext cx="6529310" cy="4322129"/>
          </a:xfrm>
          <a:prstGeom prst="rect">
            <a:avLst/>
          </a:prstGeom>
          <a:noFill/>
          <a:ln>
            <a:noFill/>
          </a:ln>
        </p:spPr>
      </p:pic>
    </p:spTree>
    <p:extLst>
      <p:ext uri="{BB962C8B-B14F-4D97-AF65-F5344CB8AC3E}">
        <p14:creationId xmlns:p14="http://schemas.microsoft.com/office/powerpoint/2010/main" val="18511297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18557"/>
            <a:ext cx="8193088" cy="4800600"/>
          </a:xfrm>
        </p:spPr>
        <p:txBody>
          <a:bodyPr/>
          <a:lstStyle/>
          <a:p>
            <a:pPr marL="514350" indent="-514350">
              <a:buClr>
                <a:srgbClr val="F85E08"/>
              </a:buClr>
              <a:buSzPct val="80000"/>
              <a:buFont typeface="+mj-lt"/>
              <a:buAutoNum type="arabicPeriod"/>
            </a:pPr>
            <a:r>
              <a:rPr lang="en-US" dirty="0"/>
              <a:t>Similarity Measure: The Distance Metric</a:t>
            </a:r>
            <a:endParaRPr lang="en-US" dirty="0" smtClean="0"/>
          </a:p>
          <a:p>
            <a:endParaRPr lang="en-US" dirty="0" smtClean="0"/>
          </a:p>
          <a:p>
            <a:endParaRPr lang="en-US" dirty="0"/>
          </a:p>
          <a:p>
            <a:endParaRPr lang="en-US" dirty="0" smtClean="0"/>
          </a:p>
          <a:p>
            <a:endParaRPr lang="en-US" dirty="0"/>
          </a:p>
          <a:p>
            <a:endParaRPr lang="en-US" dirty="0"/>
          </a:p>
          <a:p>
            <a:endParaRPr lang="en-US" dirty="0" smtClean="0"/>
          </a:p>
          <a:p>
            <a:pPr lvl="1"/>
            <a:r>
              <a:rPr lang="en-US" dirty="0" smtClean="0"/>
              <a:t>Numeric versus nominal values?</a:t>
            </a:r>
            <a:endParaRPr lang="en-US" dirty="0"/>
          </a:p>
        </p:txBody>
      </p:sp>
      <p:sp>
        <p:nvSpPr>
          <p:cNvPr id="2" name="Title 1"/>
          <p:cNvSpPr>
            <a:spLocks noGrp="1"/>
          </p:cNvSpPr>
          <p:nvPr>
            <p:ph type="title"/>
          </p:nvPr>
        </p:nvSpPr>
        <p:spPr/>
        <p:txBody>
          <a:bodyPr/>
          <a:lstStyle/>
          <a:p>
            <a:r>
              <a:rPr lang="en-US" i="1" dirty="0" smtClean="0"/>
              <a:t>k</a:t>
            </a:r>
            <a:r>
              <a:rPr lang="en-US" dirty="0" smtClean="0"/>
              <a:t>-NN Model Parameter</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8171" y="2514600"/>
            <a:ext cx="6531429"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7171" y="3429000"/>
            <a:ext cx="7153836" cy="2068286"/>
          </a:xfrm>
          <a:prstGeom prst="rect">
            <a:avLst/>
          </a:prstGeom>
          <a:noFill/>
          <a:ln w="9525">
            <a:solidFill>
              <a:schemeClr val="accent2">
                <a:lumMod val="75000"/>
              </a:schemeClr>
            </a:solidFill>
            <a:miter lim="800000"/>
            <a:headEnd/>
            <a:tailEnd/>
          </a:ln>
          <a:extLst>
            <a:ext uri="{909E8E84-426E-40DD-AFC4-6F175D3DCCD1}">
              <a14:hiddenFill xmlns:a14="http://schemas.microsoft.com/office/drawing/2010/main">
                <a:solidFill>
                  <a:schemeClr val="accent1"/>
                </a:solidFill>
              </a14:hiddenFill>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7171" y="2133600"/>
            <a:ext cx="2301872" cy="3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983640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18557"/>
            <a:ext cx="8193088" cy="4800600"/>
          </a:xfrm>
        </p:spPr>
        <p:txBody>
          <a:bodyPr/>
          <a:lstStyle/>
          <a:p>
            <a:pPr marL="514350" indent="-514350">
              <a:buClr>
                <a:srgbClr val="F85E08"/>
              </a:buClr>
              <a:buSzPct val="80000"/>
              <a:buFont typeface="+mj-lt"/>
              <a:buAutoNum type="arabicPeriod" startAt="2"/>
            </a:pPr>
            <a:r>
              <a:rPr lang="en-US" dirty="0" smtClean="0"/>
              <a:t>Number of Neighbors (the value of </a:t>
            </a:r>
            <a:r>
              <a:rPr lang="en-US" i="1" dirty="0" smtClean="0">
                <a:solidFill>
                  <a:srgbClr val="F85E08"/>
                </a:solidFill>
                <a:effectLst>
                  <a:outerShdw blurRad="38100" dist="38100" dir="2700000" algn="tl">
                    <a:srgbClr val="000000">
                      <a:alpha val="43137"/>
                    </a:srgbClr>
                  </a:outerShdw>
                </a:effectLst>
              </a:rPr>
              <a:t>k</a:t>
            </a:r>
            <a:r>
              <a:rPr lang="en-US" dirty="0" smtClean="0"/>
              <a:t>)</a:t>
            </a:r>
          </a:p>
          <a:p>
            <a:pPr lvl="1"/>
            <a:r>
              <a:rPr lang="en-US" dirty="0" smtClean="0"/>
              <a:t>The best value depends on the data</a:t>
            </a:r>
          </a:p>
          <a:p>
            <a:pPr lvl="1"/>
            <a:r>
              <a:rPr lang="en-US" dirty="0" smtClean="0"/>
              <a:t>Larger values reduce the effect of </a:t>
            </a:r>
            <a:r>
              <a:rPr lang="en-US" dirty="0"/>
              <a:t>noise but also </a:t>
            </a:r>
            <a:r>
              <a:rPr lang="en-US" dirty="0" smtClean="0"/>
              <a:t>make </a:t>
            </a:r>
            <a:r>
              <a:rPr lang="en-US" dirty="0"/>
              <a:t>boundaries </a:t>
            </a:r>
            <a:r>
              <a:rPr lang="en-US" dirty="0" smtClean="0"/>
              <a:t>between classes </a:t>
            </a:r>
            <a:r>
              <a:rPr lang="en-US" dirty="0"/>
              <a:t>less distinct</a:t>
            </a:r>
            <a:endParaRPr lang="en-US" dirty="0" smtClean="0"/>
          </a:p>
          <a:p>
            <a:pPr lvl="1"/>
            <a:r>
              <a:rPr lang="en-US" dirty="0" smtClean="0"/>
              <a:t>An “optimal” value can be found heuristically</a:t>
            </a:r>
          </a:p>
          <a:p>
            <a:r>
              <a:rPr lang="en-US" dirty="0" smtClean="0">
                <a:solidFill>
                  <a:srgbClr val="F85E08"/>
                </a:solidFill>
              </a:rPr>
              <a:t>Cross Validation </a:t>
            </a:r>
            <a:r>
              <a:rPr lang="en-US" dirty="0" smtClean="0">
                <a:solidFill>
                  <a:srgbClr val="0000CC"/>
                </a:solidFill>
              </a:rPr>
              <a:t>is often used to determine the best value for k and the distance measure</a:t>
            </a:r>
            <a:endParaRPr lang="en-US" dirty="0">
              <a:solidFill>
                <a:srgbClr val="0000CC"/>
              </a:solidFill>
            </a:endParaRPr>
          </a:p>
        </p:txBody>
      </p:sp>
      <p:sp>
        <p:nvSpPr>
          <p:cNvPr id="2" name="Title 1"/>
          <p:cNvSpPr>
            <a:spLocks noGrp="1"/>
          </p:cNvSpPr>
          <p:nvPr>
            <p:ph type="title"/>
          </p:nvPr>
        </p:nvSpPr>
        <p:spPr/>
        <p:txBody>
          <a:bodyPr/>
          <a:lstStyle/>
          <a:p>
            <a:r>
              <a:rPr lang="en-US" i="1" dirty="0" smtClean="0"/>
              <a:t>k</a:t>
            </a:r>
            <a:r>
              <a:rPr lang="en-US" dirty="0" smtClean="0"/>
              <a:t>-NN Model Parameter</a:t>
            </a:r>
            <a:endParaRPr lang="en-US" dirty="0"/>
          </a:p>
        </p:txBody>
      </p:sp>
    </p:spTree>
    <p:extLst>
      <p:ext uri="{BB962C8B-B14F-4D97-AF65-F5344CB8AC3E}">
        <p14:creationId xmlns:p14="http://schemas.microsoft.com/office/powerpoint/2010/main" val="193993950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93037" cy="1139824"/>
          </a:xfrm>
        </p:spPr>
        <p:txBody>
          <a:bodyPr/>
          <a:lstStyle/>
          <a:p>
            <a:r>
              <a:rPr lang="en-US" dirty="0" smtClean="0"/>
              <a:t>Application Case 6.5</a:t>
            </a:r>
            <a:endParaRPr lang="en-US" dirty="0"/>
          </a:p>
        </p:txBody>
      </p:sp>
      <p:sp>
        <p:nvSpPr>
          <p:cNvPr id="3" name="Content Placeholder 2"/>
          <p:cNvSpPr>
            <a:spLocks noGrp="1"/>
          </p:cNvSpPr>
          <p:nvPr>
            <p:ph idx="1"/>
          </p:nvPr>
        </p:nvSpPr>
        <p:spPr>
          <a:xfrm>
            <a:off x="762000" y="1524000"/>
            <a:ext cx="8229600" cy="4800600"/>
          </a:xfrm>
        </p:spPr>
        <p:txBody>
          <a:bodyPr/>
          <a:lstStyle/>
          <a:p>
            <a:pPr marL="0" indent="0">
              <a:buNone/>
            </a:pPr>
            <a:r>
              <a:rPr lang="en-US" sz="3600" dirty="0">
                <a:solidFill>
                  <a:srgbClr val="F85E08"/>
                </a:solidFill>
                <a:effectLst>
                  <a:outerShdw blurRad="38100" dist="38100" dir="2700000" algn="tl">
                    <a:srgbClr val="000000">
                      <a:alpha val="43137"/>
                    </a:srgbClr>
                  </a:outerShdw>
                </a:effectLst>
              </a:rPr>
              <a:t>Efficient Image Recognition and Categorization with kNN</a:t>
            </a:r>
            <a:endParaRPr lang="en-US" sz="3600" dirty="0" smtClean="0">
              <a:solidFill>
                <a:srgbClr val="F85E08"/>
              </a:solidFill>
              <a:effectLst>
                <a:outerShdw blurRad="38100" dist="38100" dir="2700000" algn="tl">
                  <a:srgbClr val="000000">
                    <a:alpha val="43137"/>
                  </a:srgbClr>
                </a:outerShdw>
              </a:effectLst>
            </a:endParaRPr>
          </a:p>
          <a:p>
            <a:pPr marL="0" indent="0">
              <a:buNone/>
            </a:pPr>
            <a:endParaRPr lang="en-US" sz="1050" u="sng" dirty="0" smtClean="0">
              <a:solidFill>
                <a:srgbClr val="F85E08"/>
              </a:solidFill>
              <a:effectLst>
                <a:outerShdw blurRad="38100" dist="38100" dir="2700000" algn="tl">
                  <a:srgbClr val="000000">
                    <a:alpha val="43137"/>
                  </a:srgbClr>
                </a:outerShdw>
              </a:effectLst>
            </a:endParaRPr>
          </a:p>
          <a:p>
            <a:pPr marL="0" indent="0">
              <a:buNone/>
            </a:pPr>
            <a:endParaRPr lang="en-US" sz="1050" u="sng" dirty="0" smtClean="0">
              <a:solidFill>
                <a:srgbClr val="F85E08"/>
              </a:solidFill>
              <a:effectLst>
                <a:outerShdw blurRad="38100" dist="38100" dir="2700000" algn="tl">
                  <a:srgbClr val="000000">
                    <a:alpha val="43137"/>
                  </a:srgbClr>
                </a:outerShdw>
              </a:effectLst>
            </a:endParaRPr>
          </a:p>
          <a:p>
            <a:pPr marL="0" indent="0">
              <a:buNone/>
            </a:pPr>
            <a:r>
              <a:rPr lang="en-US" sz="2800" u="sng" dirty="0" smtClean="0">
                <a:solidFill>
                  <a:srgbClr val="F85E08"/>
                </a:solidFill>
                <a:effectLst>
                  <a:outerShdw blurRad="38100" dist="38100" dir="2700000" algn="tl">
                    <a:srgbClr val="000000">
                      <a:alpha val="43137"/>
                    </a:srgbClr>
                  </a:outerShdw>
                </a:effectLst>
              </a:rPr>
              <a:t>Questions for Discussion</a:t>
            </a:r>
            <a:endParaRPr lang="en-US" sz="2800" u="sng" dirty="0">
              <a:solidFill>
                <a:srgbClr val="F85E08"/>
              </a:solidFill>
              <a:effectLst>
                <a:outerShdw blurRad="38100" dist="38100" dir="2700000" algn="tl">
                  <a:srgbClr val="000000">
                    <a:alpha val="43137"/>
                  </a:srgbClr>
                </a:outerShdw>
              </a:effectLst>
            </a:endParaRPr>
          </a:p>
          <a:p>
            <a:pPr marL="514350" indent="-514350">
              <a:buSzPct val="80000"/>
              <a:buFont typeface="+mj-lt"/>
              <a:buAutoNum type="arabicPeriod"/>
            </a:pPr>
            <a:r>
              <a:rPr lang="en-US" sz="2800" dirty="0"/>
              <a:t>Why is image recognition/classification a </a:t>
            </a:r>
            <a:r>
              <a:rPr lang="en-US" sz="2800" dirty="0" smtClean="0"/>
              <a:t>worthy but </a:t>
            </a:r>
            <a:r>
              <a:rPr lang="en-US" sz="2800" dirty="0"/>
              <a:t>difficult problem?</a:t>
            </a:r>
          </a:p>
          <a:p>
            <a:pPr marL="514350" indent="-514350">
              <a:buSzPct val="80000"/>
              <a:buFont typeface="+mj-lt"/>
              <a:buAutoNum type="arabicPeriod"/>
            </a:pPr>
            <a:r>
              <a:rPr lang="en-US" sz="2800" dirty="0" smtClean="0"/>
              <a:t>How </a:t>
            </a:r>
            <a:r>
              <a:rPr lang="en-US" sz="2800" dirty="0"/>
              <a:t>can </a:t>
            </a:r>
            <a:r>
              <a:rPr lang="en-US" sz="2800" i="1" dirty="0" smtClean="0"/>
              <a:t>k</a:t>
            </a:r>
            <a:r>
              <a:rPr lang="en-US" sz="2800" dirty="0" smtClean="0"/>
              <a:t>-NN </a:t>
            </a:r>
            <a:r>
              <a:rPr lang="en-US" sz="2800" dirty="0"/>
              <a:t>be effectively used for image </a:t>
            </a:r>
            <a:r>
              <a:rPr lang="en-US" sz="2800" dirty="0" smtClean="0"/>
              <a:t> recognition/classification </a:t>
            </a:r>
            <a:r>
              <a:rPr lang="en-US" sz="2800" dirty="0"/>
              <a:t>applications?</a:t>
            </a:r>
            <a:endParaRPr lang="en-US" sz="2800" dirty="0" smtClean="0"/>
          </a:p>
        </p:txBody>
      </p:sp>
    </p:spTree>
    <p:extLst>
      <p:ext uri="{BB962C8B-B14F-4D97-AF65-F5344CB8AC3E}">
        <p14:creationId xmlns:p14="http://schemas.microsoft.com/office/powerpoint/2010/main" val="27247526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the Chapter	</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r>
              <a:rPr lang="en-US" dirty="0" smtClean="0"/>
              <a:t>Questions, comments</a:t>
            </a:r>
            <a:endParaRPr lang="en-US" dirty="0"/>
          </a:p>
        </p:txBody>
      </p:sp>
    </p:spTree>
    <p:extLst>
      <p:ext uri="{BB962C8B-B14F-4D97-AF65-F5344CB8AC3E}">
        <p14:creationId xmlns:p14="http://schemas.microsoft.com/office/powerpoint/2010/main" val="21407574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id:3287383400_2177562"/>
          <p:cNvPicPr>
            <a:picLocks noGrp="1" noChangeAspect="1" noChangeArrowheads="1"/>
          </p:cNvPicPr>
          <p:nvPr>
            <p:ph type="ctrTitle"/>
          </p:nvPr>
        </p:nvPicPr>
        <p:blipFill>
          <a:blip r:embed="rId3">
            <a:extLst>
              <a:ext uri="{28A0092B-C50C-407E-A947-70E740481C1C}">
                <a14:useLocalDpi xmlns:a14="http://schemas.microsoft.com/office/drawing/2010/main" val="0"/>
              </a:ext>
            </a:extLst>
          </a:blip>
          <a:srcRect/>
          <a:stretch>
            <a:fillRect/>
          </a:stretch>
        </p:blipFill>
        <p:spPr>
          <a:xfrm>
            <a:off x="609600" y="1636712"/>
            <a:ext cx="7685088" cy="2401888"/>
          </a:xfrm>
          <a:solidFill>
            <a:schemeClr val="hlink"/>
          </a:solidFill>
          <a:ln>
            <a:solidFill>
              <a:schemeClr val="bg1"/>
            </a:solidFill>
            <a:miter lim="800000"/>
            <a:headEnd/>
            <a:tailEnd/>
          </a:ln>
        </p:spPr>
      </p:pic>
      <p:sp>
        <p:nvSpPr>
          <p:cNvPr id="2051" name="Rectangle 3"/>
          <p:cNvSpPr>
            <a:spLocks noGrp="1" noChangeArrowheads="1"/>
          </p:cNvSpPr>
          <p:nvPr>
            <p:ph type="subTitle" idx="1"/>
          </p:nvPr>
        </p:nvSpPr>
        <p:spPr>
          <a:xfrm>
            <a:off x="457200" y="4267200"/>
            <a:ext cx="8229600" cy="1905000"/>
          </a:xfrm>
          <a:noFill/>
        </p:spPr>
        <p:txBody>
          <a:bodyPr/>
          <a:lstStyle/>
          <a:p>
            <a:pPr eaLnBrk="1" hangingPunct="1">
              <a:lnSpc>
                <a:spcPct val="80000"/>
              </a:lnSpc>
              <a:spcBef>
                <a:spcPct val="0"/>
              </a:spcBef>
            </a:pPr>
            <a:r>
              <a:rPr lang="en-US" altLang="en-US" sz="2000" dirty="0" smtClean="0"/>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a:p>
            <a:pPr eaLnBrk="1" hangingPunct="1">
              <a:lnSpc>
                <a:spcPct val="80000"/>
              </a:lnSpc>
              <a:spcBef>
                <a:spcPct val="0"/>
              </a:spcBef>
            </a:pPr>
            <a:endParaRPr lang="en-US" altLang="en-US" sz="2000" dirty="0" smtClean="0"/>
          </a:p>
        </p:txBody>
      </p:sp>
    </p:spTree>
    <p:extLst>
      <p:ext uri="{BB962C8B-B14F-4D97-AF65-F5344CB8AC3E}">
        <p14:creationId xmlns:p14="http://schemas.microsoft.com/office/powerpoint/2010/main" val="162022673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for the Opening Vignette</a:t>
            </a:r>
          </a:p>
        </p:txBody>
      </p:sp>
      <p:sp>
        <p:nvSpPr>
          <p:cNvPr id="3" name="Content Placeholder 2"/>
          <p:cNvSpPr>
            <a:spLocks noGrp="1"/>
          </p:cNvSpPr>
          <p:nvPr>
            <p:ph idx="1"/>
          </p:nvPr>
        </p:nvSpPr>
        <p:spPr>
          <a:xfrm>
            <a:off x="762000" y="1524000"/>
            <a:ext cx="8153400" cy="4876800"/>
          </a:xfrm>
        </p:spPr>
        <p:txBody>
          <a:bodyPr>
            <a:noAutofit/>
          </a:bodyPr>
          <a:lstStyle/>
          <a:p>
            <a:pPr marL="347663" indent="-347663">
              <a:buClr>
                <a:srgbClr val="F85E08"/>
              </a:buClr>
              <a:buSzPct val="80000"/>
              <a:buFont typeface="+mj-lt"/>
              <a:buAutoNum type="arabicPeriod"/>
            </a:pPr>
            <a:r>
              <a:rPr lang="en-US" sz="2600" dirty="0"/>
              <a:t>Why is it important to study medical procedures? What is the value in </a:t>
            </a:r>
            <a:r>
              <a:rPr lang="en-US" sz="2600" dirty="0" smtClean="0"/>
              <a:t>predicting outcomes</a:t>
            </a:r>
            <a:r>
              <a:rPr lang="en-US" sz="2600" dirty="0"/>
              <a:t>?</a:t>
            </a:r>
          </a:p>
          <a:p>
            <a:pPr marL="347663" indent="-347663">
              <a:buClr>
                <a:srgbClr val="F85E08"/>
              </a:buClr>
              <a:buSzPct val="80000"/>
              <a:buFont typeface="+mj-lt"/>
              <a:buAutoNum type="arabicPeriod"/>
            </a:pPr>
            <a:r>
              <a:rPr lang="en-US" sz="2600" dirty="0" smtClean="0"/>
              <a:t>What </a:t>
            </a:r>
            <a:r>
              <a:rPr lang="en-US" sz="2600" dirty="0"/>
              <a:t>factors do you think are the most </a:t>
            </a:r>
            <a:r>
              <a:rPr lang="en-US" sz="2600" dirty="0" smtClean="0"/>
              <a:t>important </a:t>
            </a:r>
            <a:r>
              <a:rPr lang="en-US" sz="2600" dirty="0"/>
              <a:t>in better understanding </a:t>
            </a:r>
            <a:r>
              <a:rPr lang="en-US" sz="2600" dirty="0" smtClean="0"/>
              <a:t>and managing </a:t>
            </a:r>
            <a:r>
              <a:rPr lang="en-US" sz="2600" dirty="0"/>
              <a:t>healthcare? </a:t>
            </a:r>
            <a:endParaRPr lang="en-US" sz="2600" dirty="0" smtClean="0"/>
          </a:p>
          <a:p>
            <a:pPr marL="347663" indent="-347663">
              <a:buClr>
                <a:srgbClr val="F85E08"/>
              </a:buClr>
              <a:buSzPct val="80000"/>
              <a:buFont typeface="+mj-lt"/>
              <a:buAutoNum type="arabicPeriod"/>
            </a:pPr>
            <a:r>
              <a:rPr lang="en-US" sz="2600" dirty="0"/>
              <a:t>What would be the impact of predictive modeling on healthcare and </a:t>
            </a:r>
            <a:r>
              <a:rPr lang="en-US" sz="2600" dirty="0" smtClean="0"/>
              <a:t>medicine? Can </a:t>
            </a:r>
            <a:r>
              <a:rPr lang="en-US" sz="2600" dirty="0"/>
              <a:t>predictive modeling replace medical or managerial personnel?</a:t>
            </a:r>
          </a:p>
          <a:p>
            <a:pPr marL="347663" indent="-347663">
              <a:buClr>
                <a:srgbClr val="F85E08"/>
              </a:buClr>
              <a:buSzPct val="80000"/>
              <a:buFont typeface="+mj-lt"/>
              <a:buAutoNum type="arabicPeriod"/>
            </a:pPr>
            <a:r>
              <a:rPr lang="en-US" sz="2600" dirty="0" smtClean="0"/>
              <a:t>What </a:t>
            </a:r>
            <a:r>
              <a:rPr lang="en-US" sz="2600" dirty="0"/>
              <a:t>were the outcomes of the study? Who can use these results? How can </a:t>
            </a:r>
            <a:r>
              <a:rPr lang="en-US" sz="2600" dirty="0" smtClean="0"/>
              <a:t>they </a:t>
            </a:r>
            <a:r>
              <a:rPr lang="en-US" sz="2600" dirty="0"/>
              <a:t>be </a:t>
            </a:r>
            <a:r>
              <a:rPr lang="en-US" sz="2600" dirty="0" smtClean="0"/>
              <a:t>implemented?</a:t>
            </a:r>
          </a:p>
          <a:p>
            <a:pPr marL="347663" indent="-347663">
              <a:buClr>
                <a:srgbClr val="F85E08"/>
              </a:buClr>
              <a:buSzPct val="80000"/>
              <a:buFont typeface="+mj-lt"/>
              <a:buAutoNum type="arabicPeriod"/>
            </a:pPr>
            <a:r>
              <a:rPr lang="en-US" sz="2600" dirty="0" smtClean="0"/>
              <a:t>Search </a:t>
            </a:r>
            <a:r>
              <a:rPr lang="en-US" sz="2600" dirty="0"/>
              <a:t>the Internet to locate two additional cases </a:t>
            </a:r>
            <a:r>
              <a:rPr lang="en-US" sz="2600" dirty="0" smtClean="0"/>
              <a:t>in managing </a:t>
            </a:r>
            <a:r>
              <a:rPr lang="en-US" sz="2600" dirty="0"/>
              <a:t>complex medical procedures.</a:t>
            </a:r>
          </a:p>
        </p:txBody>
      </p:sp>
    </p:spTree>
    <p:extLst>
      <p:ext uri="{BB962C8B-B14F-4D97-AF65-F5344CB8AC3E}">
        <p14:creationId xmlns:p14="http://schemas.microsoft.com/office/powerpoint/2010/main" val="289103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057400"/>
            <a:ext cx="3276600" cy="2743200"/>
          </a:xfrm>
        </p:spPr>
        <p:txBody>
          <a:bodyPr/>
          <a:lstStyle/>
          <a:p>
            <a:r>
              <a:rPr lang="en-US" dirty="0" smtClean="0"/>
              <a:t>Opening Vignette – </a:t>
            </a:r>
            <a:r>
              <a:rPr lang="en-US" sz="3600" dirty="0" smtClean="0"/>
              <a:t/>
            </a:r>
            <a:br>
              <a:rPr lang="en-US" sz="3600" dirty="0" smtClean="0"/>
            </a:br>
            <a:r>
              <a:rPr lang="en-US" sz="3600" dirty="0" smtClean="0">
                <a:solidFill>
                  <a:srgbClr val="0000CC"/>
                </a:solidFill>
              </a:rPr>
              <a:t>A </a:t>
            </a:r>
            <a:r>
              <a:rPr lang="en-US" sz="3600" dirty="0">
                <a:solidFill>
                  <a:srgbClr val="0000CC"/>
                </a:solidFill>
              </a:rPr>
              <a:t>Process Map for Training and Testing </a:t>
            </a:r>
            <a:r>
              <a:rPr lang="en-US" sz="3600" dirty="0" smtClean="0">
                <a:solidFill>
                  <a:srgbClr val="0000CC"/>
                </a:solidFill>
              </a:rPr>
              <a:t>Four </a:t>
            </a:r>
            <a:r>
              <a:rPr lang="en-US" sz="3600" dirty="0">
                <a:solidFill>
                  <a:srgbClr val="0000CC"/>
                </a:solidFill>
              </a:rPr>
              <a:t>Predictive Models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7699" y="76200"/>
            <a:ext cx="5420101"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4457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Opening </a:t>
            </a:r>
            <a:r>
              <a:rPr lang="en-US" dirty="0" smtClean="0"/>
              <a:t>Vignette</a:t>
            </a:r>
            <a:br>
              <a:rPr lang="en-US" dirty="0" smtClean="0"/>
            </a:br>
            <a:r>
              <a:rPr lang="en-US" dirty="0" smtClean="0"/>
              <a:t>The Comparison of Four Models</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524000"/>
            <a:ext cx="7231677" cy="4877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0768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Neural Network Concepts</a:t>
            </a:r>
            <a:endParaRPr lang="en-US" dirty="0"/>
          </a:p>
        </p:txBody>
      </p:sp>
      <p:sp>
        <p:nvSpPr>
          <p:cNvPr id="3" name="Content Placeholder 2"/>
          <p:cNvSpPr>
            <a:spLocks noGrp="1"/>
          </p:cNvSpPr>
          <p:nvPr>
            <p:ph idx="1"/>
          </p:nvPr>
        </p:nvSpPr>
        <p:spPr>
          <a:xfrm>
            <a:off x="1182688" y="1524000"/>
            <a:ext cx="7961312" cy="4800600"/>
          </a:xfrm>
        </p:spPr>
        <p:txBody>
          <a:bodyPr/>
          <a:lstStyle/>
          <a:p>
            <a:r>
              <a:rPr lang="en-US" sz="2800" dirty="0" smtClean="0"/>
              <a:t>Neural networks (NN): a brain metaphor for information processing</a:t>
            </a:r>
          </a:p>
          <a:p>
            <a:r>
              <a:rPr lang="en-US" sz="2800" dirty="0" smtClean="0"/>
              <a:t>Neural computing</a:t>
            </a:r>
          </a:p>
          <a:p>
            <a:r>
              <a:rPr lang="en-US" sz="2800" dirty="0" smtClean="0"/>
              <a:t>Artificial neural network (ANN)</a:t>
            </a:r>
          </a:p>
          <a:p>
            <a:r>
              <a:rPr lang="en-US" sz="2800" dirty="0" smtClean="0"/>
              <a:t>Many uses for ANN for</a:t>
            </a:r>
          </a:p>
          <a:p>
            <a:pPr lvl="1"/>
            <a:r>
              <a:rPr lang="en-US" sz="2400" dirty="0" smtClean="0"/>
              <a:t>pattern recognition, forecasting, prediction, and classification</a:t>
            </a:r>
          </a:p>
          <a:p>
            <a:r>
              <a:rPr lang="en-US" sz="2800" dirty="0" smtClean="0"/>
              <a:t>Many application areas</a:t>
            </a:r>
          </a:p>
          <a:p>
            <a:pPr lvl="1"/>
            <a:r>
              <a:rPr lang="en-US" sz="2400" dirty="0" smtClean="0"/>
              <a:t>finance, marketing, manufacturing, operations, information systems, and so on</a:t>
            </a:r>
            <a:endParaRPr lang="en-US" sz="2400" dirty="0"/>
          </a:p>
        </p:txBody>
      </p:sp>
    </p:spTree>
    <p:extLst>
      <p:ext uri="{BB962C8B-B14F-4D97-AF65-F5344CB8AC3E}">
        <p14:creationId xmlns:p14="http://schemas.microsoft.com/office/powerpoint/2010/main" val="4073274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Biological Neural Networks</a:t>
            </a:r>
            <a:endParaRPr lang="en-US" dirty="0"/>
          </a:p>
        </p:txBody>
      </p:sp>
      <p:pic>
        <p:nvPicPr>
          <p:cNvPr id="4" name="Picture 3"/>
          <p:cNvPicPr/>
          <p:nvPr/>
        </p:nvPicPr>
        <p:blipFill>
          <a:blip r:embed="rId3" cstate="print"/>
          <a:srcRect/>
          <a:stretch>
            <a:fillRect/>
          </a:stretch>
        </p:blipFill>
        <p:spPr bwMode="auto">
          <a:xfrm>
            <a:off x="1143000" y="1905000"/>
            <a:ext cx="7315200" cy="2667000"/>
          </a:xfrm>
          <a:prstGeom prst="rect">
            <a:avLst/>
          </a:prstGeom>
          <a:noFill/>
          <a:ln w="9525">
            <a:noFill/>
            <a:miter lim="800000"/>
            <a:headEnd/>
            <a:tailEnd/>
          </a:ln>
        </p:spPr>
      </p:pic>
      <p:sp>
        <p:nvSpPr>
          <p:cNvPr id="5" name="Content Placeholder 2"/>
          <p:cNvSpPr>
            <a:spLocks noGrp="1"/>
          </p:cNvSpPr>
          <p:nvPr>
            <p:ph idx="1"/>
          </p:nvPr>
        </p:nvSpPr>
        <p:spPr>
          <a:xfrm>
            <a:off x="1143000" y="4876800"/>
            <a:ext cx="7467600" cy="1066800"/>
          </a:xfrm>
        </p:spPr>
        <p:txBody>
          <a:bodyPr/>
          <a:lstStyle/>
          <a:p>
            <a:r>
              <a:rPr lang="en-US" sz="2800" dirty="0" smtClean="0"/>
              <a:t>Two interconnected brain cells (neurons)</a:t>
            </a:r>
          </a:p>
        </p:txBody>
      </p:sp>
    </p:spTree>
    <p:extLst>
      <p:ext uri="{BB962C8B-B14F-4D97-AF65-F5344CB8AC3E}">
        <p14:creationId xmlns:p14="http://schemas.microsoft.com/office/powerpoint/2010/main" val="21505984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SU_PPTemplate">
  <a:themeElements>
    <a:clrScheme name="OSU_PP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SU_PPTemplat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rgbClr val="CC3300"/>
            </a:solidFill>
            <a:effectLst>
              <a:outerShdw blurRad="38100" dist="38100" dir="2700000" algn="tl">
                <a:srgbClr val="000000">
                  <a:alpha val="43137"/>
                </a:srgbClr>
              </a:outerShdw>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rgbClr val="CC3300"/>
            </a:solidFill>
            <a:effectLst>
              <a:outerShdw blurRad="38100" dist="38100" dir="2700000" algn="tl">
                <a:srgbClr val="000000">
                  <a:alpha val="43137"/>
                </a:srgbClr>
              </a:outerShdw>
            </a:effectLst>
            <a:latin typeface="Tahoma" pitchFamily="34" charset="0"/>
          </a:defRPr>
        </a:defPPr>
      </a:lstStyle>
    </a:lnDef>
  </a:objectDefaults>
  <a:extraClrSchemeLst>
    <a:extraClrScheme>
      <a:clrScheme name="OSU_PPTemplat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OSU_PP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OSU_PPTemplate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OSU_PPTemplate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OSU_PPTemplat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OSU_PPTemplat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OSU_PPTemplate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C:\User\Teaching\MSIS5633 - Fall2002\Class Presentations\OSU_PPTemplate.pot</Template>
  <TotalTime>4542</TotalTime>
  <Words>1668</Words>
  <Application>Microsoft Office PowerPoint</Application>
  <PresentationFormat>On-screen Show (4:3)</PresentationFormat>
  <Paragraphs>254</Paragraphs>
  <Slides>48</Slides>
  <Notes>33</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OSU_PPTemplate</vt:lpstr>
      <vt:lpstr>PowerPoint Presentation</vt:lpstr>
      <vt:lpstr>Learning Objectives</vt:lpstr>
      <vt:lpstr>Learning Objectives</vt:lpstr>
      <vt:lpstr>Opening Vignette…</vt:lpstr>
      <vt:lpstr>Questions for the Opening Vignette</vt:lpstr>
      <vt:lpstr>Opening Vignette –  A Process Map for Training and Testing Four Predictive Models</vt:lpstr>
      <vt:lpstr>Opening Vignette The Comparison of Four Models</vt:lpstr>
      <vt:lpstr>Neural Network Concepts</vt:lpstr>
      <vt:lpstr>Biological Neural Networks</vt:lpstr>
      <vt:lpstr>Processing Information in ANN</vt:lpstr>
      <vt:lpstr>Biology Analogy</vt:lpstr>
      <vt:lpstr>Application Case 6.1</vt:lpstr>
      <vt:lpstr>Elements of ANN</vt:lpstr>
      <vt:lpstr>Elements of ANN</vt:lpstr>
      <vt:lpstr>Elements of ANN</vt:lpstr>
      <vt:lpstr>Elements of ANN</vt:lpstr>
      <vt:lpstr>Neural Network Architectures</vt:lpstr>
      <vt:lpstr>Neural Network Architectures Feed-Forward Neural Networks</vt:lpstr>
      <vt:lpstr>Neural Network Architectures Recurrent Neural Networks</vt:lpstr>
      <vt:lpstr>Other Popular ANN Paradigms Self-Organizing Maps (SOM)</vt:lpstr>
      <vt:lpstr>Other Popular ANN Paradigms Hopfield Networks</vt:lpstr>
      <vt:lpstr>Application Case 6.2</vt:lpstr>
      <vt:lpstr>Development Process of an ANN</vt:lpstr>
      <vt:lpstr>An MLP ANN Structure for             the Box-Office Prediction Problem</vt:lpstr>
      <vt:lpstr>Testing a Trained ANN Model</vt:lpstr>
      <vt:lpstr>AN Learning Process A Supervised Learning Process</vt:lpstr>
      <vt:lpstr>Backpropagation Learning</vt:lpstr>
      <vt:lpstr>Backpropagation Learning</vt:lpstr>
      <vt:lpstr>Illuminating The Black Box Sensitivity Analysis on ANN</vt:lpstr>
      <vt:lpstr>Sensitivity Analysis on ANN Models</vt:lpstr>
      <vt:lpstr>Application Case 6.3</vt:lpstr>
      <vt:lpstr>Support Vector Machines (SVM)</vt:lpstr>
      <vt:lpstr>Support Vector Machines (SVM)</vt:lpstr>
      <vt:lpstr>Support Vector Machines (SVM)</vt:lpstr>
      <vt:lpstr>Support Vector Machines (SVM)</vt:lpstr>
      <vt:lpstr>Application Case 6.4</vt:lpstr>
      <vt:lpstr>Application  Case 6.4</vt:lpstr>
      <vt:lpstr>How Does an SVM Work?</vt:lpstr>
      <vt:lpstr>The Process of Building an SVM  </vt:lpstr>
      <vt:lpstr>SVM Applications</vt:lpstr>
      <vt:lpstr>k-Nearest Neighbor Method (k-NN)</vt:lpstr>
      <vt:lpstr>k-Nearest Neighbor Method (k-NN)</vt:lpstr>
      <vt:lpstr>The Process of k-NN Method</vt:lpstr>
      <vt:lpstr>k-NN Model Parameter</vt:lpstr>
      <vt:lpstr>k-NN Model Parameter</vt:lpstr>
      <vt:lpstr>Application Case 6.5</vt:lpstr>
      <vt:lpstr>End of the Chapter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DSS Chapter 1</dc:title>
  <dc:creator>Dursun Delen</dc:creator>
  <cp:lastModifiedBy>Dursun</cp:lastModifiedBy>
  <cp:revision>215</cp:revision>
  <cp:lastPrinted>2000-12-01T14:01:59Z</cp:lastPrinted>
  <dcterms:created xsi:type="dcterms:W3CDTF">1998-03-18T21:58:50Z</dcterms:created>
  <dcterms:modified xsi:type="dcterms:W3CDTF">2013-12-27T18:46:59Z</dcterms:modified>
</cp:coreProperties>
</file>