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64"/>
  </p:notesMasterIdLst>
  <p:handoutMasterIdLst>
    <p:handoutMasterId r:id="rId65"/>
  </p:handoutMasterIdLst>
  <p:sldIdLst>
    <p:sldId id="364" r:id="rId2"/>
    <p:sldId id="415" r:id="rId3"/>
    <p:sldId id="416" r:id="rId4"/>
    <p:sldId id="417" r:id="rId5"/>
    <p:sldId id="418" r:id="rId6"/>
    <p:sldId id="419" r:id="rId7"/>
    <p:sldId id="420" r:id="rId8"/>
    <p:sldId id="421" r:id="rId9"/>
    <p:sldId id="422" r:id="rId10"/>
    <p:sldId id="471" r:id="rId11"/>
    <p:sldId id="423" r:id="rId12"/>
    <p:sldId id="424" r:id="rId13"/>
    <p:sldId id="470" r:id="rId14"/>
    <p:sldId id="425" r:id="rId15"/>
    <p:sldId id="426" r:id="rId16"/>
    <p:sldId id="427" r:id="rId17"/>
    <p:sldId id="428" r:id="rId18"/>
    <p:sldId id="429" r:id="rId19"/>
    <p:sldId id="430" r:id="rId20"/>
    <p:sldId id="472" r:id="rId21"/>
    <p:sldId id="431" r:id="rId22"/>
    <p:sldId id="432" r:id="rId23"/>
    <p:sldId id="433" r:id="rId24"/>
    <p:sldId id="434" r:id="rId25"/>
    <p:sldId id="435" r:id="rId26"/>
    <p:sldId id="436" r:id="rId27"/>
    <p:sldId id="473" r:id="rId28"/>
    <p:sldId id="437" r:id="rId29"/>
    <p:sldId id="438" r:id="rId30"/>
    <p:sldId id="439" r:id="rId31"/>
    <p:sldId id="440" r:id="rId32"/>
    <p:sldId id="441" r:id="rId33"/>
    <p:sldId id="442" r:id="rId34"/>
    <p:sldId id="443" r:id="rId35"/>
    <p:sldId id="444" r:id="rId36"/>
    <p:sldId id="445" r:id="rId37"/>
    <p:sldId id="446" r:id="rId38"/>
    <p:sldId id="474" r:id="rId39"/>
    <p:sldId id="447" r:id="rId40"/>
    <p:sldId id="448" r:id="rId41"/>
    <p:sldId id="449" r:id="rId42"/>
    <p:sldId id="450" r:id="rId43"/>
    <p:sldId id="451" r:id="rId44"/>
    <p:sldId id="452" r:id="rId45"/>
    <p:sldId id="453" r:id="rId46"/>
    <p:sldId id="454" r:id="rId47"/>
    <p:sldId id="455" r:id="rId48"/>
    <p:sldId id="456" r:id="rId49"/>
    <p:sldId id="457" r:id="rId50"/>
    <p:sldId id="458" r:id="rId51"/>
    <p:sldId id="459" r:id="rId52"/>
    <p:sldId id="475" r:id="rId53"/>
    <p:sldId id="476" r:id="rId54"/>
    <p:sldId id="477" r:id="rId55"/>
    <p:sldId id="478" r:id="rId56"/>
    <p:sldId id="479" r:id="rId57"/>
    <p:sldId id="480" r:id="rId58"/>
    <p:sldId id="483" r:id="rId59"/>
    <p:sldId id="481" r:id="rId60"/>
    <p:sldId id="482" r:id="rId61"/>
    <p:sldId id="412" r:id="rId62"/>
    <p:sldId id="414" r:id="rId63"/>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94479" autoAdjust="0"/>
  </p:normalViewPr>
  <p:slideViewPr>
    <p:cSldViewPr>
      <p:cViewPr varScale="1">
        <p:scale>
          <a:sx n="102" d="100"/>
          <a:sy n="102" d="100"/>
        </p:scale>
        <p:origin x="-84" y="-4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4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62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5-</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3" Type="http://schemas.openxmlformats.org/officeDocument/2006/relationships/notesSlide" Target="../notesSlides/notesSlide27.xml"/><Relationship Id="rId7" Type="http://schemas.openxmlformats.org/officeDocument/2006/relationships/oleObject" Target="../embeddings/oleObject2.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5.wmf"/><Relationship Id="rId4" Type="http://schemas.openxmlformats.org/officeDocument/2006/relationships/image" Target="../media/image18.emf"/><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43400"/>
            <a:ext cx="3595577" cy="247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5:</a:t>
            </a:r>
          </a:p>
          <a:p>
            <a:pPr eaLnBrk="1" hangingPunct="1">
              <a:defRPr/>
            </a:pPr>
            <a:r>
              <a:rPr lang="en-US" dirty="0" smtClean="0"/>
              <a:t>Data Mining</a:t>
            </a:r>
            <a:endParaRPr lang="en-US" dirty="0"/>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5.1</a:t>
            </a:r>
            <a:endParaRPr lang="en-US" dirty="0"/>
          </a:p>
        </p:txBody>
      </p:sp>
      <p:sp>
        <p:nvSpPr>
          <p:cNvPr id="3" name="Content Placeholder 2"/>
          <p:cNvSpPr>
            <a:spLocks noGrp="1"/>
          </p:cNvSpPr>
          <p:nvPr>
            <p:ph idx="1"/>
          </p:nvPr>
        </p:nvSpPr>
        <p:spPr>
          <a:xfrm>
            <a:off x="762000" y="1600200"/>
            <a:ext cx="8305800" cy="4876800"/>
          </a:xfrm>
        </p:spPr>
        <p:txBody>
          <a:bodyPr>
            <a:normAutofit fontScale="85000" lnSpcReduction="10000"/>
          </a:bodyPr>
          <a:lstStyle/>
          <a:p>
            <a:pPr marL="0" indent="0">
              <a:buNone/>
            </a:pPr>
            <a:r>
              <a:rPr lang="en-US" sz="4000" dirty="0">
                <a:solidFill>
                  <a:srgbClr val="F85E08"/>
                </a:solidFill>
                <a:effectLst>
                  <a:outerShdw blurRad="38100" dist="38100" dir="2700000" algn="tl">
                    <a:srgbClr val="000000">
                      <a:alpha val="43137"/>
                    </a:srgbClr>
                  </a:outerShdw>
                </a:effectLst>
              </a:rPr>
              <a:t>Smarter Insurance: Infinity </a:t>
            </a:r>
            <a:r>
              <a:rPr lang="en-US" sz="4000" dirty="0" smtClean="0">
                <a:solidFill>
                  <a:srgbClr val="F85E08"/>
                </a:solidFill>
                <a:effectLst>
                  <a:outerShdw blurRad="38100" dist="38100" dir="2700000" algn="tl">
                    <a:srgbClr val="000000">
                      <a:alpha val="43137"/>
                    </a:srgbClr>
                  </a:outerShdw>
                </a:effectLst>
              </a:rPr>
              <a:t>P&amp;C Improves </a:t>
            </a:r>
            <a:r>
              <a:rPr lang="en-US" sz="4000" dirty="0">
                <a:solidFill>
                  <a:srgbClr val="F85E08"/>
                </a:solidFill>
                <a:effectLst>
                  <a:outerShdw blurRad="38100" dist="38100" dir="2700000" algn="tl">
                    <a:srgbClr val="000000">
                      <a:alpha val="43137"/>
                    </a:srgbClr>
                  </a:outerShdw>
                </a:effectLst>
              </a:rPr>
              <a:t>Customer Service and Combats </a:t>
            </a:r>
            <a:r>
              <a:rPr lang="en-US" sz="4000" dirty="0" smtClean="0">
                <a:solidFill>
                  <a:srgbClr val="F85E08"/>
                </a:solidFill>
                <a:effectLst>
                  <a:outerShdw blurRad="38100" dist="38100" dir="2700000" algn="tl">
                    <a:srgbClr val="000000">
                      <a:alpha val="43137"/>
                    </a:srgbClr>
                  </a:outerShdw>
                </a:effectLst>
              </a:rPr>
              <a:t>Fraud with </a:t>
            </a:r>
            <a:r>
              <a:rPr lang="en-US" sz="4000" dirty="0">
                <a:solidFill>
                  <a:srgbClr val="F85E08"/>
                </a:solidFill>
                <a:effectLst>
                  <a:outerShdw blurRad="38100" dist="38100" dir="2700000" algn="tl">
                    <a:srgbClr val="000000">
                      <a:alpha val="43137"/>
                    </a:srgbClr>
                  </a:outerShdw>
                </a:effectLst>
              </a:rPr>
              <a:t>Predictive Analytics</a:t>
            </a:r>
            <a:endParaRPr lang="en-US" sz="4000" dirty="0" smtClean="0">
              <a:solidFill>
                <a:srgbClr val="F85E08"/>
              </a:solidFill>
              <a:effectLst>
                <a:outerShdw blurRad="38100" dist="38100" dir="2700000" algn="tl">
                  <a:srgbClr val="000000">
                    <a:alpha val="43137"/>
                  </a:srgbClr>
                </a:outerShdw>
              </a:effectLst>
            </a:endParaRPr>
          </a:p>
          <a:p>
            <a:pPr>
              <a:buNone/>
            </a:pPr>
            <a:r>
              <a:rPr lang="en-US" sz="3800" u="sng" dirty="0" smtClean="0">
                <a:solidFill>
                  <a:srgbClr val="F85E08"/>
                </a:solidFill>
                <a:effectLst>
                  <a:outerShdw blurRad="38100" dist="38100" dir="2700000" algn="tl">
                    <a:srgbClr val="000000">
                      <a:alpha val="43137"/>
                    </a:srgbClr>
                  </a:outerShdw>
                </a:effectLst>
              </a:rPr>
              <a:t>Questions For Discussion</a:t>
            </a:r>
          </a:p>
          <a:p>
            <a:pPr marL="461963" indent="-461963">
              <a:buClr>
                <a:srgbClr val="F85E08"/>
              </a:buClr>
              <a:buSzPct val="80000"/>
              <a:buFont typeface="+mj-lt"/>
              <a:buAutoNum type="arabicPeriod"/>
            </a:pPr>
            <a:r>
              <a:rPr lang="en-US" dirty="0" smtClean="0"/>
              <a:t>How </a:t>
            </a:r>
            <a:r>
              <a:rPr lang="en-US" dirty="0"/>
              <a:t>did Infinity P&amp;C improve customer </a:t>
            </a:r>
            <a:r>
              <a:rPr lang="en-US" dirty="0" smtClean="0"/>
              <a:t>service with </a:t>
            </a:r>
            <a:r>
              <a:rPr lang="en-US" dirty="0"/>
              <a:t>data mining?</a:t>
            </a:r>
          </a:p>
          <a:p>
            <a:pPr marL="461963" indent="-461963">
              <a:buClr>
                <a:srgbClr val="F85E08"/>
              </a:buClr>
              <a:buSzPct val="80000"/>
              <a:buFont typeface="+mj-lt"/>
              <a:buAutoNum type="arabicPeriod"/>
            </a:pPr>
            <a:r>
              <a:rPr lang="en-US" dirty="0" smtClean="0"/>
              <a:t>What </a:t>
            </a:r>
            <a:r>
              <a:rPr lang="en-US" dirty="0"/>
              <a:t>were the challenges, the proposed </a:t>
            </a:r>
            <a:r>
              <a:rPr lang="en-US" dirty="0" smtClean="0"/>
              <a:t>solution, and </a:t>
            </a:r>
            <a:r>
              <a:rPr lang="en-US" dirty="0"/>
              <a:t>the obtained results?</a:t>
            </a:r>
          </a:p>
          <a:p>
            <a:pPr marL="461963" indent="-461963">
              <a:buClr>
                <a:srgbClr val="F85E08"/>
              </a:buClr>
              <a:buSzPct val="80000"/>
              <a:buFont typeface="+mj-lt"/>
              <a:buAutoNum type="arabicPeriod"/>
            </a:pPr>
            <a:r>
              <a:rPr lang="en-US" dirty="0" smtClean="0"/>
              <a:t>What </a:t>
            </a:r>
            <a:r>
              <a:rPr lang="en-US" dirty="0"/>
              <a:t>was their implementation strategy? </a:t>
            </a:r>
            <a:r>
              <a:rPr lang="en-US" dirty="0" smtClean="0"/>
              <a:t>Why is </a:t>
            </a:r>
            <a:r>
              <a:rPr lang="en-US" dirty="0"/>
              <a:t>it important to produce results as early </a:t>
            </a:r>
            <a:r>
              <a:rPr lang="en-US" dirty="0" smtClean="0"/>
              <a:t>as possible in </a:t>
            </a:r>
            <a:r>
              <a:rPr lang="en-US" dirty="0"/>
              <a:t>data mining studies?</a:t>
            </a:r>
          </a:p>
        </p:txBody>
      </p:sp>
    </p:spTree>
    <p:extLst>
      <p:ext uri="{BB962C8B-B14F-4D97-AF65-F5344CB8AC3E}">
        <p14:creationId xmlns:p14="http://schemas.microsoft.com/office/powerpoint/2010/main" val="161340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Data Mining</a:t>
            </a:r>
            <a:endParaRPr lang="en-US" dirty="0"/>
          </a:p>
        </p:txBody>
      </p:sp>
      <p:sp>
        <p:nvSpPr>
          <p:cNvPr id="6" name="Content Placeholder 2"/>
          <p:cNvSpPr>
            <a:spLocks noGrp="1"/>
          </p:cNvSpPr>
          <p:nvPr>
            <p:ph idx="1"/>
          </p:nvPr>
        </p:nvSpPr>
        <p:spPr>
          <a:xfrm>
            <a:off x="762000" y="1524000"/>
            <a:ext cx="8382000" cy="2286000"/>
          </a:xfrm>
        </p:spPr>
        <p:txBody>
          <a:bodyPr/>
          <a:lstStyle/>
          <a:p>
            <a:r>
              <a:rPr lang="en-US" sz="2400" dirty="0" smtClean="0"/>
              <a:t>Data: a collection of facts usually obtained as the result of experiences, observations, or experiments.</a:t>
            </a:r>
          </a:p>
          <a:p>
            <a:r>
              <a:rPr lang="en-US" sz="2400" dirty="0" smtClean="0"/>
              <a:t>Data may consist of numbers, words, images, …</a:t>
            </a:r>
          </a:p>
          <a:p>
            <a:r>
              <a:rPr lang="en-US" sz="2400" dirty="0" smtClean="0"/>
              <a:t>Data: lowest level of abstraction (from which information and knowledge are derived).</a:t>
            </a:r>
            <a:endParaRPr lang="en-US"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1250"/>
            <a:ext cx="66833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bwMode="auto">
          <a:xfrm>
            <a:off x="1295400" y="4114800"/>
            <a:ext cx="3886200" cy="2286000"/>
          </a:xfrm>
          <a:prstGeom prst="roundRect">
            <a:avLst/>
          </a:prstGeom>
          <a:solidFill>
            <a:schemeClr val="accent1">
              <a:lumMod val="20000"/>
              <a:lumOff val="80000"/>
              <a:alpha val="20000"/>
            </a:schemeClr>
          </a:solidFill>
          <a:ln w="9525" cap="flat" cmpd="sng" algn="ctr">
            <a:solidFill>
              <a:schemeClr val="accent1"/>
            </a:solidFill>
            <a:prstDash val="dash"/>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54628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DM extract patterns from data</a:t>
            </a:r>
          </a:p>
          <a:p>
            <a:pPr lvl="1"/>
            <a:r>
              <a:rPr lang="en-US" dirty="0" smtClean="0"/>
              <a:t>Pattern? A mathematical (numeric and/or symbolic) relationship among data items</a:t>
            </a:r>
          </a:p>
          <a:p>
            <a:pPr lvl="4"/>
            <a:endParaRPr lang="en-US" dirty="0" smtClean="0"/>
          </a:p>
          <a:p>
            <a:r>
              <a:rPr lang="en-US" dirty="0" smtClean="0"/>
              <a:t>Types of patterns</a:t>
            </a:r>
          </a:p>
          <a:p>
            <a:pPr lvl="1"/>
            <a:r>
              <a:rPr lang="en-US" dirty="0" smtClean="0"/>
              <a:t>Association</a:t>
            </a:r>
          </a:p>
          <a:p>
            <a:pPr lvl="1"/>
            <a:r>
              <a:rPr lang="en-US" dirty="0" smtClean="0"/>
              <a:t>Prediction</a:t>
            </a:r>
          </a:p>
          <a:p>
            <a:pPr lvl="1"/>
            <a:r>
              <a:rPr lang="en-US" dirty="0" smtClean="0"/>
              <a:t>Cluster (segmentation)</a:t>
            </a:r>
          </a:p>
          <a:p>
            <a:pPr lvl="1"/>
            <a:r>
              <a:rPr lang="en-US" dirty="0" smtClean="0"/>
              <a:t>Sequential (or time series) relationships</a:t>
            </a:r>
            <a:endParaRPr lang="en-US" dirty="0"/>
          </a:p>
        </p:txBody>
      </p:sp>
      <p:sp>
        <p:nvSpPr>
          <p:cNvPr id="4" name="Title 3"/>
          <p:cNvSpPr>
            <a:spLocks noGrp="1"/>
          </p:cNvSpPr>
          <p:nvPr>
            <p:ph type="title"/>
          </p:nvPr>
        </p:nvSpPr>
        <p:spPr/>
        <p:txBody>
          <a:bodyPr/>
          <a:lstStyle/>
          <a:p>
            <a:r>
              <a:rPr lang="en-US" dirty="0"/>
              <a:t>What Does DM Do? </a:t>
            </a:r>
            <a:br>
              <a:rPr lang="en-US" dirty="0"/>
            </a:br>
            <a:r>
              <a:rPr lang="en-US" dirty="0"/>
              <a:t>How Does it Work?</a:t>
            </a:r>
          </a:p>
        </p:txBody>
      </p:sp>
    </p:spTree>
    <p:extLst>
      <p:ext uri="{BB962C8B-B14F-4D97-AF65-F5344CB8AC3E}">
        <p14:creationId xmlns:p14="http://schemas.microsoft.com/office/powerpoint/2010/main" val="146534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5.2</a:t>
            </a:r>
            <a:endParaRPr lang="en-US" dirty="0"/>
          </a:p>
        </p:txBody>
      </p:sp>
      <p:sp>
        <p:nvSpPr>
          <p:cNvPr id="3" name="Content Placeholder 2"/>
          <p:cNvSpPr>
            <a:spLocks noGrp="1"/>
          </p:cNvSpPr>
          <p:nvPr>
            <p:ph idx="1"/>
          </p:nvPr>
        </p:nvSpPr>
        <p:spPr>
          <a:xfrm>
            <a:off x="762000" y="1600200"/>
            <a:ext cx="8382000" cy="4876800"/>
          </a:xfrm>
        </p:spPr>
        <p:txBody>
          <a:bodyPr>
            <a:normAutofit fontScale="92500" lnSpcReduction="10000"/>
          </a:bodyPr>
          <a:lstStyle/>
          <a:p>
            <a:pPr marL="0" indent="0">
              <a:buNone/>
            </a:pPr>
            <a:r>
              <a:rPr lang="en-US" sz="4000" dirty="0">
                <a:solidFill>
                  <a:srgbClr val="F85E08"/>
                </a:solidFill>
                <a:effectLst>
                  <a:outerShdw blurRad="38100" dist="38100" dir="2700000" algn="tl">
                    <a:srgbClr val="000000">
                      <a:alpha val="43137"/>
                    </a:srgbClr>
                  </a:outerShdw>
                </a:effectLst>
              </a:rPr>
              <a:t>Harnessing Analytics to Combat Crime: Predictive Analytics Helps Memphis Police </a:t>
            </a:r>
            <a:r>
              <a:rPr lang="en-US" sz="4000" dirty="0" smtClean="0">
                <a:solidFill>
                  <a:srgbClr val="F85E08"/>
                </a:solidFill>
                <a:effectLst>
                  <a:outerShdw blurRad="38100" dist="38100" dir="2700000" algn="tl">
                    <a:srgbClr val="000000">
                      <a:alpha val="43137"/>
                    </a:srgbClr>
                  </a:outerShdw>
                </a:effectLst>
              </a:rPr>
              <a:t>Department Pinpoint </a:t>
            </a:r>
            <a:r>
              <a:rPr lang="en-US" sz="4000" dirty="0">
                <a:solidFill>
                  <a:srgbClr val="F85E08"/>
                </a:solidFill>
                <a:effectLst>
                  <a:outerShdw blurRad="38100" dist="38100" dir="2700000" algn="tl">
                    <a:srgbClr val="000000">
                      <a:alpha val="43137"/>
                    </a:srgbClr>
                  </a:outerShdw>
                </a:effectLst>
              </a:rPr>
              <a:t>Crime and Focus Police Resources</a:t>
            </a:r>
            <a:endParaRPr lang="en-US" sz="4000" dirty="0" smtClean="0">
              <a:solidFill>
                <a:srgbClr val="F85E08"/>
              </a:solidFill>
              <a:effectLst>
                <a:outerShdw blurRad="38100" dist="38100" dir="2700000" algn="tl">
                  <a:srgbClr val="000000">
                    <a:alpha val="43137"/>
                  </a:srgbClr>
                </a:outerShdw>
              </a:effectLst>
            </a:endParaRPr>
          </a:p>
          <a:p>
            <a:pPr>
              <a:buNone/>
            </a:pPr>
            <a:r>
              <a:rPr lang="en-US" u="sng" dirty="0" smtClean="0">
                <a:solidFill>
                  <a:srgbClr val="F85E08"/>
                </a:solidFill>
                <a:effectLst>
                  <a:outerShdw blurRad="38100" dist="38100" dir="2700000" algn="tl">
                    <a:srgbClr val="000000">
                      <a:alpha val="43137"/>
                    </a:srgbClr>
                  </a:outerShdw>
                </a:effectLst>
              </a:rPr>
              <a:t>Questions For Discussion</a:t>
            </a:r>
          </a:p>
          <a:p>
            <a:pPr marL="515938" indent="-515938">
              <a:buClr>
                <a:srgbClr val="F85E08"/>
              </a:buClr>
              <a:buSzPct val="80000"/>
              <a:buFont typeface="+mj-lt"/>
              <a:buAutoNum type="arabicPeriod"/>
            </a:pPr>
            <a:r>
              <a:rPr lang="en-US" dirty="0" smtClean="0"/>
              <a:t>How </a:t>
            </a:r>
            <a:r>
              <a:rPr lang="en-US" dirty="0"/>
              <a:t>did the Memphis Police Department </a:t>
            </a:r>
            <a:r>
              <a:rPr lang="en-US" dirty="0" smtClean="0"/>
              <a:t>used data </a:t>
            </a:r>
            <a:r>
              <a:rPr lang="en-US" dirty="0"/>
              <a:t>mining to better combat crime?</a:t>
            </a:r>
          </a:p>
          <a:p>
            <a:pPr marL="515938" indent="-515938">
              <a:buClr>
                <a:srgbClr val="F85E08"/>
              </a:buClr>
              <a:buSzPct val="80000"/>
              <a:buFont typeface="+mj-lt"/>
              <a:buAutoNum type="arabicPeriod"/>
            </a:pPr>
            <a:r>
              <a:rPr lang="en-US" dirty="0" smtClean="0"/>
              <a:t>What </a:t>
            </a:r>
            <a:r>
              <a:rPr lang="en-US" dirty="0"/>
              <a:t>were the challenges, the proposed </a:t>
            </a:r>
            <a:r>
              <a:rPr lang="en-US" dirty="0" smtClean="0"/>
              <a:t>solution, and </a:t>
            </a:r>
            <a:r>
              <a:rPr lang="en-US" dirty="0"/>
              <a:t>the obtained results?</a:t>
            </a:r>
          </a:p>
        </p:txBody>
      </p:sp>
    </p:spTree>
    <p:extLst>
      <p:ext uri="{BB962C8B-B14F-4D97-AF65-F5344CB8AC3E}">
        <p14:creationId xmlns:p14="http://schemas.microsoft.com/office/powerpoint/2010/main" val="151316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39824"/>
          </a:xfrm>
        </p:spPr>
        <p:txBody>
          <a:bodyPr/>
          <a:lstStyle/>
          <a:p>
            <a:r>
              <a:rPr lang="en-US" dirty="0" smtClean="0"/>
              <a:t>A Taxonomy for </a:t>
            </a:r>
            <a:br>
              <a:rPr lang="en-US" dirty="0" smtClean="0"/>
            </a:br>
            <a:r>
              <a:rPr lang="en-US" dirty="0" smtClean="0"/>
              <a:t>Data Mining Tasks</a:t>
            </a:r>
            <a:endParaRPr lang="en-US" dirty="0"/>
          </a:p>
        </p:txBody>
      </p:sp>
      <p:pic>
        <p:nvPicPr>
          <p:cNvPr id="4" name="Picture 3"/>
          <p:cNvPicPr/>
          <p:nvPr/>
        </p:nvPicPr>
        <p:blipFill>
          <a:blip r:embed="rId3" cstate="print"/>
          <a:srcRect/>
          <a:stretch>
            <a:fillRect/>
          </a:stretch>
        </p:blipFill>
        <p:spPr bwMode="auto">
          <a:xfrm>
            <a:off x="1676400" y="1524000"/>
            <a:ext cx="5867400" cy="4876800"/>
          </a:xfrm>
          <a:prstGeom prst="rect">
            <a:avLst/>
          </a:prstGeom>
          <a:noFill/>
          <a:ln w="9525">
            <a:noFill/>
            <a:miter lim="800000"/>
            <a:headEnd/>
            <a:tailEnd/>
          </a:ln>
        </p:spPr>
      </p:pic>
    </p:spTree>
    <p:extLst>
      <p:ext uri="{BB962C8B-B14F-4D97-AF65-F5344CB8AC3E}">
        <p14:creationId xmlns:p14="http://schemas.microsoft.com/office/powerpoint/2010/main" val="2438564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Tasks (cont.) </a:t>
            </a:r>
            <a:endParaRPr lang="en-US" dirty="0"/>
          </a:p>
        </p:txBody>
      </p:sp>
      <p:sp>
        <p:nvSpPr>
          <p:cNvPr id="3" name="Content Placeholder 2"/>
          <p:cNvSpPr>
            <a:spLocks noGrp="1"/>
          </p:cNvSpPr>
          <p:nvPr>
            <p:ph idx="1"/>
          </p:nvPr>
        </p:nvSpPr>
        <p:spPr/>
        <p:txBody>
          <a:bodyPr/>
          <a:lstStyle/>
          <a:p>
            <a:r>
              <a:rPr lang="en-US" dirty="0" smtClean="0"/>
              <a:t>Time-series forecasting</a:t>
            </a:r>
          </a:p>
          <a:p>
            <a:pPr lvl="1"/>
            <a:r>
              <a:rPr lang="en-US" dirty="0" smtClean="0"/>
              <a:t>Part of sequence or link analysis?</a:t>
            </a:r>
          </a:p>
          <a:p>
            <a:r>
              <a:rPr lang="en-US" dirty="0" smtClean="0"/>
              <a:t>Visualization</a:t>
            </a:r>
          </a:p>
          <a:p>
            <a:pPr lvl="1"/>
            <a:r>
              <a:rPr lang="en-US" dirty="0" smtClean="0"/>
              <a:t>Another data mining task?</a:t>
            </a:r>
          </a:p>
          <a:p>
            <a:pPr lvl="4"/>
            <a:endParaRPr lang="en-US" dirty="0" smtClean="0"/>
          </a:p>
          <a:p>
            <a:r>
              <a:rPr lang="en-US" dirty="0" smtClean="0"/>
              <a:t>Types of DM</a:t>
            </a:r>
          </a:p>
          <a:p>
            <a:pPr lvl="1"/>
            <a:r>
              <a:rPr lang="en-US" dirty="0" smtClean="0"/>
              <a:t>Hypothesis-driven data mining</a:t>
            </a:r>
          </a:p>
          <a:p>
            <a:pPr lvl="1"/>
            <a:r>
              <a:rPr lang="en-US" dirty="0" smtClean="0"/>
              <a:t>Discovery-driven data mining</a:t>
            </a:r>
            <a:endParaRPr lang="en-US" dirty="0"/>
          </a:p>
        </p:txBody>
      </p:sp>
    </p:spTree>
    <p:extLst>
      <p:ext uri="{BB962C8B-B14F-4D97-AF65-F5344CB8AC3E}">
        <p14:creationId xmlns:p14="http://schemas.microsoft.com/office/powerpoint/2010/main" val="2026973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Applications</a:t>
            </a:r>
            <a:endParaRPr lang="en-US" dirty="0"/>
          </a:p>
        </p:txBody>
      </p:sp>
      <p:sp>
        <p:nvSpPr>
          <p:cNvPr id="3" name="Content Placeholder 2"/>
          <p:cNvSpPr>
            <a:spLocks noGrp="1"/>
          </p:cNvSpPr>
          <p:nvPr>
            <p:ph idx="1"/>
          </p:nvPr>
        </p:nvSpPr>
        <p:spPr/>
        <p:txBody>
          <a:bodyPr/>
          <a:lstStyle/>
          <a:p>
            <a:r>
              <a:rPr lang="en-US" sz="2800" dirty="0" smtClean="0"/>
              <a:t>Customer Relationship Management</a:t>
            </a:r>
          </a:p>
          <a:p>
            <a:pPr lvl="1"/>
            <a:r>
              <a:rPr lang="en-US" sz="2400" dirty="0" smtClean="0"/>
              <a:t>Maximize return on marketing campaigns</a:t>
            </a:r>
          </a:p>
          <a:p>
            <a:pPr lvl="1"/>
            <a:r>
              <a:rPr lang="en-US" sz="2400" dirty="0" smtClean="0"/>
              <a:t>Improve customer retention (churn analysis)</a:t>
            </a:r>
          </a:p>
          <a:p>
            <a:pPr lvl="1"/>
            <a:r>
              <a:rPr lang="en-US" sz="2400" dirty="0" smtClean="0"/>
              <a:t>Maximize customer value (cross-, up-selling)</a:t>
            </a:r>
          </a:p>
          <a:p>
            <a:pPr lvl="1"/>
            <a:r>
              <a:rPr lang="en-US" sz="2400" dirty="0" smtClean="0"/>
              <a:t>Identify and treat most valued customers</a:t>
            </a:r>
          </a:p>
          <a:p>
            <a:pPr lvl="3"/>
            <a:endParaRPr lang="en-US" sz="1100" dirty="0" smtClean="0"/>
          </a:p>
          <a:p>
            <a:r>
              <a:rPr lang="en-US" sz="2800" dirty="0" smtClean="0"/>
              <a:t>Banking &amp; Other Financial </a:t>
            </a:r>
          </a:p>
          <a:p>
            <a:pPr lvl="1"/>
            <a:r>
              <a:rPr lang="en-US" sz="2400" dirty="0" smtClean="0"/>
              <a:t>Automate the loan application process </a:t>
            </a:r>
          </a:p>
          <a:p>
            <a:pPr lvl="1"/>
            <a:r>
              <a:rPr lang="en-US" sz="2400" dirty="0" smtClean="0"/>
              <a:t>Detecting fraudulent transactions</a:t>
            </a:r>
          </a:p>
          <a:p>
            <a:pPr lvl="1"/>
            <a:r>
              <a:rPr lang="en-US" sz="2400" dirty="0" smtClean="0"/>
              <a:t>Maximize customer value (cross-, up-selling)</a:t>
            </a:r>
          </a:p>
          <a:p>
            <a:pPr lvl="1"/>
            <a:r>
              <a:rPr lang="en-US" sz="2400" dirty="0" smtClean="0"/>
              <a:t>Optimizing cash reserves with forecasting </a:t>
            </a:r>
          </a:p>
          <a:p>
            <a:pPr lvl="1"/>
            <a:endParaRPr lang="en-US" sz="2400" dirty="0" smtClean="0"/>
          </a:p>
          <a:p>
            <a:pPr lvl="1"/>
            <a:endParaRPr lang="en-US" sz="2400" dirty="0"/>
          </a:p>
        </p:txBody>
      </p:sp>
    </p:spTree>
    <p:extLst>
      <p:ext uri="{BB962C8B-B14F-4D97-AF65-F5344CB8AC3E}">
        <p14:creationId xmlns:p14="http://schemas.microsoft.com/office/powerpoint/2010/main" val="356649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Applications (cont.)</a:t>
            </a:r>
            <a:endParaRPr lang="en-US" dirty="0"/>
          </a:p>
        </p:txBody>
      </p:sp>
      <p:sp>
        <p:nvSpPr>
          <p:cNvPr id="3" name="Content Placeholder 2"/>
          <p:cNvSpPr>
            <a:spLocks noGrp="1"/>
          </p:cNvSpPr>
          <p:nvPr>
            <p:ph idx="1"/>
          </p:nvPr>
        </p:nvSpPr>
        <p:spPr/>
        <p:txBody>
          <a:bodyPr/>
          <a:lstStyle/>
          <a:p>
            <a:r>
              <a:rPr lang="en-US" sz="2800" dirty="0" smtClean="0"/>
              <a:t>Retailing and Logistics</a:t>
            </a:r>
          </a:p>
          <a:p>
            <a:pPr lvl="1"/>
            <a:r>
              <a:rPr lang="en-US" sz="2400" dirty="0" smtClean="0"/>
              <a:t>Optimize inventory levels at different locations</a:t>
            </a:r>
          </a:p>
          <a:p>
            <a:pPr lvl="1"/>
            <a:r>
              <a:rPr lang="en-US" sz="2400" dirty="0" smtClean="0"/>
              <a:t>Improve the store layout and sales promotions</a:t>
            </a:r>
          </a:p>
          <a:p>
            <a:pPr lvl="1"/>
            <a:r>
              <a:rPr lang="en-US" sz="2400" dirty="0" smtClean="0"/>
              <a:t>Optimize logistics by predicting seasonal effects</a:t>
            </a:r>
          </a:p>
          <a:p>
            <a:pPr lvl="1"/>
            <a:r>
              <a:rPr lang="en-US" sz="2400" dirty="0" smtClean="0"/>
              <a:t>Minimize losses due to limited shelf life</a:t>
            </a:r>
          </a:p>
          <a:p>
            <a:pPr lvl="1"/>
            <a:endParaRPr lang="en-US" sz="1100" dirty="0" smtClean="0"/>
          </a:p>
          <a:p>
            <a:r>
              <a:rPr lang="en-US" sz="2800" dirty="0" smtClean="0"/>
              <a:t>Manufacturing and Maintenance</a:t>
            </a:r>
          </a:p>
          <a:p>
            <a:pPr lvl="1"/>
            <a:r>
              <a:rPr lang="en-US" sz="2400" dirty="0" smtClean="0"/>
              <a:t>Predict/prevent machinery failures </a:t>
            </a:r>
          </a:p>
          <a:p>
            <a:pPr lvl="1"/>
            <a:r>
              <a:rPr lang="en-US" sz="2400" dirty="0" smtClean="0"/>
              <a:t>Identify anomalies in production systems to optimize the use manufacturing capacity</a:t>
            </a:r>
          </a:p>
          <a:p>
            <a:pPr lvl="1"/>
            <a:r>
              <a:rPr lang="en-US" sz="2400" dirty="0" smtClean="0"/>
              <a:t>Discover novel patterns to improve product quality</a:t>
            </a:r>
          </a:p>
          <a:p>
            <a:pPr lvl="1"/>
            <a:endParaRPr lang="en-US" sz="2400" dirty="0"/>
          </a:p>
        </p:txBody>
      </p:sp>
    </p:spTree>
    <p:extLst>
      <p:ext uri="{BB962C8B-B14F-4D97-AF65-F5344CB8AC3E}">
        <p14:creationId xmlns:p14="http://schemas.microsoft.com/office/powerpoint/2010/main" val="756098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a:t>
            </a:r>
            <a:r>
              <a:rPr lang="en-US" dirty="0"/>
              <a:t>Applications (cont.)</a:t>
            </a:r>
          </a:p>
        </p:txBody>
      </p:sp>
      <p:sp>
        <p:nvSpPr>
          <p:cNvPr id="3" name="Content Placeholder 2"/>
          <p:cNvSpPr>
            <a:spLocks noGrp="1"/>
          </p:cNvSpPr>
          <p:nvPr>
            <p:ph idx="1"/>
          </p:nvPr>
        </p:nvSpPr>
        <p:spPr>
          <a:xfrm>
            <a:off x="762000" y="1600200"/>
            <a:ext cx="8229600" cy="4800600"/>
          </a:xfrm>
        </p:spPr>
        <p:txBody>
          <a:bodyPr/>
          <a:lstStyle/>
          <a:p>
            <a:r>
              <a:rPr lang="en-US" sz="2800" dirty="0" smtClean="0"/>
              <a:t>Brokerage and Securities Trading</a:t>
            </a:r>
          </a:p>
          <a:p>
            <a:pPr lvl="1"/>
            <a:r>
              <a:rPr lang="en-US" sz="2400" dirty="0" smtClean="0"/>
              <a:t>Predict changes on certain bond prices </a:t>
            </a:r>
          </a:p>
          <a:p>
            <a:pPr lvl="1"/>
            <a:r>
              <a:rPr lang="en-US" sz="2400" dirty="0" smtClean="0"/>
              <a:t>Forecast the direction of stock fluctuations</a:t>
            </a:r>
          </a:p>
          <a:p>
            <a:pPr lvl="1"/>
            <a:r>
              <a:rPr lang="en-US" sz="2400" dirty="0" smtClean="0"/>
              <a:t>Assess the effect of events on market movements</a:t>
            </a:r>
          </a:p>
          <a:p>
            <a:pPr lvl="1"/>
            <a:r>
              <a:rPr lang="en-US" sz="2400" dirty="0" smtClean="0"/>
              <a:t>Identify and prevent fraudulent activities in trading</a:t>
            </a:r>
          </a:p>
          <a:p>
            <a:pPr lvl="1"/>
            <a:endParaRPr lang="en-US" sz="1100" dirty="0" smtClean="0"/>
          </a:p>
          <a:p>
            <a:r>
              <a:rPr lang="en-US" sz="2800" dirty="0" smtClean="0"/>
              <a:t>Insurance</a:t>
            </a:r>
          </a:p>
          <a:p>
            <a:pPr lvl="1"/>
            <a:r>
              <a:rPr lang="en-US" sz="2400" dirty="0" smtClean="0"/>
              <a:t>Forecast claim costs for better business planning</a:t>
            </a:r>
          </a:p>
          <a:p>
            <a:pPr lvl="1"/>
            <a:r>
              <a:rPr lang="en-US" sz="2400" dirty="0" smtClean="0"/>
              <a:t>Determine optimal rate plans </a:t>
            </a:r>
          </a:p>
          <a:p>
            <a:pPr lvl="1"/>
            <a:r>
              <a:rPr lang="en-US" sz="2400" dirty="0" smtClean="0"/>
              <a:t>Optimize marketing to specific customers </a:t>
            </a:r>
          </a:p>
          <a:p>
            <a:pPr lvl="1"/>
            <a:r>
              <a:rPr lang="en-US" sz="2400" dirty="0" smtClean="0"/>
              <a:t>Identify and prevent fraudulent claim activities</a:t>
            </a:r>
          </a:p>
          <a:p>
            <a:pPr lvl="1"/>
            <a:endParaRPr lang="en-US" sz="2400" dirty="0"/>
          </a:p>
        </p:txBody>
      </p:sp>
    </p:spTree>
    <p:extLst>
      <p:ext uri="{BB962C8B-B14F-4D97-AF65-F5344CB8AC3E}">
        <p14:creationId xmlns:p14="http://schemas.microsoft.com/office/powerpoint/2010/main" val="519710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Applications (cont.)</a:t>
            </a:r>
            <a:endParaRPr lang="en-US" dirty="0"/>
          </a:p>
        </p:txBody>
      </p:sp>
      <p:sp>
        <p:nvSpPr>
          <p:cNvPr id="3" name="Content Placeholder 2"/>
          <p:cNvSpPr>
            <a:spLocks noGrp="1"/>
          </p:cNvSpPr>
          <p:nvPr>
            <p:ph idx="1"/>
          </p:nvPr>
        </p:nvSpPr>
        <p:spPr>
          <a:xfrm>
            <a:off x="762000" y="1600200"/>
            <a:ext cx="8382000" cy="4800600"/>
          </a:xfrm>
        </p:spPr>
        <p:txBody>
          <a:bodyPr/>
          <a:lstStyle/>
          <a:p>
            <a:r>
              <a:rPr lang="en-US" sz="2800" dirty="0" smtClean="0"/>
              <a:t>Computer hardware and software</a:t>
            </a:r>
          </a:p>
          <a:p>
            <a:r>
              <a:rPr lang="en-US" sz="2800" dirty="0" smtClean="0"/>
              <a:t>Science and engineering</a:t>
            </a:r>
          </a:p>
          <a:p>
            <a:r>
              <a:rPr lang="en-US" sz="2400" dirty="0" smtClean="0"/>
              <a:t>Government and defense</a:t>
            </a:r>
          </a:p>
          <a:p>
            <a:r>
              <a:rPr lang="en-US" sz="2400" dirty="0" smtClean="0"/>
              <a:t>Homeland security and law enforcement</a:t>
            </a:r>
          </a:p>
          <a:p>
            <a:r>
              <a:rPr lang="en-US" sz="2400" dirty="0" smtClean="0"/>
              <a:t>Travel industry </a:t>
            </a:r>
          </a:p>
          <a:p>
            <a:r>
              <a:rPr lang="en-US" sz="2400" dirty="0" smtClean="0"/>
              <a:t>Healthcare</a:t>
            </a:r>
          </a:p>
          <a:p>
            <a:r>
              <a:rPr lang="en-US" sz="2400" dirty="0" smtClean="0"/>
              <a:t>Medicine</a:t>
            </a:r>
          </a:p>
          <a:p>
            <a:r>
              <a:rPr lang="en-US" sz="2400" dirty="0" smtClean="0"/>
              <a:t>Entertainment industry</a:t>
            </a:r>
          </a:p>
          <a:p>
            <a:r>
              <a:rPr lang="en-US" sz="2400" dirty="0" smtClean="0"/>
              <a:t>Sports</a:t>
            </a:r>
          </a:p>
          <a:p>
            <a:r>
              <a:rPr lang="en-US" sz="2400" dirty="0" smtClean="0"/>
              <a:t>Etc.</a:t>
            </a:r>
          </a:p>
        </p:txBody>
      </p:sp>
      <p:sp>
        <p:nvSpPr>
          <p:cNvPr id="4" name="Right Brace 3"/>
          <p:cNvSpPr/>
          <p:nvPr/>
        </p:nvSpPr>
        <p:spPr bwMode="auto">
          <a:xfrm>
            <a:off x="3200400" y="3962400"/>
            <a:ext cx="304800" cy="838200"/>
          </a:xfrm>
          <a:prstGeom prst="rightBrace">
            <a:avLst/>
          </a:prstGeom>
          <a:noFill/>
          <a:ln w="9525" cap="flat" cmpd="sng" algn="ctr">
            <a:solidFill>
              <a:srgbClr val="C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smtClean="0">
              <a:ln>
                <a:noFill/>
              </a:ln>
              <a:solidFill>
                <a:srgbClr val="CC3300"/>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3505200" y="3861137"/>
            <a:ext cx="3124200" cy="1015663"/>
          </a:xfrm>
          <a:prstGeom prst="rect">
            <a:avLst/>
          </a:prstGeom>
          <a:noFill/>
        </p:spPr>
        <p:txBody>
          <a:bodyPr wrap="square" rtlCol="0">
            <a:spAutoFit/>
          </a:bodyPr>
          <a:lstStyle/>
          <a:p>
            <a:pPr algn="l"/>
            <a:r>
              <a:rPr lang="en-US" sz="2000" b="0" dirty="0" smtClean="0">
                <a:solidFill>
                  <a:srgbClr val="F85E08"/>
                </a:solidFill>
                <a:effectLst/>
              </a:rPr>
              <a:t>Increasingly more  popular application areas for data mining</a:t>
            </a:r>
            <a:endParaRPr lang="en-US" sz="2000" b="0" dirty="0">
              <a:solidFill>
                <a:srgbClr val="F85E08"/>
              </a:solidFill>
              <a:effectLst/>
            </a:endParaRPr>
          </a:p>
        </p:txBody>
      </p:sp>
    </p:spTree>
    <p:extLst>
      <p:ext uri="{BB962C8B-B14F-4D97-AF65-F5344CB8AC3E}">
        <p14:creationId xmlns:p14="http://schemas.microsoft.com/office/powerpoint/2010/main" val="228235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Define data mining as an enabling technology for business intelligence</a:t>
            </a:r>
          </a:p>
          <a:p>
            <a:r>
              <a:rPr lang="en-US" sz="2800" dirty="0"/>
              <a:t>Understand the objectives and benefits of business analytics and data mining</a:t>
            </a:r>
          </a:p>
          <a:p>
            <a:r>
              <a:rPr lang="en-US" sz="2800" dirty="0"/>
              <a:t>Recognize the wide range of applications of data mining</a:t>
            </a:r>
          </a:p>
          <a:p>
            <a:r>
              <a:rPr lang="en-US" sz="2800" dirty="0"/>
              <a:t>Learn the standardized data mining processes</a:t>
            </a:r>
          </a:p>
          <a:p>
            <a:pPr lvl="1"/>
            <a:r>
              <a:rPr lang="en-US" sz="2400" dirty="0" smtClean="0"/>
              <a:t>CRISP-DM</a:t>
            </a:r>
            <a:endParaRPr lang="en-US" sz="2400" dirty="0"/>
          </a:p>
          <a:p>
            <a:pPr lvl="1"/>
            <a:r>
              <a:rPr lang="en-US" sz="2400" dirty="0" smtClean="0"/>
              <a:t>SEMMA</a:t>
            </a:r>
            <a:endParaRPr lang="en-US" sz="2400" dirty="0"/>
          </a:p>
          <a:p>
            <a:pPr lvl="1"/>
            <a:r>
              <a:rPr lang="en-US" sz="2400" dirty="0" smtClean="0"/>
              <a:t>KDD</a:t>
            </a:r>
            <a:endParaRPr lang="en-US" sz="2400" dirty="0"/>
          </a:p>
        </p:txBody>
      </p:sp>
      <p:sp>
        <p:nvSpPr>
          <p:cNvPr id="5" name="TextBox 4"/>
          <p:cNvSpPr txBox="1"/>
          <p:nvPr/>
        </p:nvSpPr>
        <p:spPr>
          <a:xfrm>
            <a:off x="6676603" y="58674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4232026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5.3</a:t>
            </a:r>
            <a:endParaRPr lang="en-US" dirty="0"/>
          </a:p>
        </p:txBody>
      </p:sp>
      <p:sp>
        <p:nvSpPr>
          <p:cNvPr id="3" name="Content Placeholder 2"/>
          <p:cNvSpPr>
            <a:spLocks noGrp="1"/>
          </p:cNvSpPr>
          <p:nvPr>
            <p:ph idx="1"/>
          </p:nvPr>
        </p:nvSpPr>
        <p:spPr>
          <a:xfrm>
            <a:off x="762000" y="1600200"/>
            <a:ext cx="8153400" cy="4876800"/>
          </a:xfrm>
        </p:spPr>
        <p:txBody>
          <a:bodyPr>
            <a:normAutofit fontScale="92500" lnSpcReduction="10000"/>
          </a:bodyPr>
          <a:lstStyle/>
          <a:p>
            <a:pPr marL="0" indent="0">
              <a:buNone/>
            </a:pPr>
            <a:r>
              <a:rPr lang="en-US" sz="3900" dirty="0">
                <a:solidFill>
                  <a:srgbClr val="F85E08"/>
                </a:solidFill>
                <a:effectLst>
                  <a:outerShdw blurRad="38100" dist="38100" dir="2700000" algn="tl">
                    <a:srgbClr val="000000">
                      <a:alpha val="43137"/>
                    </a:srgbClr>
                  </a:outerShdw>
                </a:effectLst>
              </a:rPr>
              <a:t>A Mine on Terrorist </a:t>
            </a:r>
            <a:r>
              <a:rPr lang="en-US" sz="3900" dirty="0" smtClean="0">
                <a:solidFill>
                  <a:srgbClr val="F85E08"/>
                </a:solidFill>
                <a:effectLst>
                  <a:outerShdw blurRad="38100" dist="38100" dir="2700000" algn="tl">
                    <a:srgbClr val="000000">
                      <a:alpha val="43137"/>
                    </a:srgbClr>
                  </a:outerShdw>
                </a:effectLst>
              </a:rPr>
              <a:t>Funding</a:t>
            </a:r>
          </a:p>
          <a:p>
            <a:pPr marL="0" indent="0">
              <a:buNone/>
            </a:pPr>
            <a:endParaRPr lang="en-US" sz="2200" dirty="0" smtClean="0">
              <a:solidFill>
                <a:srgbClr val="0000CC"/>
              </a:solidFill>
              <a:effectLst>
                <a:outerShdw blurRad="38100" dist="38100" dir="2700000" algn="tl">
                  <a:srgbClr val="000000">
                    <a:alpha val="43137"/>
                  </a:srgbClr>
                </a:outerShdw>
              </a:effectLst>
            </a:endParaRPr>
          </a:p>
          <a:p>
            <a:pPr>
              <a:buNone/>
            </a:pPr>
            <a:r>
              <a:rPr lang="en-US" u="sng" dirty="0" smtClean="0">
                <a:solidFill>
                  <a:srgbClr val="F85E08"/>
                </a:solidFill>
                <a:effectLst>
                  <a:outerShdw blurRad="38100" dist="38100" dir="2700000" algn="tl">
                    <a:srgbClr val="000000">
                      <a:alpha val="43137"/>
                    </a:srgbClr>
                  </a:outerShdw>
                </a:effectLst>
              </a:rPr>
              <a:t>Questions For Discussion</a:t>
            </a:r>
          </a:p>
          <a:p>
            <a:pPr marL="461963" indent="-461963">
              <a:buClr>
                <a:srgbClr val="F85E08"/>
              </a:buClr>
              <a:buSzPct val="80000"/>
              <a:buFont typeface="+mj-lt"/>
              <a:buAutoNum type="arabicPeriod"/>
            </a:pPr>
            <a:r>
              <a:rPr lang="en-US" dirty="0" smtClean="0"/>
              <a:t>How </a:t>
            </a:r>
            <a:r>
              <a:rPr lang="en-US" dirty="0"/>
              <a:t>can data mining be used to fight </a:t>
            </a:r>
            <a:r>
              <a:rPr lang="en-US" dirty="0" smtClean="0"/>
              <a:t>terrorism? Comment </a:t>
            </a:r>
            <a:r>
              <a:rPr lang="en-US" dirty="0"/>
              <a:t>on what else can be done </a:t>
            </a:r>
            <a:r>
              <a:rPr lang="en-US" dirty="0" smtClean="0"/>
              <a:t>beyond what </a:t>
            </a:r>
            <a:r>
              <a:rPr lang="en-US" dirty="0"/>
              <a:t>is covered in this short application case.</a:t>
            </a:r>
          </a:p>
          <a:p>
            <a:pPr marL="461963" indent="-461963">
              <a:buClr>
                <a:srgbClr val="F85E08"/>
              </a:buClr>
              <a:buSzPct val="80000"/>
              <a:buFont typeface="+mj-lt"/>
              <a:buAutoNum type="arabicPeriod"/>
            </a:pPr>
            <a:r>
              <a:rPr lang="en-US" dirty="0" smtClean="0"/>
              <a:t>Do </a:t>
            </a:r>
            <a:r>
              <a:rPr lang="en-US" dirty="0"/>
              <a:t>you think data mining, while essential </a:t>
            </a:r>
            <a:r>
              <a:rPr lang="en-US" dirty="0" smtClean="0"/>
              <a:t>for fighting </a:t>
            </a:r>
            <a:r>
              <a:rPr lang="en-US" dirty="0"/>
              <a:t>terrorist cells, also jeopardizes </a:t>
            </a:r>
            <a:r>
              <a:rPr lang="en-US" dirty="0" smtClean="0"/>
              <a:t>individuals’ rights </a:t>
            </a:r>
            <a:r>
              <a:rPr lang="en-US" dirty="0"/>
              <a:t>of privacy?</a:t>
            </a:r>
          </a:p>
        </p:txBody>
      </p:sp>
    </p:spTree>
    <p:extLst>
      <p:ext uri="{BB962C8B-B14F-4D97-AF65-F5344CB8AC3E}">
        <p14:creationId xmlns:p14="http://schemas.microsoft.com/office/powerpoint/2010/main" val="220856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Process</a:t>
            </a:r>
            <a:endParaRPr lang="en-US" dirty="0"/>
          </a:p>
        </p:txBody>
      </p:sp>
      <p:sp>
        <p:nvSpPr>
          <p:cNvPr id="3" name="Content Placeholder 2"/>
          <p:cNvSpPr>
            <a:spLocks noGrp="1"/>
          </p:cNvSpPr>
          <p:nvPr>
            <p:ph idx="1"/>
          </p:nvPr>
        </p:nvSpPr>
        <p:spPr>
          <a:xfrm>
            <a:off x="762000" y="1600200"/>
            <a:ext cx="8382000" cy="4800600"/>
          </a:xfrm>
        </p:spPr>
        <p:txBody>
          <a:bodyPr>
            <a:normAutofit/>
          </a:bodyPr>
          <a:lstStyle/>
          <a:p>
            <a:r>
              <a:rPr lang="en-US" dirty="0" smtClean="0"/>
              <a:t>A manifestation of best practices</a:t>
            </a:r>
          </a:p>
          <a:p>
            <a:r>
              <a:rPr lang="en-US" dirty="0" smtClean="0"/>
              <a:t>A systematic way to conduct DM projects</a:t>
            </a:r>
          </a:p>
          <a:p>
            <a:r>
              <a:rPr lang="en-US" dirty="0" smtClean="0"/>
              <a:t>Different groups has different versions</a:t>
            </a:r>
          </a:p>
          <a:p>
            <a:r>
              <a:rPr lang="en-US" dirty="0" smtClean="0"/>
              <a:t>Most common standard processes:</a:t>
            </a:r>
          </a:p>
          <a:p>
            <a:pPr lvl="1"/>
            <a:r>
              <a:rPr lang="en-US" dirty="0" smtClean="0"/>
              <a:t>CRISP-DM (Cross-Industry Standard Process for Data Mining)</a:t>
            </a:r>
          </a:p>
          <a:p>
            <a:pPr lvl="1"/>
            <a:r>
              <a:rPr lang="en-US" dirty="0" err="1" smtClean="0"/>
              <a:t>SEMMA</a:t>
            </a:r>
            <a:r>
              <a:rPr lang="en-US" dirty="0" smtClean="0"/>
              <a:t> (Sample, Explore, Modify, Model, and Assess)</a:t>
            </a:r>
          </a:p>
          <a:p>
            <a:pPr lvl="1"/>
            <a:r>
              <a:rPr lang="en-US" dirty="0" smtClean="0"/>
              <a:t>KDD (Knowledge Discovery in Databases)</a:t>
            </a:r>
            <a:endParaRPr lang="en-US" dirty="0"/>
          </a:p>
        </p:txBody>
      </p:sp>
    </p:spTree>
    <p:extLst>
      <p:ext uri="{BB962C8B-B14F-4D97-AF65-F5344CB8AC3E}">
        <p14:creationId xmlns:p14="http://schemas.microsoft.com/office/powerpoint/2010/main" val="2045026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Process</a:t>
            </a:r>
            <a:endParaRPr lang="en-US" dirty="0"/>
          </a:p>
        </p:txBody>
      </p:sp>
      <p:pic>
        <p:nvPicPr>
          <p:cNvPr id="4" name="Picture 3"/>
          <p:cNvPicPr/>
          <p:nvPr/>
        </p:nvPicPr>
        <p:blipFill>
          <a:blip r:embed="rId3" cstate="print"/>
          <a:srcRect/>
          <a:stretch>
            <a:fillRect/>
          </a:stretch>
        </p:blipFill>
        <p:spPr bwMode="auto">
          <a:xfrm>
            <a:off x="1066800" y="1676400"/>
            <a:ext cx="7162800" cy="4495800"/>
          </a:xfrm>
          <a:prstGeom prst="rect">
            <a:avLst/>
          </a:prstGeom>
          <a:noFill/>
          <a:ln w="9525">
            <a:noFill/>
            <a:miter lim="800000"/>
            <a:headEnd/>
            <a:tailEnd/>
          </a:ln>
        </p:spPr>
      </p:pic>
      <p:sp>
        <p:nvSpPr>
          <p:cNvPr id="5" name="TextBox 4"/>
          <p:cNvSpPr txBox="1"/>
          <p:nvPr/>
        </p:nvSpPr>
        <p:spPr>
          <a:xfrm>
            <a:off x="5825783" y="6138446"/>
            <a:ext cx="2383345" cy="338554"/>
          </a:xfrm>
          <a:prstGeom prst="rect">
            <a:avLst/>
          </a:prstGeom>
          <a:noFill/>
        </p:spPr>
        <p:txBody>
          <a:bodyPr wrap="none" rtlCol="0">
            <a:spAutoFit/>
          </a:bodyPr>
          <a:lstStyle/>
          <a:p>
            <a:r>
              <a:rPr lang="en-US" sz="1600" b="0" i="1" dirty="0" smtClean="0">
                <a:effectLst/>
              </a:rPr>
              <a:t>Source: KDNuggets.com</a:t>
            </a:r>
            <a:endParaRPr lang="en-US" sz="1600" b="0" i="1" dirty="0">
              <a:effectLst/>
            </a:endParaRPr>
          </a:p>
        </p:txBody>
      </p:sp>
    </p:spTree>
    <p:extLst>
      <p:ext uri="{BB962C8B-B14F-4D97-AF65-F5344CB8AC3E}">
        <p14:creationId xmlns:p14="http://schemas.microsoft.com/office/powerpoint/2010/main" val="202316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Process: CRISP-DM</a:t>
            </a:r>
            <a:endParaRPr lang="en-US" dirty="0"/>
          </a:p>
        </p:txBody>
      </p:sp>
      <p:pic>
        <p:nvPicPr>
          <p:cNvPr id="4" name="Picture 3"/>
          <p:cNvPicPr/>
          <p:nvPr/>
        </p:nvPicPr>
        <p:blipFill>
          <a:blip r:embed="rId3" cstate="print"/>
          <a:srcRect/>
          <a:stretch>
            <a:fillRect/>
          </a:stretch>
        </p:blipFill>
        <p:spPr bwMode="auto">
          <a:xfrm>
            <a:off x="1981200" y="1668145"/>
            <a:ext cx="5202238" cy="4732655"/>
          </a:xfrm>
          <a:prstGeom prst="rect">
            <a:avLst/>
          </a:prstGeom>
          <a:noFill/>
          <a:ln w="9525">
            <a:noFill/>
            <a:miter lim="800000"/>
            <a:headEnd/>
            <a:tailEnd/>
          </a:ln>
        </p:spPr>
      </p:pic>
    </p:spTree>
    <p:extLst>
      <p:ext uri="{BB962C8B-B14F-4D97-AF65-F5344CB8AC3E}">
        <p14:creationId xmlns:p14="http://schemas.microsoft.com/office/powerpoint/2010/main" val="3280969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Process: CRISP-DM</a:t>
            </a:r>
            <a:endParaRPr lang="en-US" dirty="0"/>
          </a:p>
        </p:txBody>
      </p:sp>
      <p:sp>
        <p:nvSpPr>
          <p:cNvPr id="3" name="Content Placeholder 2"/>
          <p:cNvSpPr>
            <a:spLocks noGrp="1"/>
          </p:cNvSpPr>
          <p:nvPr>
            <p:ph idx="1"/>
          </p:nvPr>
        </p:nvSpPr>
        <p:spPr>
          <a:xfrm>
            <a:off x="762000" y="1600200"/>
            <a:ext cx="8153400" cy="4800600"/>
          </a:xfrm>
        </p:spPr>
        <p:txBody>
          <a:bodyPr>
            <a:normAutofit/>
          </a:bodyPr>
          <a:lstStyle/>
          <a:p>
            <a:pPr>
              <a:buNone/>
            </a:pPr>
            <a:r>
              <a:rPr lang="en-US" dirty="0" smtClean="0">
                <a:solidFill>
                  <a:srgbClr val="FF0000"/>
                </a:solidFill>
              </a:rPr>
              <a:t>Step 1:</a:t>
            </a:r>
            <a:r>
              <a:rPr lang="en-US" dirty="0" smtClean="0"/>
              <a:t> Business Understanding</a:t>
            </a:r>
          </a:p>
          <a:p>
            <a:pPr>
              <a:buNone/>
            </a:pPr>
            <a:r>
              <a:rPr lang="en-US" dirty="0" smtClean="0">
                <a:solidFill>
                  <a:srgbClr val="FF0000"/>
                </a:solidFill>
              </a:rPr>
              <a:t>Step 2:</a:t>
            </a:r>
            <a:r>
              <a:rPr lang="en-US" dirty="0" smtClean="0"/>
              <a:t> Data Understanding</a:t>
            </a:r>
          </a:p>
          <a:p>
            <a:pPr>
              <a:buNone/>
            </a:pPr>
            <a:r>
              <a:rPr lang="en-US" dirty="0" smtClean="0">
                <a:solidFill>
                  <a:srgbClr val="FF0000"/>
                </a:solidFill>
              </a:rPr>
              <a:t>Step 3:</a:t>
            </a:r>
            <a:r>
              <a:rPr lang="en-US" dirty="0" smtClean="0"/>
              <a:t> Data Preparation (!)</a:t>
            </a:r>
          </a:p>
          <a:p>
            <a:pPr>
              <a:buNone/>
            </a:pPr>
            <a:r>
              <a:rPr lang="en-US" dirty="0" smtClean="0">
                <a:solidFill>
                  <a:srgbClr val="FF0000"/>
                </a:solidFill>
              </a:rPr>
              <a:t>Step 4:</a:t>
            </a:r>
            <a:r>
              <a:rPr lang="en-US" dirty="0" smtClean="0"/>
              <a:t> Model Building</a:t>
            </a:r>
          </a:p>
          <a:p>
            <a:pPr>
              <a:buNone/>
            </a:pPr>
            <a:r>
              <a:rPr lang="en-US" dirty="0" smtClean="0">
                <a:solidFill>
                  <a:srgbClr val="FF0000"/>
                </a:solidFill>
              </a:rPr>
              <a:t>Step 5:</a:t>
            </a:r>
            <a:r>
              <a:rPr lang="en-US" dirty="0" smtClean="0"/>
              <a:t> Testing and Evaluation</a:t>
            </a:r>
          </a:p>
          <a:p>
            <a:pPr>
              <a:buNone/>
            </a:pPr>
            <a:r>
              <a:rPr lang="en-US" dirty="0" smtClean="0">
                <a:solidFill>
                  <a:srgbClr val="FF0000"/>
                </a:solidFill>
              </a:rPr>
              <a:t>Step 6:</a:t>
            </a:r>
            <a:r>
              <a:rPr lang="en-US" dirty="0" smtClean="0"/>
              <a:t> Deployment</a:t>
            </a:r>
          </a:p>
          <a:p>
            <a:pPr>
              <a:buNone/>
            </a:pPr>
            <a:endParaRPr lang="en-US" sz="700" dirty="0" smtClean="0"/>
          </a:p>
          <a:p>
            <a:r>
              <a:rPr lang="en-US" dirty="0" smtClean="0"/>
              <a:t>The process is highly repetitive and experimental (DM: art versus science?)</a:t>
            </a:r>
            <a:endParaRPr lang="en-US" dirty="0"/>
          </a:p>
        </p:txBody>
      </p:sp>
      <p:sp>
        <p:nvSpPr>
          <p:cNvPr id="4" name="Right Brace 3"/>
          <p:cNvSpPr/>
          <p:nvPr/>
        </p:nvSpPr>
        <p:spPr bwMode="auto">
          <a:xfrm>
            <a:off x="6553200" y="1600200"/>
            <a:ext cx="381000" cy="14478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6781800" y="1803737"/>
            <a:ext cx="2057400" cy="1015663"/>
          </a:xfrm>
          <a:prstGeom prst="rect">
            <a:avLst/>
          </a:prstGeom>
          <a:noFill/>
        </p:spPr>
        <p:txBody>
          <a:bodyPr wrap="square" rtlCol="0">
            <a:spAutoFit/>
          </a:bodyPr>
          <a:lstStyle/>
          <a:p>
            <a:r>
              <a:rPr lang="en-US" sz="2000" b="0" dirty="0" smtClean="0">
                <a:solidFill>
                  <a:srgbClr val="FF0000"/>
                </a:solidFill>
                <a:effectLst/>
              </a:rPr>
              <a:t>Accounts for ~85% of total project time</a:t>
            </a:r>
            <a:endParaRPr lang="en-US" sz="2000" b="0" dirty="0">
              <a:solidFill>
                <a:srgbClr val="FF0000"/>
              </a:solidFill>
              <a:effectLst/>
            </a:endParaRPr>
          </a:p>
        </p:txBody>
      </p:sp>
    </p:spTree>
    <p:extLst>
      <p:ext uri="{BB962C8B-B14F-4D97-AF65-F5344CB8AC3E}">
        <p14:creationId xmlns:p14="http://schemas.microsoft.com/office/powerpoint/2010/main" val="206388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 A Critical DM Task</a:t>
            </a:r>
            <a:endParaRPr lang="en-US" dirty="0"/>
          </a:p>
        </p:txBody>
      </p:sp>
      <p:pic>
        <p:nvPicPr>
          <p:cNvPr id="4" name="Picture 3"/>
          <p:cNvPicPr/>
          <p:nvPr/>
        </p:nvPicPr>
        <p:blipFill>
          <a:blip r:embed="rId3" cstate="print"/>
          <a:srcRect/>
          <a:stretch>
            <a:fillRect/>
          </a:stretch>
        </p:blipFill>
        <p:spPr bwMode="auto">
          <a:xfrm>
            <a:off x="2803525" y="1624965"/>
            <a:ext cx="3597275" cy="4775835"/>
          </a:xfrm>
          <a:prstGeom prst="rect">
            <a:avLst/>
          </a:prstGeom>
          <a:noFill/>
          <a:ln w="9525">
            <a:noFill/>
            <a:miter lim="800000"/>
            <a:headEnd/>
            <a:tailEnd/>
          </a:ln>
        </p:spPr>
      </p:pic>
    </p:spTree>
    <p:extLst>
      <p:ext uri="{BB962C8B-B14F-4D97-AF65-F5344CB8AC3E}">
        <p14:creationId xmlns:p14="http://schemas.microsoft.com/office/powerpoint/2010/main" val="3820395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Process: </a:t>
            </a:r>
            <a:r>
              <a:rPr lang="en-US" dirty="0" err="1" smtClean="0"/>
              <a:t>SEMMA</a:t>
            </a:r>
            <a:endParaRPr lang="en-US" dirty="0"/>
          </a:p>
        </p:txBody>
      </p:sp>
      <p:pic>
        <p:nvPicPr>
          <p:cNvPr id="4" name="Picture 3"/>
          <p:cNvPicPr/>
          <p:nvPr/>
        </p:nvPicPr>
        <p:blipFill>
          <a:blip r:embed="rId3" cstate="print"/>
          <a:srcRect/>
          <a:stretch>
            <a:fillRect/>
          </a:stretch>
        </p:blipFill>
        <p:spPr bwMode="auto">
          <a:xfrm>
            <a:off x="1676400" y="1676400"/>
            <a:ext cx="6096000" cy="4569460"/>
          </a:xfrm>
          <a:prstGeom prst="rect">
            <a:avLst/>
          </a:prstGeom>
          <a:noFill/>
          <a:ln w="9525">
            <a:noFill/>
            <a:miter lim="800000"/>
            <a:headEnd/>
            <a:tailEnd/>
          </a:ln>
        </p:spPr>
      </p:pic>
    </p:spTree>
    <p:extLst>
      <p:ext uri="{BB962C8B-B14F-4D97-AF65-F5344CB8AC3E}">
        <p14:creationId xmlns:p14="http://schemas.microsoft.com/office/powerpoint/2010/main" val="2265330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5.4</a:t>
            </a:r>
            <a:endParaRPr lang="en-US" dirty="0"/>
          </a:p>
        </p:txBody>
      </p:sp>
      <p:sp>
        <p:nvSpPr>
          <p:cNvPr id="3" name="Content Placeholder 2"/>
          <p:cNvSpPr>
            <a:spLocks noGrp="1"/>
          </p:cNvSpPr>
          <p:nvPr>
            <p:ph idx="1"/>
          </p:nvPr>
        </p:nvSpPr>
        <p:spPr>
          <a:xfrm>
            <a:off x="685800" y="1600200"/>
            <a:ext cx="8458200" cy="4876800"/>
          </a:xfrm>
        </p:spPr>
        <p:txBody>
          <a:bodyPr>
            <a:normAutofit/>
          </a:bodyPr>
          <a:lstStyle/>
          <a:p>
            <a:pPr marL="0" indent="0">
              <a:buNone/>
            </a:pPr>
            <a:r>
              <a:rPr lang="en-US" sz="3900" dirty="0">
                <a:solidFill>
                  <a:srgbClr val="F85E08"/>
                </a:solidFill>
                <a:effectLst>
                  <a:outerShdw blurRad="38100" dist="38100" dir="2700000" algn="tl">
                    <a:srgbClr val="000000">
                      <a:alpha val="43137"/>
                    </a:srgbClr>
                  </a:outerShdw>
                </a:effectLst>
              </a:rPr>
              <a:t>Data Mining in Cancer Research</a:t>
            </a:r>
            <a:endParaRPr lang="en-US" sz="3900" dirty="0" smtClean="0">
              <a:solidFill>
                <a:srgbClr val="F85E08"/>
              </a:solidFill>
              <a:effectLst>
                <a:outerShdw blurRad="38100" dist="38100" dir="2700000" algn="tl">
                  <a:srgbClr val="000000">
                    <a:alpha val="43137"/>
                  </a:srgbClr>
                </a:outerShdw>
              </a:effectLst>
            </a:endParaRPr>
          </a:p>
          <a:p>
            <a:pPr marL="0" indent="0">
              <a:buNone/>
            </a:pPr>
            <a:endParaRPr lang="en-US" sz="2200" dirty="0" smtClean="0">
              <a:solidFill>
                <a:srgbClr val="F85E08"/>
              </a:solidFill>
              <a:effectLst>
                <a:outerShdw blurRad="38100" dist="38100" dir="2700000" algn="tl">
                  <a:srgbClr val="000000">
                    <a:alpha val="43137"/>
                  </a:srgbClr>
                </a:outerShdw>
              </a:effectLst>
            </a:endParaRPr>
          </a:p>
          <a:p>
            <a:pPr>
              <a:buNone/>
            </a:pPr>
            <a:r>
              <a:rPr lang="en-US" u="sng" dirty="0" smtClean="0">
                <a:solidFill>
                  <a:srgbClr val="F85E08"/>
                </a:solidFill>
                <a:effectLst>
                  <a:outerShdw blurRad="38100" dist="38100" dir="2700000" algn="tl">
                    <a:srgbClr val="000000">
                      <a:alpha val="43137"/>
                    </a:srgbClr>
                  </a:outerShdw>
                </a:effectLst>
              </a:rPr>
              <a:t>Questions For Discussion</a:t>
            </a:r>
          </a:p>
          <a:p>
            <a:pPr marL="461963" indent="-461963">
              <a:buClr>
                <a:srgbClr val="F85E08"/>
              </a:buClr>
              <a:buSzPct val="80000"/>
              <a:buFont typeface="+mj-lt"/>
              <a:buAutoNum type="arabicPeriod"/>
            </a:pPr>
            <a:r>
              <a:rPr lang="en-US" sz="3200" dirty="0" smtClean="0"/>
              <a:t>How </a:t>
            </a:r>
            <a:r>
              <a:rPr lang="en-US" sz="3200" dirty="0"/>
              <a:t>can data mining be used for ultimately </a:t>
            </a:r>
            <a:r>
              <a:rPr lang="en-US" sz="3200" dirty="0" smtClean="0"/>
              <a:t>curing illnesses </a:t>
            </a:r>
            <a:r>
              <a:rPr lang="en-US" sz="3200" dirty="0"/>
              <a:t>like cancer?</a:t>
            </a:r>
          </a:p>
          <a:p>
            <a:pPr marL="461963" indent="-461963">
              <a:buClr>
                <a:srgbClr val="F85E08"/>
              </a:buClr>
              <a:buSzPct val="80000"/>
              <a:buFont typeface="+mj-lt"/>
              <a:buAutoNum type="arabicPeriod"/>
            </a:pPr>
            <a:r>
              <a:rPr lang="en-US" sz="3200" dirty="0" smtClean="0"/>
              <a:t>What </a:t>
            </a:r>
            <a:r>
              <a:rPr lang="en-US" sz="3200" dirty="0"/>
              <a:t>do you think are the promises and </a:t>
            </a:r>
            <a:r>
              <a:rPr lang="en-US" sz="3200" dirty="0" smtClean="0"/>
              <a:t>major challenges </a:t>
            </a:r>
            <a:r>
              <a:rPr lang="en-US" sz="3200" dirty="0"/>
              <a:t>for data miners in contributing </a:t>
            </a:r>
            <a:r>
              <a:rPr lang="en-US" sz="3200" dirty="0" smtClean="0"/>
              <a:t>to medical </a:t>
            </a:r>
            <a:r>
              <a:rPr lang="en-US" sz="3200" dirty="0"/>
              <a:t>and biological research endeavors?</a:t>
            </a:r>
          </a:p>
        </p:txBody>
      </p:sp>
    </p:spTree>
    <p:extLst>
      <p:ext uri="{BB962C8B-B14F-4D97-AF65-F5344CB8AC3E}">
        <p14:creationId xmlns:p14="http://schemas.microsoft.com/office/powerpoint/2010/main" val="1610454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Methods: Classification</a:t>
            </a:r>
            <a:endParaRPr lang="en-US" dirty="0"/>
          </a:p>
        </p:txBody>
      </p:sp>
      <p:sp>
        <p:nvSpPr>
          <p:cNvPr id="3" name="Content Placeholder 2"/>
          <p:cNvSpPr>
            <a:spLocks noGrp="1"/>
          </p:cNvSpPr>
          <p:nvPr>
            <p:ph idx="1"/>
          </p:nvPr>
        </p:nvSpPr>
        <p:spPr>
          <a:xfrm>
            <a:off x="762000" y="1600200"/>
            <a:ext cx="8305800" cy="4800600"/>
          </a:xfrm>
        </p:spPr>
        <p:txBody>
          <a:bodyPr>
            <a:normAutofit/>
          </a:bodyPr>
          <a:lstStyle/>
          <a:p>
            <a:r>
              <a:rPr lang="en-US" dirty="0" smtClean="0"/>
              <a:t>Most frequently used DM method</a:t>
            </a:r>
          </a:p>
          <a:p>
            <a:r>
              <a:rPr lang="en-US" dirty="0" smtClean="0"/>
              <a:t>Part of the machine-learning family </a:t>
            </a:r>
          </a:p>
          <a:p>
            <a:r>
              <a:rPr lang="en-US" dirty="0" smtClean="0"/>
              <a:t>Employ supervised learning</a:t>
            </a:r>
          </a:p>
          <a:p>
            <a:r>
              <a:rPr lang="en-US" dirty="0" smtClean="0"/>
              <a:t>Learn from past data, classify new data</a:t>
            </a:r>
          </a:p>
          <a:p>
            <a:r>
              <a:rPr lang="en-US" dirty="0" smtClean="0"/>
              <a:t>The output variable is categorical (nominal or ordinal) in nature</a:t>
            </a:r>
          </a:p>
          <a:p>
            <a:r>
              <a:rPr lang="en-US" dirty="0" smtClean="0">
                <a:solidFill>
                  <a:srgbClr val="FF3300"/>
                </a:solidFill>
              </a:rPr>
              <a:t>Classification versus regression?</a:t>
            </a:r>
          </a:p>
          <a:p>
            <a:r>
              <a:rPr lang="en-US" dirty="0" smtClean="0">
                <a:solidFill>
                  <a:srgbClr val="FF3300"/>
                </a:solidFill>
              </a:rPr>
              <a:t>Classification versus clustering? </a:t>
            </a:r>
            <a:endParaRPr lang="en-US" dirty="0">
              <a:solidFill>
                <a:srgbClr val="FF3300"/>
              </a:solidFill>
            </a:endParaRPr>
          </a:p>
        </p:txBody>
      </p:sp>
    </p:spTree>
    <p:extLst>
      <p:ext uri="{BB962C8B-B14F-4D97-AF65-F5344CB8AC3E}">
        <p14:creationId xmlns:p14="http://schemas.microsoft.com/office/powerpoint/2010/main" val="1221779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193088" cy="4800600"/>
          </a:xfrm>
        </p:spPr>
        <p:txBody>
          <a:bodyPr>
            <a:normAutofit/>
          </a:bodyPr>
          <a:lstStyle/>
          <a:p>
            <a:r>
              <a:rPr lang="en-US" dirty="0" smtClean="0"/>
              <a:t>Predictive accuracy</a:t>
            </a:r>
          </a:p>
          <a:p>
            <a:pPr lvl="1"/>
            <a:r>
              <a:rPr lang="en-US" dirty="0" smtClean="0"/>
              <a:t>Hit rate </a:t>
            </a:r>
          </a:p>
          <a:p>
            <a:r>
              <a:rPr lang="en-US" dirty="0" smtClean="0"/>
              <a:t>Speed</a:t>
            </a:r>
          </a:p>
          <a:p>
            <a:pPr lvl="1"/>
            <a:r>
              <a:rPr lang="en-US" dirty="0" smtClean="0"/>
              <a:t>Model building; predicting</a:t>
            </a:r>
          </a:p>
          <a:p>
            <a:r>
              <a:rPr lang="en-US" dirty="0" smtClean="0"/>
              <a:t>Robustness</a:t>
            </a:r>
          </a:p>
          <a:p>
            <a:r>
              <a:rPr lang="en-US" dirty="0" smtClean="0"/>
              <a:t>Scalability</a:t>
            </a:r>
          </a:p>
          <a:p>
            <a:r>
              <a:rPr lang="en-US" dirty="0" smtClean="0"/>
              <a:t>Interpretability</a:t>
            </a:r>
          </a:p>
          <a:p>
            <a:pPr lvl="1"/>
            <a:r>
              <a:rPr lang="en-US" dirty="0" smtClean="0"/>
              <a:t>Transparency, </a:t>
            </a:r>
            <a:r>
              <a:rPr lang="en-US" dirty="0" err="1" smtClean="0"/>
              <a:t>explainability</a:t>
            </a:r>
            <a:endParaRPr lang="en-US" dirty="0" smtClean="0"/>
          </a:p>
          <a:p>
            <a:endParaRPr lang="en-US" dirty="0"/>
          </a:p>
        </p:txBody>
      </p:sp>
      <p:sp>
        <p:nvSpPr>
          <p:cNvPr id="2" name="Title 1"/>
          <p:cNvSpPr>
            <a:spLocks noGrp="1"/>
          </p:cNvSpPr>
          <p:nvPr>
            <p:ph type="title"/>
          </p:nvPr>
        </p:nvSpPr>
        <p:spPr/>
        <p:txBody>
          <a:bodyPr/>
          <a:lstStyle/>
          <a:p>
            <a:r>
              <a:rPr lang="en-US" dirty="0"/>
              <a:t>Assessment Methods for Classification</a:t>
            </a:r>
          </a:p>
        </p:txBody>
      </p:sp>
    </p:spTree>
    <p:extLst>
      <p:ext uri="{BB962C8B-B14F-4D97-AF65-F5344CB8AC3E}">
        <p14:creationId xmlns:p14="http://schemas.microsoft.com/office/powerpoint/2010/main" val="602035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Understand the steps involved in data preprocessing for data mining </a:t>
            </a:r>
          </a:p>
          <a:p>
            <a:r>
              <a:rPr lang="en-US" sz="2800" dirty="0"/>
              <a:t>Learn different methods and algorithms of data mining </a:t>
            </a:r>
          </a:p>
          <a:p>
            <a:r>
              <a:rPr lang="en-US" sz="2800" dirty="0"/>
              <a:t>Build awareness of the existing data mining software tools </a:t>
            </a:r>
          </a:p>
          <a:p>
            <a:pPr lvl="1"/>
            <a:r>
              <a:rPr lang="en-US" sz="2400" dirty="0"/>
              <a:t>Commercial versus free/open source</a:t>
            </a:r>
          </a:p>
          <a:p>
            <a:r>
              <a:rPr lang="en-US" sz="2800" dirty="0"/>
              <a:t>Understand the pitfalls and myths of data mining</a:t>
            </a:r>
          </a:p>
        </p:txBody>
      </p:sp>
    </p:spTree>
    <p:extLst>
      <p:ext uri="{BB962C8B-B14F-4D97-AF65-F5344CB8AC3E}">
        <p14:creationId xmlns:p14="http://schemas.microsoft.com/office/powerpoint/2010/main" val="791809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Classification Models</a:t>
            </a:r>
            <a:endParaRPr lang="en-US" dirty="0"/>
          </a:p>
        </p:txBody>
      </p:sp>
      <p:sp>
        <p:nvSpPr>
          <p:cNvPr id="3" name="Content Placeholder 2"/>
          <p:cNvSpPr>
            <a:spLocks noGrp="1"/>
          </p:cNvSpPr>
          <p:nvPr>
            <p:ph idx="1"/>
          </p:nvPr>
        </p:nvSpPr>
        <p:spPr>
          <a:xfrm>
            <a:off x="762000" y="1600200"/>
            <a:ext cx="8382000" cy="1066800"/>
          </a:xfrm>
        </p:spPr>
        <p:txBody>
          <a:bodyPr/>
          <a:lstStyle/>
          <a:p>
            <a:r>
              <a:rPr lang="en-US" sz="2800" dirty="0" smtClean="0"/>
              <a:t>In classification problems, the primary source for accuracy estimation is the </a:t>
            </a:r>
            <a:r>
              <a:rPr lang="en-US" sz="2800" dirty="0" smtClean="0">
                <a:solidFill>
                  <a:srgbClr val="FF3300"/>
                </a:solidFill>
              </a:rPr>
              <a:t>confusion matrix </a:t>
            </a:r>
            <a:endParaRPr lang="en-US" sz="2800" dirty="0">
              <a:solidFill>
                <a:srgbClr val="FF3300"/>
              </a:solidFill>
            </a:endParaRPr>
          </a:p>
        </p:txBody>
      </p:sp>
      <p:pic>
        <p:nvPicPr>
          <p:cNvPr id="4" name="Picture 3"/>
          <p:cNvPicPr/>
          <p:nvPr/>
        </p:nvPicPr>
        <p:blipFill>
          <a:blip r:embed="rId4" cstate="print"/>
          <a:srcRect/>
          <a:stretch>
            <a:fillRect/>
          </a:stretch>
        </p:blipFill>
        <p:spPr bwMode="auto">
          <a:xfrm>
            <a:off x="1143000" y="2743200"/>
            <a:ext cx="3429000" cy="3352800"/>
          </a:xfrm>
          <a:prstGeom prst="rect">
            <a:avLst/>
          </a:prstGeom>
          <a:noFill/>
          <a:ln w="9525">
            <a:noFill/>
            <a:miter lim="800000"/>
            <a:headEnd/>
            <a:tailEnd/>
          </a:ln>
        </p:spPr>
      </p:pic>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extLst>
              <p:ext uri="{D42A27DB-BD31-4B8C-83A1-F6EECF244321}">
                <p14:modId xmlns:p14="http://schemas.microsoft.com/office/powerpoint/2010/main" val="3903401644"/>
              </p:ext>
            </p:extLst>
          </p:nvPr>
        </p:nvGraphicFramePr>
        <p:xfrm>
          <a:off x="4946984" y="3657600"/>
          <a:ext cx="2977816" cy="685800"/>
        </p:xfrm>
        <a:graphic>
          <a:graphicData uri="http://schemas.openxmlformats.org/presentationml/2006/ole">
            <mc:AlternateContent xmlns:mc="http://schemas.openxmlformats.org/markup-compatibility/2006">
              <mc:Choice xmlns:v="urn:schemas-microsoft-com:vml" Requires="v">
                <p:oleObj spid="_x0000_s1051" name="Equation" r:id="rId5" imgW="1574800" imgH="355600" progId="Equation.3">
                  <p:embed/>
                </p:oleObj>
              </mc:Choice>
              <mc:Fallback>
                <p:oleObj name="Equation" r:id="rId5" imgW="15748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984" y="3657600"/>
                        <a:ext cx="2977816"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3" name="Object 3"/>
          <p:cNvGraphicFramePr>
            <a:graphicFrameLocks noChangeAspect="1"/>
          </p:cNvGraphicFramePr>
          <p:nvPr>
            <p:extLst>
              <p:ext uri="{D42A27DB-BD31-4B8C-83A1-F6EECF244321}">
                <p14:modId xmlns:p14="http://schemas.microsoft.com/office/powerpoint/2010/main" val="456405257"/>
              </p:ext>
            </p:extLst>
          </p:nvPr>
        </p:nvGraphicFramePr>
        <p:xfrm>
          <a:off x="4953000" y="4495800"/>
          <a:ext cx="3086099" cy="685800"/>
        </p:xfrm>
        <a:graphic>
          <a:graphicData uri="http://schemas.openxmlformats.org/presentationml/2006/ole">
            <mc:AlternateContent xmlns:mc="http://schemas.openxmlformats.org/markup-compatibility/2006">
              <mc:Choice xmlns:v="urn:schemas-microsoft-com:vml" Requires="v">
                <p:oleObj spid="_x0000_s1052" name="Equation" r:id="rId7" imgW="1625600" imgH="355600" progId="Equation.3">
                  <p:embed/>
                </p:oleObj>
              </mc:Choice>
              <mc:Fallback>
                <p:oleObj name="Equation" r:id="rId7" imgW="16256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495800"/>
                        <a:ext cx="308609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5" name="Object 5"/>
          <p:cNvGraphicFramePr>
            <a:graphicFrameLocks noChangeAspect="1"/>
          </p:cNvGraphicFramePr>
          <p:nvPr>
            <p:extLst>
              <p:ext uri="{D42A27DB-BD31-4B8C-83A1-F6EECF244321}">
                <p14:modId xmlns:p14="http://schemas.microsoft.com/office/powerpoint/2010/main" val="3808491050"/>
              </p:ext>
            </p:extLst>
          </p:nvPr>
        </p:nvGraphicFramePr>
        <p:xfrm>
          <a:off x="4953000" y="2819400"/>
          <a:ext cx="3194384" cy="685800"/>
        </p:xfrm>
        <a:graphic>
          <a:graphicData uri="http://schemas.openxmlformats.org/presentationml/2006/ole">
            <mc:AlternateContent xmlns:mc="http://schemas.openxmlformats.org/markup-compatibility/2006">
              <mc:Choice xmlns:v="urn:schemas-microsoft-com:vml" Requires="v">
                <p:oleObj spid="_x0000_s1053" name="Equation" r:id="rId9" imgW="1688367" imgH="355446" progId="Equation.3">
                  <p:embed/>
                </p:oleObj>
              </mc:Choice>
              <mc:Fallback>
                <p:oleObj name="Equation" r:id="rId9" imgW="1688367"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819400"/>
                        <a:ext cx="319438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7" name="Object 7"/>
          <p:cNvGraphicFramePr>
            <a:graphicFrameLocks noChangeAspect="1"/>
          </p:cNvGraphicFramePr>
          <p:nvPr>
            <p:extLst>
              <p:ext uri="{D42A27DB-BD31-4B8C-83A1-F6EECF244321}">
                <p14:modId xmlns:p14="http://schemas.microsoft.com/office/powerpoint/2010/main" val="3900536190"/>
              </p:ext>
            </p:extLst>
          </p:nvPr>
        </p:nvGraphicFramePr>
        <p:xfrm>
          <a:off x="4848325" y="5562600"/>
          <a:ext cx="1783080" cy="533400"/>
        </p:xfrm>
        <a:graphic>
          <a:graphicData uri="http://schemas.openxmlformats.org/presentationml/2006/ole">
            <mc:AlternateContent xmlns:mc="http://schemas.openxmlformats.org/markup-compatibility/2006">
              <mc:Choice xmlns:v="urn:schemas-microsoft-com:vml" Requires="v">
                <p:oleObj spid="_x0000_s1054" name="Equation" r:id="rId11" imgW="1117600" imgH="330200" progId="Equation.3">
                  <p:embed/>
                </p:oleObj>
              </mc:Choice>
              <mc:Fallback>
                <p:oleObj name="Equation" r:id="rId11" imgW="1117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8325" y="5562600"/>
                        <a:ext cx="178308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9" name="Object 9"/>
          <p:cNvGraphicFramePr>
            <a:graphicFrameLocks noChangeAspect="1"/>
          </p:cNvGraphicFramePr>
          <p:nvPr>
            <p:extLst>
              <p:ext uri="{D42A27DB-BD31-4B8C-83A1-F6EECF244321}">
                <p14:modId xmlns:p14="http://schemas.microsoft.com/office/powerpoint/2010/main" val="1059054772"/>
              </p:ext>
            </p:extLst>
          </p:nvPr>
        </p:nvGraphicFramePr>
        <p:xfrm>
          <a:off x="7088605" y="5562600"/>
          <a:ext cx="1445795" cy="533400"/>
        </p:xfrm>
        <a:graphic>
          <a:graphicData uri="http://schemas.openxmlformats.org/presentationml/2006/ole">
            <mc:AlternateContent xmlns:mc="http://schemas.openxmlformats.org/markup-compatibility/2006">
              <mc:Choice xmlns:v="urn:schemas-microsoft-com:vml" Requires="v">
                <p:oleObj spid="_x0000_s1055" name="Equation" r:id="rId13" imgW="977900" imgH="355600" progId="Equation.3">
                  <p:embed/>
                </p:oleObj>
              </mc:Choice>
              <mc:Fallback>
                <p:oleObj name="Equation" r:id="rId13" imgW="977900" imgH="355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8605" y="5562600"/>
                        <a:ext cx="144579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671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Methodologies for Classification</a:t>
            </a:r>
            <a:endParaRPr lang="en-US" dirty="0"/>
          </a:p>
        </p:txBody>
      </p:sp>
      <p:sp>
        <p:nvSpPr>
          <p:cNvPr id="3" name="Content Placeholder 2"/>
          <p:cNvSpPr>
            <a:spLocks noGrp="1"/>
          </p:cNvSpPr>
          <p:nvPr>
            <p:ph idx="1"/>
          </p:nvPr>
        </p:nvSpPr>
        <p:spPr>
          <a:xfrm>
            <a:off x="762000" y="1600200"/>
            <a:ext cx="8229600" cy="4800600"/>
          </a:xfrm>
        </p:spPr>
        <p:txBody>
          <a:bodyPr>
            <a:normAutofit/>
          </a:bodyPr>
          <a:lstStyle/>
          <a:p>
            <a:r>
              <a:rPr lang="en-US" sz="2800" dirty="0" smtClean="0">
                <a:solidFill>
                  <a:srgbClr val="FF3300"/>
                </a:solidFill>
              </a:rPr>
              <a:t>Simple split </a:t>
            </a:r>
            <a:r>
              <a:rPr lang="en-US" sz="2800" dirty="0" smtClean="0"/>
              <a:t>(or holdout or test sample estimation) </a:t>
            </a:r>
          </a:p>
          <a:p>
            <a:pPr lvl="1"/>
            <a:r>
              <a:rPr lang="en-US" sz="2400" dirty="0" smtClean="0"/>
              <a:t>Split the data into 2 mutually exclusive sets training (~70%) and testing (30%)</a:t>
            </a:r>
          </a:p>
          <a:p>
            <a:pPr lvl="1"/>
            <a:endParaRPr lang="en-US" dirty="0" smtClean="0"/>
          </a:p>
          <a:p>
            <a:pPr lvl="1"/>
            <a:endParaRPr lang="en-US" sz="2400" dirty="0" smtClean="0"/>
          </a:p>
          <a:p>
            <a:pPr lvl="1"/>
            <a:endParaRPr lang="en-US" sz="2400" dirty="0" smtClean="0"/>
          </a:p>
          <a:p>
            <a:pPr lvl="1"/>
            <a:endParaRPr lang="en-US" sz="2400" dirty="0" smtClean="0"/>
          </a:p>
          <a:p>
            <a:pPr lvl="1"/>
            <a:endParaRPr lang="en-US" sz="2400" dirty="0" smtClean="0"/>
          </a:p>
          <a:p>
            <a:pPr lvl="1"/>
            <a:r>
              <a:rPr lang="en-US" sz="2400" dirty="0" smtClean="0"/>
              <a:t>For ANN, the data is split into three sub-sets </a:t>
            </a:r>
            <a:r>
              <a:rPr lang="en-US" sz="2000" dirty="0" smtClean="0"/>
              <a:t>(training [~60%], validation [~20%], testing [~20%])</a:t>
            </a:r>
            <a:endParaRPr lang="en-US" sz="2400" dirty="0" smtClean="0"/>
          </a:p>
        </p:txBody>
      </p:sp>
      <p:pic>
        <p:nvPicPr>
          <p:cNvPr id="4" name="Picture 3"/>
          <p:cNvPicPr/>
          <p:nvPr/>
        </p:nvPicPr>
        <p:blipFill>
          <a:blip r:embed="rId3" cstate="print"/>
          <a:srcRect/>
          <a:stretch>
            <a:fillRect/>
          </a:stretch>
        </p:blipFill>
        <p:spPr bwMode="auto">
          <a:xfrm>
            <a:off x="1600200" y="3429000"/>
            <a:ext cx="6400800" cy="2133600"/>
          </a:xfrm>
          <a:prstGeom prst="rect">
            <a:avLst/>
          </a:prstGeom>
          <a:noFill/>
          <a:ln w="9525">
            <a:noFill/>
            <a:miter lim="800000"/>
            <a:headEnd/>
            <a:tailEnd/>
          </a:ln>
        </p:spPr>
      </p:pic>
    </p:spTree>
    <p:extLst>
      <p:ext uri="{BB962C8B-B14F-4D97-AF65-F5344CB8AC3E}">
        <p14:creationId xmlns:p14="http://schemas.microsoft.com/office/powerpoint/2010/main" val="3355850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Methodologies for Classification</a:t>
            </a:r>
            <a:endParaRPr lang="en-US" dirty="0"/>
          </a:p>
        </p:txBody>
      </p:sp>
      <p:sp>
        <p:nvSpPr>
          <p:cNvPr id="3" name="Content Placeholder 2"/>
          <p:cNvSpPr>
            <a:spLocks noGrp="1"/>
          </p:cNvSpPr>
          <p:nvPr>
            <p:ph idx="1"/>
          </p:nvPr>
        </p:nvSpPr>
        <p:spPr>
          <a:xfrm>
            <a:off x="762000" y="1600200"/>
            <a:ext cx="8229600" cy="4800600"/>
          </a:xfrm>
        </p:spPr>
        <p:txBody>
          <a:bodyPr/>
          <a:lstStyle/>
          <a:p>
            <a:r>
              <a:rPr lang="en-US" sz="2800" i="1" dirty="0" smtClean="0">
                <a:solidFill>
                  <a:srgbClr val="FF3300"/>
                </a:solidFill>
              </a:rPr>
              <a:t>k</a:t>
            </a:r>
            <a:r>
              <a:rPr lang="en-US" sz="2800" dirty="0" smtClean="0">
                <a:solidFill>
                  <a:srgbClr val="FF3300"/>
                </a:solidFill>
              </a:rPr>
              <a:t>-Fold Cross Validation </a:t>
            </a:r>
            <a:r>
              <a:rPr lang="en-US" sz="2800" dirty="0" smtClean="0"/>
              <a:t>(rotation estimation) </a:t>
            </a:r>
          </a:p>
          <a:p>
            <a:pPr lvl="1"/>
            <a:r>
              <a:rPr lang="en-US" sz="2400" dirty="0" smtClean="0"/>
              <a:t>Split the data into </a:t>
            </a:r>
            <a:r>
              <a:rPr lang="en-US" sz="2400" i="1" dirty="0" smtClean="0"/>
              <a:t>k</a:t>
            </a:r>
            <a:r>
              <a:rPr lang="en-US" sz="2400" dirty="0" smtClean="0"/>
              <a:t> mutually exclusive subsets</a:t>
            </a:r>
          </a:p>
          <a:p>
            <a:pPr lvl="1"/>
            <a:r>
              <a:rPr lang="en-US" sz="2400" dirty="0" smtClean="0"/>
              <a:t>Use each subset as testing while using the rest of the subsets as training</a:t>
            </a:r>
          </a:p>
          <a:p>
            <a:pPr lvl="1"/>
            <a:r>
              <a:rPr lang="en-US" sz="2400" dirty="0" smtClean="0"/>
              <a:t>Repeat the experimentation for </a:t>
            </a:r>
            <a:r>
              <a:rPr lang="en-US" sz="2400" i="1" dirty="0" smtClean="0"/>
              <a:t>k</a:t>
            </a:r>
            <a:r>
              <a:rPr lang="en-US" sz="2400" dirty="0" smtClean="0"/>
              <a:t> times </a:t>
            </a:r>
          </a:p>
          <a:p>
            <a:pPr lvl="1"/>
            <a:r>
              <a:rPr lang="en-US" sz="2400" dirty="0" smtClean="0"/>
              <a:t>Aggregate the test results for true estimation of prediction accuracy training</a:t>
            </a:r>
          </a:p>
          <a:p>
            <a:r>
              <a:rPr lang="en-US" sz="2800" dirty="0" smtClean="0"/>
              <a:t>Other estimation methodologies</a:t>
            </a:r>
          </a:p>
          <a:p>
            <a:pPr lvl="1"/>
            <a:r>
              <a:rPr lang="en-US" sz="2400" dirty="0" smtClean="0">
                <a:solidFill>
                  <a:srgbClr val="FF3300"/>
                </a:solidFill>
              </a:rPr>
              <a:t>Leave-one-out</a:t>
            </a:r>
            <a:r>
              <a:rPr lang="en-US" sz="2400" dirty="0" smtClean="0"/>
              <a:t>, </a:t>
            </a:r>
            <a:r>
              <a:rPr lang="en-US" sz="2400" dirty="0" smtClean="0">
                <a:solidFill>
                  <a:srgbClr val="FF3300"/>
                </a:solidFill>
              </a:rPr>
              <a:t>bootstrapping</a:t>
            </a:r>
            <a:r>
              <a:rPr lang="en-US" sz="2400" dirty="0" smtClean="0"/>
              <a:t>, </a:t>
            </a:r>
            <a:r>
              <a:rPr lang="en-US" sz="2400" dirty="0" smtClean="0">
                <a:solidFill>
                  <a:srgbClr val="FF3300"/>
                </a:solidFill>
              </a:rPr>
              <a:t>jackknifing</a:t>
            </a:r>
          </a:p>
          <a:p>
            <a:pPr lvl="1"/>
            <a:r>
              <a:rPr lang="en-US" sz="2400" dirty="0" smtClean="0">
                <a:solidFill>
                  <a:srgbClr val="FF3300"/>
                </a:solidFill>
              </a:rPr>
              <a:t>Area under the ROC curve</a:t>
            </a:r>
          </a:p>
        </p:txBody>
      </p:sp>
    </p:spTree>
    <p:extLst>
      <p:ext uri="{BB962C8B-B14F-4D97-AF65-F5344CB8AC3E}">
        <p14:creationId xmlns:p14="http://schemas.microsoft.com/office/powerpoint/2010/main" val="37932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Methodologies for Classification – ROC Curve</a:t>
            </a:r>
            <a:endParaRPr lang="en-US" dirty="0"/>
          </a:p>
        </p:txBody>
      </p:sp>
      <p:pic>
        <p:nvPicPr>
          <p:cNvPr id="5" name="Picture 4"/>
          <p:cNvPicPr/>
          <p:nvPr/>
        </p:nvPicPr>
        <p:blipFill>
          <a:blip r:embed="rId3" cstate="print"/>
          <a:srcRect/>
          <a:stretch>
            <a:fillRect/>
          </a:stretch>
        </p:blipFill>
        <p:spPr bwMode="auto">
          <a:xfrm>
            <a:off x="1981200" y="1752600"/>
            <a:ext cx="4953000" cy="4495800"/>
          </a:xfrm>
          <a:prstGeom prst="rect">
            <a:avLst/>
          </a:prstGeom>
          <a:noFill/>
          <a:ln w="9525">
            <a:noFill/>
            <a:miter lim="800000"/>
            <a:headEnd/>
            <a:tailEnd/>
          </a:ln>
        </p:spPr>
      </p:pic>
    </p:spTree>
    <p:extLst>
      <p:ext uri="{BB962C8B-B14F-4D97-AF65-F5344CB8AC3E}">
        <p14:creationId xmlns:p14="http://schemas.microsoft.com/office/powerpoint/2010/main" val="4046330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Techniques</a:t>
            </a:r>
            <a:endParaRPr lang="en-US" dirty="0"/>
          </a:p>
        </p:txBody>
      </p:sp>
      <p:sp>
        <p:nvSpPr>
          <p:cNvPr id="3" name="Content Placeholder 2"/>
          <p:cNvSpPr>
            <a:spLocks noGrp="1"/>
          </p:cNvSpPr>
          <p:nvPr>
            <p:ph idx="1"/>
          </p:nvPr>
        </p:nvSpPr>
        <p:spPr/>
        <p:txBody>
          <a:bodyPr>
            <a:normAutofit/>
          </a:bodyPr>
          <a:lstStyle/>
          <a:p>
            <a:r>
              <a:rPr lang="en-US" dirty="0" smtClean="0"/>
              <a:t>Decision tree analysis</a:t>
            </a:r>
          </a:p>
          <a:p>
            <a:r>
              <a:rPr lang="en-US" dirty="0" smtClean="0"/>
              <a:t>Statistical analysis</a:t>
            </a:r>
          </a:p>
          <a:p>
            <a:r>
              <a:rPr lang="en-US" dirty="0" smtClean="0"/>
              <a:t>Neural networks</a:t>
            </a:r>
          </a:p>
          <a:p>
            <a:r>
              <a:rPr lang="en-US" dirty="0" smtClean="0"/>
              <a:t>Support vector machines</a:t>
            </a:r>
          </a:p>
          <a:p>
            <a:r>
              <a:rPr lang="en-US" dirty="0" smtClean="0"/>
              <a:t>Case-based reasoning</a:t>
            </a:r>
          </a:p>
          <a:p>
            <a:r>
              <a:rPr lang="en-US" dirty="0" smtClean="0"/>
              <a:t>Bayesian classifiers</a:t>
            </a:r>
          </a:p>
          <a:p>
            <a:r>
              <a:rPr lang="en-US" dirty="0" smtClean="0"/>
              <a:t>Genetic algorithms</a:t>
            </a:r>
          </a:p>
          <a:p>
            <a:r>
              <a:rPr lang="en-US" dirty="0" smtClean="0"/>
              <a:t>Rough sets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803" y="4038600"/>
            <a:ext cx="2871197" cy="206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1588990"/>
            <a:ext cx="2876550" cy="222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64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3" name="Content Placeholder 2"/>
          <p:cNvSpPr>
            <a:spLocks noGrp="1"/>
          </p:cNvSpPr>
          <p:nvPr>
            <p:ph idx="1"/>
          </p:nvPr>
        </p:nvSpPr>
        <p:spPr>
          <a:xfrm>
            <a:off x="1295400" y="3124200"/>
            <a:ext cx="7696200" cy="3352800"/>
          </a:xfrm>
        </p:spPr>
        <p:txBody>
          <a:bodyPr>
            <a:normAutofit/>
          </a:bodyPr>
          <a:lstStyle/>
          <a:p>
            <a:pPr marL="795338" lvl="1" indent="-338138">
              <a:buSzPct val="75000"/>
              <a:buFont typeface="+mj-lt"/>
              <a:buAutoNum type="arabicPeriod"/>
            </a:pPr>
            <a:r>
              <a:rPr lang="en-US" sz="2400" dirty="0" smtClean="0"/>
              <a:t>Create a root node and assign all of the training data to it. </a:t>
            </a:r>
          </a:p>
          <a:p>
            <a:pPr marL="795338" lvl="1" indent="-338138">
              <a:buSzPct val="75000"/>
              <a:buFont typeface="+mj-lt"/>
              <a:buAutoNum type="arabicPeriod"/>
            </a:pPr>
            <a:r>
              <a:rPr lang="en-US" sz="2400" dirty="0" smtClean="0"/>
              <a:t>Select the best splitting attribute.</a:t>
            </a:r>
          </a:p>
          <a:p>
            <a:pPr marL="795338" lvl="1" indent="-338138">
              <a:buSzPct val="75000"/>
              <a:buFont typeface="+mj-lt"/>
              <a:buAutoNum type="arabicPeriod"/>
            </a:pPr>
            <a:r>
              <a:rPr lang="en-US" sz="2400" dirty="0" smtClean="0"/>
              <a:t>Add a branch to the root node for each value of the split. Split the data into mutually exclusive subsets along the lines of the specific split.</a:t>
            </a:r>
          </a:p>
          <a:p>
            <a:pPr marL="795338" lvl="1" indent="-338138">
              <a:buSzPct val="75000"/>
              <a:buFont typeface="+mj-lt"/>
              <a:buAutoNum type="arabicPeriod"/>
            </a:pPr>
            <a:r>
              <a:rPr lang="en-US" sz="2400" dirty="0" smtClean="0"/>
              <a:t>Repeat the steps 2 and 3 for each and every leaf node until the stopping criteria is reached.</a:t>
            </a:r>
            <a:endParaRPr lang="en-US" sz="2800" dirty="0"/>
          </a:p>
        </p:txBody>
      </p:sp>
      <p:sp>
        <p:nvSpPr>
          <p:cNvPr id="4" name="TextBox 3"/>
          <p:cNvSpPr txBox="1"/>
          <p:nvPr/>
        </p:nvSpPr>
        <p:spPr>
          <a:xfrm>
            <a:off x="152400" y="3330476"/>
            <a:ext cx="1524000" cy="2308324"/>
          </a:xfrm>
          <a:prstGeom prst="rect">
            <a:avLst/>
          </a:prstGeom>
          <a:solidFill>
            <a:schemeClr val="tx2">
              <a:lumMod val="20000"/>
              <a:lumOff val="80000"/>
            </a:schemeClr>
          </a:solidFill>
        </p:spPr>
        <p:txBody>
          <a:bodyPr wrap="square" rtlCol="0">
            <a:spAutoFit/>
          </a:bodyPr>
          <a:lstStyle/>
          <a:p>
            <a:pPr algn="l"/>
            <a:r>
              <a:rPr lang="en-US" sz="2400" b="0" dirty="0" smtClean="0">
                <a:solidFill>
                  <a:srgbClr val="C00000"/>
                </a:solidFill>
                <a:effectLst/>
              </a:rPr>
              <a:t>A general algorithm for decision tree building</a:t>
            </a:r>
          </a:p>
        </p:txBody>
      </p:sp>
      <p:sp>
        <p:nvSpPr>
          <p:cNvPr id="5" name="Content Placeholder 2"/>
          <p:cNvSpPr txBox="1">
            <a:spLocks/>
          </p:cNvSpPr>
          <p:nvPr/>
        </p:nvSpPr>
        <p:spPr>
          <a:xfrm>
            <a:off x="685800" y="1600200"/>
            <a:ext cx="8153400" cy="1501676"/>
          </a:xfrm>
          <a:prstGeom prst="rect">
            <a:avLst/>
          </a:prstGeom>
        </p:spPr>
        <p:txBody>
          <a:bodyPr vert="horz" lIns="91440" tIns="45720" rIns="91440" bIns="45720" rtlCol="0">
            <a:normAutofit/>
          </a:bodyPr>
          <a:lstStyle>
            <a:lvl1pPr marL="288925" indent="-288925" algn="l" defTabSz="914400" rtl="0" eaLnBrk="1" latinLnBrk="0" hangingPunct="1">
              <a:spcBef>
                <a:spcPct val="20000"/>
              </a:spcBef>
              <a:buClr>
                <a:srgbClr val="F85E08"/>
              </a:buClr>
              <a:buSzPct val="85000"/>
              <a:buFont typeface="Wingdings" panose="05000000000000000000" pitchFamily="2" charset="2"/>
              <a:buChar char="§"/>
              <a:defRPr sz="3600" kern="1200">
                <a:solidFill>
                  <a:schemeClr val="tx1">
                    <a:lumMod val="75000"/>
                    <a:lumOff val="25000"/>
                  </a:schemeClr>
                </a:solidFill>
                <a:latin typeface="+mn-lt"/>
                <a:ea typeface="+mn-ea"/>
                <a:cs typeface="+mn-cs"/>
              </a:defRPr>
            </a:lvl1pPr>
            <a:lvl2pPr marL="569913" indent="-295275" algn="l" defTabSz="914400" rtl="0" eaLnBrk="1" latinLnBrk="0" hangingPunct="1">
              <a:spcBef>
                <a:spcPct val="20000"/>
              </a:spcBef>
              <a:buClr>
                <a:srgbClr val="F85E08"/>
              </a:buClr>
              <a:buSzPct val="85000"/>
              <a:buFont typeface="Wingdings" panose="05000000000000000000" pitchFamily="2" charset="2"/>
              <a:buChar char="§"/>
              <a:defRPr sz="3200" kern="1200">
                <a:solidFill>
                  <a:schemeClr val="tx1">
                    <a:lumMod val="75000"/>
                    <a:lumOff val="25000"/>
                  </a:schemeClr>
                </a:solidFill>
                <a:latin typeface="+mn-lt"/>
                <a:ea typeface="+mn-ea"/>
                <a:cs typeface="+mn-cs"/>
              </a:defRPr>
            </a:lvl2pPr>
            <a:lvl3pPr marL="860425" indent="-312738" algn="l" defTabSz="914400" rtl="0" eaLnBrk="1" latinLnBrk="0" hangingPunct="1">
              <a:spcBef>
                <a:spcPct val="20000"/>
              </a:spcBef>
              <a:buClr>
                <a:srgbClr val="F85E08"/>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3pPr>
            <a:lvl4pPr marL="1141413" indent="-319088" algn="l" defTabSz="914400" rtl="0" eaLnBrk="1" latinLnBrk="0" hangingPunct="1">
              <a:spcBef>
                <a:spcPct val="20000"/>
              </a:spcBef>
              <a:buClr>
                <a:srgbClr val="F85E08"/>
              </a:buClr>
              <a:buFont typeface="Wingdings" panose="05000000000000000000" pitchFamily="2" charset="2"/>
              <a:buChar char="§"/>
              <a:defRPr sz="2400" kern="1200">
                <a:solidFill>
                  <a:schemeClr val="tx1">
                    <a:lumMod val="75000"/>
                    <a:lumOff val="25000"/>
                  </a:schemeClr>
                </a:solidFill>
                <a:latin typeface="+mn-lt"/>
                <a:ea typeface="+mn-ea"/>
                <a:cs typeface="+mn-cs"/>
              </a:defRPr>
            </a:lvl4pPr>
            <a:lvl5pPr marL="1312863" indent="-261938" algn="l" defTabSz="914400" rtl="0" eaLnBrk="1" latinLnBrk="0" hangingPunct="1">
              <a:spcBef>
                <a:spcPct val="20000"/>
              </a:spcBef>
              <a:buClr>
                <a:srgbClr val="F85E08"/>
              </a:buClr>
              <a:buSzPct val="100000"/>
              <a:buFont typeface="Wingdings" panose="05000000000000000000" pitchFamily="2" charset="2"/>
              <a:buChar char="§"/>
              <a:defRPr sz="20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sz="2800" b="0" dirty="0" smtClean="0">
                <a:solidFill>
                  <a:srgbClr val="0000CC"/>
                </a:solidFill>
                <a:effectLst/>
              </a:rPr>
              <a:t>Employs the divide and conquer method</a:t>
            </a:r>
          </a:p>
          <a:p>
            <a:pPr fontAlgn="auto">
              <a:spcAft>
                <a:spcPts val="0"/>
              </a:spcAft>
            </a:pPr>
            <a:r>
              <a:rPr lang="en-US" sz="2800" b="0" dirty="0" smtClean="0">
                <a:solidFill>
                  <a:srgbClr val="0000CC"/>
                </a:solidFill>
                <a:effectLst/>
              </a:rPr>
              <a:t>Recursively divides a training set until each division consists of examples from one class</a:t>
            </a:r>
          </a:p>
        </p:txBody>
      </p:sp>
    </p:spTree>
    <p:extLst>
      <p:ext uri="{BB962C8B-B14F-4D97-AF65-F5344CB8AC3E}">
        <p14:creationId xmlns:p14="http://schemas.microsoft.com/office/powerpoint/2010/main" val="3004872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 </a:t>
            </a:r>
            <a:endParaRPr lang="en-US" dirty="0"/>
          </a:p>
        </p:txBody>
      </p:sp>
      <p:sp>
        <p:nvSpPr>
          <p:cNvPr id="3" name="Content Placeholder 2"/>
          <p:cNvSpPr>
            <a:spLocks noGrp="1"/>
          </p:cNvSpPr>
          <p:nvPr>
            <p:ph idx="1"/>
          </p:nvPr>
        </p:nvSpPr>
        <p:spPr/>
        <p:txBody>
          <a:bodyPr>
            <a:normAutofit/>
          </a:bodyPr>
          <a:lstStyle/>
          <a:p>
            <a:r>
              <a:rPr lang="en-US" sz="3200" dirty="0" smtClean="0"/>
              <a:t>DT algorithms mainly differ on</a:t>
            </a:r>
          </a:p>
          <a:p>
            <a:pPr marL="731838" lvl="1" indent="-457200">
              <a:buFont typeface="+mj-lt"/>
              <a:buAutoNum type="arabicPeriod"/>
            </a:pPr>
            <a:r>
              <a:rPr lang="en-US" sz="2800" dirty="0" smtClean="0"/>
              <a:t>Splitting criteria</a:t>
            </a:r>
          </a:p>
          <a:p>
            <a:pPr lvl="2"/>
            <a:r>
              <a:rPr lang="en-US" sz="2400" dirty="0" smtClean="0"/>
              <a:t>Which variable,  what value, etc.</a:t>
            </a:r>
          </a:p>
          <a:p>
            <a:pPr marL="731838" lvl="1" indent="-457200">
              <a:buFont typeface="+mj-lt"/>
              <a:buAutoNum type="arabicPeriod"/>
            </a:pPr>
            <a:r>
              <a:rPr lang="en-US" sz="2800" dirty="0" smtClean="0"/>
              <a:t>Stopping criteria</a:t>
            </a:r>
          </a:p>
          <a:p>
            <a:pPr lvl="2"/>
            <a:r>
              <a:rPr lang="en-US" sz="2400" dirty="0" smtClean="0"/>
              <a:t>When to stop building the tree </a:t>
            </a:r>
          </a:p>
          <a:p>
            <a:pPr marL="731838" lvl="1" indent="-457200">
              <a:buFont typeface="+mj-lt"/>
              <a:buAutoNum type="arabicPeriod"/>
            </a:pPr>
            <a:r>
              <a:rPr lang="en-US" sz="2800" dirty="0" smtClean="0"/>
              <a:t>Pruning (generalization method)</a:t>
            </a:r>
          </a:p>
          <a:p>
            <a:pPr lvl="2"/>
            <a:r>
              <a:rPr lang="en-US" sz="2400" dirty="0" smtClean="0"/>
              <a:t>Pre-pruning versus post-pruning</a:t>
            </a:r>
          </a:p>
          <a:p>
            <a:r>
              <a:rPr lang="en-US" sz="3200" dirty="0" smtClean="0"/>
              <a:t>Most popular DT algorithms include</a:t>
            </a:r>
          </a:p>
          <a:p>
            <a:pPr lvl="1"/>
            <a:r>
              <a:rPr lang="en-US" sz="2800" dirty="0" err="1" smtClean="0"/>
              <a:t>ID3</a:t>
            </a:r>
            <a:r>
              <a:rPr lang="en-US" sz="2800" dirty="0" smtClean="0"/>
              <a:t>, </a:t>
            </a:r>
            <a:r>
              <a:rPr lang="en-US" sz="2800" dirty="0" err="1" smtClean="0"/>
              <a:t>C4.5</a:t>
            </a:r>
            <a:r>
              <a:rPr lang="en-US" sz="2800" dirty="0" smtClean="0"/>
              <a:t>, </a:t>
            </a:r>
            <a:r>
              <a:rPr lang="en-US" sz="2800" dirty="0" err="1" smtClean="0"/>
              <a:t>C5</a:t>
            </a:r>
            <a:r>
              <a:rPr lang="en-US" sz="2800" dirty="0" smtClean="0"/>
              <a:t>; CART; </a:t>
            </a:r>
            <a:r>
              <a:rPr lang="en-US" sz="2800" dirty="0" err="1" smtClean="0"/>
              <a:t>CHAID</a:t>
            </a:r>
            <a:r>
              <a:rPr lang="en-US" sz="2800" dirty="0" smtClean="0"/>
              <a:t>; </a:t>
            </a:r>
            <a:r>
              <a:rPr lang="en-US" sz="2800" dirty="0" err="1" smtClean="0"/>
              <a:t>M5</a:t>
            </a:r>
            <a:endParaRPr lang="en-US" sz="2800" dirty="0"/>
          </a:p>
        </p:txBody>
      </p:sp>
    </p:spTree>
    <p:extLst>
      <p:ext uri="{BB962C8B-B14F-4D97-AF65-F5344CB8AC3E}">
        <p14:creationId xmlns:p14="http://schemas.microsoft.com/office/powerpoint/2010/main" val="357939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3" name="Content Placeholder 2"/>
          <p:cNvSpPr>
            <a:spLocks noGrp="1"/>
          </p:cNvSpPr>
          <p:nvPr>
            <p:ph idx="1"/>
          </p:nvPr>
        </p:nvSpPr>
        <p:spPr/>
        <p:txBody>
          <a:bodyPr>
            <a:normAutofit/>
          </a:bodyPr>
          <a:lstStyle/>
          <a:p>
            <a:r>
              <a:rPr lang="en-US" dirty="0" smtClean="0"/>
              <a:t>Alternative splitting criteria</a:t>
            </a:r>
          </a:p>
          <a:p>
            <a:pPr lvl="1"/>
            <a:r>
              <a:rPr lang="en-US" dirty="0" err="1" smtClean="0">
                <a:solidFill>
                  <a:srgbClr val="FF3300"/>
                </a:solidFill>
              </a:rPr>
              <a:t>Gini</a:t>
            </a:r>
            <a:r>
              <a:rPr lang="en-US" dirty="0" smtClean="0">
                <a:solidFill>
                  <a:srgbClr val="FF3300"/>
                </a:solidFill>
              </a:rPr>
              <a:t> index </a:t>
            </a:r>
            <a:r>
              <a:rPr lang="en-US" dirty="0" smtClean="0"/>
              <a:t>determines the purity of a specific class as a result of a decision to branch along a particular attribute/value</a:t>
            </a:r>
          </a:p>
          <a:p>
            <a:pPr lvl="2"/>
            <a:r>
              <a:rPr lang="en-US" dirty="0" smtClean="0"/>
              <a:t>Used in CART</a:t>
            </a:r>
          </a:p>
          <a:p>
            <a:pPr lvl="1"/>
            <a:r>
              <a:rPr lang="en-US" dirty="0" smtClean="0">
                <a:solidFill>
                  <a:srgbClr val="FF3300"/>
                </a:solidFill>
              </a:rPr>
              <a:t>Information gain </a:t>
            </a:r>
            <a:r>
              <a:rPr lang="en-US" dirty="0" smtClean="0"/>
              <a:t>uses entropy to measure the extent of uncertainty or randomness of a particular attribute/value split</a:t>
            </a:r>
          </a:p>
          <a:p>
            <a:pPr lvl="2"/>
            <a:r>
              <a:rPr lang="en-US" dirty="0" smtClean="0"/>
              <a:t>Used in </a:t>
            </a:r>
            <a:r>
              <a:rPr lang="en-US" dirty="0" err="1" smtClean="0"/>
              <a:t>ID3</a:t>
            </a:r>
            <a:r>
              <a:rPr lang="en-US" dirty="0" smtClean="0"/>
              <a:t>, </a:t>
            </a:r>
            <a:r>
              <a:rPr lang="en-US" dirty="0" err="1" smtClean="0"/>
              <a:t>C4.5</a:t>
            </a:r>
            <a:r>
              <a:rPr lang="en-US" dirty="0" smtClean="0"/>
              <a:t>, </a:t>
            </a:r>
            <a:r>
              <a:rPr lang="en-US" dirty="0" err="1" smtClean="0"/>
              <a:t>C5</a:t>
            </a:r>
            <a:endParaRPr lang="en-US" dirty="0" smtClean="0"/>
          </a:p>
          <a:p>
            <a:pPr lvl="1"/>
            <a:r>
              <a:rPr lang="en-US" dirty="0" smtClean="0">
                <a:solidFill>
                  <a:srgbClr val="FF3300"/>
                </a:solidFill>
              </a:rPr>
              <a:t>Chi-square statistics </a:t>
            </a:r>
            <a:r>
              <a:rPr lang="en-US" dirty="0" smtClean="0"/>
              <a:t>(used in </a:t>
            </a:r>
            <a:r>
              <a:rPr lang="en-US" dirty="0" err="1" smtClean="0"/>
              <a:t>CHAID</a:t>
            </a:r>
            <a:r>
              <a:rPr lang="en-US" dirty="0" smtClean="0"/>
              <a:t>)</a:t>
            </a:r>
            <a:endParaRPr lang="en-US" dirty="0"/>
          </a:p>
        </p:txBody>
      </p:sp>
    </p:spTree>
    <p:extLst>
      <p:ext uri="{BB962C8B-B14F-4D97-AF65-F5344CB8AC3E}">
        <p14:creationId xmlns:p14="http://schemas.microsoft.com/office/powerpoint/2010/main" val="2047141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5.5</a:t>
            </a:r>
            <a:endParaRPr lang="en-US" dirty="0"/>
          </a:p>
        </p:txBody>
      </p:sp>
      <p:sp>
        <p:nvSpPr>
          <p:cNvPr id="3" name="Content Placeholder 2"/>
          <p:cNvSpPr>
            <a:spLocks noGrp="1"/>
          </p:cNvSpPr>
          <p:nvPr>
            <p:ph idx="1"/>
          </p:nvPr>
        </p:nvSpPr>
        <p:spPr>
          <a:xfrm>
            <a:off x="762000" y="1676400"/>
            <a:ext cx="8305800" cy="4648200"/>
          </a:xfrm>
        </p:spPr>
        <p:txBody>
          <a:bodyPr>
            <a:normAutofit fontScale="77500" lnSpcReduction="20000"/>
          </a:bodyPr>
          <a:lstStyle/>
          <a:p>
            <a:pPr marL="0" indent="0">
              <a:buNone/>
            </a:pPr>
            <a:r>
              <a:rPr lang="en-US" sz="4600" dirty="0">
                <a:solidFill>
                  <a:srgbClr val="F85E08"/>
                </a:solidFill>
                <a:effectLst>
                  <a:outerShdw blurRad="38100" dist="38100" dir="2700000" algn="tl">
                    <a:srgbClr val="000000">
                      <a:alpha val="43137"/>
                    </a:srgbClr>
                  </a:outerShdw>
                </a:effectLst>
              </a:rPr>
              <a:t>2degrees Gets a 1275 Percent Boost in Churn Identification</a:t>
            </a:r>
            <a:endParaRPr lang="en-US" sz="4600" dirty="0" smtClean="0">
              <a:solidFill>
                <a:srgbClr val="F85E08"/>
              </a:solidFill>
              <a:effectLst>
                <a:outerShdw blurRad="38100" dist="38100" dir="2700000" algn="tl">
                  <a:srgbClr val="000000">
                    <a:alpha val="43137"/>
                  </a:srgbClr>
                </a:outerShdw>
              </a:effectLst>
            </a:endParaRPr>
          </a:p>
          <a:p>
            <a:pPr>
              <a:buNone/>
            </a:pPr>
            <a:r>
              <a:rPr lang="en-US" sz="3800" u="sng" dirty="0" smtClean="0">
                <a:solidFill>
                  <a:srgbClr val="F85E08"/>
                </a:solidFill>
                <a:effectLst>
                  <a:outerShdw blurRad="38100" dist="38100" dir="2700000" algn="tl">
                    <a:srgbClr val="000000">
                      <a:alpha val="43137"/>
                    </a:srgbClr>
                  </a:outerShdw>
                </a:effectLst>
              </a:rPr>
              <a:t>Questions For Discussion</a:t>
            </a:r>
          </a:p>
          <a:p>
            <a:pPr marL="461963" indent="-461963">
              <a:buClr>
                <a:srgbClr val="F85E08"/>
              </a:buClr>
              <a:buSzPct val="80000"/>
              <a:buFont typeface="+mj-lt"/>
              <a:buAutoNum type="arabicPeriod"/>
            </a:pPr>
            <a:r>
              <a:rPr lang="en-US" sz="3300" dirty="0" smtClean="0"/>
              <a:t>What </a:t>
            </a:r>
            <a:r>
              <a:rPr lang="en-US" sz="3300" dirty="0"/>
              <a:t>does 2degrees do? Why is it important </a:t>
            </a:r>
            <a:r>
              <a:rPr lang="en-US" sz="3300" dirty="0" smtClean="0"/>
              <a:t>for 2degrees </a:t>
            </a:r>
            <a:r>
              <a:rPr lang="en-US" sz="3300" dirty="0"/>
              <a:t>to accurately identify churn?</a:t>
            </a:r>
          </a:p>
          <a:p>
            <a:pPr marL="461963" indent="-461963">
              <a:buClr>
                <a:srgbClr val="F85E08"/>
              </a:buClr>
              <a:buSzPct val="80000"/>
              <a:buFont typeface="+mj-lt"/>
              <a:buAutoNum type="arabicPeriod"/>
            </a:pPr>
            <a:r>
              <a:rPr lang="en-US" sz="3300" dirty="0" smtClean="0"/>
              <a:t>What </a:t>
            </a:r>
            <a:r>
              <a:rPr lang="en-US" sz="3300" dirty="0"/>
              <a:t>were the challenges, the proposed </a:t>
            </a:r>
            <a:r>
              <a:rPr lang="en-US" sz="3300" dirty="0" smtClean="0"/>
              <a:t>solution, and </a:t>
            </a:r>
            <a:r>
              <a:rPr lang="en-US" sz="3300" dirty="0"/>
              <a:t>the obtained results?</a:t>
            </a:r>
          </a:p>
          <a:p>
            <a:pPr marL="461963" indent="-461963">
              <a:buClr>
                <a:srgbClr val="F85E08"/>
              </a:buClr>
              <a:buSzPct val="80000"/>
              <a:buFont typeface="+mj-lt"/>
              <a:buAutoNum type="arabicPeriod"/>
            </a:pPr>
            <a:r>
              <a:rPr lang="en-US" sz="3300" dirty="0" smtClean="0"/>
              <a:t>How </a:t>
            </a:r>
            <a:r>
              <a:rPr lang="en-US" sz="3300" dirty="0"/>
              <a:t>can data mining help in identifying </a:t>
            </a:r>
            <a:r>
              <a:rPr lang="en-US" sz="3300" dirty="0" smtClean="0"/>
              <a:t>customer churn</a:t>
            </a:r>
            <a:r>
              <a:rPr lang="en-US" sz="3300" dirty="0"/>
              <a:t>? How do some companies do </a:t>
            </a:r>
            <a:r>
              <a:rPr lang="en-US" sz="3300" dirty="0" smtClean="0"/>
              <a:t>it without </a:t>
            </a:r>
            <a:r>
              <a:rPr lang="en-US" sz="3300" dirty="0"/>
              <a:t>using data mining tools and techniques?</a:t>
            </a:r>
          </a:p>
          <a:p>
            <a:pPr marL="461963" indent="-461963">
              <a:buClr>
                <a:srgbClr val="F85E08"/>
              </a:buClr>
              <a:buSzPct val="80000"/>
              <a:buFont typeface="+mj-lt"/>
              <a:buAutoNum type="arabicPeriod"/>
            </a:pPr>
            <a:r>
              <a:rPr lang="en-US" sz="3300" dirty="0" smtClean="0"/>
              <a:t>Why </a:t>
            </a:r>
            <a:r>
              <a:rPr lang="en-US" sz="3300" dirty="0"/>
              <a:t>is it important for Delta Lloyd Group </a:t>
            </a:r>
            <a:r>
              <a:rPr lang="en-US" sz="3300" dirty="0" smtClean="0"/>
              <a:t>to comply </a:t>
            </a:r>
            <a:r>
              <a:rPr lang="en-US" sz="3300" dirty="0"/>
              <a:t>with industry regulations?</a:t>
            </a:r>
          </a:p>
        </p:txBody>
      </p:sp>
    </p:spTree>
    <p:extLst>
      <p:ext uri="{BB962C8B-B14F-4D97-AF65-F5344CB8AC3E}">
        <p14:creationId xmlns:p14="http://schemas.microsoft.com/office/powerpoint/2010/main" val="3237323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a:t>
            </a:r>
            <a:endParaRPr lang="en-US" dirty="0"/>
          </a:p>
        </p:txBody>
      </p:sp>
      <p:sp>
        <p:nvSpPr>
          <p:cNvPr id="3" name="Content Placeholder 2"/>
          <p:cNvSpPr>
            <a:spLocks noGrp="1"/>
          </p:cNvSpPr>
          <p:nvPr>
            <p:ph idx="1"/>
          </p:nvPr>
        </p:nvSpPr>
        <p:spPr/>
        <p:txBody>
          <a:bodyPr>
            <a:normAutofit/>
          </a:bodyPr>
          <a:lstStyle/>
          <a:p>
            <a:r>
              <a:rPr lang="en-US" dirty="0" smtClean="0"/>
              <a:t>Used for automatic identification of natural groupings of things</a:t>
            </a:r>
          </a:p>
          <a:p>
            <a:r>
              <a:rPr lang="en-US" dirty="0" smtClean="0"/>
              <a:t>Part of the machine-learning family </a:t>
            </a:r>
          </a:p>
          <a:p>
            <a:r>
              <a:rPr lang="en-US" dirty="0" smtClean="0"/>
              <a:t>Employ unsupervised learning</a:t>
            </a:r>
          </a:p>
          <a:p>
            <a:r>
              <a:rPr lang="en-US" dirty="0" smtClean="0"/>
              <a:t>Learns the clusters of things from past data, then assigns new instances</a:t>
            </a:r>
          </a:p>
          <a:p>
            <a:r>
              <a:rPr lang="en-US" dirty="0" smtClean="0"/>
              <a:t>There is not an output variable</a:t>
            </a:r>
          </a:p>
          <a:p>
            <a:r>
              <a:rPr lang="en-US" dirty="0" smtClean="0"/>
              <a:t>Also known as segmentation</a:t>
            </a:r>
          </a:p>
        </p:txBody>
      </p:sp>
    </p:spTree>
    <p:extLst>
      <p:ext uri="{BB962C8B-B14F-4D97-AF65-F5344CB8AC3E}">
        <p14:creationId xmlns:p14="http://schemas.microsoft.com/office/powerpoint/2010/main" val="185911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305800" cy="4876800"/>
          </a:xfrm>
        </p:spPr>
        <p:txBody>
          <a:bodyPr>
            <a:normAutofit/>
          </a:bodyPr>
          <a:lstStyle/>
          <a:p>
            <a:pPr marL="0" indent="0">
              <a:buNone/>
            </a:pPr>
            <a:r>
              <a:rPr lang="en-US" sz="3600" dirty="0" smtClean="0">
                <a:solidFill>
                  <a:srgbClr val="F85E08"/>
                </a:solidFill>
                <a:effectLst>
                  <a:outerShdw blurRad="38100" dist="38100" dir="2700000" algn="tl">
                    <a:srgbClr val="000000">
                      <a:alpha val="43137"/>
                    </a:srgbClr>
                  </a:outerShdw>
                </a:effectLst>
              </a:rPr>
              <a:t>Cabela’s </a:t>
            </a:r>
            <a:r>
              <a:rPr lang="en-US" sz="3600" dirty="0">
                <a:solidFill>
                  <a:srgbClr val="F85E08"/>
                </a:solidFill>
                <a:effectLst>
                  <a:outerShdw blurRad="38100" dist="38100" dir="2700000" algn="tl">
                    <a:srgbClr val="000000">
                      <a:alpha val="43137"/>
                    </a:srgbClr>
                  </a:outerShdw>
                </a:effectLst>
              </a:rPr>
              <a:t>Reels in More </a:t>
            </a:r>
            <a:r>
              <a:rPr lang="en-US" sz="3600" dirty="0" smtClean="0">
                <a:solidFill>
                  <a:srgbClr val="F85E08"/>
                </a:solidFill>
                <a:effectLst>
                  <a:outerShdw blurRad="38100" dist="38100" dir="2700000" algn="tl">
                    <a:srgbClr val="000000">
                      <a:alpha val="43137"/>
                    </a:srgbClr>
                  </a:outerShdw>
                </a:effectLst>
              </a:rPr>
              <a:t>Customers with </a:t>
            </a:r>
            <a:r>
              <a:rPr lang="en-US" sz="3600" dirty="0">
                <a:solidFill>
                  <a:srgbClr val="F85E08"/>
                </a:solidFill>
                <a:effectLst>
                  <a:outerShdw blurRad="38100" dist="38100" dir="2700000" algn="tl">
                    <a:srgbClr val="000000">
                      <a:alpha val="43137"/>
                    </a:srgbClr>
                  </a:outerShdw>
                </a:effectLst>
              </a:rPr>
              <a:t>Advanced Analytics and Data </a:t>
            </a:r>
            <a:r>
              <a:rPr lang="en-US" sz="3600" dirty="0" smtClean="0">
                <a:solidFill>
                  <a:srgbClr val="F85E08"/>
                </a:solidFill>
                <a:effectLst>
                  <a:outerShdw blurRad="38100" dist="38100" dir="2700000" algn="tl">
                    <a:srgbClr val="000000">
                      <a:alpha val="43137"/>
                    </a:srgbClr>
                  </a:outerShdw>
                </a:effectLst>
              </a:rPr>
              <a:t>Mining</a:t>
            </a:r>
          </a:p>
          <a:p>
            <a:endParaRPr lang="en-US" dirty="0" smtClean="0"/>
          </a:p>
          <a:p>
            <a:r>
              <a:rPr lang="en-US" dirty="0" smtClean="0"/>
              <a:t>Decision situation</a:t>
            </a:r>
          </a:p>
          <a:p>
            <a:r>
              <a:rPr lang="en-US" dirty="0" smtClean="0"/>
              <a:t>Problem</a:t>
            </a:r>
          </a:p>
          <a:p>
            <a:r>
              <a:rPr lang="en-US" dirty="0" smtClean="0"/>
              <a:t>Proposed solution</a:t>
            </a:r>
          </a:p>
          <a:p>
            <a:r>
              <a:rPr lang="en-US" dirty="0" smtClean="0"/>
              <a:t>Results</a:t>
            </a:r>
          </a:p>
          <a:p>
            <a:r>
              <a:rPr lang="en-US" dirty="0" smtClean="0"/>
              <a:t>Answer &amp; discuss the case questions.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00400"/>
            <a:ext cx="3526221" cy="1676400"/>
          </a:xfrm>
          <a:prstGeom prst="rect">
            <a:avLst/>
          </a:prstGeom>
          <a:noFill/>
          <a:ln w="9525">
            <a:solidFill>
              <a:srgbClr val="F85E0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2926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a:t>
            </a:r>
            <a:endParaRPr lang="en-US" dirty="0"/>
          </a:p>
        </p:txBody>
      </p:sp>
      <p:sp>
        <p:nvSpPr>
          <p:cNvPr id="3" name="Content Placeholder 2"/>
          <p:cNvSpPr>
            <a:spLocks noGrp="1"/>
          </p:cNvSpPr>
          <p:nvPr>
            <p:ph idx="1"/>
          </p:nvPr>
        </p:nvSpPr>
        <p:spPr/>
        <p:txBody>
          <a:bodyPr>
            <a:normAutofit lnSpcReduction="10000"/>
          </a:bodyPr>
          <a:lstStyle/>
          <a:p>
            <a:r>
              <a:rPr lang="en-US" dirty="0" smtClean="0"/>
              <a:t>Clustering results may be used to</a:t>
            </a:r>
          </a:p>
          <a:p>
            <a:pPr lvl="1"/>
            <a:r>
              <a:rPr lang="en-US" dirty="0" smtClean="0"/>
              <a:t>Identify natural groupings of customers</a:t>
            </a:r>
          </a:p>
          <a:p>
            <a:pPr lvl="1"/>
            <a:r>
              <a:rPr lang="en-US" dirty="0" smtClean="0"/>
              <a:t>Identify rules for assigning new cases to classes for targeting/diagnostic purposes</a:t>
            </a:r>
          </a:p>
          <a:p>
            <a:pPr lvl="1"/>
            <a:r>
              <a:rPr lang="en-US" dirty="0" smtClean="0"/>
              <a:t>Provide characterization, definition, labeling of populations</a:t>
            </a:r>
          </a:p>
          <a:p>
            <a:pPr lvl="1"/>
            <a:r>
              <a:rPr lang="en-US" dirty="0" smtClean="0"/>
              <a:t>Decrease the size and complexity of problems for other data mining methods </a:t>
            </a:r>
          </a:p>
          <a:p>
            <a:pPr lvl="1"/>
            <a:r>
              <a:rPr lang="en-US" dirty="0" smtClean="0"/>
              <a:t>Identify outliers in a specific domain (e.g., rare-event detection)</a:t>
            </a:r>
          </a:p>
        </p:txBody>
      </p:sp>
    </p:spTree>
    <p:extLst>
      <p:ext uri="{BB962C8B-B14F-4D97-AF65-F5344CB8AC3E}">
        <p14:creationId xmlns:p14="http://schemas.microsoft.com/office/powerpoint/2010/main" val="2086080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a:t>
            </a:r>
            <a:endParaRPr lang="en-US" dirty="0"/>
          </a:p>
        </p:txBody>
      </p:sp>
      <p:sp>
        <p:nvSpPr>
          <p:cNvPr id="3" name="Content Placeholder 2"/>
          <p:cNvSpPr>
            <a:spLocks noGrp="1"/>
          </p:cNvSpPr>
          <p:nvPr>
            <p:ph idx="1"/>
          </p:nvPr>
        </p:nvSpPr>
        <p:spPr>
          <a:xfrm>
            <a:off x="762000" y="1600200"/>
            <a:ext cx="8229600" cy="4876800"/>
          </a:xfrm>
        </p:spPr>
        <p:txBody>
          <a:bodyPr>
            <a:normAutofit/>
          </a:bodyPr>
          <a:lstStyle/>
          <a:p>
            <a:r>
              <a:rPr lang="en-US" dirty="0" smtClean="0"/>
              <a:t>Analysis methods</a:t>
            </a:r>
          </a:p>
          <a:p>
            <a:pPr lvl="1"/>
            <a:r>
              <a:rPr lang="en-US" dirty="0" smtClean="0"/>
              <a:t>Statistical methods (including both hierarchical and nonhierarchical), such as </a:t>
            </a:r>
            <a:r>
              <a:rPr lang="en-US" i="1" dirty="0" smtClean="0"/>
              <a:t>k</a:t>
            </a:r>
            <a:r>
              <a:rPr lang="en-US" dirty="0" smtClean="0"/>
              <a:t>-means, </a:t>
            </a:r>
            <a:r>
              <a:rPr lang="en-US" i="1" dirty="0" smtClean="0"/>
              <a:t>k</a:t>
            </a:r>
            <a:r>
              <a:rPr lang="en-US" dirty="0" smtClean="0"/>
              <a:t>-modes, and so on.</a:t>
            </a:r>
          </a:p>
          <a:p>
            <a:pPr lvl="1"/>
            <a:r>
              <a:rPr lang="en-US" dirty="0" smtClean="0"/>
              <a:t>Neural networks (adaptive resonance theory [ART], self-organizing map [</a:t>
            </a:r>
            <a:r>
              <a:rPr lang="en-US" dirty="0" err="1" smtClean="0"/>
              <a:t>SOM</a:t>
            </a:r>
            <a:r>
              <a:rPr lang="en-US" dirty="0" smtClean="0"/>
              <a:t>])</a:t>
            </a:r>
          </a:p>
          <a:p>
            <a:pPr lvl="1"/>
            <a:r>
              <a:rPr lang="en-US" dirty="0" smtClean="0"/>
              <a:t>Fuzzy logic (e.g., fuzzy c-means algorithm)</a:t>
            </a:r>
          </a:p>
          <a:p>
            <a:pPr lvl="1"/>
            <a:r>
              <a:rPr lang="en-US" dirty="0" smtClean="0"/>
              <a:t>Genetic algorithms </a:t>
            </a:r>
          </a:p>
          <a:p>
            <a:pPr lvl="3"/>
            <a:endParaRPr lang="en-US" sz="1200" dirty="0" smtClean="0"/>
          </a:p>
        </p:txBody>
      </p:sp>
    </p:spTree>
    <p:extLst>
      <p:ext uri="{BB962C8B-B14F-4D97-AF65-F5344CB8AC3E}">
        <p14:creationId xmlns:p14="http://schemas.microsoft.com/office/powerpoint/2010/main" val="2302274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a:t>
            </a:r>
            <a:endParaRPr lang="en-US" dirty="0"/>
          </a:p>
        </p:txBody>
      </p:sp>
      <p:sp>
        <p:nvSpPr>
          <p:cNvPr id="3" name="Content Placeholder 2"/>
          <p:cNvSpPr>
            <a:spLocks noGrp="1"/>
          </p:cNvSpPr>
          <p:nvPr>
            <p:ph idx="1"/>
          </p:nvPr>
        </p:nvSpPr>
        <p:spPr/>
        <p:txBody>
          <a:bodyPr>
            <a:normAutofit/>
          </a:bodyPr>
          <a:lstStyle/>
          <a:p>
            <a:r>
              <a:rPr lang="en-US" sz="3200" dirty="0" smtClean="0"/>
              <a:t>How many clusters?</a:t>
            </a:r>
          </a:p>
          <a:p>
            <a:pPr lvl="1"/>
            <a:r>
              <a:rPr lang="en-US" sz="2800" dirty="0" smtClean="0"/>
              <a:t>There is not a “truly optimal” way to calculate it</a:t>
            </a:r>
          </a:p>
          <a:p>
            <a:pPr lvl="1"/>
            <a:r>
              <a:rPr lang="en-US" sz="2800" dirty="0" smtClean="0"/>
              <a:t>Heuristics are often used</a:t>
            </a:r>
          </a:p>
          <a:p>
            <a:r>
              <a:rPr lang="en-US" sz="3200" dirty="0" smtClean="0"/>
              <a:t>Most cluster analysis methods involve the use of a </a:t>
            </a:r>
            <a:r>
              <a:rPr lang="en-US" sz="3200" dirty="0" smtClean="0">
                <a:solidFill>
                  <a:srgbClr val="FF3300"/>
                </a:solidFill>
              </a:rPr>
              <a:t>distance measure </a:t>
            </a:r>
            <a:r>
              <a:rPr lang="en-US" sz="3200" dirty="0" smtClean="0"/>
              <a:t>to calculate the closeness between pairs of items. </a:t>
            </a:r>
          </a:p>
          <a:p>
            <a:pPr lvl="1"/>
            <a:r>
              <a:rPr lang="en-US" sz="2800" dirty="0" smtClean="0"/>
              <a:t>Euclidian versus Manhattan/Rectilinear distance</a:t>
            </a:r>
          </a:p>
        </p:txBody>
      </p:sp>
    </p:spTree>
    <p:extLst>
      <p:ext uri="{BB962C8B-B14F-4D97-AF65-F5344CB8AC3E}">
        <p14:creationId xmlns:p14="http://schemas.microsoft.com/office/powerpoint/2010/main" val="4028137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a:t>
            </a:r>
            <a:endParaRPr lang="en-US" dirty="0"/>
          </a:p>
        </p:txBody>
      </p:sp>
      <p:sp>
        <p:nvSpPr>
          <p:cNvPr id="3" name="Content Placeholder 2"/>
          <p:cNvSpPr>
            <a:spLocks noGrp="1"/>
          </p:cNvSpPr>
          <p:nvPr>
            <p:ph idx="1"/>
          </p:nvPr>
        </p:nvSpPr>
        <p:spPr/>
        <p:txBody>
          <a:bodyPr/>
          <a:lstStyle/>
          <a:p>
            <a:r>
              <a:rPr lang="en-US" i="1" dirty="0" smtClean="0">
                <a:solidFill>
                  <a:srgbClr val="FF3300"/>
                </a:solidFill>
              </a:rPr>
              <a:t>k</a:t>
            </a:r>
            <a:r>
              <a:rPr lang="en-US" dirty="0" smtClean="0">
                <a:solidFill>
                  <a:srgbClr val="FF3300"/>
                </a:solidFill>
              </a:rPr>
              <a:t>-Means Clustering Algorithm</a:t>
            </a:r>
          </a:p>
          <a:p>
            <a:pPr lvl="1"/>
            <a:r>
              <a:rPr lang="en-US" i="1" dirty="0" smtClean="0"/>
              <a:t>k </a:t>
            </a:r>
            <a:r>
              <a:rPr lang="en-US" dirty="0" smtClean="0"/>
              <a:t>: pre-determined number of clusters</a:t>
            </a:r>
          </a:p>
          <a:p>
            <a:pPr lvl="1"/>
            <a:r>
              <a:rPr lang="en-US" dirty="0" smtClean="0"/>
              <a:t>Algorithm </a:t>
            </a:r>
            <a:r>
              <a:rPr lang="en-US" sz="2400" dirty="0" smtClean="0"/>
              <a:t>(</a:t>
            </a:r>
            <a:r>
              <a:rPr lang="en-US" sz="2400" dirty="0" smtClean="0">
                <a:solidFill>
                  <a:srgbClr val="FF3300"/>
                </a:solidFill>
              </a:rPr>
              <a:t>Step 0:</a:t>
            </a:r>
            <a:r>
              <a:rPr lang="en-US" sz="2400" dirty="0" smtClean="0"/>
              <a:t> determine value of </a:t>
            </a:r>
            <a:r>
              <a:rPr lang="en-US" sz="2400" i="1" dirty="0" smtClean="0"/>
              <a:t>k</a:t>
            </a:r>
            <a:r>
              <a:rPr lang="en-US" sz="2400" dirty="0" smtClean="0"/>
              <a:t>)</a:t>
            </a:r>
            <a:endParaRPr lang="en-US" dirty="0" smtClean="0"/>
          </a:p>
          <a:p>
            <a:pPr marL="1546225" lvl="1" indent="-1089025">
              <a:buNone/>
            </a:pPr>
            <a:r>
              <a:rPr lang="en-US" sz="2400" dirty="0" smtClean="0">
                <a:solidFill>
                  <a:srgbClr val="FF3300"/>
                </a:solidFill>
              </a:rPr>
              <a:t>Step 1:</a:t>
            </a:r>
            <a:r>
              <a:rPr lang="en-US" sz="2400" dirty="0" smtClean="0"/>
              <a:t> Randomly generate </a:t>
            </a:r>
            <a:r>
              <a:rPr lang="en-US" sz="2400" i="1" dirty="0" smtClean="0"/>
              <a:t>k</a:t>
            </a:r>
            <a:r>
              <a:rPr lang="en-US" sz="2400" dirty="0" smtClean="0"/>
              <a:t> random points as initial cluster centers. </a:t>
            </a:r>
          </a:p>
          <a:p>
            <a:pPr marL="1546225" lvl="1" indent="-1089025">
              <a:buNone/>
            </a:pPr>
            <a:r>
              <a:rPr lang="en-US" sz="2400" dirty="0" smtClean="0">
                <a:solidFill>
                  <a:srgbClr val="FF3300"/>
                </a:solidFill>
              </a:rPr>
              <a:t>Step 2:</a:t>
            </a:r>
            <a:r>
              <a:rPr lang="en-US" sz="2400" dirty="0" smtClean="0"/>
              <a:t> Assign each point to the nearest cluster center. </a:t>
            </a:r>
          </a:p>
          <a:p>
            <a:pPr marL="739775" lvl="1" indent="-282575">
              <a:buNone/>
            </a:pPr>
            <a:r>
              <a:rPr lang="en-US" sz="2400" dirty="0" smtClean="0">
                <a:solidFill>
                  <a:srgbClr val="FF3300"/>
                </a:solidFill>
              </a:rPr>
              <a:t>Step 3:</a:t>
            </a:r>
            <a:r>
              <a:rPr lang="en-US" sz="2400" dirty="0" smtClean="0"/>
              <a:t> Re-compute the new cluster centers. </a:t>
            </a:r>
          </a:p>
          <a:p>
            <a:pPr marL="739775" lvl="1" indent="-282575">
              <a:buNone/>
            </a:pPr>
            <a:r>
              <a:rPr lang="en-US" sz="2400" dirty="0" smtClean="0">
                <a:solidFill>
                  <a:srgbClr val="FF3300"/>
                </a:solidFill>
              </a:rPr>
              <a:t>Repetition step: </a:t>
            </a:r>
            <a:r>
              <a:rPr lang="en-US" sz="2400" dirty="0" smtClean="0"/>
              <a:t>Repeat steps 3 and 4 until some convergence criterion is met (usually that the assignment of points to clusters becomes stable).</a:t>
            </a:r>
          </a:p>
        </p:txBody>
      </p:sp>
    </p:spTree>
    <p:extLst>
      <p:ext uri="{BB962C8B-B14F-4D97-AF65-F5344CB8AC3E}">
        <p14:creationId xmlns:p14="http://schemas.microsoft.com/office/powerpoint/2010/main" val="1121742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 for Data Mining - </a:t>
            </a:r>
            <a:r>
              <a:rPr lang="en-US" i="1" dirty="0" smtClean="0"/>
              <a:t/>
            </a:r>
            <a:br>
              <a:rPr lang="en-US" i="1" dirty="0" smtClean="0"/>
            </a:br>
            <a:r>
              <a:rPr lang="en-US" i="1" dirty="0" smtClean="0"/>
              <a:t>k</a:t>
            </a:r>
            <a:r>
              <a:rPr lang="en-US" dirty="0" smtClean="0"/>
              <a:t>-Means Clustering Algorithm</a:t>
            </a:r>
            <a:endParaRPr lang="en-US" dirty="0"/>
          </a:p>
        </p:txBody>
      </p:sp>
      <p:pic>
        <p:nvPicPr>
          <p:cNvPr id="4" name="Picture 3"/>
          <p:cNvPicPr/>
          <p:nvPr/>
        </p:nvPicPr>
        <p:blipFill>
          <a:blip r:embed="rId3" cstate="print"/>
          <a:srcRect/>
          <a:stretch>
            <a:fillRect/>
          </a:stretch>
        </p:blipFill>
        <p:spPr bwMode="auto">
          <a:xfrm>
            <a:off x="304800" y="2133600"/>
            <a:ext cx="8610600" cy="3200400"/>
          </a:xfrm>
          <a:prstGeom prst="rect">
            <a:avLst/>
          </a:prstGeom>
          <a:noFill/>
          <a:ln w="9525">
            <a:noFill/>
            <a:miter lim="800000"/>
            <a:headEnd/>
            <a:tailEnd/>
          </a:ln>
        </p:spPr>
      </p:pic>
    </p:spTree>
    <p:extLst>
      <p:ext uri="{BB962C8B-B14F-4D97-AF65-F5344CB8AC3E}">
        <p14:creationId xmlns:p14="http://schemas.microsoft.com/office/powerpoint/2010/main" val="3209175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a:xfrm>
            <a:off x="762000" y="1600200"/>
            <a:ext cx="8305800" cy="4800600"/>
          </a:xfrm>
        </p:spPr>
        <p:txBody>
          <a:bodyPr>
            <a:normAutofit lnSpcReduction="10000"/>
          </a:bodyPr>
          <a:lstStyle/>
          <a:p>
            <a:r>
              <a:rPr lang="en-US" sz="2800" dirty="0" smtClean="0"/>
              <a:t>A very popular DM method in business</a:t>
            </a:r>
          </a:p>
          <a:p>
            <a:r>
              <a:rPr lang="en-US" sz="2800" dirty="0" smtClean="0"/>
              <a:t>Finds interesting relationships (affinities) between variables (items or events)</a:t>
            </a:r>
          </a:p>
          <a:p>
            <a:r>
              <a:rPr lang="en-US" sz="2800" dirty="0" smtClean="0"/>
              <a:t>Part of machine learning family</a:t>
            </a:r>
          </a:p>
          <a:p>
            <a:r>
              <a:rPr lang="en-US" sz="2800" dirty="0" smtClean="0"/>
              <a:t>Employs unsupervised learning</a:t>
            </a:r>
          </a:p>
          <a:p>
            <a:r>
              <a:rPr lang="en-US" sz="2800" dirty="0" smtClean="0"/>
              <a:t>There is no output variable</a:t>
            </a:r>
          </a:p>
          <a:p>
            <a:r>
              <a:rPr lang="en-US" sz="2800" dirty="0" smtClean="0"/>
              <a:t>Also known as </a:t>
            </a:r>
            <a:r>
              <a:rPr lang="en-US" sz="2800" dirty="0" smtClean="0">
                <a:solidFill>
                  <a:srgbClr val="FF3300"/>
                </a:solidFill>
              </a:rPr>
              <a:t>market basket analysis</a:t>
            </a:r>
          </a:p>
          <a:p>
            <a:r>
              <a:rPr lang="en-US" sz="2800" dirty="0" smtClean="0"/>
              <a:t>Often used as an example to describe DM to ordinary people, such as the famous “relationship between diapers and beers!”</a:t>
            </a:r>
          </a:p>
        </p:txBody>
      </p:sp>
    </p:spTree>
    <p:extLst>
      <p:ext uri="{BB962C8B-B14F-4D97-AF65-F5344CB8AC3E}">
        <p14:creationId xmlns:p14="http://schemas.microsoft.com/office/powerpoint/2010/main" val="1999712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a:xfrm>
            <a:off x="762000" y="1600200"/>
            <a:ext cx="8229600" cy="4876800"/>
          </a:xfrm>
        </p:spPr>
        <p:txBody>
          <a:bodyPr>
            <a:normAutofit/>
          </a:bodyPr>
          <a:lstStyle/>
          <a:p>
            <a:r>
              <a:rPr lang="en-US" sz="2800" dirty="0" smtClean="0">
                <a:solidFill>
                  <a:srgbClr val="FF3300"/>
                </a:solidFill>
              </a:rPr>
              <a:t>Input:</a:t>
            </a:r>
            <a:r>
              <a:rPr lang="en-US" sz="2800" dirty="0" smtClean="0"/>
              <a:t> the simple point-of-sale transaction data</a:t>
            </a:r>
          </a:p>
          <a:p>
            <a:r>
              <a:rPr lang="en-US" sz="2800" dirty="0" smtClean="0">
                <a:solidFill>
                  <a:srgbClr val="FF3300"/>
                </a:solidFill>
              </a:rPr>
              <a:t>Output:</a:t>
            </a:r>
            <a:r>
              <a:rPr lang="en-US" sz="2800" dirty="0" smtClean="0"/>
              <a:t> Most frequent affinities among items </a:t>
            </a:r>
          </a:p>
          <a:p>
            <a:r>
              <a:rPr lang="en-US" sz="2800" u="sng" dirty="0" smtClean="0"/>
              <a:t>Example: </a:t>
            </a:r>
            <a:r>
              <a:rPr lang="en-US" sz="2800" dirty="0" smtClean="0"/>
              <a:t>according to the transaction data…</a:t>
            </a:r>
          </a:p>
          <a:p>
            <a:pPr>
              <a:buNone/>
            </a:pPr>
            <a:r>
              <a:rPr lang="en-US" sz="2800" dirty="0" smtClean="0"/>
              <a:t>	“Customer who bought a lap-top computer and a virus protection software, also bought extended service plan 70 percent of the time." </a:t>
            </a:r>
          </a:p>
          <a:p>
            <a:r>
              <a:rPr lang="en-US" sz="2800" dirty="0" smtClean="0"/>
              <a:t>How do you use such a pattern/knowledge?</a:t>
            </a:r>
          </a:p>
          <a:p>
            <a:pPr lvl="1"/>
            <a:r>
              <a:rPr lang="en-US" sz="2400" dirty="0" smtClean="0"/>
              <a:t>Put the items next to each other</a:t>
            </a:r>
          </a:p>
          <a:p>
            <a:pPr lvl="1"/>
            <a:r>
              <a:rPr lang="en-US" sz="2400" dirty="0" smtClean="0"/>
              <a:t>Promote the items as a package </a:t>
            </a:r>
          </a:p>
          <a:p>
            <a:pPr lvl="1"/>
            <a:r>
              <a:rPr lang="en-US" sz="2400" dirty="0" smtClean="0"/>
              <a:t>Place items far apart from each other!</a:t>
            </a:r>
          </a:p>
        </p:txBody>
      </p:sp>
    </p:spTree>
    <p:extLst>
      <p:ext uri="{BB962C8B-B14F-4D97-AF65-F5344CB8AC3E}">
        <p14:creationId xmlns:p14="http://schemas.microsoft.com/office/powerpoint/2010/main" val="2220769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a:xfrm>
            <a:off x="762000" y="1600200"/>
            <a:ext cx="8229600" cy="4800600"/>
          </a:xfrm>
        </p:spPr>
        <p:txBody>
          <a:bodyPr/>
          <a:lstStyle/>
          <a:p>
            <a:r>
              <a:rPr lang="en-US" sz="2800" dirty="0" smtClean="0"/>
              <a:t>A representative applications of association rule mining include</a:t>
            </a:r>
          </a:p>
          <a:p>
            <a:pPr lvl="1"/>
            <a:r>
              <a:rPr lang="en-US" sz="2400" dirty="0" smtClean="0">
                <a:solidFill>
                  <a:srgbClr val="FF3300"/>
                </a:solidFill>
              </a:rPr>
              <a:t>In business: </a:t>
            </a:r>
            <a:r>
              <a:rPr lang="en-US" sz="2400" dirty="0" smtClean="0"/>
              <a:t>cross-marketing, cross-selling, store design, catalog design, e-commerce site design, optimization of online advertising, product pricing, and sales/promotion configuration</a:t>
            </a:r>
          </a:p>
          <a:p>
            <a:pPr lvl="1"/>
            <a:r>
              <a:rPr lang="en-US" sz="2400" dirty="0" smtClean="0">
                <a:solidFill>
                  <a:srgbClr val="FF3300"/>
                </a:solidFill>
              </a:rPr>
              <a:t>In medicine: </a:t>
            </a:r>
            <a:r>
              <a:rPr lang="en-US" sz="2400" dirty="0" smtClean="0"/>
              <a:t>relationships between symptoms and illnesses; diagnosis and patient characteristics and treatments (to be used in medical </a:t>
            </a:r>
            <a:r>
              <a:rPr lang="en-US" sz="2400" dirty="0" err="1" smtClean="0"/>
              <a:t>DSS</a:t>
            </a:r>
            <a:r>
              <a:rPr lang="en-US" sz="2400" dirty="0" smtClean="0"/>
              <a:t>); and genes and their functions (to be used in genomics projects)</a:t>
            </a:r>
          </a:p>
          <a:p>
            <a:pPr lvl="1"/>
            <a:r>
              <a:rPr lang="en-US" sz="2400" dirty="0" smtClean="0"/>
              <a:t>…</a:t>
            </a:r>
          </a:p>
        </p:txBody>
      </p:sp>
    </p:spTree>
    <p:extLst>
      <p:ext uri="{BB962C8B-B14F-4D97-AF65-F5344CB8AC3E}">
        <p14:creationId xmlns:p14="http://schemas.microsoft.com/office/powerpoint/2010/main" val="3405132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a:xfrm>
            <a:off x="762000" y="1600200"/>
            <a:ext cx="8229600" cy="4800600"/>
          </a:xfrm>
        </p:spPr>
        <p:txBody>
          <a:bodyPr/>
          <a:lstStyle/>
          <a:p>
            <a:r>
              <a:rPr lang="en-US" sz="2800" dirty="0" smtClean="0"/>
              <a:t>Are all association rules interesting and useful?</a:t>
            </a:r>
          </a:p>
          <a:p>
            <a:pPr lvl="1">
              <a:buNone/>
            </a:pPr>
            <a:endParaRPr lang="en-US" sz="1000" dirty="0" smtClean="0">
              <a:solidFill>
                <a:srgbClr val="FF3300"/>
              </a:solidFill>
            </a:endParaRPr>
          </a:p>
          <a:p>
            <a:pPr lvl="1">
              <a:buNone/>
            </a:pPr>
            <a:r>
              <a:rPr lang="en-US" sz="2400" dirty="0" smtClean="0">
                <a:solidFill>
                  <a:srgbClr val="FF3300"/>
                </a:solidFill>
              </a:rPr>
              <a:t>A Generic Rule:  </a:t>
            </a:r>
            <a:r>
              <a:rPr lang="en-US" sz="2400" b="1" dirty="0" smtClean="0"/>
              <a:t>X </a:t>
            </a:r>
            <a:r>
              <a:rPr lang="en-US" sz="2400" b="1" dirty="0" smtClean="0">
                <a:sym typeface="Symbol"/>
              </a:rPr>
              <a:t></a:t>
            </a:r>
            <a:r>
              <a:rPr lang="en-US" sz="2400" b="1" dirty="0" smtClean="0"/>
              <a:t> Y [S%, C%]  </a:t>
            </a:r>
          </a:p>
          <a:p>
            <a:pPr lvl="1">
              <a:buNone/>
            </a:pPr>
            <a:endParaRPr lang="en-US" sz="1000" b="1" dirty="0" smtClean="0"/>
          </a:p>
          <a:p>
            <a:pPr lvl="1">
              <a:buNone/>
            </a:pPr>
            <a:r>
              <a:rPr lang="en-US" sz="2400" b="1" dirty="0" smtClean="0"/>
              <a:t>X, Y</a:t>
            </a:r>
            <a:r>
              <a:rPr lang="en-US" sz="2400" dirty="0" smtClean="0"/>
              <a:t>: products and/or services </a:t>
            </a:r>
            <a:r>
              <a:rPr lang="en-US" sz="2400" b="1" dirty="0" smtClean="0"/>
              <a:t> </a:t>
            </a:r>
          </a:p>
          <a:p>
            <a:pPr lvl="1">
              <a:buNone/>
            </a:pPr>
            <a:r>
              <a:rPr lang="en-US" sz="2400" b="1" dirty="0" smtClean="0"/>
              <a:t>X: </a:t>
            </a:r>
            <a:r>
              <a:rPr lang="en-US" sz="2400" dirty="0" smtClean="0"/>
              <a:t>Left-hand-side (LHS)</a:t>
            </a:r>
          </a:p>
          <a:p>
            <a:pPr lvl="1">
              <a:buNone/>
            </a:pPr>
            <a:r>
              <a:rPr lang="en-US" sz="2400" b="1" dirty="0" smtClean="0"/>
              <a:t>Y: </a:t>
            </a:r>
            <a:r>
              <a:rPr lang="en-US" sz="2400" dirty="0" smtClean="0"/>
              <a:t>Right-hand-side (</a:t>
            </a:r>
            <a:r>
              <a:rPr lang="en-US" sz="2400" dirty="0" err="1" smtClean="0"/>
              <a:t>RHS</a:t>
            </a:r>
            <a:r>
              <a:rPr lang="en-US" sz="2400" dirty="0" smtClean="0"/>
              <a:t>)</a:t>
            </a:r>
          </a:p>
          <a:p>
            <a:pPr lvl="1">
              <a:buNone/>
            </a:pPr>
            <a:r>
              <a:rPr lang="en-US" sz="2400" b="1" dirty="0" smtClean="0"/>
              <a:t>S:</a:t>
            </a:r>
            <a:r>
              <a:rPr lang="en-US" sz="2400" dirty="0" smtClean="0"/>
              <a:t> </a:t>
            </a:r>
            <a:r>
              <a:rPr lang="en-US" sz="2400" dirty="0" smtClean="0">
                <a:solidFill>
                  <a:srgbClr val="FF3300"/>
                </a:solidFill>
              </a:rPr>
              <a:t>Support</a:t>
            </a:r>
            <a:r>
              <a:rPr lang="en-US" sz="2400" dirty="0" smtClean="0"/>
              <a:t>: how often </a:t>
            </a:r>
            <a:r>
              <a:rPr lang="en-US" sz="2400" b="1" dirty="0" smtClean="0"/>
              <a:t>X</a:t>
            </a:r>
            <a:r>
              <a:rPr lang="en-US" sz="2400" dirty="0" smtClean="0"/>
              <a:t> and </a:t>
            </a:r>
            <a:r>
              <a:rPr lang="en-US" sz="2400" b="1" dirty="0" smtClean="0"/>
              <a:t>Y</a:t>
            </a:r>
            <a:r>
              <a:rPr lang="en-US" sz="2400" dirty="0" smtClean="0"/>
              <a:t> go together</a:t>
            </a:r>
          </a:p>
          <a:p>
            <a:pPr lvl="1">
              <a:buNone/>
            </a:pPr>
            <a:r>
              <a:rPr lang="en-US" sz="2400" b="1" dirty="0" smtClean="0"/>
              <a:t>C:</a:t>
            </a:r>
            <a:r>
              <a:rPr lang="en-US" sz="2400" dirty="0" smtClean="0"/>
              <a:t> </a:t>
            </a:r>
            <a:r>
              <a:rPr lang="en-US" sz="2400" dirty="0" smtClean="0">
                <a:solidFill>
                  <a:srgbClr val="FF3300"/>
                </a:solidFill>
              </a:rPr>
              <a:t>Confidence</a:t>
            </a:r>
            <a:r>
              <a:rPr lang="en-US" sz="2400" dirty="0" smtClean="0"/>
              <a:t>: how often </a:t>
            </a:r>
            <a:r>
              <a:rPr lang="en-US" sz="2400" b="1" dirty="0" smtClean="0"/>
              <a:t>Y</a:t>
            </a:r>
            <a:r>
              <a:rPr lang="en-US" sz="2400" dirty="0" smtClean="0"/>
              <a:t> go together with the </a:t>
            </a:r>
            <a:r>
              <a:rPr lang="en-US" sz="2400" b="1" dirty="0" smtClean="0"/>
              <a:t>X</a:t>
            </a:r>
          </a:p>
          <a:p>
            <a:pPr lvl="1">
              <a:buNone/>
            </a:pPr>
            <a:endParaRPr lang="en-US" sz="1000" dirty="0" smtClean="0"/>
          </a:p>
          <a:p>
            <a:pPr lvl="1">
              <a:buNone/>
            </a:pPr>
            <a:r>
              <a:rPr lang="en-US" sz="2400" u="sng" dirty="0" smtClean="0"/>
              <a:t>Example: </a:t>
            </a:r>
            <a:r>
              <a:rPr lang="en-US" sz="2400" dirty="0" smtClean="0"/>
              <a:t>{Laptop Computer, Antivirus Software} </a:t>
            </a:r>
            <a:r>
              <a:rPr lang="en-US" sz="2400" dirty="0" smtClean="0">
                <a:sym typeface="Symbol"/>
              </a:rPr>
              <a:t></a:t>
            </a:r>
            <a:r>
              <a:rPr lang="en-US" sz="2400" dirty="0" smtClean="0"/>
              <a:t> {Extended Service Plan} [30%, 70%]</a:t>
            </a:r>
          </a:p>
          <a:p>
            <a:pPr lvl="1"/>
            <a:endParaRPr lang="en-US" sz="2400" dirty="0"/>
          </a:p>
        </p:txBody>
      </p:sp>
    </p:spTree>
    <p:extLst>
      <p:ext uri="{BB962C8B-B14F-4D97-AF65-F5344CB8AC3E}">
        <p14:creationId xmlns:p14="http://schemas.microsoft.com/office/powerpoint/2010/main" val="3534687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p:txBody>
          <a:bodyPr>
            <a:normAutofit/>
          </a:bodyPr>
          <a:lstStyle/>
          <a:p>
            <a:r>
              <a:rPr lang="en-US" dirty="0" smtClean="0"/>
              <a:t>Algorithms are available for generating association rules</a:t>
            </a:r>
          </a:p>
          <a:p>
            <a:pPr lvl="1"/>
            <a:r>
              <a:rPr lang="en-US" dirty="0" err="1" smtClean="0"/>
              <a:t>Apriori</a:t>
            </a:r>
            <a:endParaRPr lang="en-US" dirty="0" smtClean="0"/>
          </a:p>
          <a:p>
            <a:pPr lvl="1"/>
            <a:r>
              <a:rPr lang="en-US" dirty="0" err="1" smtClean="0"/>
              <a:t>Eclat</a:t>
            </a:r>
            <a:endParaRPr lang="en-US" dirty="0" smtClean="0"/>
          </a:p>
          <a:p>
            <a:pPr lvl="1"/>
            <a:r>
              <a:rPr lang="en-US" dirty="0" smtClean="0"/>
              <a:t>FP-Growth</a:t>
            </a:r>
          </a:p>
          <a:p>
            <a:pPr lvl="1"/>
            <a:r>
              <a:rPr lang="en-US" dirty="0" smtClean="0"/>
              <a:t>+ Derivatives and hybrids of the three</a:t>
            </a:r>
          </a:p>
          <a:p>
            <a:r>
              <a:rPr lang="en-US" dirty="0" smtClean="0"/>
              <a:t>The algorithms help identify the </a:t>
            </a:r>
            <a:r>
              <a:rPr lang="en-US" dirty="0" smtClean="0">
                <a:solidFill>
                  <a:srgbClr val="FF3300"/>
                </a:solidFill>
              </a:rPr>
              <a:t>frequent item sets</a:t>
            </a:r>
            <a:r>
              <a:rPr lang="en-US" dirty="0" smtClean="0"/>
              <a:t>, which are, then converted to association rules</a:t>
            </a:r>
            <a:endParaRPr lang="en-US" dirty="0"/>
          </a:p>
        </p:txBody>
      </p:sp>
    </p:spTree>
    <p:extLst>
      <p:ext uri="{BB962C8B-B14F-4D97-AF65-F5344CB8AC3E}">
        <p14:creationId xmlns:p14="http://schemas.microsoft.com/office/powerpoint/2010/main" val="466305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t>
            </a:r>
            <a:r>
              <a:rPr lang="en-US" dirty="0" smtClean="0"/>
              <a:t/>
            </a:r>
            <a:br>
              <a:rPr lang="en-US" dirty="0" smtClean="0"/>
            </a:br>
            <a:r>
              <a:rPr lang="en-US" dirty="0" smtClean="0"/>
              <a:t>Opening </a:t>
            </a:r>
            <a:r>
              <a:rPr lang="en-US" dirty="0"/>
              <a:t>Vignette</a:t>
            </a:r>
          </a:p>
        </p:txBody>
      </p:sp>
      <p:sp>
        <p:nvSpPr>
          <p:cNvPr id="3" name="Content Placeholder 2"/>
          <p:cNvSpPr>
            <a:spLocks noGrp="1"/>
          </p:cNvSpPr>
          <p:nvPr>
            <p:ph idx="1"/>
          </p:nvPr>
        </p:nvSpPr>
        <p:spPr>
          <a:xfrm>
            <a:off x="762000" y="1600200"/>
            <a:ext cx="8305800" cy="4876800"/>
          </a:xfrm>
        </p:spPr>
        <p:txBody>
          <a:bodyPr>
            <a:noAutofit/>
          </a:bodyPr>
          <a:lstStyle/>
          <a:p>
            <a:pPr marL="463550" indent="-463550">
              <a:buClr>
                <a:srgbClr val="F85E08"/>
              </a:buClr>
              <a:buSzPct val="80000"/>
              <a:buFont typeface="+mj-lt"/>
              <a:buAutoNum type="arabicPeriod"/>
            </a:pPr>
            <a:r>
              <a:rPr lang="en-US" sz="2800" dirty="0" smtClean="0"/>
              <a:t>Why </a:t>
            </a:r>
            <a:r>
              <a:rPr lang="en-US" sz="2800" dirty="0"/>
              <a:t>should retailers, especially </a:t>
            </a:r>
            <a:r>
              <a:rPr lang="en-US" sz="2800" dirty="0" err="1"/>
              <a:t>omni</a:t>
            </a:r>
            <a:r>
              <a:rPr lang="en-US" sz="2800" dirty="0"/>
              <a:t>-channel retailers, pay extra attention </a:t>
            </a:r>
            <a:r>
              <a:rPr lang="en-US" sz="2800" dirty="0" smtClean="0"/>
              <a:t>to advanced </a:t>
            </a:r>
            <a:r>
              <a:rPr lang="en-US" sz="2800" dirty="0"/>
              <a:t>analytics and data mining?</a:t>
            </a:r>
          </a:p>
          <a:p>
            <a:pPr marL="463550" indent="-463550">
              <a:buClr>
                <a:srgbClr val="F85E08"/>
              </a:buClr>
              <a:buSzPct val="80000"/>
              <a:buFont typeface="+mj-lt"/>
              <a:buAutoNum type="arabicPeriod"/>
            </a:pPr>
            <a:r>
              <a:rPr lang="en-US" sz="2800" dirty="0" smtClean="0"/>
              <a:t>What </a:t>
            </a:r>
            <a:r>
              <a:rPr lang="en-US" sz="2800" dirty="0"/>
              <a:t>are the top challenges for multi-channel retailers? </a:t>
            </a:r>
            <a:r>
              <a:rPr lang="en-US" sz="2800" dirty="0" smtClean="0"/>
              <a:t>Can </a:t>
            </a:r>
            <a:r>
              <a:rPr lang="en-US" sz="2800" dirty="0"/>
              <a:t>you think of </a:t>
            </a:r>
            <a:r>
              <a:rPr lang="en-US" sz="2800" dirty="0" smtClean="0"/>
              <a:t>other industry </a:t>
            </a:r>
            <a:r>
              <a:rPr lang="en-US" sz="2800" dirty="0"/>
              <a:t>segments that face similar </a:t>
            </a:r>
            <a:r>
              <a:rPr lang="en-US" sz="2800" dirty="0" smtClean="0"/>
              <a:t>problems/challenges?</a:t>
            </a:r>
            <a:endParaRPr lang="en-US" sz="2800" dirty="0"/>
          </a:p>
          <a:p>
            <a:pPr marL="463550" indent="-463550">
              <a:buClr>
                <a:srgbClr val="F85E08"/>
              </a:buClr>
              <a:buSzPct val="80000"/>
              <a:buFont typeface="+mj-lt"/>
              <a:buAutoNum type="arabicPeriod"/>
            </a:pPr>
            <a:r>
              <a:rPr lang="en-US" sz="2800" dirty="0" smtClean="0"/>
              <a:t>What </a:t>
            </a:r>
            <a:r>
              <a:rPr lang="en-US" sz="2800" dirty="0"/>
              <a:t>are the sources of data that retailers such as Cabela’s use for their data </a:t>
            </a:r>
            <a:r>
              <a:rPr lang="en-US" sz="2800" dirty="0" smtClean="0"/>
              <a:t>mining projects</a:t>
            </a:r>
            <a:r>
              <a:rPr lang="en-US" sz="2800" dirty="0"/>
              <a:t>?</a:t>
            </a:r>
          </a:p>
          <a:p>
            <a:pPr marL="463550" indent="-463550">
              <a:buClr>
                <a:srgbClr val="F85E08"/>
              </a:buClr>
              <a:buSzPct val="80000"/>
              <a:buFont typeface="+mj-lt"/>
              <a:buAutoNum type="arabicPeriod"/>
            </a:pPr>
            <a:r>
              <a:rPr lang="en-US" sz="2800" dirty="0" smtClean="0"/>
              <a:t>What </a:t>
            </a:r>
            <a:r>
              <a:rPr lang="en-US" sz="2800" dirty="0"/>
              <a:t>does it mean to have a “single view of the customer”? How can it </a:t>
            </a:r>
            <a:r>
              <a:rPr lang="en-US" sz="2800" dirty="0" smtClean="0"/>
              <a:t>be accomplished?</a:t>
            </a:r>
            <a:endParaRPr lang="en-US" sz="2800" dirty="0"/>
          </a:p>
        </p:txBody>
      </p:sp>
    </p:spTree>
    <p:extLst>
      <p:ext uri="{BB962C8B-B14F-4D97-AF65-F5344CB8AC3E}">
        <p14:creationId xmlns:p14="http://schemas.microsoft.com/office/powerpoint/2010/main" val="4141658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Mining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Apriori</a:t>
            </a:r>
            <a:r>
              <a:rPr lang="en-US" dirty="0" smtClean="0"/>
              <a:t> Algorithm</a:t>
            </a:r>
          </a:p>
          <a:p>
            <a:pPr lvl="1"/>
            <a:r>
              <a:rPr lang="en-US" dirty="0" smtClean="0"/>
              <a:t>Finds subsets that are common to at least a minimum number of the </a:t>
            </a:r>
            <a:r>
              <a:rPr lang="en-US" dirty="0" err="1" smtClean="0"/>
              <a:t>itemsets</a:t>
            </a:r>
            <a:endParaRPr lang="en-US" dirty="0" smtClean="0"/>
          </a:p>
          <a:p>
            <a:pPr lvl="1"/>
            <a:r>
              <a:rPr lang="en-US" dirty="0" smtClean="0"/>
              <a:t>Uses a bottom-up approach</a:t>
            </a:r>
          </a:p>
          <a:p>
            <a:pPr lvl="2"/>
            <a:r>
              <a:rPr lang="en-US" dirty="0" smtClean="0"/>
              <a:t>frequent subsets are extended one item at a time (the size of frequent subsets increases from one-item subsets to two-item subsets, then three-item subsets, and so on), and </a:t>
            </a:r>
          </a:p>
          <a:p>
            <a:pPr lvl="2"/>
            <a:r>
              <a:rPr lang="en-US" dirty="0" smtClean="0"/>
              <a:t>groups of candidates at each level are tested against the data for minimum support. </a:t>
            </a:r>
          </a:p>
          <a:p>
            <a:pPr lvl="2">
              <a:buNone/>
            </a:pPr>
            <a:r>
              <a:rPr lang="en-US" dirty="0" smtClean="0"/>
              <a:t>	(</a:t>
            </a:r>
            <a:r>
              <a:rPr lang="en-US" i="1" dirty="0" smtClean="0"/>
              <a:t>see the figure</a:t>
            </a:r>
            <a:r>
              <a:rPr lang="en-US" dirty="0" smtClean="0"/>
              <a:t>) </a:t>
            </a:r>
            <a:r>
              <a:rPr lang="en-US" dirty="0" smtClean="0">
                <a:sym typeface="Wingdings" pitchFamily="2" charset="2"/>
              </a:rPr>
              <a:t> --</a:t>
            </a:r>
            <a:endParaRPr lang="en-US" dirty="0"/>
          </a:p>
        </p:txBody>
      </p:sp>
    </p:spTree>
    <p:extLst>
      <p:ext uri="{BB962C8B-B14F-4D97-AF65-F5344CB8AC3E}">
        <p14:creationId xmlns:p14="http://schemas.microsoft.com/office/powerpoint/2010/main" val="1029711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 </a:t>
            </a:r>
            <a:r>
              <a:rPr lang="en-US" dirty="0"/>
              <a:t>Mining</a:t>
            </a:r>
            <a:br>
              <a:rPr lang="en-US" dirty="0"/>
            </a:br>
            <a:r>
              <a:rPr lang="en-US" dirty="0" err="1"/>
              <a:t>Apriori</a:t>
            </a:r>
            <a:r>
              <a:rPr lang="en-US" dirty="0"/>
              <a:t> Algorithm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94" y="2362200"/>
            <a:ext cx="852260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755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3058236" cy="1044575"/>
          </a:xfrm>
        </p:spPr>
        <p:txBody>
          <a:bodyPr>
            <a:noAutofit/>
          </a:bodyPr>
          <a:lstStyle/>
          <a:p>
            <a:r>
              <a:rPr lang="en-US" dirty="0" smtClean="0"/>
              <a:t>Data Mining </a:t>
            </a:r>
            <a:br>
              <a:rPr lang="en-US" dirty="0" smtClean="0"/>
            </a:br>
            <a:r>
              <a:rPr lang="en-US" dirty="0" smtClean="0"/>
              <a:t>Software</a:t>
            </a:r>
            <a:endParaRPr lang="en-US" dirty="0"/>
          </a:p>
        </p:txBody>
      </p:sp>
      <p:sp>
        <p:nvSpPr>
          <p:cNvPr id="3" name="Content Placeholder 2"/>
          <p:cNvSpPr>
            <a:spLocks noGrp="1"/>
          </p:cNvSpPr>
          <p:nvPr>
            <p:ph idx="1"/>
          </p:nvPr>
        </p:nvSpPr>
        <p:spPr>
          <a:xfrm>
            <a:off x="152400" y="1676400"/>
            <a:ext cx="3962400" cy="4572000"/>
          </a:xfrm>
        </p:spPr>
        <p:txBody>
          <a:bodyPr>
            <a:normAutofit/>
          </a:bodyPr>
          <a:lstStyle/>
          <a:p>
            <a:r>
              <a:rPr lang="en-US" sz="2400" dirty="0" smtClean="0">
                <a:solidFill>
                  <a:srgbClr val="FF3300"/>
                </a:solidFill>
              </a:rPr>
              <a:t>Commercial </a:t>
            </a:r>
          </a:p>
          <a:p>
            <a:pPr lvl="1"/>
            <a:r>
              <a:rPr lang="en-US" sz="2000" dirty="0" smtClean="0"/>
              <a:t>IBM SPSS Modeler (formerly Clementine)</a:t>
            </a:r>
          </a:p>
          <a:p>
            <a:pPr lvl="1"/>
            <a:r>
              <a:rPr lang="en-US" sz="2000" dirty="0" smtClean="0"/>
              <a:t>SAS - Enterprise Miner</a:t>
            </a:r>
          </a:p>
          <a:p>
            <a:pPr lvl="1"/>
            <a:r>
              <a:rPr lang="en-US" sz="2000" dirty="0" smtClean="0"/>
              <a:t>IBM - Intelligent Miner</a:t>
            </a:r>
          </a:p>
          <a:p>
            <a:pPr lvl="1"/>
            <a:r>
              <a:rPr lang="en-US" sz="2000" dirty="0" err="1" smtClean="0"/>
              <a:t>StatSoft</a:t>
            </a:r>
            <a:r>
              <a:rPr lang="en-US" sz="2000" dirty="0" smtClean="0"/>
              <a:t> – </a:t>
            </a:r>
            <a:r>
              <a:rPr lang="en-US" sz="2000" dirty="0" err="1" smtClean="0"/>
              <a:t>Statistica</a:t>
            </a:r>
            <a:r>
              <a:rPr lang="en-US" sz="2000" dirty="0" smtClean="0"/>
              <a:t> Data Miner</a:t>
            </a:r>
          </a:p>
          <a:p>
            <a:pPr lvl="1"/>
            <a:r>
              <a:rPr lang="en-US" sz="2000" dirty="0" smtClean="0"/>
              <a:t>… many more</a:t>
            </a:r>
          </a:p>
          <a:p>
            <a:r>
              <a:rPr lang="en-US" sz="2400" dirty="0" smtClean="0">
                <a:solidFill>
                  <a:srgbClr val="FF3300"/>
                </a:solidFill>
              </a:rPr>
              <a:t>Free and/or Open Source</a:t>
            </a:r>
          </a:p>
          <a:p>
            <a:pPr lvl="1"/>
            <a:r>
              <a:rPr lang="en-US" sz="2000" dirty="0" smtClean="0"/>
              <a:t>R</a:t>
            </a:r>
          </a:p>
          <a:p>
            <a:pPr lvl="1"/>
            <a:r>
              <a:rPr lang="en-US" sz="2000" dirty="0" smtClean="0"/>
              <a:t>RapidMiner</a:t>
            </a:r>
          </a:p>
          <a:p>
            <a:pPr lvl="1"/>
            <a:r>
              <a:rPr lang="en-US" sz="2000" dirty="0" err="1" smtClean="0"/>
              <a:t>Weka</a:t>
            </a:r>
            <a:r>
              <a:rPr lang="en-US" sz="2000" dirty="0" smtClean="0"/>
              <a:t>…</a:t>
            </a:r>
            <a:endParaRPr lang="en-US"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0"/>
            <a:ext cx="4837475" cy="680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01236" y="6504801"/>
            <a:ext cx="1835310" cy="276999"/>
          </a:xfrm>
          <a:prstGeom prst="rect">
            <a:avLst/>
          </a:prstGeom>
          <a:solidFill>
            <a:schemeClr val="bg1"/>
          </a:solidFill>
        </p:spPr>
        <p:txBody>
          <a:bodyPr wrap="none" rtlCol="0">
            <a:spAutoFit/>
          </a:bodyPr>
          <a:lstStyle/>
          <a:p>
            <a:r>
              <a:rPr lang="en-US" sz="1200" b="0" i="1" dirty="0" smtClean="0">
                <a:effectLst/>
              </a:rPr>
              <a:t>Source: KDNuggets.com</a:t>
            </a:r>
            <a:endParaRPr lang="en-US" sz="1200" b="0" i="1" dirty="0">
              <a:effectLst/>
            </a:endParaRPr>
          </a:p>
        </p:txBody>
      </p:sp>
    </p:spTree>
    <p:extLst>
      <p:ext uri="{BB962C8B-B14F-4D97-AF65-F5344CB8AC3E}">
        <p14:creationId xmlns:p14="http://schemas.microsoft.com/office/powerpoint/2010/main" val="3376035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924800" cy="1158240"/>
          </a:xfrm>
        </p:spPr>
        <p:txBody>
          <a:bodyPr/>
          <a:lstStyle/>
          <a:p>
            <a:r>
              <a:rPr lang="en-US" dirty="0" smtClean="0"/>
              <a:t>Big Data Software Tools </a:t>
            </a:r>
            <a:br>
              <a:rPr lang="en-US" dirty="0" smtClean="0"/>
            </a:br>
            <a:r>
              <a:rPr lang="en-US" dirty="0" smtClean="0"/>
              <a:t>and Platforms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29" y="1752600"/>
            <a:ext cx="5943671" cy="234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002" y="3276600"/>
            <a:ext cx="513759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605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5.6</a:t>
            </a:r>
            <a:endParaRPr lang="en-US" dirty="0"/>
          </a:p>
        </p:txBody>
      </p:sp>
      <p:sp>
        <p:nvSpPr>
          <p:cNvPr id="3" name="Content Placeholder 2"/>
          <p:cNvSpPr>
            <a:spLocks noGrp="1"/>
          </p:cNvSpPr>
          <p:nvPr>
            <p:ph idx="1"/>
          </p:nvPr>
        </p:nvSpPr>
        <p:spPr>
          <a:xfrm>
            <a:off x="457200" y="1600200"/>
            <a:ext cx="8686800" cy="4876800"/>
          </a:xfrm>
        </p:spPr>
        <p:txBody>
          <a:bodyPr>
            <a:normAutofit fontScale="92500"/>
          </a:bodyPr>
          <a:lstStyle/>
          <a:p>
            <a:pPr marL="0" indent="0">
              <a:buNone/>
            </a:pPr>
            <a:r>
              <a:rPr lang="en-US" sz="4000" dirty="0">
                <a:solidFill>
                  <a:srgbClr val="F85E08"/>
                </a:solidFill>
                <a:effectLst>
                  <a:outerShdw blurRad="38100" dist="38100" dir="2700000" algn="tl">
                    <a:srgbClr val="000000">
                      <a:alpha val="43137"/>
                    </a:srgbClr>
                  </a:outerShdw>
                </a:effectLst>
              </a:rPr>
              <a:t>Data Mining Goes to Hollywood: Predicting Financial Success of </a:t>
            </a:r>
            <a:r>
              <a:rPr lang="en-US" sz="4000" dirty="0" smtClean="0">
                <a:solidFill>
                  <a:srgbClr val="F85E08"/>
                </a:solidFill>
                <a:effectLst>
                  <a:outerShdw blurRad="38100" dist="38100" dir="2700000" algn="tl">
                    <a:srgbClr val="000000">
                      <a:alpha val="43137"/>
                    </a:srgbClr>
                  </a:outerShdw>
                </a:effectLst>
              </a:rPr>
              <a:t>Movies</a:t>
            </a:r>
          </a:p>
          <a:p>
            <a:pPr>
              <a:buNone/>
            </a:pPr>
            <a:r>
              <a:rPr lang="en-US" sz="3500" u="sng" dirty="0" smtClean="0">
                <a:solidFill>
                  <a:srgbClr val="F85E08"/>
                </a:solidFill>
                <a:effectLst>
                  <a:outerShdw blurRad="38100" dist="38100" dir="2700000" algn="tl">
                    <a:srgbClr val="000000">
                      <a:alpha val="43137"/>
                    </a:srgbClr>
                  </a:outerShdw>
                </a:effectLst>
              </a:rPr>
              <a:t>Questions For Discussion</a:t>
            </a:r>
          </a:p>
          <a:p>
            <a:r>
              <a:rPr lang="en-US" dirty="0" smtClean="0"/>
              <a:t>Decision situation</a:t>
            </a:r>
          </a:p>
          <a:p>
            <a:r>
              <a:rPr lang="en-US" dirty="0" smtClean="0"/>
              <a:t>Problem</a:t>
            </a:r>
          </a:p>
          <a:p>
            <a:r>
              <a:rPr lang="en-US" dirty="0" smtClean="0"/>
              <a:t>Proposed solution</a:t>
            </a:r>
          </a:p>
          <a:p>
            <a:r>
              <a:rPr lang="en-US" dirty="0" smtClean="0"/>
              <a:t>Results</a:t>
            </a:r>
          </a:p>
          <a:p>
            <a:r>
              <a:rPr lang="en-US" dirty="0" smtClean="0"/>
              <a:t>Answer &amp; discuss the case questions.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24213"/>
            <a:ext cx="2285999" cy="226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308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5.6</a:t>
            </a:r>
            <a:br>
              <a:rPr lang="en-US" dirty="0" smtClean="0"/>
            </a:br>
            <a:r>
              <a:rPr lang="en-US" dirty="0" smtClean="0">
                <a:solidFill>
                  <a:srgbClr val="0000CC"/>
                </a:solidFill>
              </a:rPr>
              <a:t>Data Mining Goes to Hollywood!</a:t>
            </a:r>
            <a:endParaRPr lang="en-US" dirty="0">
              <a:solidFill>
                <a:srgbClr val="0000CC"/>
              </a:solidFill>
            </a:endParaRPr>
          </a:p>
        </p:txBody>
      </p:sp>
      <p:pic>
        <p:nvPicPr>
          <p:cNvPr id="1029" name="Picture 5"/>
          <p:cNvPicPr>
            <a:picLocks noChangeAspect="1" noChangeArrowheads="1"/>
          </p:cNvPicPr>
          <p:nvPr/>
        </p:nvPicPr>
        <p:blipFill>
          <a:blip r:embed="rId3" cstate="print"/>
          <a:srcRect/>
          <a:stretch>
            <a:fillRect/>
          </a:stretch>
        </p:blipFill>
        <p:spPr bwMode="auto">
          <a:xfrm>
            <a:off x="3657600" y="2822529"/>
            <a:ext cx="5105400" cy="3730671"/>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1066800" y="1600200"/>
            <a:ext cx="7879959" cy="1600200"/>
          </a:xfrm>
          <a:prstGeom prst="rect">
            <a:avLst/>
          </a:prstGeom>
          <a:noFill/>
          <a:ln w="9525">
            <a:noFill/>
            <a:miter lim="800000"/>
            <a:headEnd/>
            <a:tailEnd/>
          </a:ln>
          <a:effectLst/>
        </p:spPr>
      </p:pic>
      <p:sp>
        <p:nvSpPr>
          <p:cNvPr id="12" name="TextBox 11"/>
          <p:cNvSpPr txBox="1"/>
          <p:nvPr/>
        </p:nvSpPr>
        <p:spPr>
          <a:xfrm>
            <a:off x="76200" y="2996625"/>
            <a:ext cx="1219200" cy="584775"/>
          </a:xfrm>
          <a:prstGeom prst="rect">
            <a:avLst/>
          </a:prstGeom>
          <a:noFill/>
        </p:spPr>
        <p:txBody>
          <a:bodyPr wrap="square" rtlCol="0">
            <a:spAutoFit/>
          </a:bodyPr>
          <a:lstStyle/>
          <a:p>
            <a:r>
              <a:rPr lang="en-US" sz="1600" b="0" dirty="0" smtClean="0"/>
              <a:t>Dependent Variable</a:t>
            </a:r>
          </a:p>
        </p:txBody>
      </p:sp>
      <p:cxnSp>
        <p:nvCxnSpPr>
          <p:cNvPr id="14" name="Straight Arrow Connector 13"/>
          <p:cNvCxnSpPr>
            <a:stCxn id="12" idx="0"/>
          </p:cNvCxnSpPr>
          <p:nvPr/>
        </p:nvCxnSpPr>
        <p:spPr bwMode="auto">
          <a:xfrm rot="5400000" flipH="1" flipV="1">
            <a:off x="368588" y="2298413"/>
            <a:ext cx="1015425" cy="381000"/>
          </a:xfrm>
          <a:prstGeom prst="straightConnector1">
            <a:avLst/>
          </a:prstGeom>
          <a:noFill/>
          <a:ln w="9525" cap="flat" cmpd="sng" algn="ctr">
            <a:solidFill>
              <a:srgbClr val="0000CC"/>
            </a:solidFill>
            <a:prstDash val="solid"/>
            <a:round/>
            <a:headEnd type="none" w="med" len="med"/>
            <a:tailEnd type="arrow"/>
          </a:ln>
          <a:effectLst/>
        </p:spPr>
      </p:cxnSp>
      <p:sp>
        <p:nvSpPr>
          <p:cNvPr id="15" name="TextBox 14"/>
          <p:cNvSpPr txBox="1"/>
          <p:nvPr/>
        </p:nvSpPr>
        <p:spPr>
          <a:xfrm>
            <a:off x="2057400" y="3530025"/>
            <a:ext cx="1371600" cy="584775"/>
          </a:xfrm>
          <a:prstGeom prst="rect">
            <a:avLst/>
          </a:prstGeom>
          <a:noFill/>
        </p:spPr>
        <p:txBody>
          <a:bodyPr wrap="square" rtlCol="0">
            <a:spAutoFit/>
          </a:bodyPr>
          <a:lstStyle/>
          <a:p>
            <a:r>
              <a:rPr lang="en-US" sz="1600" b="0" dirty="0" smtClean="0"/>
              <a:t>Independent Variables</a:t>
            </a:r>
            <a:endParaRPr lang="en-US" sz="1600" b="0" dirty="0"/>
          </a:p>
        </p:txBody>
      </p:sp>
      <p:cxnSp>
        <p:nvCxnSpPr>
          <p:cNvPr id="16" name="Straight Arrow Connector 15"/>
          <p:cNvCxnSpPr>
            <a:stCxn id="15" idx="0"/>
          </p:cNvCxnSpPr>
          <p:nvPr/>
        </p:nvCxnSpPr>
        <p:spPr bwMode="auto">
          <a:xfrm rot="5400000" flipH="1" flipV="1">
            <a:off x="2971800" y="2768025"/>
            <a:ext cx="533400" cy="990600"/>
          </a:xfrm>
          <a:prstGeom prst="straightConnector1">
            <a:avLst/>
          </a:prstGeom>
          <a:noFill/>
          <a:ln w="9525" cap="flat" cmpd="sng" algn="ctr">
            <a:solidFill>
              <a:srgbClr val="0000CC"/>
            </a:solidFill>
            <a:prstDash val="solid"/>
            <a:round/>
            <a:headEnd type="none" w="med" len="med"/>
            <a:tailEnd type="arrow"/>
          </a:ln>
          <a:effectLst/>
        </p:spPr>
      </p:cxnSp>
      <p:sp>
        <p:nvSpPr>
          <p:cNvPr id="18" name="TextBox 17"/>
          <p:cNvSpPr txBox="1"/>
          <p:nvPr/>
        </p:nvSpPr>
        <p:spPr>
          <a:xfrm>
            <a:off x="381000" y="4590871"/>
            <a:ext cx="2438400" cy="1200329"/>
          </a:xfrm>
          <a:prstGeom prst="rect">
            <a:avLst/>
          </a:prstGeom>
          <a:noFill/>
        </p:spPr>
        <p:txBody>
          <a:bodyPr wrap="square" rtlCol="0">
            <a:spAutoFit/>
          </a:bodyPr>
          <a:lstStyle/>
          <a:p>
            <a:r>
              <a:rPr lang="en-US" sz="2400" b="0" dirty="0" smtClean="0">
                <a:solidFill>
                  <a:srgbClr val="0000CC"/>
                </a:solidFill>
              </a:rPr>
              <a:t>A Typical Classification Problem</a:t>
            </a:r>
          </a:p>
        </p:txBody>
      </p:sp>
    </p:spTree>
    <p:extLst>
      <p:ext uri="{BB962C8B-B14F-4D97-AF65-F5344CB8AC3E}">
        <p14:creationId xmlns:p14="http://schemas.microsoft.com/office/powerpoint/2010/main" val="294016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5.6</a:t>
            </a:r>
            <a:br>
              <a:rPr lang="en-US" dirty="0" smtClean="0"/>
            </a:br>
            <a:r>
              <a:rPr lang="en-US" dirty="0" smtClean="0"/>
              <a:t>Data Mining Goes to Hollywood!</a:t>
            </a:r>
            <a:endParaRPr lang="en-US" dirty="0"/>
          </a:p>
        </p:txBody>
      </p:sp>
      <p:pic>
        <p:nvPicPr>
          <p:cNvPr id="4" name="Picture 3"/>
          <p:cNvPicPr/>
          <p:nvPr/>
        </p:nvPicPr>
        <p:blipFill>
          <a:blip r:embed="rId3" cstate="print"/>
          <a:srcRect/>
          <a:stretch>
            <a:fillRect/>
          </a:stretch>
        </p:blipFill>
        <p:spPr bwMode="auto">
          <a:xfrm>
            <a:off x="1600200" y="1600200"/>
            <a:ext cx="6553200" cy="4572000"/>
          </a:xfrm>
          <a:prstGeom prst="rect">
            <a:avLst/>
          </a:prstGeom>
          <a:noFill/>
          <a:ln w="9525">
            <a:noFill/>
            <a:miter lim="800000"/>
            <a:headEnd/>
            <a:tailEnd/>
          </a:ln>
        </p:spPr>
      </p:pic>
      <p:sp>
        <p:nvSpPr>
          <p:cNvPr id="5" name="TextBox 4"/>
          <p:cNvSpPr txBox="1"/>
          <p:nvPr/>
        </p:nvSpPr>
        <p:spPr>
          <a:xfrm>
            <a:off x="228600" y="1981200"/>
            <a:ext cx="1371600" cy="2308324"/>
          </a:xfrm>
          <a:prstGeom prst="rect">
            <a:avLst/>
          </a:prstGeom>
          <a:noFill/>
        </p:spPr>
        <p:txBody>
          <a:bodyPr wrap="square" rtlCol="0">
            <a:spAutoFit/>
          </a:bodyPr>
          <a:lstStyle/>
          <a:p>
            <a:r>
              <a:rPr lang="en-US" sz="2400" b="0" dirty="0" smtClean="0"/>
              <a:t>The DM Process Map in IBM SPSS Modeler</a:t>
            </a:r>
            <a:endParaRPr lang="en-US" sz="2400" b="0" dirty="0"/>
          </a:p>
        </p:txBody>
      </p:sp>
    </p:spTree>
    <p:extLst>
      <p:ext uri="{BB962C8B-B14F-4D97-AF65-F5344CB8AC3E}">
        <p14:creationId xmlns:p14="http://schemas.microsoft.com/office/powerpoint/2010/main" val="2091281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5.6</a:t>
            </a:r>
            <a:br>
              <a:rPr lang="en-US" dirty="0" smtClean="0"/>
            </a:br>
            <a:r>
              <a:rPr lang="en-US" dirty="0" smtClean="0">
                <a:solidFill>
                  <a:srgbClr val="0000CC"/>
                </a:solidFill>
              </a:rPr>
              <a:t>Data Mining Goes to Hollywood!</a:t>
            </a:r>
            <a:endParaRPr lang="en-US" dirty="0">
              <a:solidFill>
                <a:srgbClr val="0000CC"/>
              </a:solidFill>
            </a:endParaRPr>
          </a:p>
        </p:txBody>
      </p:sp>
      <p:pic>
        <p:nvPicPr>
          <p:cNvPr id="27652" name="Picture 4"/>
          <p:cNvPicPr>
            <a:picLocks noChangeAspect="1" noChangeArrowheads="1"/>
          </p:cNvPicPr>
          <p:nvPr/>
        </p:nvPicPr>
        <p:blipFill>
          <a:blip r:embed="rId3" cstate="print"/>
          <a:srcRect/>
          <a:stretch>
            <a:fillRect/>
          </a:stretch>
        </p:blipFill>
        <p:spPr bwMode="auto">
          <a:xfrm>
            <a:off x="533400" y="1676400"/>
            <a:ext cx="8379203" cy="4343400"/>
          </a:xfrm>
          <a:prstGeom prst="rect">
            <a:avLst/>
          </a:prstGeom>
          <a:noFill/>
          <a:ln w="9525">
            <a:noFill/>
            <a:miter lim="800000"/>
            <a:headEnd/>
            <a:tailEnd/>
          </a:ln>
          <a:effectLst/>
        </p:spPr>
      </p:pic>
    </p:spTree>
    <p:extLst>
      <p:ext uri="{BB962C8B-B14F-4D97-AF65-F5344CB8AC3E}">
        <p14:creationId xmlns:p14="http://schemas.microsoft.com/office/powerpoint/2010/main" val="3998458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5.7</a:t>
            </a:r>
            <a:br>
              <a:rPr lang="en-US" dirty="0" smtClean="0"/>
            </a:br>
            <a:r>
              <a:rPr lang="en-US" dirty="0" smtClean="0">
                <a:solidFill>
                  <a:srgbClr val="0000CC"/>
                </a:solidFill>
                <a:effectLst>
                  <a:outerShdw blurRad="38100" dist="38100" dir="2700000" algn="tl">
                    <a:srgbClr val="000000">
                      <a:alpha val="43137"/>
                    </a:srgbClr>
                  </a:outerShdw>
                </a:effectLst>
              </a:rPr>
              <a:t>Data Mining &amp; Privacy Issues</a:t>
            </a:r>
            <a:endParaRPr lang="en-US"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600200"/>
            <a:ext cx="8153400" cy="4876800"/>
          </a:xfrm>
        </p:spPr>
        <p:txBody>
          <a:bodyPr>
            <a:normAutofit fontScale="85000" lnSpcReduction="20000"/>
          </a:bodyPr>
          <a:lstStyle/>
          <a:p>
            <a:pPr>
              <a:buNone/>
            </a:pPr>
            <a:r>
              <a:rPr lang="en-US" sz="4200" dirty="0">
                <a:solidFill>
                  <a:srgbClr val="F85E08"/>
                </a:solidFill>
                <a:effectLst>
                  <a:outerShdw blurRad="38100" dist="38100" dir="2700000" algn="tl">
                    <a:srgbClr val="000000">
                      <a:alpha val="43137"/>
                    </a:srgbClr>
                  </a:outerShdw>
                </a:effectLst>
              </a:rPr>
              <a:t>Predicting Customer Buying Patterns</a:t>
            </a:r>
            <a:r>
              <a:rPr lang="en-US" sz="4200" dirty="0" smtClean="0">
                <a:solidFill>
                  <a:srgbClr val="F85E08"/>
                </a:solidFill>
                <a:effectLst>
                  <a:outerShdw blurRad="38100" dist="38100" dir="2700000" algn="tl">
                    <a:srgbClr val="000000">
                      <a:alpha val="43137"/>
                    </a:srgbClr>
                  </a:outerShdw>
                </a:effectLst>
              </a:rPr>
              <a:t>—</a:t>
            </a:r>
          </a:p>
          <a:p>
            <a:pPr>
              <a:buNone/>
            </a:pPr>
            <a:r>
              <a:rPr lang="en-US" sz="4200" dirty="0" smtClean="0">
                <a:solidFill>
                  <a:srgbClr val="F85E08"/>
                </a:solidFill>
                <a:effectLst>
                  <a:outerShdw blurRad="38100" dist="38100" dir="2700000" algn="tl">
                    <a:srgbClr val="000000">
                      <a:alpha val="43137"/>
                    </a:srgbClr>
                  </a:outerShdw>
                </a:effectLst>
              </a:rPr>
              <a:t>The </a:t>
            </a:r>
            <a:r>
              <a:rPr lang="en-US" sz="4200" dirty="0">
                <a:solidFill>
                  <a:srgbClr val="F85E08"/>
                </a:solidFill>
                <a:effectLst>
                  <a:outerShdw blurRad="38100" dist="38100" dir="2700000" algn="tl">
                    <a:srgbClr val="000000">
                      <a:alpha val="43137"/>
                    </a:srgbClr>
                  </a:outerShdw>
                </a:effectLst>
              </a:rPr>
              <a:t>Target </a:t>
            </a:r>
            <a:r>
              <a:rPr lang="en-US" sz="4200" dirty="0" smtClean="0">
                <a:solidFill>
                  <a:srgbClr val="F85E08"/>
                </a:solidFill>
                <a:effectLst>
                  <a:outerShdw blurRad="38100" dist="38100" dir="2700000" algn="tl">
                    <a:srgbClr val="000000">
                      <a:alpha val="43137"/>
                    </a:srgbClr>
                  </a:outerShdw>
                </a:effectLst>
              </a:rPr>
              <a:t>Story</a:t>
            </a:r>
          </a:p>
          <a:p>
            <a:pPr>
              <a:buNone/>
            </a:pPr>
            <a:endParaRPr lang="en-US" sz="3100" dirty="0" smtClean="0">
              <a:solidFill>
                <a:srgbClr val="0000CC"/>
              </a:solidFill>
              <a:effectLst>
                <a:outerShdw blurRad="38100" dist="38100" dir="2700000" algn="tl">
                  <a:srgbClr val="000000">
                    <a:alpha val="43137"/>
                  </a:srgbClr>
                </a:outerShdw>
              </a:effectLst>
            </a:endParaRPr>
          </a:p>
          <a:p>
            <a:pPr>
              <a:buNone/>
            </a:pPr>
            <a:r>
              <a:rPr lang="en-US" sz="3800" u="sng" dirty="0" smtClean="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300" dirty="0" smtClean="0"/>
              <a:t>What </a:t>
            </a:r>
            <a:r>
              <a:rPr lang="en-US" sz="3300" dirty="0"/>
              <a:t>do you think about data mining and </a:t>
            </a:r>
            <a:r>
              <a:rPr lang="en-US" sz="3300" dirty="0" smtClean="0"/>
              <a:t>its implication </a:t>
            </a:r>
            <a:r>
              <a:rPr lang="en-US" sz="3300" dirty="0"/>
              <a:t>for privacy? What is the </a:t>
            </a:r>
            <a:r>
              <a:rPr lang="en-US" sz="3300" dirty="0" smtClean="0"/>
              <a:t>threshold between </a:t>
            </a:r>
            <a:r>
              <a:rPr lang="en-US" sz="3300" dirty="0"/>
              <a:t>discovery of knowledge and </a:t>
            </a:r>
            <a:r>
              <a:rPr lang="en-US" sz="3300" dirty="0" smtClean="0"/>
              <a:t>infringement of </a:t>
            </a:r>
            <a:r>
              <a:rPr lang="en-US" sz="3300" dirty="0"/>
              <a:t>privacy?</a:t>
            </a:r>
          </a:p>
          <a:p>
            <a:pPr marL="514350" indent="-514350">
              <a:buFont typeface="+mj-lt"/>
              <a:buAutoNum type="arabicPeriod"/>
            </a:pPr>
            <a:r>
              <a:rPr lang="en-US" sz="3300" dirty="0" smtClean="0"/>
              <a:t>Did </a:t>
            </a:r>
            <a:r>
              <a:rPr lang="en-US" sz="3300" dirty="0"/>
              <a:t>Target go too far? Did it do anything </a:t>
            </a:r>
            <a:r>
              <a:rPr lang="en-US" sz="3300" dirty="0" smtClean="0"/>
              <a:t>illegal? What </a:t>
            </a:r>
            <a:r>
              <a:rPr lang="en-US" sz="3300" dirty="0"/>
              <a:t>do you think Target should have </a:t>
            </a:r>
            <a:r>
              <a:rPr lang="en-US" sz="3300" dirty="0" smtClean="0"/>
              <a:t>done? What </a:t>
            </a:r>
            <a:r>
              <a:rPr lang="en-US" sz="3300" dirty="0"/>
              <a:t>do you think Target should do next (</a:t>
            </a:r>
            <a:r>
              <a:rPr lang="en-US" sz="3300" dirty="0" smtClean="0"/>
              <a:t>quit these </a:t>
            </a:r>
            <a:r>
              <a:rPr lang="en-US" sz="3300" dirty="0"/>
              <a:t>types of practices)?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79864"/>
            <a:ext cx="2743200" cy="124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103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Myths</a:t>
            </a:r>
            <a:endParaRPr lang="en-US" dirty="0"/>
          </a:p>
        </p:txBody>
      </p:sp>
      <p:sp>
        <p:nvSpPr>
          <p:cNvPr id="3" name="Content Placeholder 2"/>
          <p:cNvSpPr>
            <a:spLocks noGrp="1"/>
          </p:cNvSpPr>
          <p:nvPr>
            <p:ph idx="1"/>
          </p:nvPr>
        </p:nvSpPr>
        <p:spPr>
          <a:xfrm>
            <a:off x="762000" y="1524000"/>
            <a:ext cx="8305800" cy="4800600"/>
          </a:xfrm>
        </p:spPr>
        <p:txBody>
          <a:bodyPr>
            <a:normAutofit/>
          </a:bodyPr>
          <a:lstStyle/>
          <a:p>
            <a:r>
              <a:rPr lang="en-US" dirty="0" smtClean="0"/>
              <a:t>Data mining …</a:t>
            </a:r>
          </a:p>
          <a:p>
            <a:pPr lvl="1"/>
            <a:r>
              <a:rPr lang="en-US" dirty="0" smtClean="0"/>
              <a:t>provides instant solutions/predictions</a:t>
            </a:r>
          </a:p>
          <a:p>
            <a:pPr lvl="1"/>
            <a:r>
              <a:rPr lang="en-US" dirty="0" smtClean="0"/>
              <a:t>is not yet viable for business applications</a:t>
            </a:r>
          </a:p>
          <a:p>
            <a:pPr lvl="1"/>
            <a:r>
              <a:rPr lang="en-US" dirty="0" smtClean="0"/>
              <a:t>requires a separate, dedicated database</a:t>
            </a:r>
          </a:p>
          <a:p>
            <a:pPr lvl="1"/>
            <a:r>
              <a:rPr lang="en-US" dirty="0" smtClean="0"/>
              <a:t>can only be done by those with advanced degrees</a:t>
            </a:r>
          </a:p>
          <a:p>
            <a:pPr lvl="1"/>
            <a:r>
              <a:rPr lang="en-US" dirty="0" smtClean="0"/>
              <a:t>is only for large firms that have lots of customer data</a:t>
            </a:r>
          </a:p>
          <a:p>
            <a:pPr lvl="1"/>
            <a:r>
              <a:rPr lang="en-US" dirty="0" smtClean="0"/>
              <a:t>is another name for the good-old statistics</a:t>
            </a:r>
          </a:p>
        </p:txBody>
      </p:sp>
    </p:spTree>
    <p:extLst>
      <p:ext uri="{BB962C8B-B14F-4D97-AF65-F5344CB8AC3E}">
        <p14:creationId xmlns:p14="http://schemas.microsoft.com/office/powerpoint/2010/main" val="2880183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Concepts/Definitions</a:t>
            </a:r>
            <a:br>
              <a:rPr lang="en-US" dirty="0" smtClean="0"/>
            </a:br>
            <a:r>
              <a:rPr lang="en-US" dirty="0" smtClean="0"/>
              <a:t>Why Data Mining?</a:t>
            </a:r>
            <a:endParaRPr lang="en-US" dirty="0"/>
          </a:p>
        </p:txBody>
      </p:sp>
      <p:sp>
        <p:nvSpPr>
          <p:cNvPr id="3" name="Content Placeholder 2"/>
          <p:cNvSpPr>
            <a:spLocks noGrp="1"/>
          </p:cNvSpPr>
          <p:nvPr>
            <p:ph idx="1"/>
          </p:nvPr>
        </p:nvSpPr>
        <p:spPr>
          <a:xfrm>
            <a:off x="762000" y="1600200"/>
            <a:ext cx="8382000" cy="4800600"/>
          </a:xfrm>
        </p:spPr>
        <p:txBody>
          <a:bodyPr/>
          <a:lstStyle/>
          <a:p>
            <a:r>
              <a:rPr lang="en-US" sz="2800" dirty="0" smtClean="0"/>
              <a:t>More intense competition at the global scale. </a:t>
            </a:r>
          </a:p>
          <a:p>
            <a:r>
              <a:rPr lang="en-US" sz="2800" dirty="0" smtClean="0"/>
              <a:t>Recognition of the value in data sources.</a:t>
            </a:r>
          </a:p>
          <a:p>
            <a:r>
              <a:rPr lang="en-US" sz="2800" dirty="0" smtClean="0"/>
              <a:t>Availability of quality data on customers, vendors, transactions, Web, etc. </a:t>
            </a:r>
          </a:p>
          <a:p>
            <a:r>
              <a:rPr lang="en-US" sz="2800" dirty="0" smtClean="0"/>
              <a:t>Consolidation and integration of data repositories into data warehouses.</a:t>
            </a:r>
          </a:p>
          <a:p>
            <a:r>
              <a:rPr lang="en-US" sz="2800" dirty="0" smtClean="0"/>
              <a:t>The exponential increase in data processing and storage capabilities; and decrease in cost. </a:t>
            </a:r>
          </a:p>
          <a:p>
            <a:r>
              <a:rPr lang="en-US" sz="2800" dirty="0" smtClean="0"/>
              <a:t>Movement toward conversion of information resources into nonphysical form.</a:t>
            </a:r>
          </a:p>
          <a:p>
            <a:endParaRPr lang="en-US" sz="2800" dirty="0"/>
          </a:p>
        </p:txBody>
      </p:sp>
    </p:spTree>
    <p:extLst>
      <p:ext uri="{BB962C8B-B14F-4D97-AF65-F5344CB8AC3E}">
        <p14:creationId xmlns:p14="http://schemas.microsoft.com/office/powerpoint/2010/main" val="3886995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Data Mining Blunders</a:t>
            </a:r>
            <a:endParaRPr lang="en-US" dirty="0"/>
          </a:p>
        </p:txBody>
      </p:sp>
      <p:sp>
        <p:nvSpPr>
          <p:cNvPr id="3" name="Content Placeholder 2"/>
          <p:cNvSpPr>
            <a:spLocks noGrp="1"/>
          </p:cNvSpPr>
          <p:nvPr>
            <p:ph idx="1"/>
          </p:nvPr>
        </p:nvSpPr>
        <p:spPr>
          <a:xfrm>
            <a:off x="762000" y="1600200"/>
            <a:ext cx="8229600" cy="4800600"/>
          </a:xfrm>
        </p:spPr>
        <p:txBody>
          <a:bodyPr/>
          <a:lstStyle/>
          <a:p>
            <a:pPr marL="514350" indent="-514350">
              <a:buSzPct val="80000"/>
              <a:buFont typeface="+mj-lt"/>
              <a:buAutoNum type="arabicPeriod"/>
            </a:pPr>
            <a:r>
              <a:rPr lang="en-US" sz="2800" dirty="0" smtClean="0"/>
              <a:t>Selecting the wrong problem for data mining</a:t>
            </a:r>
          </a:p>
          <a:p>
            <a:pPr marL="514350" indent="-514350">
              <a:buSzPct val="80000"/>
              <a:buFont typeface="+mj-lt"/>
              <a:buAutoNum type="arabicPeriod"/>
            </a:pPr>
            <a:r>
              <a:rPr lang="en-US" sz="2800" dirty="0" smtClean="0"/>
              <a:t>Ignoring what your sponsor thinks data mining is and what it really can/cannot do</a:t>
            </a:r>
          </a:p>
          <a:p>
            <a:pPr marL="514350" indent="-514350">
              <a:buSzPct val="80000"/>
              <a:buFont typeface="+mj-lt"/>
              <a:buAutoNum type="arabicPeriod"/>
            </a:pPr>
            <a:r>
              <a:rPr lang="en-US" sz="2800" dirty="0" smtClean="0"/>
              <a:t>Not leaving insufficient time for data acquisition, selection and preparation</a:t>
            </a:r>
          </a:p>
          <a:p>
            <a:pPr marL="514350" indent="-514350">
              <a:buSzPct val="80000"/>
              <a:buFont typeface="+mj-lt"/>
              <a:buAutoNum type="arabicPeriod"/>
            </a:pPr>
            <a:r>
              <a:rPr lang="en-US" sz="2800" dirty="0" smtClean="0"/>
              <a:t>Looking only at aggregated results and not at individual records/predictions</a:t>
            </a:r>
          </a:p>
          <a:p>
            <a:pPr marL="514350" indent="-514350">
              <a:buSzPct val="80000"/>
              <a:buFont typeface="+mj-lt"/>
              <a:buAutoNum type="arabicPeriod"/>
            </a:pPr>
            <a:r>
              <a:rPr lang="en-US" sz="2800" dirty="0" smtClean="0"/>
              <a:t>Being sloppy about keeping track of the data mining procedure and results</a:t>
            </a:r>
          </a:p>
          <a:p>
            <a:pPr marL="514350" indent="-514350">
              <a:buSzPct val="80000"/>
              <a:buFont typeface="+mj-lt"/>
              <a:buAutoNum type="arabicPeriod"/>
            </a:pPr>
            <a:r>
              <a:rPr lang="en-US" sz="2800" dirty="0" smtClean="0"/>
              <a:t>…more in the  book</a:t>
            </a:r>
          </a:p>
        </p:txBody>
      </p:sp>
    </p:spTree>
    <p:extLst>
      <p:ext uri="{BB962C8B-B14F-4D97-AF65-F5344CB8AC3E}">
        <p14:creationId xmlns:p14="http://schemas.microsoft.com/office/powerpoint/2010/main" val="3824465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a:p>
            <a:pPr eaLnBrk="1" hangingPunct="1">
              <a:lnSpc>
                <a:spcPct val="80000"/>
              </a:lnSpc>
              <a:spcBef>
                <a:spcPct val="0"/>
              </a:spcBef>
            </a:pPr>
            <a:r>
              <a:rPr lang="en-US" altLang="en-US" sz="2800" dirty="0" smtClean="0"/>
              <a:t>Copyright © 2014 Pearson Education, Inc. </a:t>
            </a:r>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Data Mining</a:t>
            </a:r>
            <a:endParaRPr lang="en-US" dirty="0"/>
          </a:p>
        </p:txBody>
      </p:sp>
      <p:sp>
        <p:nvSpPr>
          <p:cNvPr id="3" name="Content Placeholder 2"/>
          <p:cNvSpPr>
            <a:spLocks noGrp="1"/>
          </p:cNvSpPr>
          <p:nvPr>
            <p:ph idx="1"/>
          </p:nvPr>
        </p:nvSpPr>
        <p:spPr>
          <a:xfrm>
            <a:off x="1182688" y="1524000"/>
            <a:ext cx="7961312" cy="4800600"/>
          </a:xfrm>
        </p:spPr>
        <p:txBody>
          <a:bodyPr/>
          <a:lstStyle/>
          <a:p>
            <a:r>
              <a:rPr lang="en-US" sz="2800" dirty="0" smtClean="0"/>
              <a:t>The nontrivial process of identifying valid, novel, potentially useful, and ultimately understandable patterns in data stored in structured databases.</a:t>
            </a:r>
            <a:r>
              <a:rPr lang="en-US" sz="2800" i="1" dirty="0" smtClean="0"/>
              <a:t>           </a:t>
            </a:r>
            <a:r>
              <a:rPr lang="en-US" sz="2000" i="1" dirty="0" smtClean="0"/>
              <a:t>- Fayyad et al., (1996)</a:t>
            </a:r>
            <a:endParaRPr lang="en-US" sz="1600" dirty="0" smtClean="0"/>
          </a:p>
          <a:p>
            <a:r>
              <a:rPr lang="en-US" sz="2800" u="sng" dirty="0" smtClean="0"/>
              <a:t>Keywords in this definition</a:t>
            </a:r>
            <a:r>
              <a:rPr lang="en-US" sz="2800" dirty="0" smtClean="0"/>
              <a:t>: Process, nontrivial, valid, novel, potentially useful, understandable. </a:t>
            </a:r>
          </a:p>
          <a:p>
            <a:r>
              <a:rPr lang="en-US" sz="2800" dirty="0" smtClean="0"/>
              <a:t>Data mining: a misnomer?</a:t>
            </a:r>
          </a:p>
          <a:p>
            <a:r>
              <a:rPr lang="en-US" sz="2800" dirty="0" smtClean="0"/>
              <a:t>Other names: knowledge extraction, pattern analysis, knowledge discovery, information harvesting, pattern searching, data dredging,…</a:t>
            </a:r>
          </a:p>
          <a:p>
            <a:endParaRPr lang="en-US" sz="2800" dirty="0"/>
          </a:p>
        </p:txBody>
      </p:sp>
      <p:pic>
        <p:nvPicPr>
          <p:cNvPr id="28675" name="Picture 3" descr="C:\Users\Dursun\AppData\Local\Microsoft\Windows\Temporary Internet Files\Content.IE5\P2EGSQWA\MCj02871280000[1].wmf"/>
          <p:cNvPicPr>
            <a:picLocks noChangeAspect="1" noChangeArrowheads="1"/>
          </p:cNvPicPr>
          <p:nvPr/>
        </p:nvPicPr>
        <p:blipFill>
          <a:blip r:embed="rId3" cstate="print"/>
          <a:srcRect/>
          <a:stretch>
            <a:fillRect/>
          </a:stretch>
        </p:blipFill>
        <p:spPr bwMode="auto">
          <a:xfrm>
            <a:off x="7435346" y="228600"/>
            <a:ext cx="1251454" cy="1219200"/>
          </a:xfrm>
          <a:prstGeom prst="rect">
            <a:avLst/>
          </a:prstGeom>
          <a:noFill/>
        </p:spPr>
      </p:pic>
      <p:pic>
        <p:nvPicPr>
          <p:cNvPr id="28677" name="Picture 5" descr="C:\Users\Dursun\AppData\Local\Microsoft\Windows\Temporary Internet Files\Content.IE5\JYCNXBSC\MCj03702060000[1].wmf"/>
          <p:cNvPicPr>
            <a:picLocks noChangeAspect="1" noChangeArrowheads="1"/>
          </p:cNvPicPr>
          <p:nvPr/>
        </p:nvPicPr>
        <p:blipFill>
          <a:blip r:embed="rId4" cstate="print"/>
          <a:srcRect/>
          <a:stretch>
            <a:fillRect/>
          </a:stretch>
        </p:blipFill>
        <p:spPr bwMode="auto">
          <a:xfrm>
            <a:off x="220911" y="2057400"/>
            <a:ext cx="1074489" cy="1295400"/>
          </a:xfrm>
          <a:prstGeom prst="rect">
            <a:avLst/>
          </a:prstGeom>
          <a:noFill/>
        </p:spPr>
      </p:pic>
    </p:spTree>
    <p:extLst>
      <p:ext uri="{BB962C8B-B14F-4D97-AF65-F5344CB8AC3E}">
        <p14:creationId xmlns:p14="http://schemas.microsoft.com/office/powerpoint/2010/main" val="828524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905000" y="1524000"/>
            <a:ext cx="5410200" cy="47244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Data Mining </a:t>
            </a:r>
            <a:r>
              <a:rPr lang="en-US" dirty="0" smtClean="0"/>
              <a:t>is at </a:t>
            </a:r>
            <a:r>
              <a:rPr lang="en-US" dirty="0"/>
              <a:t>the Intersection of Many Disciplines</a:t>
            </a:r>
          </a:p>
        </p:txBody>
      </p:sp>
    </p:spTree>
    <p:extLst>
      <p:ext uri="{BB962C8B-B14F-4D97-AF65-F5344CB8AC3E}">
        <p14:creationId xmlns:p14="http://schemas.microsoft.com/office/powerpoint/2010/main" val="1335175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382000" cy="4800600"/>
          </a:xfrm>
        </p:spPr>
        <p:txBody>
          <a:bodyPr/>
          <a:lstStyle/>
          <a:p>
            <a:r>
              <a:rPr lang="en-US" sz="2800" dirty="0" smtClean="0"/>
              <a:t>Source of data for DM is often a consolidated data warehouse (not always!).</a:t>
            </a:r>
          </a:p>
          <a:p>
            <a:r>
              <a:rPr lang="en-US" sz="2800" dirty="0" smtClean="0"/>
              <a:t>DM environment is usually a client-server or a Web-based information systems architecture.</a:t>
            </a:r>
          </a:p>
          <a:p>
            <a:r>
              <a:rPr lang="en-US" sz="2800" dirty="0" smtClean="0"/>
              <a:t>Data is the most critical ingredient for DM which may include soft/unstructured data.</a:t>
            </a:r>
          </a:p>
          <a:p>
            <a:r>
              <a:rPr lang="en-US" sz="2800" dirty="0" smtClean="0"/>
              <a:t>The miner is often an end user</a:t>
            </a:r>
          </a:p>
          <a:p>
            <a:r>
              <a:rPr lang="en-US" sz="2800" dirty="0" smtClean="0"/>
              <a:t>Striking it rich requires creative thinking</a:t>
            </a:r>
          </a:p>
          <a:p>
            <a:r>
              <a:rPr lang="en-US" sz="2800" dirty="0" smtClean="0"/>
              <a:t>Data mining tools’ capabilities and ease of use are essential (Web, Parallel processing, etc.)</a:t>
            </a:r>
            <a:endParaRPr lang="en-US" sz="2800" dirty="0"/>
          </a:p>
        </p:txBody>
      </p:sp>
      <p:sp>
        <p:nvSpPr>
          <p:cNvPr id="4" name="Title 3"/>
          <p:cNvSpPr>
            <a:spLocks noGrp="1"/>
          </p:cNvSpPr>
          <p:nvPr>
            <p:ph type="title"/>
          </p:nvPr>
        </p:nvSpPr>
        <p:spPr/>
        <p:txBody>
          <a:bodyPr/>
          <a:lstStyle/>
          <a:p>
            <a:r>
              <a:rPr lang="en-US" dirty="0"/>
              <a:t>Data Mining Characteristics/Objectives</a:t>
            </a:r>
          </a:p>
        </p:txBody>
      </p:sp>
    </p:spTree>
    <p:extLst>
      <p:ext uri="{BB962C8B-B14F-4D97-AF65-F5344CB8AC3E}">
        <p14:creationId xmlns:p14="http://schemas.microsoft.com/office/powerpoint/2010/main" val="350770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4448</TotalTime>
  <Words>2713</Words>
  <Application>Microsoft Office PowerPoint</Application>
  <PresentationFormat>On-screen Show (4:3)</PresentationFormat>
  <Paragraphs>447</Paragraphs>
  <Slides>62</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OSU_PPTemplate</vt:lpstr>
      <vt:lpstr>Equation</vt:lpstr>
      <vt:lpstr>PowerPoint Presentation</vt:lpstr>
      <vt:lpstr>Learning Objectives</vt:lpstr>
      <vt:lpstr>Learning Objectives</vt:lpstr>
      <vt:lpstr>Opening Vignette…</vt:lpstr>
      <vt:lpstr>Questions for the  Opening Vignette</vt:lpstr>
      <vt:lpstr>Data Mining Concepts/Definitions Why Data Mining?</vt:lpstr>
      <vt:lpstr>Definition of Data Mining</vt:lpstr>
      <vt:lpstr>Data Mining is at the Intersection of Many Disciplines</vt:lpstr>
      <vt:lpstr>Data Mining Characteristics/Objectives</vt:lpstr>
      <vt:lpstr>Application Case 5.1</vt:lpstr>
      <vt:lpstr>Data in Data Mining</vt:lpstr>
      <vt:lpstr>What Does DM Do?  How Does it Work?</vt:lpstr>
      <vt:lpstr>Application Case 5.2</vt:lpstr>
      <vt:lpstr>A Taxonomy for  Data Mining Tasks</vt:lpstr>
      <vt:lpstr>Data Mining Tasks (cont.) </vt:lpstr>
      <vt:lpstr>Data Mining Applications</vt:lpstr>
      <vt:lpstr>Data Mining Applications (cont.)</vt:lpstr>
      <vt:lpstr>Data Mining Applications (cont.)</vt:lpstr>
      <vt:lpstr>Data Mining Applications (cont.)</vt:lpstr>
      <vt:lpstr>Application Case 5.3</vt:lpstr>
      <vt:lpstr>Data Mining Process</vt:lpstr>
      <vt:lpstr>Data Mining Process</vt:lpstr>
      <vt:lpstr>Data Mining Process: CRISP-DM</vt:lpstr>
      <vt:lpstr>Data Mining Process: CRISP-DM</vt:lpstr>
      <vt:lpstr>Data Preparation – A Critical DM Task</vt:lpstr>
      <vt:lpstr>Data Mining Process: SEMMA</vt:lpstr>
      <vt:lpstr>Application Case 5.4</vt:lpstr>
      <vt:lpstr>Data Mining Methods: Classification</vt:lpstr>
      <vt:lpstr>Assessment Methods for Classification</vt:lpstr>
      <vt:lpstr>Accuracy of Classification Models</vt:lpstr>
      <vt:lpstr>Estimation Methodologies for Classification</vt:lpstr>
      <vt:lpstr>Estimation Methodologies for Classification</vt:lpstr>
      <vt:lpstr>Estimation Methodologies for Classification – ROC Curve</vt:lpstr>
      <vt:lpstr>Classification Techniques</vt:lpstr>
      <vt:lpstr>Decision Trees</vt:lpstr>
      <vt:lpstr>Decision Trees </vt:lpstr>
      <vt:lpstr>Decision Trees</vt:lpstr>
      <vt:lpstr>Application Case 5.5</vt:lpstr>
      <vt:lpstr>Cluster Analysis for Data Mining</vt:lpstr>
      <vt:lpstr>Cluster Analysis for Data Mining</vt:lpstr>
      <vt:lpstr>Cluster Analysis for Data Mining</vt:lpstr>
      <vt:lpstr>Cluster Analysis for Data Mining</vt:lpstr>
      <vt:lpstr>Cluster Analysis for Data Mining</vt:lpstr>
      <vt:lpstr>Cluster Analysis for Data Mining -  k-Means Clustering Algorithm</vt:lpstr>
      <vt:lpstr>Association Rule Mining</vt:lpstr>
      <vt:lpstr>Association Rule Mining</vt:lpstr>
      <vt:lpstr>Association Rule Mining</vt:lpstr>
      <vt:lpstr>Association Rule Mining</vt:lpstr>
      <vt:lpstr>Association Rule Mining</vt:lpstr>
      <vt:lpstr>Association Rule Mining</vt:lpstr>
      <vt:lpstr>Association Rule Mining Apriori Algorithm</vt:lpstr>
      <vt:lpstr>Data Mining  Software</vt:lpstr>
      <vt:lpstr>Big Data Software Tools  and Platforms</vt:lpstr>
      <vt:lpstr>Application Case 5.6</vt:lpstr>
      <vt:lpstr>Application Case 5.6 Data Mining Goes to Hollywood!</vt:lpstr>
      <vt:lpstr>Application Case 5.6 Data Mining Goes to Hollywood!</vt:lpstr>
      <vt:lpstr>Application Case 5.6 Data Mining Goes to Hollywood!</vt:lpstr>
      <vt:lpstr>Application Case 5.7 Data Mining &amp; Privacy Issues</vt:lpstr>
      <vt:lpstr>Data Mining Myths</vt:lpstr>
      <vt:lpstr>Common Data Mining Blunders</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 Delen</cp:lastModifiedBy>
  <cp:revision>196</cp:revision>
  <cp:lastPrinted>2000-12-01T14:01:59Z</cp:lastPrinted>
  <dcterms:created xsi:type="dcterms:W3CDTF">1998-03-18T21:58:50Z</dcterms:created>
  <dcterms:modified xsi:type="dcterms:W3CDTF">2014-11-25T17:37:21Z</dcterms:modified>
</cp:coreProperties>
</file>