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55"/>
  </p:notesMasterIdLst>
  <p:handoutMasterIdLst>
    <p:handoutMasterId r:id="rId56"/>
  </p:handoutMasterIdLst>
  <p:sldIdLst>
    <p:sldId id="364" r:id="rId2"/>
    <p:sldId id="415" r:id="rId3"/>
    <p:sldId id="416" r:id="rId4"/>
    <p:sldId id="417" r:id="rId5"/>
    <p:sldId id="418" r:id="rId6"/>
    <p:sldId id="419" r:id="rId7"/>
    <p:sldId id="420" r:id="rId8"/>
    <p:sldId id="421" r:id="rId9"/>
    <p:sldId id="422" r:id="rId10"/>
    <p:sldId id="423" r:id="rId11"/>
    <p:sldId id="424" r:id="rId12"/>
    <p:sldId id="425" r:id="rId13"/>
    <p:sldId id="426" r:id="rId14"/>
    <p:sldId id="427" r:id="rId15"/>
    <p:sldId id="428" r:id="rId16"/>
    <p:sldId id="429" r:id="rId17"/>
    <p:sldId id="430" r:id="rId18"/>
    <p:sldId id="431" r:id="rId19"/>
    <p:sldId id="432" r:id="rId20"/>
    <p:sldId id="433" r:id="rId21"/>
    <p:sldId id="434" r:id="rId22"/>
    <p:sldId id="435" r:id="rId23"/>
    <p:sldId id="436" r:id="rId24"/>
    <p:sldId id="437" r:id="rId25"/>
    <p:sldId id="438" r:id="rId26"/>
    <p:sldId id="439" r:id="rId27"/>
    <p:sldId id="440" r:id="rId28"/>
    <p:sldId id="441" r:id="rId29"/>
    <p:sldId id="442" r:id="rId30"/>
    <p:sldId id="443" r:id="rId31"/>
    <p:sldId id="444" r:id="rId32"/>
    <p:sldId id="445" r:id="rId33"/>
    <p:sldId id="446" r:id="rId34"/>
    <p:sldId id="447" r:id="rId35"/>
    <p:sldId id="448" r:id="rId36"/>
    <p:sldId id="449" r:id="rId37"/>
    <p:sldId id="450" r:id="rId38"/>
    <p:sldId id="451" r:id="rId39"/>
    <p:sldId id="452" r:id="rId40"/>
    <p:sldId id="453" r:id="rId41"/>
    <p:sldId id="454" r:id="rId42"/>
    <p:sldId id="455" r:id="rId43"/>
    <p:sldId id="456" r:id="rId44"/>
    <p:sldId id="457" r:id="rId45"/>
    <p:sldId id="458" r:id="rId46"/>
    <p:sldId id="459" r:id="rId47"/>
    <p:sldId id="460" r:id="rId48"/>
    <p:sldId id="461" r:id="rId49"/>
    <p:sldId id="462" r:id="rId50"/>
    <p:sldId id="463" r:id="rId51"/>
    <p:sldId id="464" r:id="rId52"/>
    <p:sldId id="412" r:id="rId53"/>
    <p:sldId id="414" r:id="rId54"/>
  </p:sldIdLst>
  <p:sldSz cx="9144000" cy="6858000" type="screen4x3"/>
  <p:notesSz cx="6858000" cy="9144000"/>
  <p:defaultTextStyle>
    <a:defPPr>
      <a:defRPr lang="en-US"/>
    </a:defPPr>
    <a:lvl1pPr algn="l" rtl="0" fontAlgn="base">
      <a:spcBef>
        <a:spcPct val="0"/>
      </a:spcBef>
      <a:spcAft>
        <a:spcPct val="0"/>
      </a:spcAft>
      <a:defRPr sz="2800" b="1" kern="1200">
        <a:solidFill>
          <a:srgbClr val="CC3300"/>
        </a:solidFill>
        <a:latin typeface="Tahoma" pitchFamily="34" charset="0"/>
        <a:ea typeface="+mn-ea"/>
        <a:cs typeface="Arial" charset="0"/>
      </a:defRPr>
    </a:lvl1pPr>
    <a:lvl2pPr marL="457200" algn="l" rtl="0" fontAlgn="base">
      <a:spcBef>
        <a:spcPct val="0"/>
      </a:spcBef>
      <a:spcAft>
        <a:spcPct val="0"/>
      </a:spcAft>
      <a:defRPr sz="2800" b="1" kern="1200">
        <a:solidFill>
          <a:srgbClr val="CC3300"/>
        </a:solidFill>
        <a:latin typeface="Tahoma" pitchFamily="34" charset="0"/>
        <a:ea typeface="+mn-ea"/>
        <a:cs typeface="Arial" charset="0"/>
      </a:defRPr>
    </a:lvl2pPr>
    <a:lvl3pPr marL="914400" algn="l" rtl="0" fontAlgn="base">
      <a:spcBef>
        <a:spcPct val="0"/>
      </a:spcBef>
      <a:spcAft>
        <a:spcPct val="0"/>
      </a:spcAft>
      <a:defRPr sz="2800" b="1" kern="1200">
        <a:solidFill>
          <a:srgbClr val="CC3300"/>
        </a:solidFill>
        <a:latin typeface="Tahoma" pitchFamily="34" charset="0"/>
        <a:ea typeface="+mn-ea"/>
        <a:cs typeface="Arial" charset="0"/>
      </a:defRPr>
    </a:lvl3pPr>
    <a:lvl4pPr marL="1371600" algn="l" rtl="0" fontAlgn="base">
      <a:spcBef>
        <a:spcPct val="0"/>
      </a:spcBef>
      <a:spcAft>
        <a:spcPct val="0"/>
      </a:spcAft>
      <a:defRPr sz="2800" b="1" kern="1200">
        <a:solidFill>
          <a:srgbClr val="CC3300"/>
        </a:solidFill>
        <a:latin typeface="Tahoma" pitchFamily="34" charset="0"/>
        <a:ea typeface="+mn-ea"/>
        <a:cs typeface="Arial" charset="0"/>
      </a:defRPr>
    </a:lvl4pPr>
    <a:lvl5pPr marL="1828800" algn="l" rtl="0" fontAlgn="base">
      <a:spcBef>
        <a:spcPct val="0"/>
      </a:spcBef>
      <a:spcAft>
        <a:spcPct val="0"/>
      </a:spcAft>
      <a:defRPr sz="2800" b="1" kern="1200">
        <a:solidFill>
          <a:srgbClr val="CC3300"/>
        </a:solidFill>
        <a:latin typeface="Tahoma" pitchFamily="34" charset="0"/>
        <a:ea typeface="+mn-ea"/>
        <a:cs typeface="Arial" charset="0"/>
      </a:defRPr>
    </a:lvl5pPr>
    <a:lvl6pPr marL="2286000" algn="l" defTabSz="914400" rtl="0" eaLnBrk="1" latinLnBrk="0" hangingPunct="1">
      <a:defRPr sz="2800" b="1" kern="1200">
        <a:solidFill>
          <a:srgbClr val="CC3300"/>
        </a:solidFill>
        <a:latin typeface="Tahoma" pitchFamily="34" charset="0"/>
        <a:ea typeface="+mn-ea"/>
        <a:cs typeface="Arial" charset="0"/>
      </a:defRPr>
    </a:lvl6pPr>
    <a:lvl7pPr marL="2743200" algn="l" defTabSz="914400" rtl="0" eaLnBrk="1" latinLnBrk="0" hangingPunct="1">
      <a:defRPr sz="2800" b="1" kern="1200">
        <a:solidFill>
          <a:srgbClr val="CC3300"/>
        </a:solidFill>
        <a:latin typeface="Tahoma" pitchFamily="34" charset="0"/>
        <a:ea typeface="+mn-ea"/>
        <a:cs typeface="Arial" charset="0"/>
      </a:defRPr>
    </a:lvl7pPr>
    <a:lvl8pPr marL="3200400" algn="l" defTabSz="914400" rtl="0" eaLnBrk="1" latinLnBrk="0" hangingPunct="1">
      <a:defRPr sz="2800" b="1" kern="1200">
        <a:solidFill>
          <a:srgbClr val="CC3300"/>
        </a:solidFill>
        <a:latin typeface="Tahoma" pitchFamily="34" charset="0"/>
        <a:ea typeface="+mn-ea"/>
        <a:cs typeface="Arial" charset="0"/>
      </a:defRPr>
    </a:lvl8pPr>
    <a:lvl9pPr marL="3657600" algn="l" defTabSz="914400" rtl="0" eaLnBrk="1" latinLnBrk="0" hangingPunct="1">
      <a:defRPr sz="2800" b="1" kern="1200">
        <a:solidFill>
          <a:srgbClr val="CC3300"/>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85E08"/>
    <a:srgbClr val="FF3300"/>
    <a:srgbClr val="CC3300"/>
    <a:srgbClr val="FFA827"/>
    <a:srgbClr val="BE6A0E"/>
    <a:srgbClr val="EE8512"/>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95" autoAdjust="0"/>
    <p:restoredTop sz="91273" autoAdjust="0"/>
  </p:normalViewPr>
  <p:slideViewPr>
    <p:cSldViewPr>
      <p:cViewPr>
        <p:scale>
          <a:sx n="70" d="100"/>
          <a:sy n="70" d="100"/>
        </p:scale>
        <p:origin x="78" y="16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dirty="0"/>
          </a:p>
        </p:txBody>
      </p:sp>
      <p:sp>
        <p:nvSpPr>
          <p:cNvPr id="40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endParaRPr lang="en-US" dirty="0"/>
          </a:p>
        </p:txBody>
      </p:sp>
      <p:sp>
        <p:nvSpPr>
          <p:cNvPr id="41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dirty="0"/>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fld id="{2F6D3E4A-37A3-4652-979D-D59837553EFA}" type="slidenum">
              <a:rPr lang="en-US"/>
              <a:pPr>
                <a:defRPr/>
              </a:pPr>
              <a:t>‹#›</a:t>
            </a:fld>
            <a:endParaRPr lang="en-US" dirty="0"/>
          </a:p>
        </p:txBody>
      </p:sp>
    </p:spTree>
    <p:extLst>
      <p:ext uri="{BB962C8B-B14F-4D97-AF65-F5344CB8AC3E}">
        <p14:creationId xmlns:p14="http://schemas.microsoft.com/office/powerpoint/2010/main" val="2005539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dirty="0"/>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4588" y="687388"/>
            <a:ext cx="4568825" cy="3425825"/>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dirty="0"/>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fld id="{F9535BD6-FAB7-4BE8-B3CD-462CB56F63AE}" type="slidenum">
              <a:rPr lang="en-US"/>
              <a:pPr>
                <a:defRPr/>
              </a:pPr>
              <a:t>‹#›</a:t>
            </a:fld>
            <a:endParaRPr lang="en-US" dirty="0"/>
          </a:p>
        </p:txBody>
      </p:sp>
    </p:spTree>
    <p:extLst>
      <p:ext uri="{BB962C8B-B14F-4D97-AF65-F5344CB8AC3E}">
        <p14:creationId xmlns:p14="http://schemas.microsoft.com/office/powerpoint/2010/main" val="2268029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FE8D7486-BFD9-4FC1-89F5-286F5C3C7A80}" type="slidenum">
              <a:rPr lang="en-US" smtClean="0">
                <a:cs typeface="Arial" charset="0"/>
              </a:rPr>
              <a:pPr/>
              <a:t>1</a:t>
            </a:fld>
            <a:endParaRPr lang="en-US" dirty="0" smtClean="0">
              <a:cs typeface="Arial" charset="0"/>
            </a:endParaRPr>
          </a:p>
        </p:txBody>
      </p:sp>
      <p:sp>
        <p:nvSpPr>
          <p:cNvPr id="16386" name="Rectangle 2"/>
          <p:cNvSpPr>
            <a:spLocks noGrp="1" noRot="1" noChangeAspect="1" noChangeArrowheads="1" noTextEdit="1"/>
          </p:cNvSpPr>
          <p:nvPr>
            <p:ph type="sldImg"/>
          </p:nvPr>
        </p:nvSpPr>
        <p:spPr>
          <a:ln cap="flat"/>
        </p:spPr>
      </p:sp>
      <p:sp>
        <p:nvSpPr>
          <p:cNvPr id="163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37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dirty="0" smtClean="0"/>
          </a:p>
        </p:txBody>
      </p:sp>
      <p:sp>
        <p:nvSpPr>
          <p:cNvPr id="59396" name="Slide Number Placeholder 3"/>
          <p:cNvSpPr>
            <a:spLocks noGrp="1"/>
          </p:cNvSpPr>
          <p:nvPr>
            <p:ph type="sldNum" sz="quarter" idx="5"/>
          </p:nvPr>
        </p:nvSpPr>
        <p:spPr/>
        <p:txBody>
          <a:bodyPr/>
          <a:lstStyle/>
          <a:p>
            <a:pPr>
              <a:defRPr/>
            </a:pPr>
            <a:fld id="{7CB274EF-6394-47B9-B0CD-4FAFEC6DF522}" type="slidenum">
              <a:rPr lang="en-US" smtClean="0"/>
              <a:pPr>
                <a:defRPr/>
              </a:pPr>
              <a:t>38</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dirty="0" smtClean="0"/>
          </a:p>
        </p:txBody>
      </p:sp>
      <p:sp>
        <p:nvSpPr>
          <p:cNvPr id="62468" name="Slide Number Placeholder 3"/>
          <p:cNvSpPr>
            <a:spLocks noGrp="1"/>
          </p:cNvSpPr>
          <p:nvPr>
            <p:ph type="sldNum" sz="quarter" idx="5"/>
          </p:nvPr>
        </p:nvSpPr>
        <p:spPr/>
        <p:txBody>
          <a:bodyPr/>
          <a:lstStyle/>
          <a:p>
            <a:pPr>
              <a:defRPr/>
            </a:pPr>
            <a:fld id="{029FF8DA-1F60-4464-A022-AD94818ACFB4}" type="slidenum">
              <a:rPr lang="en-US" smtClean="0"/>
              <a:pPr>
                <a:defRPr/>
              </a:pPr>
              <a:t>39</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dirty="0" smtClean="0"/>
          </a:p>
        </p:txBody>
      </p:sp>
      <p:sp>
        <p:nvSpPr>
          <p:cNvPr id="64516" name="Slide Number Placeholder 3"/>
          <p:cNvSpPr>
            <a:spLocks noGrp="1"/>
          </p:cNvSpPr>
          <p:nvPr>
            <p:ph type="sldNum" sz="quarter" idx="5"/>
          </p:nvPr>
        </p:nvSpPr>
        <p:spPr/>
        <p:txBody>
          <a:bodyPr/>
          <a:lstStyle/>
          <a:p>
            <a:pPr>
              <a:defRPr/>
            </a:pPr>
            <a:fld id="{03CD5D49-A958-4207-A18D-1F7F0E781B47}" type="slidenum">
              <a:rPr lang="en-US" smtClean="0"/>
              <a:pPr>
                <a:defRPr/>
              </a:pPr>
              <a:t>40</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dirty="0" smtClean="0"/>
          </a:p>
        </p:txBody>
      </p:sp>
      <p:sp>
        <p:nvSpPr>
          <p:cNvPr id="67588" name="Slide Number Placeholder 3"/>
          <p:cNvSpPr>
            <a:spLocks noGrp="1"/>
          </p:cNvSpPr>
          <p:nvPr>
            <p:ph type="sldNum" sz="quarter" idx="5"/>
          </p:nvPr>
        </p:nvSpPr>
        <p:spPr/>
        <p:txBody>
          <a:bodyPr/>
          <a:lstStyle/>
          <a:p>
            <a:pPr>
              <a:defRPr/>
            </a:pPr>
            <a:fld id="{0FA53A45-5257-4170-A1AF-D5F916568A83}" type="slidenum">
              <a:rPr lang="en-US" smtClean="0"/>
              <a:pPr>
                <a:defRPr/>
              </a:pPr>
              <a:t>41</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dirty="0" smtClean="0"/>
          </a:p>
        </p:txBody>
      </p:sp>
      <p:sp>
        <p:nvSpPr>
          <p:cNvPr id="71684" name="Slide Number Placeholder 3"/>
          <p:cNvSpPr>
            <a:spLocks noGrp="1"/>
          </p:cNvSpPr>
          <p:nvPr>
            <p:ph type="sldNum" sz="quarter" idx="5"/>
          </p:nvPr>
        </p:nvSpPr>
        <p:spPr/>
        <p:txBody>
          <a:bodyPr/>
          <a:lstStyle/>
          <a:p>
            <a:pPr>
              <a:defRPr/>
            </a:pPr>
            <a:fld id="{A349A596-2503-4557-8BA1-DE21951B74C8}" type="slidenum">
              <a:rPr lang="en-US" smtClean="0"/>
              <a:pPr>
                <a:defRPr/>
              </a:pPr>
              <a:t>43</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dirty="0" smtClean="0"/>
          </a:p>
        </p:txBody>
      </p:sp>
      <p:sp>
        <p:nvSpPr>
          <p:cNvPr id="71684" name="Slide Number Placeholder 3"/>
          <p:cNvSpPr>
            <a:spLocks noGrp="1"/>
          </p:cNvSpPr>
          <p:nvPr>
            <p:ph type="sldNum" sz="quarter" idx="5"/>
          </p:nvPr>
        </p:nvSpPr>
        <p:spPr/>
        <p:txBody>
          <a:bodyPr/>
          <a:lstStyle/>
          <a:p>
            <a:pPr>
              <a:defRPr/>
            </a:pPr>
            <a:fld id="{A349A596-2503-4557-8BA1-DE21951B74C8}" type="slidenum">
              <a:rPr lang="en-US" smtClean="0"/>
              <a:pPr>
                <a:defRPr/>
              </a:pPr>
              <a:t>44</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dirty="0" smtClean="0"/>
          </a:p>
        </p:txBody>
      </p:sp>
      <p:sp>
        <p:nvSpPr>
          <p:cNvPr id="71684" name="Slide Number Placeholder 3"/>
          <p:cNvSpPr>
            <a:spLocks noGrp="1"/>
          </p:cNvSpPr>
          <p:nvPr>
            <p:ph type="sldNum" sz="quarter" idx="5"/>
          </p:nvPr>
        </p:nvSpPr>
        <p:spPr/>
        <p:txBody>
          <a:bodyPr/>
          <a:lstStyle/>
          <a:p>
            <a:pPr>
              <a:defRPr/>
            </a:pPr>
            <a:fld id="{A349A596-2503-4557-8BA1-DE21951B74C8}" type="slidenum">
              <a:rPr lang="en-US" smtClean="0"/>
              <a:pPr>
                <a:defRPr/>
              </a:pPr>
              <a:t>45</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dirty="0" smtClean="0"/>
          </a:p>
        </p:txBody>
      </p:sp>
      <p:sp>
        <p:nvSpPr>
          <p:cNvPr id="76804" name="Slide Number Placeholder 3"/>
          <p:cNvSpPr>
            <a:spLocks noGrp="1"/>
          </p:cNvSpPr>
          <p:nvPr>
            <p:ph type="sldNum" sz="quarter" idx="5"/>
          </p:nvPr>
        </p:nvSpPr>
        <p:spPr/>
        <p:txBody>
          <a:bodyPr/>
          <a:lstStyle/>
          <a:p>
            <a:pPr>
              <a:defRPr/>
            </a:pPr>
            <a:fld id="{9B8A358A-943F-4C2C-A2CB-34CAD96B36CF}" type="slidenum">
              <a:rPr lang="en-US" smtClean="0"/>
              <a:pPr>
                <a:defRPr/>
              </a:pPr>
              <a:t>46</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dirty="0" smtClean="0"/>
          </a:p>
        </p:txBody>
      </p:sp>
      <p:sp>
        <p:nvSpPr>
          <p:cNvPr id="77828" name="Slide Number Placeholder 3"/>
          <p:cNvSpPr>
            <a:spLocks noGrp="1"/>
          </p:cNvSpPr>
          <p:nvPr>
            <p:ph type="sldNum" sz="quarter" idx="5"/>
          </p:nvPr>
        </p:nvSpPr>
        <p:spPr/>
        <p:txBody>
          <a:bodyPr/>
          <a:lstStyle/>
          <a:p>
            <a:pPr>
              <a:defRPr/>
            </a:pPr>
            <a:fld id="{E748C135-4CCA-49DF-A08F-72BB626CEA85}" type="slidenum">
              <a:rPr lang="en-US" smtClean="0"/>
              <a:pPr>
                <a:defRPr/>
              </a:pPr>
              <a:t>47</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dirty="0" smtClean="0"/>
          </a:p>
        </p:txBody>
      </p:sp>
      <p:sp>
        <p:nvSpPr>
          <p:cNvPr id="83972" name="Slide Number Placeholder 3"/>
          <p:cNvSpPr>
            <a:spLocks noGrp="1"/>
          </p:cNvSpPr>
          <p:nvPr>
            <p:ph type="sldNum" sz="quarter" idx="5"/>
          </p:nvPr>
        </p:nvSpPr>
        <p:spPr/>
        <p:txBody>
          <a:bodyPr/>
          <a:lstStyle/>
          <a:p>
            <a:pPr>
              <a:defRPr/>
            </a:pPr>
            <a:fld id="{41C6E697-8D70-436D-A53C-6967975380DF}" type="slidenum">
              <a:rPr lang="en-US" smtClean="0"/>
              <a:pPr>
                <a:defRPr/>
              </a:pPr>
              <a:t>48</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dirty="0" smtClean="0"/>
          </a:p>
        </p:txBody>
      </p:sp>
      <p:sp>
        <p:nvSpPr>
          <p:cNvPr id="84996" name="Slide Number Placeholder 3"/>
          <p:cNvSpPr>
            <a:spLocks noGrp="1"/>
          </p:cNvSpPr>
          <p:nvPr>
            <p:ph type="sldNum" sz="quarter" idx="5"/>
          </p:nvPr>
        </p:nvSpPr>
        <p:spPr/>
        <p:txBody>
          <a:bodyPr/>
          <a:lstStyle/>
          <a:p>
            <a:pPr>
              <a:defRPr/>
            </a:pPr>
            <a:fld id="{B38311E7-0BE6-47E6-A2F6-809D76105BD9}" type="slidenum">
              <a:rPr lang="en-US" smtClean="0"/>
              <a:pPr>
                <a:defRPr/>
              </a:pPr>
              <a:t>49</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52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41521A-2C4A-4B2C-B7BD-3889C73180C4}" type="slidenum">
              <a:rPr lang="en-US" altLang="en-US" smtClean="0"/>
              <a:pPr eaLnBrk="1" hangingPunct="1"/>
              <a:t>53</a:t>
            </a:fld>
            <a:endParaRPr lang="en-US" altLang="en-US"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dirty="0" smtClean="0"/>
          </a:p>
        </p:txBody>
      </p:sp>
      <p:sp>
        <p:nvSpPr>
          <p:cNvPr id="91140" name="Slide Number Placeholder 3"/>
          <p:cNvSpPr>
            <a:spLocks noGrp="1"/>
          </p:cNvSpPr>
          <p:nvPr>
            <p:ph type="sldNum" sz="quarter" idx="5"/>
          </p:nvPr>
        </p:nvSpPr>
        <p:spPr/>
        <p:txBody>
          <a:bodyPr/>
          <a:lstStyle/>
          <a:p>
            <a:pPr>
              <a:defRPr/>
            </a:pPr>
            <a:fld id="{4AC82639-9A22-42E4-8D96-F9553EBDF965}" type="slidenum">
              <a:rPr lang="en-US" smtClean="0"/>
              <a:pPr>
                <a:defRPr/>
              </a:pPr>
              <a:t>28</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dirty="0" smtClean="0"/>
          </a:p>
        </p:txBody>
      </p:sp>
      <p:sp>
        <p:nvSpPr>
          <p:cNvPr id="91140" name="Slide Number Placeholder 3"/>
          <p:cNvSpPr>
            <a:spLocks noGrp="1"/>
          </p:cNvSpPr>
          <p:nvPr>
            <p:ph type="sldNum" sz="quarter" idx="5"/>
          </p:nvPr>
        </p:nvSpPr>
        <p:spPr/>
        <p:txBody>
          <a:bodyPr/>
          <a:lstStyle/>
          <a:p>
            <a:pPr>
              <a:defRPr/>
            </a:pPr>
            <a:fld id="{4AC82639-9A22-42E4-8D96-F9553EBDF965}" type="slidenum">
              <a:rPr lang="en-US" smtClean="0"/>
              <a:pPr>
                <a:defRPr/>
              </a:pPr>
              <a:t>29</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dirty="0" smtClean="0"/>
          </a:p>
        </p:txBody>
      </p:sp>
      <p:sp>
        <p:nvSpPr>
          <p:cNvPr id="96260" name="Slide Number Placeholder 3"/>
          <p:cNvSpPr>
            <a:spLocks noGrp="1"/>
          </p:cNvSpPr>
          <p:nvPr>
            <p:ph type="sldNum" sz="quarter" idx="5"/>
          </p:nvPr>
        </p:nvSpPr>
        <p:spPr/>
        <p:txBody>
          <a:bodyPr/>
          <a:lstStyle/>
          <a:p>
            <a:pPr>
              <a:defRPr/>
            </a:pPr>
            <a:fld id="{345FE3C4-1CB5-465A-9333-0B8F9CE9BBCE}" type="slidenum">
              <a:rPr lang="en-US" smtClean="0"/>
              <a:pPr>
                <a:defRPr/>
              </a:pPr>
              <a:t>30</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dirty="0" smtClean="0"/>
          </a:p>
        </p:txBody>
      </p:sp>
      <p:sp>
        <p:nvSpPr>
          <p:cNvPr id="97284" name="Slide Number Placeholder 3"/>
          <p:cNvSpPr>
            <a:spLocks noGrp="1"/>
          </p:cNvSpPr>
          <p:nvPr>
            <p:ph type="sldNum" sz="quarter" idx="5"/>
          </p:nvPr>
        </p:nvSpPr>
        <p:spPr/>
        <p:txBody>
          <a:bodyPr/>
          <a:lstStyle/>
          <a:p>
            <a:pPr>
              <a:defRPr/>
            </a:pPr>
            <a:fld id="{78F3234D-5526-4586-B58E-BDA72EBC0D23}" type="slidenum">
              <a:rPr lang="en-US" smtClean="0"/>
              <a:pPr>
                <a:defRPr/>
              </a:pPr>
              <a:t>33</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p>
        </p:txBody>
      </p:sp>
      <p:sp>
        <p:nvSpPr>
          <p:cNvPr id="55300" name="Slide Number Placeholder 3"/>
          <p:cNvSpPr>
            <a:spLocks noGrp="1"/>
          </p:cNvSpPr>
          <p:nvPr>
            <p:ph type="sldNum" sz="quarter" idx="5"/>
          </p:nvPr>
        </p:nvSpPr>
        <p:spPr/>
        <p:txBody>
          <a:bodyPr/>
          <a:lstStyle/>
          <a:p>
            <a:pPr>
              <a:defRPr/>
            </a:pPr>
            <a:fld id="{EEA7F2D2-6B8B-4755-8126-A4CDC2FCB27A}" type="slidenum">
              <a:rPr lang="en-US" smtClean="0"/>
              <a:pPr>
                <a:defRPr/>
              </a:pPr>
              <a:t>35</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p>
        </p:txBody>
      </p:sp>
      <p:sp>
        <p:nvSpPr>
          <p:cNvPr id="55300" name="Slide Number Placeholder 3"/>
          <p:cNvSpPr>
            <a:spLocks noGrp="1"/>
          </p:cNvSpPr>
          <p:nvPr>
            <p:ph type="sldNum" sz="quarter" idx="5"/>
          </p:nvPr>
        </p:nvSpPr>
        <p:spPr/>
        <p:txBody>
          <a:bodyPr/>
          <a:lstStyle/>
          <a:p>
            <a:pPr>
              <a:defRPr/>
            </a:pPr>
            <a:fld id="{EEA7F2D2-6B8B-4755-8126-A4CDC2FCB27A}" type="slidenum">
              <a:rPr lang="en-US" smtClean="0"/>
              <a:pPr>
                <a:defRPr/>
              </a:pPr>
              <a:t>36</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2438400"/>
            <a:ext cx="9009063" cy="1052513"/>
            <a:chOff x="0" y="1536"/>
            <a:chExt cx="5675" cy="663"/>
          </a:xfrm>
        </p:grpSpPr>
        <p:grpSp>
          <p:nvGrpSpPr>
            <p:cNvPr id="5" name="Group 1027"/>
            <p:cNvGrpSpPr>
              <a:grpSpLocks/>
            </p:cNvGrpSpPr>
            <p:nvPr/>
          </p:nvGrpSpPr>
          <p:grpSpPr bwMode="auto">
            <a:xfrm>
              <a:off x="185" y="1604"/>
              <a:ext cx="449" cy="299"/>
              <a:chOff x="720" y="336"/>
              <a:chExt cx="624" cy="432"/>
            </a:xfrm>
          </p:grpSpPr>
          <p:sp>
            <p:nvSpPr>
              <p:cNvPr id="12" name="Rectangle 1028"/>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sp>
            <p:nvSpPr>
              <p:cNvPr id="13" name="Rectangle 1029"/>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grpSp>
        <p:grpSp>
          <p:nvGrpSpPr>
            <p:cNvPr id="6" name="Group 1030"/>
            <p:cNvGrpSpPr>
              <a:grpSpLocks/>
            </p:cNvGrpSpPr>
            <p:nvPr/>
          </p:nvGrpSpPr>
          <p:grpSpPr bwMode="auto">
            <a:xfrm>
              <a:off x="263" y="1870"/>
              <a:ext cx="466" cy="299"/>
              <a:chOff x="912" y="2640"/>
              <a:chExt cx="672" cy="432"/>
            </a:xfrm>
          </p:grpSpPr>
          <p:sp>
            <p:nvSpPr>
              <p:cNvPr id="10" name="Rectangle 1031"/>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sp>
            <p:nvSpPr>
              <p:cNvPr id="11" name="Rectangle 1032"/>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grpSp>
        <p:sp>
          <p:nvSpPr>
            <p:cNvPr id="7" name="Rectangle 1033"/>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sp>
          <p:nvSpPr>
            <p:cNvPr id="8" name="Rectangle 1034"/>
            <p:cNvSpPr>
              <a:spLocks noChangeArrowheads="1"/>
            </p:cNvSpPr>
            <p:nvPr/>
          </p:nvSpPr>
          <p:spPr bwMode="auto">
            <a:xfrm>
              <a:off x="400" y="1536"/>
              <a:ext cx="20" cy="663"/>
            </a:xfrm>
            <a:prstGeom prst="rect">
              <a:avLst/>
            </a:prstGeom>
            <a:solidFill>
              <a:srgbClr val="F85E08"/>
            </a:soli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sp>
          <p:nvSpPr>
            <p:cNvPr id="9" name="Rectangle 1035"/>
            <p:cNvSpPr>
              <a:spLocks noChangeArrowheads="1"/>
            </p:cNvSpPr>
            <p:nvPr/>
          </p:nvSpPr>
          <p:spPr bwMode="auto">
            <a:xfrm flipV="1">
              <a:off x="199" y="2060"/>
              <a:ext cx="5476" cy="29"/>
            </a:xfrm>
            <a:prstGeom prst="rect">
              <a:avLst/>
            </a:prstGeom>
            <a:solidFill>
              <a:srgbClr val="F85E08"/>
            </a:soli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grpSp>
      <p:sp>
        <p:nvSpPr>
          <p:cNvPr id="93197" name="Rectangle 1037"/>
          <p:cNvSpPr>
            <a:spLocks noGrp="1" noChangeArrowheads="1"/>
          </p:cNvSpPr>
          <p:nvPr>
            <p:ph type="subTitle" idx="1" hasCustomPrompt="1"/>
          </p:nvPr>
        </p:nvSpPr>
        <p:spPr>
          <a:xfrm>
            <a:off x="677497" y="3886200"/>
            <a:ext cx="7780703" cy="2286000"/>
          </a:xfrm>
        </p:spPr>
        <p:txBody>
          <a:bodyPr/>
          <a:lstStyle>
            <a:lvl1pPr marL="0" indent="0" algn="ctr">
              <a:buFont typeface="Wingdings" pitchFamily="2" charset="2"/>
              <a:buNone/>
              <a:defRPr sz="4000" b="0">
                <a:solidFill>
                  <a:srgbClr val="0000CC"/>
                </a:solidFill>
                <a:effectLst>
                  <a:outerShdw blurRad="38100" dist="38100" dir="2700000" algn="tl">
                    <a:srgbClr val="C0C0C0"/>
                  </a:outerShdw>
                </a:effectLst>
              </a:defRPr>
            </a:lvl1pPr>
          </a:lstStyle>
          <a:p>
            <a:r>
              <a:rPr lang="en-US" dirty="0" smtClean="0"/>
              <a:t>Chapter 1</a:t>
            </a:r>
          </a:p>
          <a:p>
            <a:r>
              <a:rPr lang="en-US" dirty="0" smtClean="0"/>
              <a:t>Some Title ….</a:t>
            </a:r>
            <a:endParaRPr lang="en-US" dirty="0"/>
          </a:p>
        </p:txBody>
      </p:sp>
      <p:sp>
        <p:nvSpPr>
          <p:cNvPr id="14" name="Rectangle 13"/>
          <p:cNvSpPr>
            <a:spLocks noGrp="1" noChangeArrowheads="1"/>
          </p:cNvSpPr>
          <p:nvPr userDrawn="1"/>
        </p:nvSpPr>
        <p:spPr bwMode="auto">
          <a:xfrm>
            <a:off x="0" y="304800"/>
            <a:ext cx="9144000" cy="2286000"/>
          </a:xfrm>
          <a:prstGeom prst="rect">
            <a:avLst/>
          </a:prstGeom>
          <a:noFill/>
          <a:ln w="9525">
            <a:noFill/>
            <a:miter lim="800000"/>
            <a:headEnd/>
            <a:tailEnd/>
          </a:ln>
          <a:effectLst/>
        </p:spPr>
        <p:txBody>
          <a:bodyPr anchor="b"/>
          <a:lstStyle>
            <a:lvl1pPr algn="ctr" rtl="0" fontAlgn="base">
              <a:spcBef>
                <a:spcPct val="0"/>
              </a:spcBef>
              <a:spcAft>
                <a:spcPct val="0"/>
              </a:spcAft>
              <a:defRPr sz="3600">
                <a:solidFill>
                  <a:srgbClr val="CC330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a:lstStyle>
          <a:p>
            <a:pPr>
              <a:spcBef>
                <a:spcPts val="1200"/>
              </a:spcBef>
              <a:defRPr/>
            </a:pPr>
            <a:r>
              <a:rPr lang="en-US" dirty="0" smtClean="0">
                <a:solidFill>
                  <a:srgbClr val="F85E08"/>
                </a:solidFill>
              </a:rPr>
              <a:t/>
            </a:r>
            <a:br>
              <a:rPr lang="en-US" dirty="0" smtClean="0">
                <a:solidFill>
                  <a:srgbClr val="F85E08"/>
                </a:solidFill>
              </a:rPr>
            </a:br>
            <a:r>
              <a:rPr lang="en-US" dirty="0">
                <a:solidFill>
                  <a:srgbClr val="F85E08"/>
                </a:solidFill>
              </a:rPr>
              <a:t/>
            </a:r>
            <a:br>
              <a:rPr lang="en-US" dirty="0">
                <a:solidFill>
                  <a:srgbClr val="F85E08"/>
                </a:solidFill>
              </a:rPr>
            </a:br>
            <a:r>
              <a:rPr lang="en-US" dirty="0" smtClean="0">
                <a:solidFill>
                  <a:srgbClr val="F85E08"/>
                </a:solidFill>
              </a:rPr>
              <a:t/>
            </a:r>
            <a:br>
              <a:rPr lang="en-US" dirty="0" smtClean="0">
                <a:solidFill>
                  <a:srgbClr val="F85E08"/>
                </a:solidFill>
              </a:rPr>
            </a:br>
            <a:r>
              <a:rPr lang="en-US" sz="4000" b="0" dirty="0" smtClean="0">
                <a:solidFill>
                  <a:srgbClr val="F85E08"/>
                </a:solidFill>
              </a:rPr>
              <a:t>Business </a:t>
            </a:r>
            <a:r>
              <a:rPr lang="en-US" sz="4000" b="0" dirty="0">
                <a:solidFill>
                  <a:srgbClr val="F85E08"/>
                </a:solidFill>
              </a:rPr>
              <a:t>Intelligence and Analytics: Systems for Decision </a:t>
            </a:r>
            <a:r>
              <a:rPr lang="en-US" sz="4000" b="0" dirty="0" smtClean="0">
                <a:solidFill>
                  <a:srgbClr val="F85E08"/>
                </a:solidFill>
              </a:rPr>
              <a:t>Support </a:t>
            </a:r>
          </a:p>
          <a:p>
            <a:pPr>
              <a:spcBef>
                <a:spcPts val="1200"/>
              </a:spcBef>
              <a:defRPr/>
            </a:pPr>
            <a:r>
              <a:rPr lang="en-US" sz="4000" b="0" dirty="0" smtClean="0">
                <a:solidFill>
                  <a:srgbClr val="F85E08"/>
                </a:solidFill>
              </a:rPr>
              <a:t>(10</a:t>
            </a:r>
            <a:r>
              <a:rPr lang="en-US" sz="4000" b="0" baseline="30000" dirty="0" smtClean="0">
                <a:solidFill>
                  <a:srgbClr val="F85E08"/>
                </a:solidFill>
              </a:rPr>
              <a:t>th</a:t>
            </a:r>
            <a:r>
              <a:rPr lang="en-US" sz="4000" b="0" dirty="0" smtClean="0">
                <a:solidFill>
                  <a:srgbClr val="F85E08"/>
                </a:solidFill>
              </a:rPr>
              <a:t> Edition)</a:t>
            </a:r>
            <a:endParaRPr lang="en-US" sz="4000" b="0" dirty="0">
              <a:solidFill>
                <a:srgbClr val="F85E08"/>
              </a:solidFill>
            </a:endParaRPr>
          </a:p>
        </p:txBody>
      </p:sp>
      <p:pic>
        <p:nvPicPr>
          <p:cNvPr id="15" name="Picture 2" descr="http://ecx.images-amazon.com/images/I/51L11n8dpnL._SX258_BO1,204,203,200_.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90857" y="2141538"/>
            <a:ext cx="1889222" cy="2354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50825"/>
            <a:ext cx="1951038" cy="5881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50825"/>
            <a:ext cx="5700712" cy="5881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9402A8D-DDAC-497C-93D6-0F6E7DA747E5}" type="slidenum">
              <a:rPr lang="en-US"/>
              <a:pPr>
                <a:defRPr/>
              </a:pPr>
              <a:t>‹#›</a:t>
            </a:fld>
            <a:endParaRPr lang="en-US" dirty="0"/>
          </a:p>
        </p:txBody>
      </p:sp>
    </p:spTree>
    <p:extLst>
      <p:ext uri="{BB962C8B-B14F-4D97-AF65-F5344CB8AC3E}">
        <p14:creationId xmlns:p14="http://schemas.microsoft.com/office/powerpoint/2010/main" val="2938159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62000" y="1524000"/>
            <a:ext cx="8193088" cy="480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1524000"/>
            <a:ext cx="38100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1524000"/>
            <a:ext cx="38100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9" name="Text Box 19"/>
          <p:cNvSpPr txBox="1">
            <a:spLocks noChangeArrowheads="1"/>
          </p:cNvSpPr>
          <p:nvPr/>
        </p:nvSpPr>
        <p:spPr bwMode="auto">
          <a:xfrm>
            <a:off x="990600" y="6431578"/>
            <a:ext cx="7315200" cy="276999"/>
          </a:xfrm>
          <a:prstGeom prst="rect">
            <a:avLst/>
          </a:prstGeom>
          <a:noFill/>
          <a:ln w="9525">
            <a:noFill/>
            <a:miter lim="800000"/>
            <a:headEnd/>
            <a:tailEnd/>
          </a:ln>
          <a:effectLst/>
        </p:spPr>
        <p:txBody>
          <a:bodyPr wrap="square" anchor="b">
            <a:spAutoFit/>
          </a:bodyPr>
          <a:lstStyle/>
          <a:p>
            <a:pPr algn="ctr">
              <a:spcBef>
                <a:spcPts val="600"/>
              </a:spcBef>
              <a:buClr>
                <a:schemeClr val="hlink"/>
              </a:buClr>
              <a:buSzPct val="110000"/>
              <a:buFont typeface="Wingdings" pitchFamily="2" charset="2"/>
              <a:buNone/>
              <a:defRPr/>
            </a:pPr>
            <a:r>
              <a:rPr lang="en-US" sz="1200" b="0" i="1" dirty="0">
                <a:solidFill>
                  <a:schemeClr val="tx1"/>
                </a:solidFill>
                <a:latin typeface="Arial" charset="0"/>
                <a:cs typeface="+mn-cs"/>
              </a:rPr>
              <a:t>     </a:t>
            </a:r>
            <a:r>
              <a:rPr lang="en-US" sz="1200" b="0" i="1" dirty="0">
                <a:solidFill>
                  <a:srgbClr val="0000CC"/>
                </a:solidFill>
                <a:latin typeface="Arial" charset="0"/>
                <a:cs typeface="+mn-cs"/>
              </a:rPr>
              <a:t>Copyright © </a:t>
            </a:r>
            <a:r>
              <a:rPr lang="en-US" sz="1200" b="0" i="1" dirty="0" smtClean="0">
                <a:solidFill>
                  <a:srgbClr val="0000CC"/>
                </a:solidFill>
                <a:latin typeface="Arial" charset="0"/>
                <a:cs typeface="+mn-cs"/>
              </a:rPr>
              <a:t>2014 </a:t>
            </a:r>
            <a:r>
              <a:rPr lang="en-US" sz="1200" b="0" i="1" dirty="0">
                <a:solidFill>
                  <a:srgbClr val="0000CC"/>
                </a:solidFill>
                <a:latin typeface="Arial" charset="0"/>
                <a:cs typeface="+mn-cs"/>
              </a:rPr>
              <a:t>Pearson Education, Inc. </a:t>
            </a:r>
            <a:endParaRPr lang="en-US" sz="1200" b="0" dirty="0">
              <a:solidFill>
                <a:srgbClr val="0000CC"/>
              </a:solidFill>
              <a:latin typeface="Arial" charset="0"/>
              <a:cs typeface="+mn-cs"/>
            </a:endParaRPr>
          </a:p>
        </p:txBody>
      </p:sp>
      <p:sp>
        <p:nvSpPr>
          <p:cNvPr id="92162" name="Rectangle 2"/>
          <p:cNvSpPr>
            <a:spLocks noChangeArrowheads="1"/>
          </p:cNvSpPr>
          <p:nvPr/>
        </p:nvSpPr>
        <p:spPr bwMode="ltGray">
          <a:xfrm>
            <a:off x="417513" y="731838"/>
            <a:ext cx="438150" cy="474662"/>
          </a:xfrm>
          <a:prstGeom prst="rect">
            <a:avLst/>
          </a:prstGeom>
          <a:solidFill>
            <a:schemeClr val="accent2"/>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3" name="Rectangle 3"/>
          <p:cNvSpPr>
            <a:spLocks noChangeArrowheads="1"/>
          </p:cNvSpPr>
          <p:nvPr/>
        </p:nvSpPr>
        <p:spPr bwMode="ltGray">
          <a:xfrm>
            <a:off x="800100" y="731838"/>
            <a:ext cx="328613" cy="47466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4" name="Rectangle 4"/>
          <p:cNvSpPr>
            <a:spLocks noChangeArrowheads="1"/>
          </p:cNvSpPr>
          <p:nvPr/>
        </p:nvSpPr>
        <p:spPr bwMode="ltGray">
          <a:xfrm>
            <a:off x="541338" y="1154113"/>
            <a:ext cx="422275" cy="474662"/>
          </a:xfrm>
          <a:prstGeom prst="rect">
            <a:avLst/>
          </a:prstGeom>
          <a:solidFill>
            <a:schemeClr val="folHlink"/>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5" name="Rectangle 5"/>
          <p:cNvSpPr>
            <a:spLocks noChangeArrowheads="1"/>
          </p:cNvSpPr>
          <p:nvPr/>
        </p:nvSpPr>
        <p:spPr bwMode="ltGray">
          <a:xfrm>
            <a:off x="911225" y="1154113"/>
            <a:ext cx="368300" cy="47466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6" name="Rectangle 6"/>
          <p:cNvSpPr>
            <a:spLocks noChangeArrowheads="1"/>
          </p:cNvSpPr>
          <p:nvPr/>
        </p:nvSpPr>
        <p:spPr bwMode="ltGray">
          <a:xfrm>
            <a:off x="127000" y="1081088"/>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7" name="Rectangle 7"/>
          <p:cNvSpPr>
            <a:spLocks noChangeArrowheads="1"/>
          </p:cNvSpPr>
          <p:nvPr/>
        </p:nvSpPr>
        <p:spPr bwMode="gray">
          <a:xfrm>
            <a:off x="762000" y="623888"/>
            <a:ext cx="31750" cy="1052512"/>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8" name="Rectangle 8"/>
          <p:cNvSpPr>
            <a:spLocks noChangeArrowheads="1"/>
          </p:cNvSpPr>
          <p:nvPr/>
        </p:nvSpPr>
        <p:spPr bwMode="gray">
          <a:xfrm>
            <a:off x="442913" y="1414463"/>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9" name="Rectangle 9"/>
          <p:cNvSpPr>
            <a:spLocks noGrp="1" noChangeArrowheads="1"/>
          </p:cNvSpPr>
          <p:nvPr>
            <p:ph type="title"/>
          </p:nvPr>
        </p:nvSpPr>
        <p:spPr bwMode="auto">
          <a:xfrm>
            <a:off x="1150938" y="231776"/>
            <a:ext cx="7793037" cy="11398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4" name="Rectangle 10"/>
          <p:cNvSpPr>
            <a:spLocks noGrp="1" noChangeArrowheads="1"/>
          </p:cNvSpPr>
          <p:nvPr>
            <p:ph type="body" idx="1"/>
          </p:nvPr>
        </p:nvSpPr>
        <p:spPr bwMode="auto">
          <a:xfrm>
            <a:off x="777875" y="1524000"/>
            <a:ext cx="8177213"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180" name="Text Box 20"/>
          <p:cNvSpPr txBox="1">
            <a:spLocks noChangeArrowheads="1"/>
          </p:cNvSpPr>
          <p:nvPr/>
        </p:nvSpPr>
        <p:spPr bwMode="auto">
          <a:xfrm>
            <a:off x="76200" y="6430962"/>
            <a:ext cx="601663" cy="274638"/>
          </a:xfrm>
          <a:prstGeom prst="rect">
            <a:avLst/>
          </a:prstGeom>
          <a:noFill/>
          <a:ln w="9525">
            <a:noFill/>
            <a:miter lim="800000"/>
            <a:headEnd/>
            <a:tailEnd/>
          </a:ln>
          <a:effectLst/>
        </p:spPr>
        <p:txBody>
          <a:bodyPr wrap="none">
            <a:spAutoFit/>
          </a:bodyPr>
          <a:lstStyle/>
          <a:p>
            <a:pPr>
              <a:defRPr/>
            </a:pPr>
            <a:r>
              <a:rPr lang="en-US" sz="1200" dirty="0" smtClean="0">
                <a:solidFill>
                  <a:srgbClr val="EE8411"/>
                </a:solidFill>
                <a:cs typeface="+mn-cs"/>
              </a:rPr>
              <a:t>4-</a:t>
            </a:r>
            <a:fld id="{930D3EF6-C8D8-4409-A7BA-DC47BF803ED5}" type="slidenum">
              <a:rPr lang="en-US" sz="1200" smtClean="0">
                <a:solidFill>
                  <a:srgbClr val="EE8411"/>
                </a:solidFill>
                <a:cs typeface="+mn-cs"/>
              </a:rPr>
              <a:pPr>
                <a:defRPr/>
              </a:pPr>
              <a:t>‹#›</a:t>
            </a:fld>
            <a:endParaRPr lang="en-US" sz="1200" dirty="0">
              <a:solidFill>
                <a:srgbClr val="EE8411"/>
              </a:solidFill>
              <a:cs typeface="+mn-cs"/>
            </a:endParaRPr>
          </a:p>
        </p:txBody>
      </p:sp>
      <p:sp>
        <p:nvSpPr>
          <p:cNvPr id="20" name="Rectangle 8"/>
          <p:cNvSpPr>
            <a:spLocks noChangeArrowheads="1"/>
          </p:cNvSpPr>
          <p:nvPr userDrawn="1"/>
        </p:nvSpPr>
        <p:spPr bwMode="gray">
          <a:xfrm>
            <a:off x="548265" y="6445250"/>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21" name="Rectangle 8"/>
          <p:cNvSpPr>
            <a:spLocks noChangeArrowheads="1"/>
          </p:cNvSpPr>
          <p:nvPr userDrawn="1"/>
        </p:nvSpPr>
        <p:spPr bwMode="gray">
          <a:xfrm>
            <a:off x="541337" y="6705600"/>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22" name="Rectangle 8"/>
          <p:cNvSpPr>
            <a:spLocks noChangeArrowheads="1"/>
          </p:cNvSpPr>
          <p:nvPr userDrawn="1"/>
        </p:nvSpPr>
        <p:spPr bwMode="gray">
          <a:xfrm>
            <a:off x="685800" y="6477000"/>
            <a:ext cx="428048" cy="22860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24" name="Rectangle 8"/>
          <p:cNvSpPr>
            <a:spLocks noChangeArrowheads="1"/>
          </p:cNvSpPr>
          <p:nvPr userDrawn="1"/>
        </p:nvSpPr>
        <p:spPr bwMode="gray">
          <a:xfrm>
            <a:off x="8182552" y="6477000"/>
            <a:ext cx="428048" cy="22860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65" r:id="rId12"/>
  </p:sldLayoutIdLst>
  <p:timing>
    <p:tnLst>
      <p:par>
        <p:cTn id="1" dur="indefinite" restart="never" nodeType="tmRoot"/>
      </p:par>
    </p:tnLst>
  </p:timing>
  <p:txStyles>
    <p:titleStyle>
      <a:lvl1pPr algn="l" rtl="0" eaLnBrk="0" fontAlgn="base" hangingPunct="0">
        <a:lnSpc>
          <a:spcPts val="4000"/>
        </a:lnSpc>
        <a:spcBef>
          <a:spcPct val="0"/>
        </a:spcBef>
        <a:spcAft>
          <a:spcPct val="0"/>
        </a:spcAft>
        <a:defRPr sz="4000">
          <a:solidFill>
            <a:srgbClr val="F85E08"/>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folHlink"/>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folHlink"/>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folHlink"/>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folHlink"/>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8"/>
          <p:cNvSpPr>
            <a:spLocks noGrp="1" noChangeArrowheads="1"/>
          </p:cNvSpPr>
          <p:nvPr>
            <p:ph type="subTitle" idx="1"/>
          </p:nvPr>
        </p:nvSpPr>
        <p:spPr>
          <a:xfrm>
            <a:off x="685800" y="3657600"/>
            <a:ext cx="7848600" cy="2286000"/>
          </a:xfrm>
        </p:spPr>
        <p:txBody>
          <a:bodyPr/>
          <a:lstStyle/>
          <a:p>
            <a:pPr eaLnBrk="1" hangingPunct="1">
              <a:defRPr/>
            </a:pPr>
            <a:r>
              <a:rPr lang="en-US" sz="4000" b="1" dirty="0" smtClean="0">
                <a:solidFill>
                  <a:srgbClr val="F85E08"/>
                </a:solidFill>
              </a:rPr>
              <a:t>Chapter 4:</a:t>
            </a:r>
          </a:p>
          <a:p>
            <a:pPr eaLnBrk="1" hangingPunct="1">
              <a:defRPr/>
            </a:pPr>
            <a:r>
              <a:rPr lang="en-US" dirty="0"/>
              <a:t>Business Reporting,</a:t>
            </a:r>
          </a:p>
          <a:p>
            <a:pPr eaLnBrk="1" hangingPunct="1">
              <a:defRPr/>
            </a:pPr>
            <a:r>
              <a:rPr lang="en-US" dirty="0"/>
              <a:t>Visual Analytics, and Business</a:t>
            </a:r>
          </a:p>
          <a:p>
            <a:pPr eaLnBrk="1" hangingPunct="1">
              <a:defRPr/>
            </a:pPr>
            <a:r>
              <a:rPr lang="en-US" dirty="0"/>
              <a:t>Performance Management</a:t>
            </a:r>
          </a:p>
          <a:p>
            <a:pPr eaLnBrk="1" hangingPunct="1">
              <a:defRPr/>
            </a:pPr>
            <a:endParaRPr lang="en-US" dirty="0"/>
          </a:p>
        </p:txBody>
      </p:sp>
      <p:sp>
        <p:nvSpPr>
          <p:cNvPr id="5" name="Rectangle 4"/>
          <p:cNvSpPr>
            <a:spLocks noGrp="1" noChangeArrowheads="1"/>
          </p:cNvSpPr>
          <p:nvPr/>
        </p:nvSpPr>
        <p:spPr bwMode="auto">
          <a:xfrm>
            <a:off x="0" y="304800"/>
            <a:ext cx="9144000" cy="2286000"/>
          </a:xfrm>
          <a:prstGeom prst="rect">
            <a:avLst/>
          </a:prstGeom>
          <a:noFill/>
          <a:ln w="9525">
            <a:noFill/>
            <a:miter lim="800000"/>
            <a:headEnd/>
            <a:tailEnd/>
          </a:ln>
          <a:effectLst/>
        </p:spPr>
        <p:txBody>
          <a:bodyPr anchor="b"/>
          <a:lstStyle>
            <a:lvl1pPr algn="ctr" rtl="0" fontAlgn="base">
              <a:spcBef>
                <a:spcPct val="0"/>
              </a:spcBef>
              <a:spcAft>
                <a:spcPct val="0"/>
              </a:spcAft>
              <a:defRPr sz="3600">
                <a:solidFill>
                  <a:srgbClr val="CC330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a:lstStyle>
          <a:p>
            <a:pPr>
              <a:spcBef>
                <a:spcPts val="1200"/>
              </a:spcBef>
              <a:defRPr/>
            </a:pPr>
            <a:r>
              <a:rPr lang="en-US" dirty="0" smtClean="0">
                <a:solidFill>
                  <a:srgbClr val="F85E08"/>
                </a:solidFill>
              </a:rPr>
              <a:t/>
            </a:r>
            <a:br>
              <a:rPr lang="en-US" dirty="0" smtClean="0">
                <a:solidFill>
                  <a:srgbClr val="F85E08"/>
                </a:solidFill>
              </a:rPr>
            </a:br>
            <a:r>
              <a:rPr lang="en-US" dirty="0">
                <a:solidFill>
                  <a:srgbClr val="F85E08"/>
                </a:solidFill>
              </a:rPr>
              <a:t/>
            </a:r>
            <a:br>
              <a:rPr lang="en-US" dirty="0">
                <a:solidFill>
                  <a:srgbClr val="F85E08"/>
                </a:solidFill>
              </a:rPr>
            </a:br>
            <a:r>
              <a:rPr lang="en-US" dirty="0" smtClean="0">
                <a:solidFill>
                  <a:srgbClr val="F85E08"/>
                </a:solidFill>
              </a:rPr>
              <a:t/>
            </a:r>
            <a:br>
              <a:rPr lang="en-US" dirty="0" smtClean="0">
                <a:solidFill>
                  <a:srgbClr val="F85E08"/>
                </a:solidFill>
              </a:rPr>
            </a:br>
            <a:r>
              <a:rPr lang="en-US" sz="4000" b="0" dirty="0" smtClean="0">
                <a:solidFill>
                  <a:srgbClr val="F85E08"/>
                </a:solidFill>
              </a:rPr>
              <a:t>Business </a:t>
            </a:r>
            <a:r>
              <a:rPr lang="en-US" sz="4000" b="0" dirty="0">
                <a:solidFill>
                  <a:srgbClr val="F85E08"/>
                </a:solidFill>
              </a:rPr>
              <a:t>Intelligence and Analytics: Systems for Decision </a:t>
            </a:r>
            <a:r>
              <a:rPr lang="en-US" sz="4000" b="0" dirty="0" smtClean="0">
                <a:solidFill>
                  <a:srgbClr val="F85E08"/>
                </a:solidFill>
              </a:rPr>
              <a:t>Support </a:t>
            </a:r>
          </a:p>
          <a:p>
            <a:pPr>
              <a:spcBef>
                <a:spcPts val="1200"/>
              </a:spcBef>
              <a:defRPr/>
            </a:pPr>
            <a:r>
              <a:rPr lang="en-US" sz="4000" b="0" dirty="0" smtClean="0">
                <a:solidFill>
                  <a:srgbClr val="F85E08"/>
                </a:solidFill>
              </a:rPr>
              <a:t>(10</a:t>
            </a:r>
            <a:r>
              <a:rPr lang="en-US" sz="4000" b="0" baseline="30000" dirty="0" smtClean="0">
                <a:solidFill>
                  <a:srgbClr val="F85E08"/>
                </a:solidFill>
              </a:rPr>
              <a:t>th</a:t>
            </a:r>
            <a:r>
              <a:rPr lang="en-US" sz="4000" b="0" dirty="0" smtClean="0">
                <a:solidFill>
                  <a:srgbClr val="F85E08"/>
                </a:solidFill>
              </a:rPr>
              <a:t> Edition)</a:t>
            </a:r>
            <a:endParaRPr lang="en-US" sz="4000" b="0" dirty="0">
              <a:solidFill>
                <a:srgbClr val="F85E08"/>
              </a:solidFill>
            </a:endParaRPr>
          </a:p>
        </p:txBody>
      </p:sp>
      <p:pic>
        <p:nvPicPr>
          <p:cNvPr id="1026" name="Picture 2" descr="http://ecx.images-amazon.com/images/I/51L11n8dpnL._SX258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857" y="2141538"/>
            <a:ext cx="1889222" cy="2354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4.1</a:t>
            </a:r>
            <a:endParaRPr lang="en-US" dirty="0"/>
          </a:p>
        </p:txBody>
      </p:sp>
      <p:sp>
        <p:nvSpPr>
          <p:cNvPr id="3" name="Content Placeholder 2"/>
          <p:cNvSpPr>
            <a:spLocks noGrp="1"/>
          </p:cNvSpPr>
          <p:nvPr>
            <p:ph idx="1"/>
          </p:nvPr>
        </p:nvSpPr>
        <p:spPr>
          <a:xfrm>
            <a:off x="762000" y="1600200"/>
            <a:ext cx="8153400" cy="4876800"/>
          </a:xfrm>
        </p:spPr>
        <p:txBody>
          <a:bodyPr>
            <a:normAutofit/>
          </a:bodyPr>
          <a:lstStyle/>
          <a:p>
            <a:pPr marL="0" indent="0">
              <a:buNone/>
            </a:pPr>
            <a:r>
              <a:rPr lang="en-US" sz="3600" dirty="0">
                <a:solidFill>
                  <a:srgbClr val="F85E08"/>
                </a:solidFill>
                <a:effectLst>
                  <a:outerShdw blurRad="38100" dist="38100" dir="2700000" algn="tl">
                    <a:srgbClr val="000000">
                      <a:alpha val="43137"/>
                    </a:srgbClr>
                  </a:outerShdw>
                </a:effectLst>
              </a:rPr>
              <a:t>Delta Lloyd Group Ensures Accuracy and Efficiency in Financial Reporting</a:t>
            </a:r>
            <a:endParaRPr lang="en-US" sz="3600" dirty="0" smtClean="0">
              <a:solidFill>
                <a:srgbClr val="F85E08"/>
              </a:solidFill>
              <a:effectLst>
                <a:outerShdw blurRad="38100" dist="38100" dir="2700000" algn="tl">
                  <a:srgbClr val="000000">
                    <a:alpha val="43137"/>
                  </a:srgbClr>
                </a:outerShdw>
              </a:effectLst>
            </a:endParaRPr>
          </a:p>
          <a:p>
            <a:pPr marL="0" indent="0">
              <a:buNone/>
            </a:pPr>
            <a:r>
              <a:rPr lang="en-US" sz="3200" u="sng" dirty="0">
                <a:solidFill>
                  <a:srgbClr val="F85E08"/>
                </a:solidFill>
                <a:effectLst>
                  <a:outerShdw blurRad="38100" dist="38100" dir="2700000" algn="tl">
                    <a:srgbClr val="000000">
                      <a:alpha val="43137"/>
                    </a:srgbClr>
                  </a:outerShdw>
                </a:effectLst>
              </a:rPr>
              <a:t>Questions for Discussion</a:t>
            </a:r>
          </a:p>
          <a:p>
            <a:pPr marL="514350" indent="-514350">
              <a:buClr>
                <a:srgbClr val="F85E08"/>
              </a:buClr>
              <a:buSzPct val="80000"/>
              <a:buFont typeface="+mj-lt"/>
              <a:buAutoNum type="arabicPeriod"/>
            </a:pPr>
            <a:r>
              <a:rPr lang="en-US" sz="2800" dirty="0"/>
              <a:t>How did Delta Lloyd Group improve </a:t>
            </a:r>
            <a:r>
              <a:rPr lang="en-US" sz="2800" dirty="0" smtClean="0"/>
              <a:t>accuracy and </a:t>
            </a:r>
            <a:r>
              <a:rPr lang="en-US" sz="2800" dirty="0"/>
              <a:t>efficiency in financial reporting?</a:t>
            </a:r>
          </a:p>
          <a:p>
            <a:pPr marL="514350" indent="-514350">
              <a:buClr>
                <a:srgbClr val="F85E08"/>
              </a:buClr>
              <a:buSzPct val="80000"/>
              <a:buFont typeface="+mj-lt"/>
              <a:buAutoNum type="arabicPeriod"/>
            </a:pPr>
            <a:r>
              <a:rPr lang="en-US" sz="2800" dirty="0" smtClean="0"/>
              <a:t>What </a:t>
            </a:r>
            <a:r>
              <a:rPr lang="en-US" sz="2800" dirty="0"/>
              <a:t>were the challenges, the </a:t>
            </a:r>
            <a:r>
              <a:rPr lang="en-US" sz="2800" dirty="0" smtClean="0"/>
              <a:t>proposed solution, and </a:t>
            </a:r>
            <a:r>
              <a:rPr lang="en-US" sz="2800" dirty="0"/>
              <a:t>the obtained results?</a:t>
            </a:r>
          </a:p>
          <a:p>
            <a:pPr marL="514350" indent="-514350">
              <a:buClr>
                <a:srgbClr val="F85E08"/>
              </a:buClr>
              <a:buSzPct val="80000"/>
              <a:buFont typeface="+mj-lt"/>
              <a:buAutoNum type="arabicPeriod"/>
            </a:pPr>
            <a:r>
              <a:rPr lang="en-US" sz="2800" dirty="0" smtClean="0"/>
              <a:t>Why </a:t>
            </a:r>
            <a:r>
              <a:rPr lang="en-US" sz="2800" dirty="0"/>
              <a:t>is it important for Delta Lloyd Group </a:t>
            </a:r>
            <a:r>
              <a:rPr lang="en-US" sz="2800" dirty="0" smtClean="0"/>
              <a:t>to comply </a:t>
            </a:r>
            <a:r>
              <a:rPr lang="en-US" sz="2800" dirty="0"/>
              <a:t>with industry regulations?</a:t>
            </a:r>
          </a:p>
        </p:txBody>
      </p:sp>
    </p:spTree>
    <p:extLst>
      <p:ext uri="{BB962C8B-B14F-4D97-AF65-F5344CB8AC3E}">
        <p14:creationId xmlns:p14="http://schemas.microsoft.com/office/powerpoint/2010/main" val="878117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Business Reports</a:t>
            </a:r>
            <a:endParaRPr lang="en-US" dirty="0"/>
          </a:p>
        </p:txBody>
      </p:sp>
      <p:sp>
        <p:nvSpPr>
          <p:cNvPr id="3" name="Content Placeholder 2"/>
          <p:cNvSpPr>
            <a:spLocks noGrp="1"/>
          </p:cNvSpPr>
          <p:nvPr>
            <p:ph idx="1"/>
          </p:nvPr>
        </p:nvSpPr>
        <p:spPr/>
        <p:txBody>
          <a:bodyPr>
            <a:normAutofit fontScale="92500"/>
          </a:bodyPr>
          <a:lstStyle/>
          <a:p>
            <a:r>
              <a:rPr lang="en-US" sz="3200" dirty="0"/>
              <a:t>Metric Management </a:t>
            </a:r>
            <a:r>
              <a:rPr lang="en-US" sz="3200" dirty="0" smtClean="0"/>
              <a:t>Reports</a:t>
            </a:r>
          </a:p>
          <a:p>
            <a:pPr lvl="1"/>
            <a:r>
              <a:rPr lang="en-US" sz="2800" dirty="0" smtClean="0"/>
              <a:t>Help manage business performance through metrics (SLAs for externals; KPIs for internals)</a:t>
            </a:r>
          </a:p>
          <a:p>
            <a:pPr lvl="1"/>
            <a:r>
              <a:rPr lang="en-US" sz="2800" dirty="0" smtClean="0"/>
              <a:t>Can be used as part of Six Sigma and/or TQM</a:t>
            </a:r>
          </a:p>
          <a:p>
            <a:r>
              <a:rPr lang="en-US" sz="3200" dirty="0"/>
              <a:t>Dashboard-Type </a:t>
            </a:r>
            <a:r>
              <a:rPr lang="en-US" sz="3200" dirty="0" smtClean="0"/>
              <a:t>Reports</a:t>
            </a:r>
          </a:p>
          <a:p>
            <a:pPr lvl="1"/>
            <a:r>
              <a:rPr lang="en-US" sz="2800" dirty="0" smtClean="0"/>
              <a:t>Graphical presentation of several performance indicators in a single page using dials/gauges </a:t>
            </a:r>
          </a:p>
          <a:p>
            <a:r>
              <a:rPr lang="en-US" sz="3200" dirty="0"/>
              <a:t>Balanced </a:t>
            </a:r>
            <a:r>
              <a:rPr lang="en-US" sz="3200" dirty="0" smtClean="0"/>
              <a:t>Scorecard-Type Reports</a:t>
            </a:r>
          </a:p>
          <a:p>
            <a:pPr lvl="1"/>
            <a:r>
              <a:rPr lang="en-US" sz="2800" dirty="0" smtClean="0"/>
              <a:t>Include financial, customer, business </a:t>
            </a:r>
            <a:r>
              <a:rPr lang="en-US" sz="2800" dirty="0"/>
              <a:t>process, and learning </a:t>
            </a:r>
            <a:r>
              <a:rPr lang="en-US" sz="2800" dirty="0" smtClean="0"/>
              <a:t>&amp; growth indicators</a:t>
            </a:r>
            <a:endParaRPr lang="en-US" sz="2800" dirty="0"/>
          </a:p>
        </p:txBody>
      </p:sp>
    </p:spTree>
    <p:extLst>
      <p:ext uri="{BB962C8B-B14F-4D97-AF65-F5344CB8AC3E}">
        <p14:creationId xmlns:p14="http://schemas.microsoft.com/office/powerpoint/2010/main" val="2012099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a:t>
            </a:r>
            <a:r>
              <a:rPr lang="en-US" dirty="0" smtClean="0"/>
              <a:t/>
            </a:r>
            <a:br>
              <a:rPr lang="en-US" dirty="0" smtClean="0"/>
            </a:br>
            <a:r>
              <a:rPr lang="en-US" dirty="0" smtClean="0"/>
              <a:t>Business </a:t>
            </a:r>
            <a:r>
              <a:rPr lang="en-US" dirty="0"/>
              <a:t>Reporting Systems</a:t>
            </a:r>
          </a:p>
        </p:txBody>
      </p:sp>
      <p:sp>
        <p:nvSpPr>
          <p:cNvPr id="3" name="Content Placeholder 2"/>
          <p:cNvSpPr>
            <a:spLocks noGrp="1"/>
          </p:cNvSpPr>
          <p:nvPr>
            <p:ph idx="1"/>
          </p:nvPr>
        </p:nvSpPr>
        <p:spPr/>
        <p:txBody>
          <a:bodyPr>
            <a:normAutofit/>
          </a:bodyPr>
          <a:lstStyle/>
          <a:p>
            <a:r>
              <a:rPr lang="en-US" dirty="0" smtClean="0"/>
              <a:t>Common characteristics</a:t>
            </a:r>
          </a:p>
          <a:p>
            <a:pPr lvl="1"/>
            <a:r>
              <a:rPr lang="en-US" dirty="0" smtClean="0"/>
              <a:t>OLTP </a:t>
            </a:r>
            <a:r>
              <a:rPr lang="en-US" dirty="0"/>
              <a:t>(online transaction processing</a:t>
            </a:r>
            <a:r>
              <a:rPr lang="en-US" dirty="0" smtClean="0"/>
              <a:t>)</a:t>
            </a:r>
          </a:p>
          <a:p>
            <a:pPr lvl="2"/>
            <a:r>
              <a:rPr lang="en-US" dirty="0" smtClean="0"/>
              <a:t>ERP, POS, SCM, RFID, Sensors, Web, …</a:t>
            </a:r>
          </a:p>
          <a:p>
            <a:pPr lvl="1"/>
            <a:r>
              <a:rPr lang="en-US" dirty="0" smtClean="0"/>
              <a:t>Data supply (volume, variety, velocity, …)</a:t>
            </a:r>
          </a:p>
          <a:p>
            <a:pPr lvl="1"/>
            <a:r>
              <a:rPr lang="en-US" dirty="0" smtClean="0"/>
              <a:t>ETL</a:t>
            </a:r>
          </a:p>
          <a:p>
            <a:pPr lvl="1"/>
            <a:r>
              <a:rPr lang="en-US" dirty="0" smtClean="0"/>
              <a:t>Data storage</a:t>
            </a:r>
          </a:p>
          <a:p>
            <a:pPr lvl="1"/>
            <a:r>
              <a:rPr lang="en-US" dirty="0" smtClean="0"/>
              <a:t>Business logic</a:t>
            </a:r>
          </a:p>
          <a:p>
            <a:pPr lvl="1"/>
            <a:r>
              <a:rPr lang="en-US" dirty="0" smtClean="0"/>
              <a:t>Publication medium</a:t>
            </a:r>
          </a:p>
          <a:p>
            <a:pPr lvl="1"/>
            <a:r>
              <a:rPr lang="en-US" dirty="0" smtClean="0"/>
              <a:t>Assurance</a:t>
            </a:r>
            <a:endParaRPr lang="en-US" dirty="0"/>
          </a:p>
        </p:txBody>
      </p:sp>
    </p:spTree>
    <p:extLst>
      <p:ext uri="{BB962C8B-B14F-4D97-AF65-F5344CB8AC3E}">
        <p14:creationId xmlns:p14="http://schemas.microsoft.com/office/powerpoint/2010/main" val="678681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4.2</a:t>
            </a:r>
            <a:endParaRPr lang="en-US" dirty="0"/>
          </a:p>
        </p:txBody>
      </p:sp>
      <p:sp>
        <p:nvSpPr>
          <p:cNvPr id="3" name="Content Placeholder 2"/>
          <p:cNvSpPr>
            <a:spLocks noGrp="1"/>
          </p:cNvSpPr>
          <p:nvPr>
            <p:ph idx="1"/>
          </p:nvPr>
        </p:nvSpPr>
        <p:spPr>
          <a:xfrm>
            <a:off x="762000" y="1600200"/>
            <a:ext cx="8001000" cy="4876800"/>
          </a:xfrm>
        </p:spPr>
        <p:txBody>
          <a:bodyPr>
            <a:normAutofit/>
          </a:bodyPr>
          <a:lstStyle/>
          <a:p>
            <a:pPr marL="0" indent="0">
              <a:buNone/>
            </a:pPr>
            <a:r>
              <a:rPr lang="en-US" sz="3600" dirty="0">
                <a:solidFill>
                  <a:srgbClr val="F85E08"/>
                </a:solidFill>
                <a:effectLst>
                  <a:outerShdw blurRad="38100" dist="38100" dir="2700000" algn="tl">
                    <a:srgbClr val="000000">
                      <a:alpha val="43137"/>
                    </a:srgbClr>
                  </a:outerShdw>
                </a:effectLst>
              </a:rPr>
              <a:t>Flood of Paper Ends at </a:t>
            </a:r>
            <a:r>
              <a:rPr lang="en-US" sz="3600" dirty="0" smtClean="0">
                <a:solidFill>
                  <a:srgbClr val="F85E08"/>
                </a:solidFill>
                <a:effectLst>
                  <a:outerShdw blurRad="38100" dist="38100" dir="2700000" algn="tl">
                    <a:srgbClr val="000000">
                      <a:alpha val="43137"/>
                    </a:srgbClr>
                  </a:outerShdw>
                </a:effectLst>
              </a:rPr>
              <a:t>FEMA</a:t>
            </a:r>
          </a:p>
          <a:p>
            <a:pPr marL="0" indent="0">
              <a:buNone/>
            </a:pPr>
            <a:endParaRPr lang="en-US" dirty="0" smtClean="0">
              <a:solidFill>
                <a:srgbClr val="0000FF"/>
              </a:solidFill>
              <a:effectLst>
                <a:outerShdw blurRad="38100" dist="38100" dir="2700000" algn="tl">
                  <a:srgbClr val="000000">
                    <a:alpha val="43137"/>
                  </a:srgbClr>
                </a:outerShdw>
              </a:effectLst>
            </a:endParaRPr>
          </a:p>
          <a:p>
            <a:pPr marL="0" indent="0">
              <a:buNone/>
            </a:pPr>
            <a:r>
              <a:rPr lang="en-US" sz="3200" u="sng" dirty="0">
                <a:solidFill>
                  <a:srgbClr val="F85E08"/>
                </a:solidFill>
                <a:effectLst>
                  <a:outerShdw blurRad="38100" dist="38100" dir="2700000" algn="tl">
                    <a:srgbClr val="000000">
                      <a:alpha val="43137"/>
                    </a:srgbClr>
                  </a:outerShdw>
                </a:effectLst>
              </a:rPr>
              <a:t>Questions for Discussion</a:t>
            </a:r>
          </a:p>
          <a:p>
            <a:pPr marL="514350" indent="-514350">
              <a:buClr>
                <a:srgbClr val="F85E08"/>
              </a:buClr>
              <a:buSzPct val="80000"/>
              <a:buFont typeface="+mj-lt"/>
              <a:buAutoNum type="arabicPeriod"/>
            </a:pPr>
            <a:r>
              <a:rPr lang="en-US" sz="2800" dirty="0"/>
              <a:t>What is FEMA and what does it do?</a:t>
            </a:r>
          </a:p>
          <a:p>
            <a:pPr marL="514350" indent="-514350">
              <a:buClr>
                <a:srgbClr val="F85E08"/>
              </a:buClr>
              <a:buSzPct val="80000"/>
              <a:buFont typeface="+mj-lt"/>
              <a:buAutoNum type="arabicPeriod"/>
            </a:pPr>
            <a:r>
              <a:rPr lang="en-US" sz="2800" dirty="0" smtClean="0"/>
              <a:t>What </a:t>
            </a:r>
            <a:r>
              <a:rPr lang="en-US" sz="2800" dirty="0"/>
              <a:t>are the main challenges that FEMA </a:t>
            </a:r>
            <a:r>
              <a:rPr lang="en-US" sz="2800" dirty="0" smtClean="0"/>
              <a:t>faces in delivering its services?</a:t>
            </a:r>
            <a:endParaRPr lang="en-US" sz="2800" dirty="0"/>
          </a:p>
          <a:p>
            <a:pPr marL="514350" indent="-514350">
              <a:buClr>
                <a:srgbClr val="F85E08"/>
              </a:buClr>
              <a:buSzPct val="80000"/>
              <a:buFont typeface="+mj-lt"/>
              <a:buAutoNum type="arabicPeriod"/>
            </a:pPr>
            <a:r>
              <a:rPr lang="en-US" sz="2800" dirty="0" smtClean="0"/>
              <a:t>How </a:t>
            </a:r>
            <a:r>
              <a:rPr lang="en-US" sz="2800" dirty="0"/>
              <a:t>did FEMA improve its inefficient </a:t>
            </a:r>
            <a:r>
              <a:rPr lang="en-US" sz="2800" dirty="0" smtClean="0"/>
              <a:t>reporting practices</a:t>
            </a:r>
            <a:r>
              <a:rPr lang="en-US" sz="2800" dirty="0"/>
              <a:t>?</a:t>
            </a:r>
          </a:p>
        </p:txBody>
      </p:sp>
    </p:spTree>
    <p:extLst>
      <p:ext uri="{BB962C8B-B14F-4D97-AF65-F5344CB8AC3E}">
        <p14:creationId xmlns:p14="http://schemas.microsoft.com/office/powerpoint/2010/main" val="1652619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231776"/>
            <a:ext cx="7993062" cy="1139824"/>
          </a:xfrm>
        </p:spPr>
        <p:txBody>
          <a:bodyPr/>
          <a:lstStyle/>
          <a:p>
            <a:r>
              <a:rPr lang="en-US" dirty="0" smtClean="0"/>
              <a:t>Data and Information Visualization</a:t>
            </a:r>
            <a:endParaRPr lang="en-US" dirty="0"/>
          </a:p>
        </p:txBody>
      </p:sp>
      <p:sp>
        <p:nvSpPr>
          <p:cNvPr id="3" name="Content Placeholder 2"/>
          <p:cNvSpPr>
            <a:spLocks noGrp="1"/>
          </p:cNvSpPr>
          <p:nvPr>
            <p:ph idx="1"/>
          </p:nvPr>
        </p:nvSpPr>
        <p:spPr>
          <a:xfrm>
            <a:off x="609600" y="1752600"/>
            <a:ext cx="8458200" cy="4724400"/>
          </a:xfrm>
        </p:spPr>
        <p:txBody>
          <a:bodyPr>
            <a:normAutofit/>
          </a:bodyPr>
          <a:lstStyle/>
          <a:p>
            <a:pPr marL="0" lvl="1" indent="0" algn="ctr">
              <a:buNone/>
            </a:pPr>
            <a:r>
              <a:rPr lang="en-US" sz="3200" dirty="0" smtClean="0">
                <a:solidFill>
                  <a:srgbClr val="F85E08"/>
                </a:solidFill>
                <a:effectLst>
                  <a:outerShdw blurRad="38100" dist="38100" dir="2700000" algn="tl">
                    <a:srgbClr val="000000">
                      <a:alpha val="43137"/>
                    </a:srgbClr>
                  </a:outerShdw>
                </a:effectLst>
              </a:rPr>
              <a:t>“</a:t>
            </a:r>
            <a:r>
              <a:rPr lang="en-US" sz="3200" dirty="0">
                <a:solidFill>
                  <a:srgbClr val="F85E08"/>
                </a:solidFill>
                <a:effectLst>
                  <a:outerShdw blurRad="38100" dist="38100" dir="2700000" algn="tl">
                    <a:srgbClr val="000000">
                      <a:alpha val="43137"/>
                    </a:srgbClr>
                  </a:outerShdw>
                </a:effectLst>
              </a:rPr>
              <a:t>The use of visual representations to explore, </a:t>
            </a:r>
            <a:r>
              <a:rPr lang="en-US" sz="3200" dirty="0" smtClean="0">
                <a:solidFill>
                  <a:srgbClr val="F85E08"/>
                </a:solidFill>
                <a:effectLst>
                  <a:outerShdw blurRad="38100" dist="38100" dir="2700000" algn="tl">
                    <a:srgbClr val="000000">
                      <a:alpha val="43137"/>
                    </a:srgbClr>
                  </a:outerShdw>
                </a:effectLst>
              </a:rPr>
              <a:t>make </a:t>
            </a:r>
            <a:r>
              <a:rPr lang="en-US" sz="3200" dirty="0">
                <a:solidFill>
                  <a:srgbClr val="F85E08"/>
                </a:solidFill>
                <a:effectLst>
                  <a:outerShdw blurRad="38100" dist="38100" dir="2700000" algn="tl">
                    <a:srgbClr val="000000">
                      <a:alpha val="43137"/>
                    </a:srgbClr>
                  </a:outerShdw>
                </a:effectLst>
              </a:rPr>
              <a:t>sense of, and communicate data</a:t>
            </a:r>
            <a:r>
              <a:rPr lang="en-US" sz="3200" dirty="0" smtClean="0">
                <a:solidFill>
                  <a:srgbClr val="F85E08"/>
                </a:solidFill>
                <a:effectLst>
                  <a:outerShdw blurRad="38100" dist="38100" dir="2700000" algn="tl">
                    <a:srgbClr val="000000">
                      <a:alpha val="43137"/>
                    </a:srgbClr>
                  </a:outerShdw>
                </a:effectLst>
              </a:rPr>
              <a:t>.”</a:t>
            </a:r>
          </a:p>
          <a:p>
            <a:pPr marL="0" lvl="1" indent="0" algn="ctr">
              <a:buNone/>
            </a:pPr>
            <a:r>
              <a:rPr lang="en-US" sz="1800" dirty="0">
                <a:solidFill>
                  <a:srgbClr val="0000CC"/>
                </a:solidFill>
              </a:rPr>
              <a:t>	</a:t>
            </a:r>
          </a:p>
          <a:p>
            <a:r>
              <a:rPr lang="en-US" sz="3000" dirty="0" smtClean="0"/>
              <a:t>Data visualization vs. Information visualization</a:t>
            </a:r>
          </a:p>
          <a:p>
            <a:r>
              <a:rPr lang="en-US" sz="3000" dirty="0" smtClean="0"/>
              <a:t>Information </a:t>
            </a:r>
            <a:r>
              <a:rPr lang="en-US" sz="3000" dirty="0"/>
              <a:t>= </a:t>
            </a:r>
            <a:r>
              <a:rPr lang="en-US" sz="3000" dirty="0" smtClean="0"/>
              <a:t>aggregation, summarization</a:t>
            </a:r>
            <a:r>
              <a:rPr lang="en-US" sz="3000" dirty="0"/>
              <a:t>, and contextualization of </a:t>
            </a:r>
            <a:r>
              <a:rPr lang="en-US" sz="3000" dirty="0" smtClean="0"/>
              <a:t>data</a:t>
            </a:r>
          </a:p>
          <a:p>
            <a:r>
              <a:rPr lang="en-US" sz="3000" dirty="0"/>
              <a:t>Related to information graphics, scientific visualization, and statistical </a:t>
            </a:r>
            <a:r>
              <a:rPr lang="en-US" sz="3000" dirty="0" smtClean="0"/>
              <a:t>graphics</a:t>
            </a:r>
          </a:p>
          <a:p>
            <a:r>
              <a:rPr lang="en-US" sz="3000" dirty="0" smtClean="0"/>
              <a:t>Often includes charts, graphs, illustrations, …</a:t>
            </a:r>
            <a:endParaRPr lang="en-US" sz="3000" dirty="0"/>
          </a:p>
        </p:txBody>
      </p:sp>
    </p:spTree>
    <p:extLst>
      <p:ext uri="{BB962C8B-B14F-4D97-AF65-F5344CB8AC3E}">
        <p14:creationId xmlns:p14="http://schemas.microsoft.com/office/powerpoint/2010/main" val="741633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4.3</a:t>
            </a:r>
            <a:endParaRPr lang="en-US" dirty="0"/>
          </a:p>
        </p:txBody>
      </p:sp>
      <p:sp>
        <p:nvSpPr>
          <p:cNvPr id="3" name="Content Placeholder 2"/>
          <p:cNvSpPr>
            <a:spLocks noGrp="1"/>
          </p:cNvSpPr>
          <p:nvPr>
            <p:ph idx="1"/>
          </p:nvPr>
        </p:nvSpPr>
        <p:spPr>
          <a:xfrm>
            <a:off x="762000" y="1676400"/>
            <a:ext cx="6477000" cy="4724400"/>
          </a:xfrm>
        </p:spPr>
        <p:txBody>
          <a:bodyPr>
            <a:normAutofit fontScale="92500" lnSpcReduction="20000"/>
          </a:bodyPr>
          <a:lstStyle/>
          <a:p>
            <a:pPr marL="0" indent="0">
              <a:buNone/>
            </a:pPr>
            <a:r>
              <a:rPr lang="en-US" sz="3900" dirty="0">
                <a:solidFill>
                  <a:srgbClr val="F85E08"/>
                </a:solidFill>
                <a:effectLst>
                  <a:outerShdw blurRad="38100" dist="38100" dir="2700000" algn="tl">
                    <a:srgbClr val="000000">
                      <a:alpha val="43137"/>
                    </a:srgbClr>
                  </a:outerShdw>
                </a:effectLst>
              </a:rPr>
              <a:t>Tableau Saves Blastrac </a:t>
            </a:r>
            <a:endParaRPr lang="en-US" sz="3900" dirty="0" smtClean="0">
              <a:solidFill>
                <a:srgbClr val="F85E08"/>
              </a:solidFill>
              <a:effectLst>
                <a:outerShdw blurRad="38100" dist="38100" dir="2700000" algn="tl">
                  <a:srgbClr val="000000">
                    <a:alpha val="43137"/>
                  </a:srgbClr>
                </a:outerShdw>
              </a:effectLst>
            </a:endParaRPr>
          </a:p>
          <a:p>
            <a:pPr marL="0" indent="0">
              <a:buNone/>
            </a:pPr>
            <a:r>
              <a:rPr lang="en-US" sz="3900" dirty="0" smtClean="0">
                <a:solidFill>
                  <a:srgbClr val="F85E08"/>
                </a:solidFill>
                <a:effectLst>
                  <a:outerShdw blurRad="38100" dist="38100" dir="2700000" algn="tl">
                    <a:srgbClr val="000000">
                      <a:alpha val="43137"/>
                    </a:srgbClr>
                  </a:outerShdw>
                </a:effectLst>
              </a:rPr>
              <a:t>Thousands </a:t>
            </a:r>
            <a:r>
              <a:rPr lang="en-US" sz="3900" dirty="0">
                <a:solidFill>
                  <a:srgbClr val="F85E08"/>
                </a:solidFill>
                <a:effectLst>
                  <a:outerShdw blurRad="38100" dist="38100" dir="2700000" algn="tl">
                    <a:srgbClr val="000000">
                      <a:alpha val="43137"/>
                    </a:srgbClr>
                  </a:outerShdw>
                </a:effectLst>
              </a:rPr>
              <a:t>of Dollars with </a:t>
            </a:r>
            <a:endParaRPr lang="en-US" sz="3900" dirty="0" smtClean="0">
              <a:solidFill>
                <a:srgbClr val="F85E08"/>
              </a:solidFill>
              <a:effectLst>
                <a:outerShdw blurRad="38100" dist="38100" dir="2700000" algn="tl">
                  <a:srgbClr val="000000">
                    <a:alpha val="43137"/>
                  </a:srgbClr>
                </a:outerShdw>
              </a:effectLst>
            </a:endParaRPr>
          </a:p>
          <a:p>
            <a:pPr marL="0" indent="0">
              <a:buNone/>
            </a:pPr>
            <a:r>
              <a:rPr lang="en-US" sz="3900" dirty="0" smtClean="0">
                <a:solidFill>
                  <a:srgbClr val="F85E08"/>
                </a:solidFill>
                <a:effectLst>
                  <a:outerShdw blurRad="38100" dist="38100" dir="2700000" algn="tl">
                    <a:srgbClr val="000000">
                      <a:alpha val="43137"/>
                    </a:srgbClr>
                  </a:outerShdw>
                </a:effectLst>
              </a:rPr>
              <a:t>Simplified </a:t>
            </a:r>
            <a:r>
              <a:rPr lang="en-US" sz="3900" dirty="0">
                <a:solidFill>
                  <a:srgbClr val="F85E08"/>
                </a:solidFill>
                <a:effectLst>
                  <a:outerShdw blurRad="38100" dist="38100" dir="2700000" algn="tl">
                    <a:srgbClr val="000000">
                      <a:alpha val="43137"/>
                    </a:srgbClr>
                  </a:outerShdw>
                </a:effectLst>
              </a:rPr>
              <a:t>Information </a:t>
            </a:r>
            <a:r>
              <a:rPr lang="en-US" sz="3900" dirty="0" smtClean="0">
                <a:solidFill>
                  <a:srgbClr val="F85E08"/>
                </a:solidFill>
                <a:effectLst>
                  <a:outerShdw blurRad="38100" dist="38100" dir="2700000" algn="tl">
                    <a:srgbClr val="000000">
                      <a:alpha val="43137"/>
                    </a:srgbClr>
                  </a:outerShdw>
                </a:effectLst>
              </a:rPr>
              <a:t>Sharing</a:t>
            </a:r>
          </a:p>
          <a:p>
            <a:pPr marL="0" indent="0">
              <a:buNone/>
            </a:pPr>
            <a:endParaRPr lang="en-US" sz="2200" dirty="0" smtClean="0">
              <a:solidFill>
                <a:srgbClr val="F85E08"/>
              </a:solidFill>
              <a:effectLst>
                <a:outerShdw blurRad="38100" dist="38100" dir="2700000" algn="tl">
                  <a:srgbClr val="000000">
                    <a:alpha val="43137"/>
                  </a:srgbClr>
                </a:outerShdw>
              </a:effectLst>
            </a:endParaRPr>
          </a:p>
          <a:p>
            <a:pPr marL="0" indent="0">
              <a:buNone/>
            </a:pPr>
            <a:r>
              <a:rPr lang="en-US" sz="3500" u="sng" dirty="0" smtClean="0">
                <a:solidFill>
                  <a:srgbClr val="F85E08"/>
                </a:solidFill>
                <a:effectLst>
                  <a:outerShdw blurRad="38100" dist="38100" dir="2700000" algn="tl">
                    <a:srgbClr val="000000">
                      <a:alpha val="43137"/>
                    </a:srgbClr>
                  </a:outerShdw>
                </a:effectLst>
              </a:rPr>
              <a:t>Questions </a:t>
            </a:r>
            <a:r>
              <a:rPr lang="en-US" sz="3500" u="sng" dirty="0">
                <a:solidFill>
                  <a:srgbClr val="F85E08"/>
                </a:solidFill>
                <a:effectLst>
                  <a:outerShdw blurRad="38100" dist="38100" dir="2700000" algn="tl">
                    <a:srgbClr val="000000">
                      <a:alpha val="43137"/>
                    </a:srgbClr>
                  </a:outerShdw>
                </a:effectLst>
              </a:rPr>
              <a:t>for Discussion</a:t>
            </a:r>
          </a:p>
          <a:p>
            <a:pPr marL="514350" indent="-514350">
              <a:buClr>
                <a:srgbClr val="F85E08"/>
              </a:buClr>
              <a:buSzPct val="80000"/>
              <a:buFont typeface="+mj-lt"/>
              <a:buAutoNum type="arabicPeriod"/>
            </a:pPr>
            <a:r>
              <a:rPr lang="en-US" sz="3000" dirty="0" smtClean="0"/>
              <a:t>How </a:t>
            </a:r>
            <a:r>
              <a:rPr lang="en-US" sz="3000" dirty="0"/>
              <a:t>did Blastrac achieve significant cost </a:t>
            </a:r>
            <a:r>
              <a:rPr lang="en-US" sz="3000" dirty="0" smtClean="0"/>
              <a:t>saving in </a:t>
            </a:r>
            <a:r>
              <a:rPr lang="en-US" sz="3000" dirty="0"/>
              <a:t>reporting and information sharing?</a:t>
            </a:r>
          </a:p>
          <a:p>
            <a:pPr marL="514350" indent="-514350">
              <a:buClr>
                <a:srgbClr val="F85E08"/>
              </a:buClr>
              <a:buSzPct val="80000"/>
              <a:buFont typeface="+mj-lt"/>
              <a:buAutoNum type="arabicPeriod"/>
            </a:pPr>
            <a:r>
              <a:rPr lang="en-US" sz="3000" dirty="0" smtClean="0"/>
              <a:t>What </a:t>
            </a:r>
            <a:r>
              <a:rPr lang="en-US" sz="3000" dirty="0"/>
              <a:t>were the challenge, the proposed </a:t>
            </a:r>
            <a:r>
              <a:rPr lang="en-US" sz="3000" dirty="0" smtClean="0"/>
              <a:t>solution, and </a:t>
            </a:r>
            <a:r>
              <a:rPr lang="en-US" sz="3000" dirty="0"/>
              <a:t>the obtained results?</a:t>
            </a:r>
          </a:p>
        </p:txBody>
      </p:sp>
    </p:spTree>
    <p:extLst>
      <p:ext uri="{BB962C8B-B14F-4D97-AF65-F5344CB8AC3E}">
        <p14:creationId xmlns:p14="http://schemas.microsoft.com/office/powerpoint/2010/main" val="4093882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Brief History of </a:t>
            </a:r>
            <a:r>
              <a:rPr lang="en-US" dirty="0" smtClean="0"/>
              <a:t/>
            </a:r>
            <a:br>
              <a:rPr lang="en-US" dirty="0" smtClean="0"/>
            </a:br>
            <a:r>
              <a:rPr lang="en-US" dirty="0" smtClean="0"/>
              <a:t>Data </a:t>
            </a:r>
            <a:r>
              <a:rPr lang="en-US" dirty="0"/>
              <a:t>Visualization</a:t>
            </a:r>
          </a:p>
        </p:txBody>
      </p:sp>
      <p:sp>
        <p:nvSpPr>
          <p:cNvPr id="3" name="Content Placeholder 2"/>
          <p:cNvSpPr>
            <a:spLocks noGrp="1"/>
          </p:cNvSpPr>
          <p:nvPr>
            <p:ph idx="1"/>
          </p:nvPr>
        </p:nvSpPr>
        <p:spPr>
          <a:xfrm>
            <a:off x="762000" y="1600200"/>
            <a:ext cx="8153400" cy="4876800"/>
          </a:xfrm>
        </p:spPr>
        <p:txBody>
          <a:bodyPr>
            <a:normAutofit/>
          </a:bodyPr>
          <a:lstStyle/>
          <a:p>
            <a:r>
              <a:rPr lang="en-US" dirty="0" smtClean="0"/>
              <a:t>Data </a:t>
            </a:r>
            <a:r>
              <a:rPr lang="en-US" dirty="0"/>
              <a:t>visualization </a:t>
            </a:r>
            <a:r>
              <a:rPr lang="en-US" dirty="0" smtClean="0"/>
              <a:t>can date </a:t>
            </a:r>
            <a:r>
              <a:rPr lang="en-US" dirty="0"/>
              <a:t>back to the second </a:t>
            </a:r>
            <a:r>
              <a:rPr lang="en-US" dirty="0" smtClean="0"/>
              <a:t>century AD</a:t>
            </a:r>
          </a:p>
          <a:p>
            <a:r>
              <a:rPr lang="en-US" dirty="0" smtClean="0"/>
              <a:t>Most </a:t>
            </a:r>
            <a:r>
              <a:rPr lang="en-US" dirty="0"/>
              <a:t>developments have occurred in the last two and a half </a:t>
            </a:r>
            <a:r>
              <a:rPr lang="en-US" dirty="0" smtClean="0"/>
              <a:t>centuries</a:t>
            </a:r>
          </a:p>
          <a:p>
            <a:r>
              <a:rPr lang="en-US" dirty="0" smtClean="0"/>
              <a:t>Until recently it was not recognized as a discipline</a:t>
            </a:r>
          </a:p>
          <a:p>
            <a:r>
              <a:rPr lang="en-US" dirty="0" smtClean="0"/>
              <a:t>Today’s </a:t>
            </a:r>
            <a:r>
              <a:rPr lang="en-US" dirty="0"/>
              <a:t>most popular visual forms date back </a:t>
            </a:r>
            <a:r>
              <a:rPr lang="en-US" dirty="0" smtClean="0"/>
              <a:t>a few </a:t>
            </a:r>
            <a:r>
              <a:rPr lang="en-US" dirty="0"/>
              <a:t>centuries</a:t>
            </a:r>
            <a:endParaRPr lang="en-US" dirty="0" smtClean="0"/>
          </a:p>
          <a:p>
            <a:endParaRPr lang="en-US" dirty="0"/>
          </a:p>
        </p:txBody>
      </p:sp>
    </p:spTree>
    <p:extLst>
      <p:ext uri="{BB962C8B-B14F-4D97-AF65-F5344CB8AC3E}">
        <p14:creationId xmlns:p14="http://schemas.microsoft.com/office/powerpoint/2010/main" val="2853649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31776"/>
            <a:ext cx="8077200" cy="1139824"/>
          </a:xfrm>
        </p:spPr>
        <p:txBody>
          <a:bodyPr/>
          <a:lstStyle/>
          <a:p>
            <a:r>
              <a:rPr lang="en-US" dirty="0"/>
              <a:t>The First Pie Chart </a:t>
            </a:r>
            <a:r>
              <a:rPr lang="en-US" dirty="0" smtClean="0"/>
              <a:t/>
            </a:r>
            <a:br>
              <a:rPr lang="en-US" dirty="0" smtClean="0"/>
            </a:br>
            <a:r>
              <a:rPr lang="en-US" dirty="0" smtClean="0"/>
              <a:t>Created </a:t>
            </a:r>
            <a:r>
              <a:rPr lang="en-US" dirty="0"/>
              <a:t>by William Playfair in 1801</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676400"/>
            <a:ext cx="6188564" cy="4572000"/>
          </a:xfrm>
          <a:prstGeom prst="rect">
            <a:avLst/>
          </a:prstGeom>
        </p:spPr>
      </p:pic>
      <p:sp>
        <p:nvSpPr>
          <p:cNvPr id="8" name="TextBox 7"/>
          <p:cNvSpPr txBox="1"/>
          <p:nvPr/>
        </p:nvSpPr>
        <p:spPr>
          <a:xfrm>
            <a:off x="6340964" y="2099370"/>
            <a:ext cx="2726836" cy="3539430"/>
          </a:xfrm>
          <a:prstGeom prst="rect">
            <a:avLst/>
          </a:prstGeom>
          <a:noFill/>
        </p:spPr>
        <p:txBody>
          <a:bodyPr wrap="square" rtlCol="0">
            <a:spAutoFit/>
          </a:bodyPr>
          <a:lstStyle/>
          <a:p>
            <a:pPr algn="l"/>
            <a:r>
              <a:rPr lang="en-US" b="0" dirty="0" smtClean="0">
                <a:solidFill>
                  <a:srgbClr val="0000CC"/>
                </a:solidFill>
                <a:effectLst/>
              </a:rPr>
              <a:t>William Playfair </a:t>
            </a:r>
            <a:r>
              <a:rPr lang="en-US" b="0" dirty="0">
                <a:solidFill>
                  <a:srgbClr val="0000CC"/>
                </a:solidFill>
                <a:effectLst/>
              </a:rPr>
              <a:t>is widely credited as the inventor of the modern chart, having created the first line and pie </a:t>
            </a:r>
            <a:r>
              <a:rPr lang="en-US" b="0" dirty="0" smtClean="0">
                <a:solidFill>
                  <a:srgbClr val="0000CC"/>
                </a:solidFill>
                <a:effectLst/>
              </a:rPr>
              <a:t>charts.</a:t>
            </a:r>
            <a:endParaRPr lang="en-US" b="0" dirty="0">
              <a:solidFill>
                <a:srgbClr val="0000CC"/>
              </a:solidFill>
              <a:effectLst/>
            </a:endParaRPr>
          </a:p>
        </p:txBody>
      </p:sp>
    </p:spTree>
    <p:extLst>
      <p:ext uri="{BB962C8B-B14F-4D97-AF65-F5344CB8AC3E}">
        <p14:creationId xmlns:p14="http://schemas.microsoft.com/office/powerpoint/2010/main" val="402692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Decimation </a:t>
            </a:r>
            <a:r>
              <a:rPr lang="en-US" dirty="0"/>
              <a:t>of Napoleon’s Army During the 1812 Russian Campaign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638593"/>
            <a:ext cx="8229600" cy="3924007"/>
          </a:xfrm>
          <a:prstGeom prst="rect">
            <a:avLst/>
          </a:prstGeom>
        </p:spPr>
      </p:pic>
      <p:sp>
        <p:nvSpPr>
          <p:cNvPr id="6" name="TextBox 5"/>
          <p:cNvSpPr txBox="1"/>
          <p:nvPr/>
        </p:nvSpPr>
        <p:spPr>
          <a:xfrm>
            <a:off x="381000" y="5791200"/>
            <a:ext cx="8534400" cy="523220"/>
          </a:xfrm>
          <a:prstGeom prst="rect">
            <a:avLst/>
          </a:prstGeom>
          <a:noFill/>
        </p:spPr>
        <p:txBody>
          <a:bodyPr wrap="square" rtlCol="0">
            <a:spAutoFit/>
          </a:bodyPr>
          <a:lstStyle/>
          <a:p>
            <a:pPr marL="341313" indent="-341313" algn="l">
              <a:buFont typeface="Arial" panose="020B0604020202020204" pitchFamily="34" charset="0"/>
              <a:buChar char="•"/>
            </a:pPr>
            <a:r>
              <a:rPr lang="en-US" b="0" dirty="0" smtClean="0">
                <a:solidFill>
                  <a:srgbClr val="0000CC"/>
                </a:solidFill>
                <a:effectLst/>
              </a:rPr>
              <a:t>Arguably the most popular multi-dimensional chart</a:t>
            </a:r>
          </a:p>
        </p:txBody>
      </p:sp>
      <p:sp>
        <p:nvSpPr>
          <p:cNvPr id="7" name="Rectangle 6"/>
          <p:cNvSpPr/>
          <p:nvPr/>
        </p:nvSpPr>
        <p:spPr>
          <a:xfrm>
            <a:off x="5891740" y="5421868"/>
            <a:ext cx="2795060" cy="369332"/>
          </a:xfrm>
          <a:prstGeom prst="rect">
            <a:avLst/>
          </a:prstGeom>
        </p:spPr>
        <p:txBody>
          <a:bodyPr wrap="none">
            <a:spAutoFit/>
          </a:bodyPr>
          <a:lstStyle/>
          <a:p>
            <a:r>
              <a:rPr lang="en-US" sz="1800" b="0" i="1" dirty="0" smtClean="0"/>
              <a:t>By Charles </a:t>
            </a:r>
            <a:r>
              <a:rPr lang="en-US" sz="1800" b="0" i="1" dirty="0"/>
              <a:t>Joseph Minard</a:t>
            </a:r>
            <a:endParaRPr lang="en-US" sz="1800" i="1" dirty="0"/>
          </a:p>
        </p:txBody>
      </p:sp>
    </p:spTree>
    <p:extLst>
      <p:ext uri="{BB962C8B-B14F-4D97-AF65-F5344CB8AC3E}">
        <p14:creationId xmlns:p14="http://schemas.microsoft.com/office/powerpoint/2010/main" val="717329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Brief History of Data Visualization</a:t>
            </a:r>
          </a:p>
        </p:txBody>
      </p:sp>
      <p:sp>
        <p:nvSpPr>
          <p:cNvPr id="3" name="Content Placeholder 2"/>
          <p:cNvSpPr>
            <a:spLocks noGrp="1"/>
          </p:cNvSpPr>
          <p:nvPr>
            <p:ph idx="1"/>
          </p:nvPr>
        </p:nvSpPr>
        <p:spPr>
          <a:xfrm>
            <a:off x="762000" y="1600200"/>
            <a:ext cx="8229600" cy="4876800"/>
          </a:xfrm>
        </p:spPr>
        <p:txBody>
          <a:bodyPr>
            <a:normAutofit fontScale="92500"/>
          </a:bodyPr>
          <a:lstStyle/>
          <a:p>
            <a:r>
              <a:rPr lang="en-US" sz="3200" dirty="0" smtClean="0">
                <a:solidFill>
                  <a:srgbClr val="F85E08"/>
                </a:solidFill>
              </a:rPr>
              <a:t>1900s – </a:t>
            </a:r>
          </a:p>
          <a:p>
            <a:pPr lvl="1"/>
            <a:r>
              <a:rPr lang="en-US" sz="2800" dirty="0" smtClean="0"/>
              <a:t>more formal attitude toward visualization</a:t>
            </a:r>
          </a:p>
          <a:p>
            <a:pPr lvl="1"/>
            <a:r>
              <a:rPr lang="en-US" sz="2800" dirty="0"/>
              <a:t>focus on </a:t>
            </a:r>
            <a:r>
              <a:rPr lang="en-US" sz="2800" dirty="0" smtClean="0"/>
              <a:t>color</a:t>
            </a:r>
            <a:r>
              <a:rPr lang="en-US" sz="2800" dirty="0"/>
              <a:t>, value scales, and </a:t>
            </a:r>
            <a:r>
              <a:rPr lang="en-US" sz="2800" dirty="0" smtClean="0"/>
              <a:t>labeling</a:t>
            </a:r>
          </a:p>
          <a:p>
            <a:pPr lvl="1"/>
            <a:r>
              <a:rPr lang="en-US" sz="2800" dirty="0" smtClean="0"/>
              <a:t>Publication of the book Semiologie Graphique</a:t>
            </a:r>
          </a:p>
          <a:p>
            <a:r>
              <a:rPr lang="en-US" sz="3200" dirty="0" smtClean="0">
                <a:solidFill>
                  <a:srgbClr val="F85E08"/>
                </a:solidFill>
              </a:rPr>
              <a:t>2000s –</a:t>
            </a:r>
            <a:r>
              <a:rPr lang="en-US" sz="3200" dirty="0" smtClean="0"/>
              <a:t> </a:t>
            </a:r>
          </a:p>
          <a:p>
            <a:pPr lvl="1"/>
            <a:r>
              <a:rPr lang="en-US" sz="2800" dirty="0" smtClean="0"/>
              <a:t>Emergence of Internet as the medium for information visualization </a:t>
            </a:r>
            <a:r>
              <a:rPr lang="en-US" sz="2800" dirty="0">
                <a:sym typeface="Wingdings" panose="05000000000000000000" pitchFamily="2" charset="2"/>
              </a:rPr>
              <a:t> raising visual literacy</a:t>
            </a:r>
            <a:endParaRPr lang="en-US" sz="2800" dirty="0" smtClean="0"/>
          </a:p>
          <a:p>
            <a:pPr lvl="1"/>
            <a:r>
              <a:rPr lang="en-US" sz="2800" dirty="0" smtClean="0"/>
              <a:t>Incorporate </a:t>
            </a:r>
            <a:r>
              <a:rPr lang="en-US" sz="2800" dirty="0"/>
              <a:t>interaction, animation, </a:t>
            </a:r>
            <a:r>
              <a:rPr lang="en-US" sz="2800" dirty="0" smtClean="0"/>
              <a:t>3D graphics-rendering, virtual worlds, real-time data feed</a:t>
            </a:r>
          </a:p>
          <a:p>
            <a:r>
              <a:rPr lang="en-US" dirty="0" smtClean="0">
                <a:solidFill>
                  <a:srgbClr val="F85E08"/>
                </a:solidFill>
              </a:rPr>
              <a:t>2010s and beyond </a:t>
            </a:r>
            <a:r>
              <a:rPr lang="en-US" dirty="0" smtClean="0"/>
              <a:t>– ?</a:t>
            </a:r>
            <a:endParaRPr lang="en-US" dirty="0"/>
          </a:p>
        </p:txBody>
      </p:sp>
    </p:spTree>
    <p:extLst>
      <p:ext uri="{BB962C8B-B14F-4D97-AF65-F5344CB8AC3E}">
        <p14:creationId xmlns:p14="http://schemas.microsoft.com/office/powerpoint/2010/main" val="3139348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r>
              <a:rPr lang="en-US" sz="2800" dirty="0"/>
              <a:t>Define business reporting </a:t>
            </a:r>
            <a:r>
              <a:rPr lang="en-US" sz="2800" dirty="0" smtClean="0"/>
              <a:t>and understand </a:t>
            </a:r>
            <a:r>
              <a:rPr lang="en-US" sz="2800" dirty="0"/>
              <a:t>its historical evolution</a:t>
            </a:r>
          </a:p>
          <a:p>
            <a:r>
              <a:rPr lang="en-US" sz="2800" dirty="0" smtClean="0"/>
              <a:t>Recognize </a:t>
            </a:r>
            <a:r>
              <a:rPr lang="en-US" sz="2800" dirty="0"/>
              <a:t>the need for and the </a:t>
            </a:r>
            <a:r>
              <a:rPr lang="en-US" sz="2800" dirty="0" smtClean="0"/>
              <a:t>power of </a:t>
            </a:r>
            <a:r>
              <a:rPr lang="en-US" sz="2800" dirty="0"/>
              <a:t>business reporting</a:t>
            </a:r>
          </a:p>
          <a:p>
            <a:r>
              <a:rPr lang="en-US" sz="2800" dirty="0" smtClean="0"/>
              <a:t>Understand </a:t>
            </a:r>
            <a:r>
              <a:rPr lang="en-US" sz="2800" dirty="0"/>
              <a:t>the importance of </a:t>
            </a:r>
            <a:r>
              <a:rPr lang="en-US" sz="2800" dirty="0" smtClean="0"/>
              <a:t>data/information </a:t>
            </a:r>
            <a:r>
              <a:rPr lang="en-US" sz="2800" dirty="0"/>
              <a:t>visualization</a:t>
            </a:r>
          </a:p>
          <a:p>
            <a:r>
              <a:rPr lang="en-US" sz="2800" dirty="0" smtClean="0"/>
              <a:t>Learn </a:t>
            </a:r>
            <a:r>
              <a:rPr lang="en-US" sz="2800" dirty="0"/>
              <a:t>different types of </a:t>
            </a:r>
            <a:r>
              <a:rPr lang="en-US" sz="2800" dirty="0" smtClean="0"/>
              <a:t>visualization techniques</a:t>
            </a:r>
            <a:endParaRPr lang="en-US" sz="2800" dirty="0"/>
          </a:p>
          <a:p>
            <a:r>
              <a:rPr lang="en-US" sz="2800" dirty="0" smtClean="0"/>
              <a:t>Appreciate </a:t>
            </a:r>
            <a:r>
              <a:rPr lang="en-US" sz="2800" dirty="0"/>
              <a:t>the value that visual </a:t>
            </a:r>
            <a:r>
              <a:rPr lang="en-US" sz="2800" dirty="0" smtClean="0"/>
              <a:t>analytics brings </a:t>
            </a:r>
            <a:r>
              <a:rPr lang="en-US" sz="2800" dirty="0"/>
              <a:t>to </a:t>
            </a:r>
            <a:r>
              <a:rPr lang="en-US" sz="2800" dirty="0" smtClean="0"/>
              <a:t>BI/BA</a:t>
            </a:r>
          </a:p>
          <a:p>
            <a:r>
              <a:rPr lang="en-US" sz="2800" dirty="0" smtClean="0"/>
              <a:t>…</a:t>
            </a:r>
            <a:endParaRPr lang="en-US" sz="2800" dirty="0"/>
          </a:p>
        </p:txBody>
      </p:sp>
      <p:sp>
        <p:nvSpPr>
          <p:cNvPr id="5" name="TextBox 4"/>
          <p:cNvSpPr txBox="1"/>
          <p:nvPr/>
        </p:nvSpPr>
        <p:spPr>
          <a:xfrm>
            <a:off x="6676603" y="6019800"/>
            <a:ext cx="2056397" cy="461665"/>
          </a:xfrm>
          <a:prstGeom prst="rect">
            <a:avLst/>
          </a:prstGeom>
          <a:noFill/>
        </p:spPr>
        <p:txBody>
          <a:bodyPr wrap="none" rtlCol="0">
            <a:spAutoFit/>
          </a:bodyPr>
          <a:lstStyle/>
          <a:p>
            <a:r>
              <a:rPr lang="en-US" sz="2400" b="0" i="1" dirty="0" smtClean="0">
                <a:solidFill>
                  <a:srgbClr val="F85E08"/>
                </a:solidFill>
              </a:rPr>
              <a:t>(Continued…)</a:t>
            </a:r>
            <a:endParaRPr lang="en-US" sz="2400" b="0" i="1" dirty="0">
              <a:solidFill>
                <a:srgbClr val="F85E08"/>
              </a:solidFill>
            </a:endParaRPr>
          </a:p>
        </p:txBody>
      </p:sp>
    </p:spTree>
    <p:extLst>
      <p:ext uri="{BB962C8B-B14F-4D97-AF65-F5344CB8AC3E}">
        <p14:creationId xmlns:p14="http://schemas.microsoft.com/office/powerpoint/2010/main" val="123201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4.4</a:t>
            </a:r>
            <a:endParaRPr lang="en-US" dirty="0"/>
          </a:p>
        </p:txBody>
      </p:sp>
      <p:sp>
        <p:nvSpPr>
          <p:cNvPr id="3" name="Content Placeholder 2"/>
          <p:cNvSpPr>
            <a:spLocks noGrp="1"/>
          </p:cNvSpPr>
          <p:nvPr>
            <p:ph idx="1"/>
          </p:nvPr>
        </p:nvSpPr>
        <p:spPr>
          <a:xfrm>
            <a:off x="457200" y="1600200"/>
            <a:ext cx="8534400" cy="4876800"/>
          </a:xfrm>
        </p:spPr>
        <p:txBody>
          <a:bodyPr>
            <a:normAutofit/>
          </a:bodyPr>
          <a:lstStyle/>
          <a:p>
            <a:pPr marL="0" indent="0">
              <a:buNone/>
            </a:pPr>
            <a:r>
              <a:rPr lang="en-US" sz="3600" dirty="0">
                <a:solidFill>
                  <a:srgbClr val="F85E08"/>
                </a:solidFill>
                <a:effectLst>
                  <a:outerShdw blurRad="38100" dist="38100" dir="2700000" algn="tl">
                    <a:srgbClr val="000000">
                      <a:alpha val="43137"/>
                    </a:srgbClr>
                  </a:outerShdw>
                </a:effectLst>
              </a:rPr>
              <a:t>TIBCO Spotfire Provides Dana-Farber Cancer Institute with Unprecedented </a:t>
            </a:r>
            <a:r>
              <a:rPr lang="en-US" sz="3600" dirty="0" smtClean="0">
                <a:solidFill>
                  <a:srgbClr val="F85E08"/>
                </a:solidFill>
                <a:effectLst>
                  <a:outerShdw blurRad="38100" dist="38100" dir="2700000" algn="tl">
                    <a:srgbClr val="000000">
                      <a:alpha val="43137"/>
                    </a:srgbClr>
                  </a:outerShdw>
                </a:effectLst>
              </a:rPr>
              <a:t>Insight into </a:t>
            </a:r>
            <a:r>
              <a:rPr lang="en-US" sz="3600" dirty="0">
                <a:solidFill>
                  <a:srgbClr val="F85E08"/>
                </a:solidFill>
                <a:effectLst>
                  <a:outerShdw blurRad="38100" dist="38100" dir="2700000" algn="tl">
                    <a:srgbClr val="000000">
                      <a:alpha val="43137"/>
                    </a:srgbClr>
                  </a:outerShdw>
                </a:effectLst>
              </a:rPr>
              <a:t>Cancer Vaccine Clinical </a:t>
            </a:r>
            <a:r>
              <a:rPr lang="en-US" sz="3600" dirty="0" smtClean="0">
                <a:solidFill>
                  <a:srgbClr val="F85E08"/>
                </a:solidFill>
                <a:effectLst>
                  <a:outerShdw blurRad="38100" dist="38100" dir="2700000" algn="tl">
                    <a:srgbClr val="000000">
                      <a:alpha val="43137"/>
                    </a:srgbClr>
                  </a:outerShdw>
                </a:effectLst>
              </a:rPr>
              <a:t>Trials</a:t>
            </a:r>
          </a:p>
          <a:p>
            <a:pPr marL="0" indent="0">
              <a:buNone/>
            </a:pPr>
            <a:r>
              <a:rPr lang="en-US" sz="3500" u="sng" dirty="0" smtClean="0">
                <a:solidFill>
                  <a:srgbClr val="F85E08"/>
                </a:solidFill>
                <a:effectLst>
                  <a:outerShdw blurRad="38100" dist="38100" dir="2700000" algn="tl">
                    <a:srgbClr val="000000">
                      <a:alpha val="43137"/>
                    </a:srgbClr>
                  </a:outerShdw>
                </a:effectLst>
              </a:rPr>
              <a:t>Questions </a:t>
            </a:r>
            <a:r>
              <a:rPr lang="en-US" sz="3500" u="sng" dirty="0">
                <a:solidFill>
                  <a:srgbClr val="F85E08"/>
                </a:solidFill>
                <a:effectLst>
                  <a:outerShdw blurRad="38100" dist="38100" dir="2700000" algn="tl">
                    <a:srgbClr val="000000">
                      <a:alpha val="43137"/>
                    </a:srgbClr>
                  </a:outerShdw>
                </a:effectLst>
              </a:rPr>
              <a:t>for Discussion</a:t>
            </a:r>
          </a:p>
          <a:p>
            <a:pPr marL="514350" indent="-514350">
              <a:buClr>
                <a:srgbClr val="F85E08"/>
              </a:buClr>
              <a:buSzPct val="80000"/>
              <a:buFont typeface="+mj-lt"/>
              <a:buAutoNum type="arabicPeriod"/>
            </a:pPr>
            <a:r>
              <a:rPr lang="en-US" sz="2800" dirty="0" smtClean="0"/>
              <a:t>How </a:t>
            </a:r>
            <a:r>
              <a:rPr lang="en-US" sz="2800" dirty="0"/>
              <a:t>did Dana-Farber Cancer Institute </a:t>
            </a:r>
            <a:r>
              <a:rPr lang="en-US" sz="2800" dirty="0" smtClean="0"/>
              <a:t>use TIBCO </a:t>
            </a:r>
            <a:r>
              <a:rPr lang="en-US" sz="2800" dirty="0"/>
              <a:t>Spotfire to enhance information </a:t>
            </a:r>
            <a:r>
              <a:rPr lang="en-US" sz="2800" dirty="0" smtClean="0"/>
              <a:t>reporting and </a:t>
            </a:r>
            <a:r>
              <a:rPr lang="en-US" sz="2800" dirty="0"/>
              <a:t>visualization?</a:t>
            </a:r>
          </a:p>
          <a:p>
            <a:pPr marL="514350" indent="-514350">
              <a:buClr>
                <a:srgbClr val="F85E08"/>
              </a:buClr>
              <a:buSzPct val="80000"/>
              <a:buFont typeface="+mj-lt"/>
              <a:buAutoNum type="arabicPeriod"/>
            </a:pPr>
            <a:r>
              <a:rPr lang="en-US" sz="2800" dirty="0" smtClean="0"/>
              <a:t>What </a:t>
            </a:r>
            <a:r>
              <a:rPr lang="en-US" sz="2800" dirty="0"/>
              <a:t>were the challenges, the proposed </a:t>
            </a:r>
            <a:r>
              <a:rPr lang="en-US" sz="2800" dirty="0" smtClean="0"/>
              <a:t>solution, and </a:t>
            </a:r>
            <a:r>
              <a:rPr lang="en-US" sz="2800" dirty="0"/>
              <a:t>the obtained results?</a:t>
            </a:r>
          </a:p>
        </p:txBody>
      </p:sp>
    </p:spTree>
    <p:extLst>
      <p:ext uri="{BB962C8B-B14F-4D97-AF65-F5344CB8AC3E}">
        <p14:creationId xmlns:p14="http://schemas.microsoft.com/office/powerpoint/2010/main" val="643384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Types of </a:t>
            </a:r>
            <a:br>
              <a:rPr lang="en-US" dirty="0" smtClean="0"/>
            </a:br>
            <a:r>
              <a:rPr lang="en-US" dirty="0" smtClean="0"/>
              <a:t>Charts and Graphs</a:t>
            </a:r>
            <a:endParaRPr lang="en-US" dirty="0"/>
          </a:p>
        </p:txBody>
      </p:sp>
      <p:sp>
        <p:nvSpPr>
          <p:cNvPr id="3" name="Content Placeholder 2"/>
          <p:cNvSpPr>
            <a:spLocks noGrp="1"/>
          </p:cNvSpPr>
          <p:nvPr>
            <p:ph idx="1"/>
          </p:nvPr>
        </p:nvSpPr>
        <p:spPr>
          <a:xfrm>
            <a:off x="457200" y="1600200"/>
            <a:ext cx="8229600" cy="609600"/>
          </a:xfrm>
        </p:spPr>
        <p:txBody>
          <a:bodyPr>
            <a:normAutofit/>
          </a:bodyPr>
          <a:lstStyle/>
          <a:p>
            <a:r>
              <a:rPr lang="en-US" sz="3200" dirty="0" smtClean="0"/>
              <a:t>Which one to use? Where and when?</a:t>
            </a:r>
          </a:p>
        </p:txBody>
      </p:sp>
      <p:sp>
        <p:nvSpPr>
          <p:cNvPr id="5" name="Content Placeholder 2"/>
          <p:cNvSpPr txBox="1">
            <a:spLocks/>
          </p:cNvSpPr>
          <p:nvPr/>
        </p:nvSpPr>
        <p:spPr>
          <a:xfrm>
            <a:off x="4267200" y="2286000"/>
            <a:ext cx="4419600" cy="3962400"/>
          </a:xfrm>
          <a:prstGeom prst="rect">
            <a:avLst/>
          </a:prstGeom>
        </p:spPr>
        <p:txBody>
          <a:bodyPr vert="horz" lIns="91440" tIns="45720" rIns="91440" bIns="45720" rtlCol="0">
            <a:normAutofit fontScale="92500" lnSpcReduction="10000"/>
          </a:bodyPr>
          <a:lstStyle>
            <a:lvl1pPr marL="288925" indent="-288925" algn="l" defTabSz="914400" rtl="0" eaLnBrk="1" latinLnBrk="0" hangingPunct="1">
              <a:spcBef>
                <a:spcPct val="20000"/>
              </a:spcBef>
              <a:buClr>
                <a:srgbClr val="F85E08"/>
              </a:buClr>
              <a:buSzPct val="85000"/>
              <a:buFont typeface="Wingdings" panose="05000000000000000000" pitchFamily="2" charset="2"/>
              <a:buChar char="§"/>
              <a:defRPr sz="3600" kern="1200">
                <a:solidFill>
                  <a:schemeClr val="tx1">
                    <a:lumMod val="75000"/>
                    <a:lumOff val="25000"/>
                  </a:schemeClr>
                </a:solidFill>
                <a:latin typeface="+mn-lt"/>
                <a:ea typeface="+mn-ea"/>
                <a:cs typeface="+mn-cs"/>
              </a:defRPr>
            </a:lvl1pPr>
            <a:lvl2pPr marL="569913" indent="-295275" algn="l" defTabSz="914400" rtl="0" eaLnBrk="1" latinLnBrk="0" hangingPunct="1">
              <a:spcBef>
                <a:spcPct val="20000"/>
              </a:spcBef>
              <a:buClr>
                <a:srgbClr val="F85E08"/>
              </a:buClr>
              <a:buSzPct val="85000"/>
              <a:buFont typeface="Wingdings" panose="05000000000000000000" pitchFamily="2" charset="2"/>
              <a:buChar char="§"/>
              <a:defRPr sz="3200" kern="1200">
                <a:solidFill>
                  <a:schemeClr val="tx1">
                    <a:lumMod val="75000"/>
                    <a:lumOff val="25000"/>
                  </a:schemeClr>
                </a:solidFill>
                <a:latin typeface="+mn-lt"/>
                <a:ea typeface="+mn-ea"/>
                <a:cs typeface="+mn-cs"/>
              </a:defRPr>
            </a:lvl2pPr>
            <a:lvl3pPr marL="860425" indent="-312738" algn="l" defTabSz="914400" rtl="0" eaLnBrk="1" latinLnBrk="0" hangingPunct="1">
              <a:spcBef>
                <a:spcPct val="20000"/>
              </a:spcBef>
              <a:buClr>
                <a:srgbClr val="F85E08"/>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3pPr>
            <a:lvl4pPr marL="1141413" indent="-319088" algn="l" defTabSz="914400" rtl="0" eaLnBrk="1" latinLnBrk="0" hangingPunct="1">
              <a:spcBef>
                <a:spcPct val="20000"/>
              </a:spcBef>
              <a:buClr>
                <a:srgbClr val="F85E08"/>
              </a:buClr>
              <a:buFont typeface="Wingdings" panose="05000000000000000000" pitchFamily="2" charset="2"/>
              <a:buChar char="§"/>
              <a:defRPr sz="2400" kern="1200">
                <a:solidFill>
                  <a:schemeClr val="tx1">
                    <a:lumMod val="75000"/>
                    <a:lumOff val="25000"/>
                  </a:schemeClr>
                </a:solidFill>
                <a:latin typeface="+mn-lt"/>
                <a:ea typeface="+mn-ea"/>
                <a:cs typeface="+mn-cs"/>
              </a:defRPr>
            </a:lvl4pPr>
            <a:lvl5pPr marL="1312863" indent="-261938" algn="l" defTabSz="914400" rtl="0" eaLnBrk="1" latinLnBrk="0" hangingPunct="1">
              <a:spcBef>
                <a:spcPct val="20000"/>
              </a:spcBef>
              <a:buClr>
                <a:srgbClr val="F85E08"/>
              </a:buClr>
              <a:buSzPct val="100000"/>
              <a:buFont typeface="Wingdings" panose="05000000000000000000" pitchFamily="2" charset="2"/>
              <a:buChar char="§"/>
              <a:defRPr sz="2000" kern="1200" baseline="0">
                <a:solidFill>
                  <a:schemeClr val="tx1">
                    <a:lumMod val="75000"/>
                    <a:lumOff val="25000"/>
                  </a:schemeClr>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pPr>
            <a:r>
              <a:rPr lang="en-US" sz="3000" b="0" dirty="0" smtClean="0">
                <a:solidFill>
                  <a:srgbClr val="F85E08"/>
                </a:solidFill>
                <a:effectLst/>
              </a:rPr>
              <a:t>Specialized Charts and Graphs</a:t>
            </a:r>
          </a:p>
          <a:p>
            <a:pPr lvl="1" fontAlgn="auto">
              <a:spcAft>
                <a:spcPts val="0"/>
              </a:spcAft>
            </a:pPr>
            <a:r>
              <a:rPr lang="en-US" sz="2800" b="0" dirty="0" smtClean="0">
                <a:solidFill>
                  <a:srgbClr val="0000CC"/>
                </a:solidFill>
                <a:effectLst/>
              </a:rPr>
              <a:t>Histogram</a:t>
            </a:r>
          </a:p>
          <a:p>
            <a:pPr lvl="1" fontAlgn="auto">
              <a:spcAft>
                <a:spcPts val="0"/>
              </a:spcAft>
            </a:pPr>
            <a:r>
              <a:rPr lang="en-US" sz="2800" b="0" dirty="0" smtClean="0">
                <a:solidFill>
                  <a:srgbClr val="0000CC"/>
                </a:solidFill>
                <a:effectLst/>
              </a:rPr>
              <a:t>Gantt Chart</a:t>
            </a:r>
          </a:p>
          <a:p>
            <a:pPr lvl="1" fontAlgn="auto">
              <a:spcAft>
                <a:spcPts val="0"/>
              </a:spcAft>
            </a:pPr>
            <a:r>
              <a:rPr lang="en-US" sz="2800" b="0" dirty="0" smtClean="0">
                <a:solidFill>
                  <a:srgbClr val="0000CC"/>
                </a:solidFill>
                <a:effectLst/>
              </a:rPr>
              <a:t>PERT Chart</a:t>
            </a:r>
          </a:p>
          <a:p>
            <a:pPr lvl="1" fontAlgn="auto">
              <a:spcAft>
                <a:spcPts val="0"/>
              </a:spcAft>
            </a:pPr>
            <a:r>
              <a:rPr lang="en-US" sz="2800" b="0" dirty="0" smtClean="0">
                <a:solidFill>
                  <a:srgbClr val="0000CC"/>
                </a:solidFill>
                <a:effectLst/>
              </a:rPr>
              <a:t>Geographic Map</a:t>
            </a:r>
          </a:p>
          <a:p>
            <a:pPr lvl="1" fontAlgn="auto">
              <a:spcAft>
                <a:spcPts val="0"/>
              </a:spcAft>
            </a:pPr>
            <a:r>
              <a:rPr lang="en-US" sz="2800" b="0" dirty="0" smtClean="0">
                <a:solidFill>
                  <a:srgbClr val="0000CC"/>
                </a:solidFill>
                <a:effectLst/>
              </a:rPr>
              <a:t>Bullet Graph</a:t>
            </a:r>
          </a:p>
          <a:p>
            <a:pPr lvl="1" fontAlgn="auto">
              <a:spcAft>
                <a:spcPts val="0"/>
              </a:spcAft>
            </a:pPr>
            <a:r>
              <a:rPr lang="en-US" sz="2800" b="0" dirty="0" smtClean="0">
                <a:solidFill>
                  <a:srgbClr val="0000CC"/>
                </a:solidFill>
                <a:effectLst/>
              </a:rPr>
              <a:t>Heat Map / Tree Map</a:t>
            </a:r>
          </a:p>
          <a:p>
            <a:pPr lvl="1" fontAlgn="auto">
              <a:spcAft>
                <a:spcPts val="0"/>
              </a:spcAft>
            </a:pPr>
            <a:r>
              <a:rPr lang="en-US" sz="2800" b="0" dirty="0" smtClean="0">
                <a:solidFill>
                  <a:srgbClr val="0000CC"/>
                </a:solidFill>
                <a:effectLst/>
              </a:rPr>
              <a:t>Highlight Table</a:t>
            </a:r>
            <a:endParaRPr lang="en-US" sz="2800" b="0" dirty="0">
              <a:solidFill>
                <a:srgbClr val="0000CC"/>
              </a:solidFill>
              <a:effectLst/>
            </a:endParaRPr>
          </a:p>
        </p:txBody>
      </p:sp>
      <p:sp>
        <p:nvSpPr>
          <p:cNvPr id="6" name="Content Placeholder 2"/>
          <p:cNvSpPr txBox="1">
            <a:spLocks/>
          </p:cNvSpPr>
          <p:nvPr/>
        </p:nvSpPr>
        <p:spPr>
          <a:xfrm>
            <a:off x="609600" y="2286000"/>
            <a:ext cx="4038600" cy="3962400"/>
          </a:xfrm>
          <a:prstGeom prst="rect">
            <a:avLst/>
          </a:prstGeom>
        </p:spPr>
        <p:txBody>
          <a:bodyPr vert="horz" lIns="91440" tIns="45720" rIns="91440" bIns="45720" rtlCol="0">
            <a:normAutofit/>
          </a:bodyPr>
          <a:lstStyle>
            <a:lvl1pPr marL="288925" indent="-288925" algn="l" defTabSz="914400" rtl="0" eaLnBrk="1" latinLnBrk="0" hangingPunct="1">
              <a:spcBef>
                <a:spcPct val="20000"/>
              </a:spcBef>
              <a:buClr>
                <a:srgbClr val="F85E08"/>
              </a:buClr>
              <a:buSzPct val="85000"/>
              <a:buFont typeface="Wingdings" panose="05000000000000000000" pitchFamily="2" charset="2"/>
              <a:buChar char="§"/>
              <a:defRPr sz="3600" kern="1200">
                <a:solidFill>
                  <a:schemeClr val="tx1">
                    <a:lumMod val="75000"/>
                    <a:lumOff val="25000"/>
                  </a:schemeClr>
                </a:solidFill>
                <a:latin typeface="+mn-lt"/>
                <a:ea typeface="+mn-ea"/>
                <a:cs typeface="+mn-cs"/>
              </a:defRPr>
            </a:lvl1pPr>
            <a:lvl2pPr marL="569913" indent="-295275" algn="l" defTabSz="914400" rtl="0" eaLnBrk="1" latinLnBrk="0" hangingPunct="1">
              <a:spcBef>
                <a:spcPct val="20000"/>
              </a:spcBef>
              <a:buClr>
                <a:srgbClr val="F85E08"/>
              </a:buClr>
              <a:buSzPct val="85000"/>
              <a:buFont typeface="Wingdings" panose="05000000000000000000" pitchFamily="2" charset="2"/>
              <a:buChar char="§"/>
              <a:defRPr sz="3200" kern="1200">
                <a:solidFill>
                  <a:schemeClr val="tx1">
                    <a:lumMod val="75000"/>
                    <a:lumOff val="25000"/>
                  </a:schemeClr>
                </a:solidFill>
                <a:latin typeface="+mn-lt"/>
                <a:ea typeface="+mn-ea"/>
                <a:cs typeface="+mn-cs"/>
              </a:defRPr>
            </a:lvl2pPr>
            <a:lvl3pPr marL="860425" indent="-312738" algn="l" defTabSz="914400" rtl="0" eaLnBrk="1" latinLnBrk="0" hangingPunct="1">
              <a:spcBef>
                <a:spcPct val="20000"/>
              </a:spcBef>
              <a:buClr>
                <a:srgbClr val="F85E08"/>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3pPr>
            <a:lvl4pPr marL="1141413" indent="-319088" algn="l" defTabSz="914400" rtl="0" eaLnBrk="1" latinLnBrk="0" hangingPunct="1">
              <a:spcBef>
                <a:spcPct val="20000"/>
              </a:spcBef>
              <a:buClr>
                <a:srgbClr val="F85E08"/>
              </a:buClr>
              <a:buFont typeface="Wingdings" panose="05000000000000000000" pitchFamily="2" charset="2"/>
              <a:buChar char="§"/>
              <a:defRPr sz="2400" kern="1200">
                <a:solidFill>
                  <a:schemeClr val="tx1">
                    <a:lumMod val="75000"/>
                    <a:lumOff val="25000"/>
                  </a:schemeClr>
                </a:solidFill>
                <a:latin typeface="+mn-lt"/>
                <a:ea typeface="+mn-ea"/>
                <a:cs typeface="+mn-cs"/>
              </a:defRPr>
            </a:lvl4pPr>
            <a:lvl5pPr marL="1312863" indent="-261938" algn="l" defTabSz="914400" rtl="0" eaLnBrk="1" latinLnBrk="0" hangingPunct="1">
              <a:spcBef>
                <a:spcPct val="20000"/>
              </a:spcBef>
              <a:buClr>
                <a:srgbClr val="F85E08"/>
              </a:buClr>
              <a:buSzPct val="100000"/>
              <a:buFont typeface="Wingdings" panose="05000000000000000000" pitchFamily="2" charset="2"/>
              <a:buChar char="§"/>
              <a:defRPr sz="2000" kern="1200" baseline="0">
                <a:solidFill>
                  <a:schemeClr val="tx1">
                    <a:lumMod val="75000"/>
                    <a:lumOff val="25000"/>
                  </a:schemeClr>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pPr>
            <a:r>
              <a:rPr lang="en-US" sz="2800" b="0" dirty="0" smtClean="0">
                <a:solidFill>
                  <a:srgbClr val="F85E08"/>
                </a:solidFill>
                <a:effectLst/>
              </a:rPr>
              <a:t>Basic Charts and Graphs</a:t>
            </a:r>
          </a:p>
          <a:p>
            <a:pPr lvl="1" fontAlgn="auto">
              <a:spcAft>
                <a:spcPts val="0"/>
              </a:spcAft>
            </a:pPr>
            <a:r>
              <a:rPr lang="en-US" sz="2600" b="0" dirty="0" smtClean="0">
                <a:solidFill>
                  <a:srgbClr val="0000CC"/>
                </a:solidFill>
                <a:effectLst/>
              </a:rPr>
              <a:t>Line Chart</a:t>
            </a:r>
          </a:p>
          <a:p>
            <a:pPr lvl="1" fontAlgn="auto">
              <a:spcAft>
                <a:spcPts val="0"/>
              </a:spcAft>
            </a:pPr>
            <a:r>
              <a:rPr lang="en-US" sz="2600" b="0" dirty="0" smtClean="0">
                <a:solidFill>
                  <a:srgbClr val="0000CC"/>
                </a:solidFill>
                <a:effectLst/>
              </a:rPr>
              <a:t>Bar Chart</a:t>
            </a:r>
          </a:p>
          <a:p>
            <a:pPr lvl="1" fontAlgn="auto">
              <a:spcAft>
                <a:spcPts val="0"/>
              </a:spcAft>
            </a:pPr>
            <a:r>
              <a:rPr lang="en-US" sz="2600" b="0" dirty="0" smtClean="0">
                <a:solidFill>
                  <a:srgbClr val="0000CC"/>
                </a:solidFill>
                <a:effectLst/>
              </a:rPr>
              <a:t>Pie Chart</a:t>
            </a:r>
          </a:p>
          <a:p>
            <a:pPr lvl="1" fontAlgn="auto">
              <a:spcAft>
                <a:spcPts val="0"/>
              </a:spcAft>
            </a:pPr>
            <a:r>
              <a:rPr lang="en-US" sz="2600" b="0" dirty="0" smtClean="0">
                <a:solidFill>
                  <a:srgbClr val="0000CC"/>
                </a:solidFill>
                <a:effectLst/>
              </a:rPr>
              <a:t>Scatter Plot</a:t>
            </a:r>
          </a:p>
          <a:p>
            <a:pPr lvl="1" fontAlgn="auto">
              <a:spcAft>
                <a:spcPts val="0"/>
              </a:spcAft>
            </a:pPr>
            <a:r>
              <a:rPr lang="en-US" sz="2600" b="0" dirty="0" smtClean="0">
                <a:solidFill>
                  <a:srgbClr val="0000CC"/>
                </a:solidFill>
                <a:effectLst/>
              </a:rPr>
              <a:t>Bubble Chart</a:t>
            </a:r>
          </a:p>
        </p:txBody>
      </p:sp>
    </p:spTree>
    <p:extLst>
      <p:ext uri="{BB962C8B-B14F-4D97-AF65-F5344CB8AC3E}">
        <p14:creationId xmlns:p14="http://schemas.microsoft.com/office/powerpoint/2010/main" val="3514159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Gapminder Chart </a:t>
            </a:r>
            <a:r>
              <a:rPr lang="en-US" dirty="0" smtClean="0"/>
              <a:t/>
            </a:r>
            <a:br>
              <a:rPr lang="en-US" dirty="0" smtClean="0"/>
            </a:br>
            <a:r>
              <a:rPr lang="en-US" dirty="0" smtClean="0"/>
              <a:t>Wealth </a:t>
            </a:r>
            <a:r>
              <a:rPr lang="en-US" dirty="0"/>
              <a:t>and Health of Nations</a:t>
            </a:r>
          </a:p>
        </p:txBody>
      </p:sp>
      <p:pic>
        <p:nvPicPr>
          <p:cNvPr id="5" name="Picture 4"/>
          <p:cNvPicPr>
            <a:picLocks noChangeAspect="1"/>
          </p:cNvPicPr>
          <p:nvPr/>
        </p:nvPicPr>
        <p:blipFill>
          <a:blip r:embed="rId2"/>
          <a:stretch>
            <a:fillRect/>
          </a:stretch>
        </p:blipFill>
        <p:spPr>
          <a:xfrm>
            <a:off x="1295400" y="1600200"/>
            <a:ext cx="6606960" cy="4724400"/>
          </a:xfrm>
          <a:prstGeom prst="rect">
            <a:avLst/>
          </a:prstGeom>
        </p:spPr>
      </p:pic>
      <p:sp>
        <p:nvSpPr>
          <p:cNvPr id="6" name="Rectangle 5"/>
          <p:cNvSpPr/>
          <p:nvPr/>
        </p:nvSpPr>
        <p:spPr>
          <a:xfrm>
            <a:off x="1775040" y="4655403"/>
            <a:ext cx="4419600" cy="830997"/>
          </a:xfrm>
          <a:prstGeom prst="rect">
            <a:avLst/>
          </a:prstGeom>
          <a:solidFill>
            <a:schemeClr val="accent3">
              <a:lumMod val="20000"/>
              <a:lumOff val="80000"/>
            </a:schemeClr>
          </a:solidFill>
        </p:spPr>
        <p:txBody>
          <a:bodyPr wrap="square">
            <a:spAutoFit/>
          </a:bodyPr>
          <a:lstStyle/>
          <a:p>
            <a:r>
              <a:rPr lang="en-US" sz="2400" b="0" dirty="0" smtClean="0"/>
              <a:t>See gapminder.org for </a:t>
            </a:r>
          </a:p>
          <a:p>
            <a:r>
              <a:rPr lang="en-US" sz="2400" b="0" dirty="0" smtClean="0"/>
              <a:t>interesting animated examples</a:t>
            </a:r>
            <a:endParaRPr lang="en-US" sz="2400" dirty="0"/>
          </a:p>
        </p:txBody>
      </p:sp>
    </p:spTree>
    <p:extLst>
      <p:ext uri="{BB962C8B-B14F-4D97-AF65-F5344CB8AC3E}">
        <p14:creationId xmlns:p14="http://schemas.microsoft.com/office/powerpoint/2010/main" val="39076345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Emergence of Data Visualization And Visual Analytics</a:t>
            </a:r>
            <a:endParaRPr lang="en-US" dirty="0"/>
          </a:p>
        </p:txBody>
      </p:sp>
      <p:pic>
        <p:nvPicPr>
          <p:cNvPr id="5" name="Picture 4"/>
          <p:cNvPicPr>
            <a:picLocks noChangeAspect="1"/>
          </p:cNvPicPr>
          <p:nvPr/>
        </p:nvPicPr>
        <p:blipFill>
          <a:blip r:embed="rId2"/>
          <a:stretch>
            <a:fillRect/>
          </a:stretch>
        </p:blipFill>
        <p:spPr>
          <a:xfrm>
            <a:off x="4155688" y="1600200"/>
            <a:ext cx="4683512" cy="4800600"/>
          </a:xfrm>
          <a:prstGeom prst="rect">
            <a:avLst/>
          </a:prstGeom>
        </p:spPr>
      </p:pic>
      <p:sp>
        <p:nvSpPr>
          <p:cNvPr id="6" name="Rectangle 5"/>
          <p:cNvSpPr/>
          <p:nvPr/>
        </p:nvSpPr>
        <p:spPr>
          <a:xfrm>
            <a:off x="381000" y="1828800"/>
            <a:ext cx="4038600" cy="4832092"/>
          </a:xfrm>
          <a:prstGeom prst="rect">
            <a:avLst/>
          </a:prstGeom>
        </p:spPr>
        <p:txBody>
          <a:bodyPr wrap="square">
            <a:spAutoFit/>
          </a:bodyPr>
          <a:lstStyle/>
          <a:p>
            <a:pPr algn="l"/>
            <a:r>
              <a:rPr lang="en-US" b="0" dirty="0">
                <a:solidFill>
                  <a:srgbClr val="0000CC"/>
                </a:solidFill>
                <a:effectLst/>
              </a:rPr>
              <a:t>Magic Quadrant for Business Intelligence and Analytics Platforms (Source: Gartner.com) </a:t>
            </a:r>
            <a:endParaRPr lang="en-US" b="0" dirty="0" smtClean="0">
              <a:solidFill>
                <a:srgbClr val="0000CC"/>
              </a:solidFill>
              <a:effectLst/>
            </a:endParaRPr>
          </a:p>
          <a:p>
            <a:pPr marL="457200" indent="-457200" algn="l">
              <a:buFont typeface="Arial" panose="020B0604020202020204" pitchFamily="34" charset="0"/>
              <a:buChar char="•"/>
            </a:pPr>
            <a:r>
              <a:rPr lang="en-US" b="0" dirty="0" smtClean="0">
                <a:solidFill>
                  <a:srgbClr val="0000CC"/>
                </a:solidFill>
                <a:effectLst/>
              </a:rPr>
              <a:t>Many data visualization companies are in the 4</a:t>
            </a:r>
            <a:r>
              <a:rPr lang="en-US" b="0" baseline="30000" dirty="0" smtClean="0">
                <a:solidFill>
                  <a:srgbClr val="0000CC"/>
                </a:solidFill>
                <a:effectLst/>
              </a:rPr>
              <a:t>th</a:t>
            </a:r>
            <a:r>
              <a:rPr lang="en-US" b="0" dirty="0" smtClean="0">
                <a:solidFill>
                  <a:srgbClr val="0000CC"/>
                </a:solidFill>
                <a:effectLst/>
              </a:rPr>
              <a:t> quadrant </a:t>
            </a:r>
          </a:p>
          <a:p>
            <a:pPr marL="457200" indent="-457200" algn="l">
              <a:buFont typeface="Arial" panose="020B0604020202020204" pitchFamily="34" charset="0"/>
              <a:buChar char="•"/>
            </a:pPr>
            <a:r>
              <a:rPr lang="en-US" b="0" dirty="0" smtClean="0">
                <a:solidFill>
                  <a:srgbClr val="0000CC"/>
                </a:solidFill>
                <a:effectLst/>
              </a:rPr>
              <a:t>There is a move toward visualization </a:t>
            </a:r>
            <a:endParaRPr lang="en-US" b="0" dirty="0">
              <a:solidFill>
                <a:srgbClr val="0000CC"/>
              </a:solidFill>
              <a:effectLst/>
            </a:endParaRPr>
          </a:p>
          <a:p>
            <a:pPr algn="l"/>
            <a:endParaRPr lang="en-US" b="0" dirty="0">
              <a:solidFill>
                <a:srgbClr val="0000CC"/>
              </a:solidFill>
              <a:effectLst/>
            </a:endParaRPr>
          </a:p>
        </p:txBody>
      </p:sp>
    </p:spTree>
    <p:extLst>
      <p:ext uri="{BB962C8B-B14F-4D97-AF65-F5344CB8AC3E}">
        <p14:creationId xmlns:p14="http://schemas.microsoft.com/office/powerpoint/2010/main" val="1808958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Emergence of Data Visualization And Visual Analytics</a:t>
            </a:r>
          </a:p>
        </p:txBody>
      </p:sp>
      <p:sp>
        <p:nvSpPr>
          <p:cNvPr id="3" name="Content Placeholder 2"/>
          <p:cNvSpPr>
            <a:spLocks noGrp="1"/>
          </p:cNvSpPr>
          <p:nvPr>
            <p:ph idx="1"/>
          </p:nvPr>
        </p:nvSpPr>
        <p:spPr>
          <a:xfrm>
            <a:off x="762000" y="1600200"/>
            <a:ext cx="8382000" cy="4876800"/>
          </a:xfrm>
        </p:spPr>
        <p:txBody>
          <a:bodyPr>
            <a:normAutofit lnSpcReduction="10000"/>
          </a:bodyPr>
          <a:lstStyle/>
          <a:p>
            <a:r>
              <a:rPr lang="en-US" sz="3200" dirty="0" smtClean="0"/>
              <a:t>Emergence of new companies </a:t>
            </a:r>
          </a:p>
          <a:p>
            <a:pPr lvl="1"/>
            <a:r>
              <a:rPr lang="en-US" sz="2800" dirty="0" smtClean="0"/>
              <a:t>Tableau, Spotfire, QlikView, … </a:t>
            </a:r>
          </a:p>
          <a:p>
            <a:r>
              <a:rPr lang="en-US" sz="3200" dirty="0" smtClean="0"/>
              <a:t>Increased focus by the big players</a:t>
            </a:r>
          </a:p>
          <a:p>
            <a:pPr lvl="1"/>
            <a:r>
              <a:rPr lang="en-US" sz="2800" dirty="0" smtClean="0"/>
              <a:t>MicroStrategy improved </a:t>
            </a:r>
            <a:r>
              <a:rPr lang="en-US" sz="2800" dirty="0"/>
              <a:t>Visual </a:t>
            </a:r>
            <a:r>
              <a:rPr lang="en-US" sz="2800" dirty="0" smtClean="0"/>
              <a:t>Insight</a:t>
            </a:r>
            <a:endParaRPr lang="en-US" sz="2800" dirty="0"/>
          </a:p>
          <a:p>
            <a:pPr lvl="1"/>
            <a:r>
              <a:rPr lang="en-US" sz="2800" dirty="0" smtClean="0"/>
              <a:t>SAP </a:t>
            </a:r>
            <a:r>
              <a:rPr lang="en-US" sz="2800" dirty="0"/>
              <a:t>launched Visual </a:t>
            </a:r>
            <a:r>
              <a:rPr lang="en-US" sz="2800" dirty="0" smtClean="0"/>
              <a:t>Intelligence</a:t>
            </a:r>
            <a:endParaRPr lang="en-US" sz="2800" dirty="0"/>
          </a:p>
          <a:p>
            <a:pPr lvl="1"/>
            <a:r>
              <a:rPr lang="en-US" sz="2800" dirty="0" smtClean="0"/>
              <a:t>SAS </a:t>
            </a:r>
            <a:r>
              <a:rPr lang="en-US" sz="2800" dirty="0"/>
              <a:t>launched Visual </a:t>
            </a:r>
            <a:r>
              <a:rPr lang="en-US" sz="2800" dirty="0" smtClean="0"/>
              <a:t>Analytics</a:t>
            </a:r>
            <a:endParaRPr lang="en-US" sz="2800" dirty="0"/>
          </a:p>
          <a:p>
            <a:pPr lvl="1"/>
            <a:r>
              <a:rPr lang="en-US" sz="2800" dirty="0" smtClean="0"/>
              <a:t>Microsoft </a:t>
            </a:r>
            <a:r>
              <a:rPr lang="en-US" sz="2800" dirty="0"/>
              <a:t>bolstered PowerPivot with Power </a:t>
            </a:r>
            <a:r>
              <a:rPr lang="en-US" sz="2800" dirty="0" smtClean="0"/>
              <a:t>View</a:t>
            </a:r>
            <a:endParaRPr lang="en-US" sz="2800" dirty="0"/>
          </a:p>
          <a:p>
            <a:pPr lvl="1"/>
            <a:r>
              <a:rPr lang="en-US" sz="2800" dirty="0" smtClean="0"/>
              <a:t>IBM </a:t>
            </a:r>
            <a:r>
              <a:rPr lang="en-US" sz="2800" dirty="0"/>
              <a:t>launched Cognos </a:t>
            </a:r>
            <a:r>
              <a:rPr lang="en-US" sz="2800" dirty="0" smtClean="0"/>
              <a:t>Insight</a:t>
            </a:r>
            <a:endParaRPr lang="en-US" sz="2800" dirty="0"/>
          </a:p>
          <a:p>
            <a:pPr lvl="1"/>
            <a:r>
              <a:rPr lang="en-US" sz="2800" dirty="0" smtClean="0"/>
              <a:t>Oracle </a:t>
            </a:r>
            <a:r>
              <a:rPr lang="en-US" sz="2800" dirty="0"/>
              <a:t>acquired </a:t>
            </a:r>
            <a:r>
              <a:rPr lang="en-US" sz="2800" dirty="0" smtClean="0"/>
              <a:t>Endeca</a:t>
            </a:r>
            <a:endParaRPr lang="en-US" sz="2800" dirty="0"/>
          </a:p>
        </p:txBody>
      </p:sp>
    </p:spTree>
    <p:extLst>
      <p:ext uri="{BB962C8B-B14F-4D97-AF65-F5344CB8AC3E}">
        <p14:creationId xmlns:p14="http://schemas.microsoft.com/office/powerpoint/2010/main" val="8631408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Analytics</a:t>
            </a:r>
            <a:endParaRPr lang="en-US" dirty="0"/>
          </a:p>
        </p:txBody>
      </p:sp>
      <p:sp>
        <p:nvSpPr>
          <p:cNvPr id="3" name="Content Placeholder 2"/>
          <p:cNvSpPr>
            <a:spLocks noGrp="1"/>
          </p:cNvSpPr>
          <p:nvPr>
            <p:ph idx="1"/>
          </p:nvPr>
        </p:nvSpPr>
        <p:spPr>
          <a:xfrm>
            <a:off x="762000" y="1524000"/>
            <a:ext cx="8382000" cy="4876800"/>
          </a:xfrm>
        </p:spPr>
        <p:txBody>
          <a:bodyPr>
            <a:normAutofit fontScale="92500"/>
          </a:bodyPr>
          <a:lstStyle/>
          <a:p>
            <a:r>
              <a:rPr lang="en-US" sz="3500" dirty="0" smtClean="0"/>
              <a:t>A </a:t>
            </a:r>
            <a:r>
              <a:rPr lang="en-US" sz="3500" dirty="0"/>
              <a:t>recently coined </a:t>
            </a:r>
            <a:r>
              <a:rPr lang="en-US" sz="3500" dirty="0" smtClean="0"/>
              <a:t>term</a:t>
            </a:r>
          </a:p>
          <a:p>
            <a:pPr lvl="1"/>
            <a:r>
              <a:rPr lang="en-US" sz="3000" dirty="0" smtClean="0"/>
              <a:t>Information visualization + predictive analytics</a:t>
            </a:r>
          </a:p>
          <a:p>
            <a:r>
              <a:rPr lang="en-US" sz="3500" dirty="0"/>
              <a:t>Information </a:t>
            </a:r>
            <a:r>
              <a:rPr lang="en-US" sz="3500" dirty="0" smtClean="0"/>
              <a:t>visualization</a:t>
            </a:r>
          </a:p>
          <a:p>
            <a:pPr lvl="1"/>
            <a:r>
              <a:rPr lang="en-US" sz="3000" dirty="0"/>
              <a:t>Descriptive, </a:t>
            </a:r>
            <a:r>
              <a:rPr lang="en-US" sz="3000" dirty="0" smtClean="0"/>
              <a:t>backward focused</a:t>
            </a:r>
            <a:endParaRPr lang="en-US" sz="3000" dirty="0"/>
          </a:p>
          <a:p>
            <a:pPr lvl="1"/>
            <a:r>
              <a:rPr lang="en-US" sz="3000" dirty="0" smtClean="0"/>
              <a:t>“what happened” “what is happening”</a:t>
            </a:r>
          </a:p>
          <a:p>
            <a:r>
              <a:rPr lang="en-US" sz="3500" dirty="0" smtClean="0"/>
              <a:t>Predictive analytics</a:t>
            </a:r>
          </a:p>
          <a:p>
            <a:pPr lvl="1"/>
            <a:r>
              <a:rPr lang="en-US" sz="3000" dirty="0" smtClean="0"/>
              <a:t>Predictive, future focused</a:t>
            </a:r>
          </a:p>
          <a:p>
            <a:pPr lvl="1"/>
            <a:r>
              <a:rPr lang="en-US" sz="3000" dirty="0" smtClean="0"/>
              <a:t>“what will happen” “why will it happen”</a:t>
            </a:r>
          </a:p>
          <a:p>
            <a:r>
              <a:rPr lang="en-US" sz="3200" dirty="0" smtClean="0"/>
              <a:t>There is a strong move toward </a:t>
            </a:r>
            <a:r>
              <a:rPr lang="en-US" sz="3200" dirty="0" smtClean="0">
                <a:solidFill>
                  <a:srgbClr val="F85E08"/>
                </a:solidFill>
              </a:rPr>
              <a:t>visual analytics </a:t>
            </a:r>
            <a:endParaRPr lang="en-US" sz="3200" dirty="0">
              <a:solidFill>
                <a:srgbClr val="F85E08"/>
              </a:solidFill>
            </a:endParaRPr>
          </a:p>
        </p:txBody>
      </p:sp>
    </p:spTree>
    <p:extLst>
      <p:ext uri="{BB962C8B-B14F-4D97-AF65-F5344CB8AC3E}">
        <p14:creationId xmlns:p14="http://schemas.microsoft.com/office/powerpoint/2010/main" val="32273777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a:t>
            </a:r>
            <a:r>
              <a:rPr lang="en-US" dirty="0" smtClean="0"/>
              <a:t>Analytics by SAS Institute</a:t>
            </a:r>
            <a:endParaRPr lang="en-US" dirty="0"/>
          </a:p>
        </p:txBody>
      </p:sp>
      <p:pic>
        <p:nvPicPr>
          <p:cNvPr id="5" name="Picture 4"/>
          <p:cNvPicPr>
            <a:picLocks noChangeAspect="1"/>
          </p:cNvPicPr>
          <p:nvPr/>
        </p:nvPicPr>
        <p:blipFill>
          <a:blip r:embed="rId2"/>
          <a:stretch>
            <a:fillRect/>
          </a:stretch>
        </p:blipFill>
        <p:spPr>
          <a:xfrm>
            <a:off x="457200" y="1676400"/>
            <a:ext cx="8327691" cy="3657600"/>
          </a:xfrm>
          <a:prstGeom prst="rect">
            <a:avLst/>
          </a:prstGeom>
        </p:spPr>
      </p:pic>
      <p:sp>
        <p:nvSpPr>
          <p:cNvPr id="6" name="Content Placeholder 2"/>
          <p:cNvSpPr>
            <a:spLocks noGrp="1"/>
          </p:cNvSpPr>
          <p:nvPr>
            <p:ph idx="1"/>
          </p:nvPr>
        </p:nvSpPr>
        <p:spPr>
          <a:xfrm>
            <a:off x="381000" y="5410200"/>
            <a:ext cx="8534400" cy="990600"/>
          </a:xfrm>
        </p:spPr>
        <p:txBody>
          <a:bodyPr>
            <a:normAutofit fontScale="92500"/>
          </a:bodyPr>
          <a:lstStyle/>
          <a:p>
            <a:r>
              <a:rPr lang="en-US" sz="2800" dirty="0"/>
              <a:t>SAS Visual Analytics </a:t>
            </a:r>
            <a:r>
              <a:rPr lang="en-US" sz="2800" dirty="0" smtClean="0"/>
              <a:t>Architecture</a:t>
            </a:r>
          </a:p>
          <a:p>
            <a:pPr lvl="1"/>
            <a:r>
              <a:rPr lang="en-US" sz="2400" dirty="0" smtClean="0"/>
              <a:t>Big data + In memory + Massively parallel processing + ..</a:t>
            </a:r>
            <a:endParaRPr lang="en-US" sz="2400" dirty="0"/>
          </a:p>
        </p:txBody>
      </p:sp>
    </p:spTree>
    <p:extLst>
      <p:ext uri="{BB962C8B-B14F-4D97-AF65-F5344CB8AC3E}">
        <p14:creationId xmlns:p14="http://schemas.microsoft.com/office/powerpoint/2010/main" val="1888840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Analytics by SAS Institute</a:t>
            </a:r>
          </a:p>
        </p:txBody>
      </p:sp>
      <p:sp>
        <p:nvSpPr>
          <p:cNvPr id="3" name="Content Placeholder 2"/>
          <p:cNvSpPr>
            <a:spLocks noGrp="1"/>
          </p:cNvSpPr>
          <p:nvPr>
            <p:ph idx="1"/>
          </p:nvPr>
        </p:nvSpPr>
        <p:spPr/>
        <p:txBody>
          <a:bodyPr>
            <a:normAutofit/>
          </a:bodyPr>
          <a:lstStyle/>
          <a:p>
            <a:r>
              <a:rPr lang="en-US" sz="2800" dirty="0" smtClean="0"/>
              <a:t>At teradatauniversitynetwork.com, you can learn more about SAS VA, experiment with the tool </a:t>
            </a:r>
            <a:endParaRPr lang="en-US" sz="2800" dirty="0"/>
          </a:p>
        </p:txBody>
      </p:sp>
      <p:pic>
        <p:nvPicPr>
          <p:cNvPr id="5" name="Picture 4"/>
          <p:cNvPicPr/>
          <p:nvPr/>
        </p:nvPicPr>
        <p:blipFill>
          <a:blip r:embed="rId2"/>
          <a:stretch>
            <a:fillRect/>
          </a:stretch>
        </p:blipFill>
        <p:spPr>
          <a:xfrm>
            <a:off x="1600200" y="2590800"/>
            <a:ext cx="5943600" cy="3778250"/>
          </a:xfrm>
          <a:prstGeom prst="rect">
            <a:avLst/>
          </a:prstGeom>
        </p:spPr>
      </p:pic>
    </p:spTree>
    <p:extLst>
      <p:ext uri="{BB962C8B-B14F-4D97-AF65-F5344CB8AC3E}">
        <p14:creationId xmlns:p14="http://schemas.microsoft.com/office/powerpoint/2010/main" val="3912733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pPr eaLnBrk="1" hangingPunct="1">
              <a:defRPr/>
            </a:pPr>
            <a:r>
              <a:rPr lang="en-US" dirty="0"/>
              <a:t>Performance Dashboards </a:t>
            </a:r>
          </a:p>
        </p:txBody>
      </p:sp>
      <p:sp>
        <p:nvSpPr>
          <p:cNvPr id="40963" name="Rectangle 3"/>
          <p:cNvSpPr>
            <a:spLocks noGrp="1" noChangeArrowheads="1"/>
          </p:cNvSpPr>
          <p:nvPr>
            <p:ph type="body" idx="1"/>
          </p:nvPr>
        </p:nvSpPr>
        <p:spPr/>
        <p:txBody>
          <a:bodyPr>
            <a:normAutofit/>
          </a:bodyPr>
          <a:lstStyle/>
          <a:p>
            <a:r>
              <a:rPr lang="en-US" dirty="0"/>
              <a:t>Performance dashboards are </a:t>
            </a:r>
            <a:r>
              <a:rPr lang="en-US" dirty="0" smtClean="0"/>
              <a:t>commonly used in BPM </a:t>
            </a:r>
            <a:r>
              <a:rPr lang="en-US" dirty="0"/>
              <a:t>software </a:t>
            </a:r>
            <a:r>
              <a:rPr lang="en-US" dirty="0" smtClean="0"/>
              <a:t>suites </a:t>
            </a:r>
            <a:r>
              <a:rPr lang="en-US" dirty="0"/>
              <a:t>and BI platforms</a:t>
            </a:r>
          </a:p>
          <a:p>
            <a:r>
              <a:rPr lang="en-US" dirty="0"/>
              <a:t>Dashboards provide visual displays of important information that is consolidated </a:t>
            </a:r>
            <a:r>
              <a:rPr lang="en-US" dirty="0" smtClean="0"/>
              <a:t>and arranged </a:t>
            </a:r>
            <a:r>
              <a:rPr lang="en-US" dirty="0"/>
              <a:t>on a single screen so that information can be digested at a single glance and </a:t>
            </a:r>
            <a:r>
              <a:rPr lang="en-US" dirty="0" smtClean="0"/>
              <a:t>easily drilled </a:t>
            </a:r>
            <a:r>
              <a:rPr lang="en-US" dirty="0"/>
              <a:t>in and further </a:t>
            </a:r>
            <a:r>
              <a:rPr lang="en-US" dirty="0" smtClean="0"/>
              <a:t>explored</a:t>
            </a:r>
          </a:p>
        </p:txBody>
      </p:sp>
    </p:spTree>
    <p:extLst>
      <p:ext uri="{BB962C8B-B14F-4D97-AF65-F5344CB8AC3E}">
        <p14:creationId xmlns:p14="http://schemas.microsoft.com/office/powerpoint/2010/main" val="4069810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pPr eaLnBrk="1" hangingPunct="1">
              <a:defRPr/>
            </a:pPr>
            <a:r>
              <a:rPr lang="en-US" dirty="0"/>
              <a:t>Performance Dashboards </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615440" y="1600200"/>
            <a:ext cx="5913120" cy="4718050"/>
          </a:xfrm>
          <a:prstGeom prst="rect">
            <a:avLst/>
          </a:prstGeom>
          <a:ln>
            <a:solidFill>
              <a:schemeClr val="accent6">
                <a:lumMod val="75000"/>
              </a:schemeClr>
            </a:solidFill>
          </a:ln>
        </p:spPr>
      </p:pic>
    </p:spTree>
    <p:extLst>
      <p:ext uri="{BB962C8B-B14F-4D97-AF65-F5344CB8AC3E}">
        <p14:creationId xmlns:p14="http://schemas.microsoft.com/office/powerpoint/2010/main" val="3914133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sz="2800" dirty="0"/>
              <a:t>Know the capabilities and </a:t>
            </a:r>
            <a:r>
              <a:rPr lang="en-US" sz="2800" dirty="0" smtClean="0"/>
              <a:t>limitations of </a:t>
            </a:r>
            <a:r>
              <a:rPr lang="en-US" sz="2800" dirty="0"/>
              <a:t>dashboards</a:t>
            </a:r>
          </a:p>
          <a:p>
            <a:r>
              <a:rPr lang="en-US" sz="2800" dirty="0" smtClean="0"/>
              <a:t>Understand </a:t>
            </a:r>
            <a:r>
              <a:rPr lang="en-US" sz="2800" dirty="0"/>
              <a:t>the nature of </a:t>
            </a:r>
            <a:r>
              <a:rPr lang="en-US" sz="2800" dirty="0" smtClean="0"/>
              <a:t>business performance </a:t>
            </a:r>
            <a:r>
              <a:rPr lang="en-US" sz="2800" dirty="0"/>
              <a:t>management (BPM)</a:t>
            </a:r>
          </a:p>
          <a:p>
            <a:r>
              <a:rPr lang="en-US" sz="2800" dirty="0" smtClean="0"/>
              <a:t>Learn </a:t>
            </a:r>
            <a:r>
              <a:rPr lang="en-US" sz="2800" dirty="0"/>
              <a:t>the closed-loop </a:t>
            </a:r>
            <a:r>
              <a:rPr lang="en-US" sz="2800" dirty="0" smtClean="0"/>
              <a:t>BPM methodology</a:t>
            </a:r>
            <a:endParaRPr lang="en-US" sz="2800" dirty="0"/>
          </a:p>
          <a:p>
            <a:r>
              <a:rPr lang="en-US" sz="2800" dirty="0" smtClean="0"/>
              <a:t>Describe </a:t>
            </a:r>
            <a:r>
              <a:rPr lang="en-US" sz="2800" dirty="0"/>
              <a:t>the basic elements of </a:t>
            </a:r>
            <a:r>
              <a:rPr lang="en-US" sz="2800" dirty="0" smtClean="0"/>
              <a:t>balanced scorecards</a:t>
            </a:r>
            <a:endParaRPr lang="en-US" sz="2800" dirty="0"/>
          </a:p>
        </p:txBody>
      </p:sp>
    </p:spTree>
    <p:extLst>
      <p:ext uri="{BB962C8B-B14F-4D97-AF65-F5344CB8AC3E}">
        <p14:creationId xmlns:p14="http://schemas.microsoft.com/office/powerpoint/2010/main" val="11547185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pPr eaLnBrk="1" hangingPunct="1">
              <a:defRPr/>
            </a:pPr>
            <a:r>
              <a:rPr lang="en-US" dirty="0"/>
              <a:t>Performance Dashboards </a:t>
            </a:r>
          </a:p>
        </p:txBody>
      </p:sp>
      <p:sp>
        <p:nvSpPr>
          <p:cNvPr id="45059" name="Rectangle 3"/>
          <p:cNvSpPr>
            <a:spLocks noGrp="1" noChangeArrowheads="1"/>
          </p:cNvSpPr>
          <p:nvPr>
            <p:ph type="body" idx="1"/>
          </p:nvPr>
        </p:nvSpPr>
        <p:spPr/>
        <p:txBody>
          <a:bodyPr>
            <a:normAutofit lnSpcReduction="10000"/>
          </a:bodyPr>
          <a:lstStyle/>
          <a:p>
            <a:pPr eaLnBrk="1" hangingPunct="1"/>
            <a:r>
              <a:rPr lang="en-US" dirty="0" smtClean="0"/>
              <a:t>Dashboard design </a:t>
            </a:r>
          </a:p>
          <a:p>
            <a:pPr lvl="1" eaLnBrk="1" hangingPunct="1"/>
            <a:r>
              <a:rPr lang="en-US" dirty="0" smtClean="0"/>
              <a:t>The fundamental challenge of dashboard design is to display all the required information on a single screen, clearly and without distraction, in a manner that can be assimilated quickly</a:t>
            </a:r>
          </a:p>
          <a:p>
            <a:r>
              <a:rPr lang="en-US" dirty="0" smtClean="0"/>
              <a:t>Three layer of information</a:t>
            </a:r>
          </a:p>
          <a:p>
            <a:pPr lvl="1"/>
            <a:r>
              <a:rPr lang="en-US" dirty="0" smtClean="0"/>
              <a:t>Monitoring</a:t>
            </a:r>
          </a:p>
          <a:p>
            <a:pPr lvl="1"/>
            <a:r>
              <a:rPr lang="en-US" dirty="0" smtClean="0"/>
              <a:t>Analysis</a:t>
            </a:r>
          </a:p>
          <a:p>
            <a:pPr lvl="1"/>
            <a:r>
              <a:rPr lang="en-US" dirty="0" smtClean="0"/>
              <a:t>Management </a:t>
            </a:r>
          </a:p>
        </p:txBody>
      </p:sp>
    </p:spTree>
    <p:extLst>
      <p:ext uri="{BB962C8B-B14F-4D97-AF65-F5344CB8AC3E}">
        <p14:creationId xmlns:p14="http://schemas.microsoft.com/office/powerpoint/2010/main" val="7385238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4.6</a:t>
            </a:r>
            <a:endParaRPr lang="en-US" dirty="0"/>
          </a:p>
        </p:txBody>
      </p:sp>
      <p:sp>
        <p:nvSpPr>
          <p:cNvPr id="3" name="Content Placeholder 2"/>
          <p:cNvSpPr>
            <a:spLocks noGrp="1"/>
          </p:cNvSpPr>
          <p:nvPr>
            <p:ph idx="1"/>
          </p:nvPr>
        </p:nvSpPr>
        <p:spPr>
          <a:xfrm>
            <a:off x="762000" y="1600200"/>
            <a:ext cx="8077200" cy="4876800"/>
          </a:xfrm>
        </p:spPr>
        <p:txBody>
          <a:bodyPr>
            <a:normAutofit fontScale="92500" lnSpcReduction="10000"/>
          </a:bodyPr>
          <a:lstStyle/>
          <a:p>
            <a:pPr marL="0" indent="0">
              <a:buNone/>
            </a:pPr>
            <a:r>
              <a:rPr lang="en-US" sz="3900" dirty="0">
                <a:solidFill>
                  <a:srgbClr val="F85E08"/>
                </a:solidFill>
                <a:effectLst>
                  <a:outerShdw blurRad="38100" dist="38100" dir="2700000" algn="tl">
                    <a:srgbClr val="000000">
                      <a:alpha val="43137"/>
                    </a:srgbClr>
                  </a:outerShdw>
                </a:effectLst>
              </a:rPr>
              <a:t>Saudi Telecom Company Excels with Information Visualization</a:t>
            </a:r>
            <a:endParaRPr lang="en-US" sz="3900" dirty="0" smtClean="0">
              <a:solidFill>
                <a:srgbClr val="F85E08"/>
              </a:solidFill>
              <a:effectLst>
                <a:outerShdw blurRad="38100" dist="38100" dir="2700000" algn="tl">
                  <a:srgbClr val="000000">
                    <a:alpha val="43137"/>
                  </a:srgbClr>
                </a:outerShdw>
              </a:effectLst>
            </a:endParaRPr>
          </a:p>
          <a:p>
            <a:pPr marL="0" indent="0">
              <a:buNone/>
            </a:pPr>
            <a:r>
              <a:rPr lang="en-US" sz="3500" u="sng" dirty="0" smtClean="0">
                <a:solidFill>
                  <a:srgbClr val="F85E08"/>
                </a:solidFill>
                <a:effectLst>
                  <a:outerShdw blurRad="38100" dist="38100" dir="2700000" algn="tl">
                    <a:srgbClr val="000000">
                      <a:alpha val="43137"/>
                    </a:srgbClr>
                  </a:outerShdw>
                </a:effectLst>
              </a:rPr>
              <a:t>Questions </a:t>
            </a:r>
            <a:r>
              <a:rPr lang="en-US" sz="3500" u="sng" dirty="0">
                <a:solidFill>
                  <a:srgbClr val="F85E08"/>
                </a:solidFill>
                <a:effectLst>
                  <a:outerShdw blurRad="38100" dist="38100" dir="2700000" algn="tl">
                    <a:srgbClr val="000000">
                      <a:alpha val="43137"/>
                    </a:srgbClr>
                  </a:outerShdw>
                </a:effectLst>
              </a:rPr>
              <a:t>for Discussion</a:t>
            </a:r>
          </a:p>
          <a:p>
            <a:pPr marL="514350" indent="-514350">
              <a:buClr>
                <a:srgbClr val="F85E08"/>
              </a:buClr>
              <a:buSzPct val="80000"/>
              <a:buFont typeface="+mj-lt"/>
              <a:buAutoNum type="arabicPeriod"/>
            </a:pPr>
            <a:r>
              <a:rPr lang="en-US" sz="3000" dirty="0"/>
              <a:t>Why do you think telecommunication </a:t>
            </a:r>
            <a:r>
              <a:rPr lang="en-US" sz="3000" dirty="0" smtClean="0"/>
              <a:t>companies are </a:t>
            </a:r>
            <a:r>
              <a:rPr lang="en-US" sz="3000" dirty="0"/>
              <a:t>among the prime users of information </a:t>
            </a:r>
            <a:r>
              <a:rPr lang="en-US" sz="3000" dirty="0" smtClean="0"/>
              <a:t>visualization tools</a:t>
            </a:r>
            <a:r>
              <a:rPr lang="en-US" sz="3000" dirty="0"/>
              <a:t>?</a:t>
            </a:r>
          </a:p>
          <a:p>
            <a:pPr marL="514350" indent="-514350">
              <a:buClr>
                <a:srgbClr val="F85E08"/>
              </a:buClr>
              <a:buSzPct val="80000"/>
              <a:buFont typeface="+mj-lt"/>
              <a:buAutoNum type="arabicPeriod"/>
            </a:pPr>
            <a:r>
              <a:rPr lang="en-US" sz="3000" dirty="0" smtClean="0"/>
              <a:t>How </a:t>
            </a:r>
            <a:r>
              <a:rPr lang="en-US" sz="3000" dirty="0"/>
              <a:t>did Saudi Telecom use information visualization?</a:t>
            </a:r>
          </a:p>
          <a:p>
            <a:pPr marL="514350" indent="-514350">
              <a:buClr>
                <a:srgbClr val="F85E08"/>
              </a:buClr>
              <a:buSzPct val="80000"/>
              <a:buFont typeface="+mj-lt"/>
              <a:buAutoNum type="arabicPeriod"/>
            </a:pPr>
            <a:r>
              <a:rPr lang="en-US" sz="3000" dirty="0" smtClean="0"/>
              <a:t>What </a:t>
            </a:r>
            <a:r>
              <a:rPr lang="en-US" sz="3000" dirty="0"/>
              <a:t>were their challenges, the proposed </a:t>
            </a:r>
            <a:r>
              <a:rPr lang="en-US" sz="3000" dirty="0" smtClean="0"/>
              <a:t>solution, and </a:t>
            </a:r>
            <a:r>
              <a:rPr lang="en-US" sz="3000" dirty="0"/>
              <a:t>the obtained results?</a:t>
            </a:r>
          </a:p>
        </p:txBody>
      </p:sp>
    </p:spTree>
    <p:extLst>
      <p:ext uri="{BB962C8B-B14F-4D97-AF65-F5344CB8AC3E}">
        <p14:creationId xmlns:p14="http://schemas.microsoft.com/office/powerpoint/2010/main" val="24813954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4.6</a:t>
            </a:r>
            <a:endParaRPr lang="en-US" dirty="0"/>
          </a:p>
        </p:txBody>
      </p:sp>
      <p:pic>
        <p:nvPicPr>
          <p:cNvPr id="6" name="Picture 5" descr="C:\Users\ddelen\AppData\Local\Microsoft\Windows\Temporary Internet Files\Content.Outlook\NWKZ0E1T\call center mocku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9626" y="1600200"/>
            <a:ext cx="7470308" cy="4724400"/>
          </a:xfrm>
          <a:prstGeom prst="rect">
            <a:avLst/>
          </a:prstGeom>
          <a:noFill/>
          <a:ln w="3175" cmpd="sng">
            <a:solidFill>
              <a:schemeClr val="accent6">
                <a:lumMod val="75000"/>
                <a:lumOff val="0"/>
              </a:schemeClr>
            </a:solidFill>
            <a:miter lim="800000"/>
            <a:headEnd/>
            <a:tailEnd/>
          </a:ln>
          <a:effectLst>
            <a:outerShdw dist="35921" dir="2700000" algn="ctr" rotWithShape="0">
              <a:srgbClr val="808080"/>
            </a:outerShdw>
          </a:effectLst>
        </p:spPr>
      </p:pic>
    </p:spTree>
    <p:extLst>
      <p:ext uri="{BB962C8B-B14F-4D97-AF65-F5344CB8AC3E}">
        <p14:creationId xmlns:p14="http://schemas.microsoft.com/office/powerpoint/2010/main" val="11208259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lstStyle/>
          <a:p>
            <a:pPr eaLnBrk="1" hangingPunct="1">
              <a:defRPr/>
            </a:pPr>
            <a:r>
              <a:rPr lang="en-US" dirty="0"/>
              <a:t>Performance Dashboards </a:t>
            </a:r>
          </a:p>
        </p:txBody>
      </p:sp>
      <p:sp>
        <p:nvSpPr>
          <p:cNvPr id="46083" name="Rectangle 3"/>
          <p:cNvSpPr>
            <a:spLocks noGrp="1" noChangeArrowheads="1"/>
          </p:cNvSpPr>
          <p:nvPr>
            <p:ph type="body" idx="1"/>
          </p:nvPr>
        </p:nvSpPr>
        <p:spPr>
          <a:xfrm>
            <a:off x="762000" y="1600200"/>
            <a:ext cx="8305800" cy="4800600"/>
          </a:xfrm>
        </p:spPr>
        <p:txBody>
          <a:bodyPr>
            <a:noAutofit/>
          </a:bodyPr>
          <a:lstStyle/>
          <a:p>
            <a:pPr eaLnBrk="1" hangingPunct="1"/>
            <a:r>
              <a:rPr lang="en-US" sz="2800" dirty="0" smtClean="0"/>
              <a:t>What to look for in a dashboard </a:t>
            </a:r>
          </a:p>
          <a:p>
            <a:pPr lvl="1" eaLnBrk="1" hangingPunct="1"/>
            <a:r>
              <a:rPr lang="en-US" sz="2400" dirty="0" smtClean="0"/>
              <a:t>Use of visual components to highlight data and exceptions that require action.</a:t>
            </a:r>
          </a:p>
          <a:p>
            <a:pPr lvl="1" eaLnBrk="1" hangingPunct="1"/>
            <a:r>
              <a:rPr lang="en-US" sz="2400" dirty="0" smtClean="0"/>
              <a:t>Transparent to the user, meaning that they require minimal training and are extremely easy to use </a:t>
            </a:r>
          </a:p>
          <a:p>
            <a:pPr lvl="1" eaLnBrk="1" hangingPunct="1"/>
            <a:r>
              <a:rPr lang="en-US" sz="2400" dirty="0" smtClean="0"/>
              <a:t>Combine data from a variety of systems into a single, summarized, unified view of the business</a:t>
            </a:r>
          </a:p>
          <a:p>
            <a:pPr lvl="1" eaLnBrk="1" hangingPunct="1"/>
            <a:r>
              <a:rPr lang="en-US" sz="2400" dirty="0" smtClean="0"/>
              <a:t>Enable drill-down or drill-through to underlying data sources or reports </a:t>
            </a:r>
          </a:p>
          <a:p>
            <a:pPr lvl="1" eaLnBrk="1" hangingPunct="1"/>
            <a:r>
              <a:rPr lang="en-US" sz="2400" dirty="0" smtClean="0"/>
              <a:t>Present a dynamic, real-world view with timely data</a:t>
            </a:r>
          </a:p>
          <a:p>
            <a:pPr lvl="1" eaLnBrk="1" hangingPunct="1"/>
            <a:r>
              <a:rPr lang="en-US" sz="2400" dirty="0" smtClean="0"/>
              <a:t>Require little coding to implement/deploy/maintain </a:t>
            </a:r>
          </a:p>
        </p:txBody>
      </p:sp>
    </p:spTree>
    <p:extLst>
      <p:ext uri="{BB962C8B-B14F-4D97-AF65-F5344CB8AC3E}">
        <p14:creationId xmlns:p14="http://schemas.microsoft.com/office/powerpoint/2010/main" val="9851748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231776"/>
            <a:ext cx="7916862" cy="1139824"/>
          </a:xfrm>
        </p:spPr>
        <p:txBody>
          <a:bodyPr/>
          <a:lstStyle/>
          <a:p>
            <a:r>
              <a:rPr lang="en-US" dirty="0"/>
              <a:t>Best Practices in </a:t>
            </a:r>
            <a:r>
              <a:rPr lang="en-US" dirty="0" smtClean="0"/>
              <a:t/>
            </a:r>
            <a:br>
              <a:rPr lang="en-US" dirty="0" smtClean="0"/>
            </a:br>
            <a:r>
              <a:rPr lang="en-US" dirty="0" smtClean="0"/>
              <a:t>Dashboard </a:t>
            </a:r>
            <a:r>
              <a:rPr lang="en-US" dirty="0"/>
              <a:t>Design</a:t>
            </a:r>
          </a:p>
        </p:txBody>
      </p:sp>
      <p:sp>
        <p:nvSpPr>
          <p:cNvPr id="3" name="Content Placeholder 2"/>
          <p:cNvSpPr>
            <a:spLocks noGrp="1"/>
          </p:cNvSpPr>
          <p:nvPr>
            <p:ph idx="1"/>
          </p:nvPr>
        </p:nvSpPr>
        <p:spPr>
          <a:xfrm>
            <a:off x="762000" y="1600200"/>
            <a:ext cx="8153400" cy="4876800"/>
          </a:xfrm>
        </p:spPr>
        <p:txBody>
          <a:bodyPr>
            <a:noAutofit/>
          </a:bodyPr>
          <a:lstStyle/>
          <a:p>
            <a:r>
              <a:rPr lang="en-US" sz="2800" dirty="0"/>
              <a:t>Benchmark </a:t>
            </a:r>
            <a:r>
              <a:rPr lang="en-US" sz="2800" dirty="0" smtClean="0"/>
              <a:t>KPIs with </a:t>
            </a:r>
            <a:r>
              <a:rPr lang="en-US" sz="2800" dirty="0"/>
              <a:t>Industry </a:t>
            </a:r>
            <a:r>
              <a:rPr lang="en-US" sz="2800" dirty="0" smtClean="0"/>
              <a:t>Standards</a:t>
            </a:r>
          </a:p>
          <a:p>
            <a:r>
              <a:rPr lang="en-US" sz="2800" dirty="0"/>
              <a:t>Wrap the </a:t>
            </a:r>
            <a:r>
              <a:rPr lang="en-US" sz="2800" dirty="0" smtClean="0"/>
              <a:t>Metrics </a:t>
            </a:r>
            <a:r>
              <a:rPr lang="en-US" sz="2800" dirty="0"/>
              <a:t>with Contextual </a:t>
            </a:r>
            <a:r>
              <a:rPr lang="en-US" sz="2800" dirty="0" smtClean="0"/>
              <a:t>Metadata</a:t>
            </a:r>
          </a:p>
          <a:p>
            <a:r>
              <a:rPr lang="en-US" sz="2800" dirty="0"/>
              <a:t>Validate the </a:t>
            </a:r>
            <a:r>
              <a:rPr lang="en-US" sz="2800" dirty="0" smtClean="0"/>
              <a:t>Design </a:t>
            </a:r>
            <a:r>
              <a:rPr lang="en-US" sz="2800" dirty="0"/>
              <a:t>by a Usability Specialist</a:t>
            </a:r>
            <a:endParaRPr lang="en-US" sz="2800" dirty="0" smtClean="0"/>
          </a:p>
          <a:p>
            <a:r>
              <a:rPr lang="en-US" sz="2800" dirty="0"/>
              <a:t>Prioritize and Rank </a:t>
            </a:r>
            <a:r>
              <a:rPr lang="en-US" sz="2800" dirty="0" smtClean="0"/>
              <a:t>Alerts and Exceptions </a:t>
            </a:r>
          </a:p>
          <a:p>
            <a:r>
              <a:rPr lang="en-US" sz="2800" dirty="0" smtClean="0"/>
              <a:t>Enrich </a:t>
            </a:r>
            <a:r>
              <a:rPr lang="en-US" sz="2800" dirty="0"/>
              <a:t>Dashboard with Business-User </a:t>
            </a:r>
            <a:r>
              <a:rPr lang="en-US" sz="2800" dirty="0" smtClean="0"/>
              <a:t>Comments</a:t>
            </a:r>
          </a:p>
          <a:p>
            <a:r>
              <a:rPr lang="en-US" sz="2800" dirty="0"/>
              <a:t>Present Information in Three Different </a:t>
            </a:r>
            <a:r>
              <a:rPr lang="en-US" sz="2800" dirty="0" smtClean="0"/>
              <a:t>Levels</a:t>
            </a:r>
          </a:p>
          <a:p>
            <a:r>
              <a:rPr lang="en-US" sz="2800" dirty="0"/>
              <a:t>Pick the Right Visual </a:t>
            </a:r>
            <a:r>
              <a:rPr lang="en-US" sz="2800" dirty="0" smtClean="0"/>
              <a:t>Constructs</a:t>
            </a:r>
          </a:p>
          <a:p>
            <a:r>
              <a:rPr lang="en-US" sz="2800" dirty="0"/>
              <a:t>Provide for Guided </a:t>
            </a:r>
            <a:r>
              <a:rPr lang="en-US" sz="2800" dirty="0" smtClean="0"/>
              <a:t>Analytics</a:t>
            </a:r>
            <a:endParaRPr lang="en-US" sz="2800" dirty="0"/>
          </a:p>
        </p:txBody>
      </p:sp>
    </p:spTree>
    <p:extLst>
      <p:ext uri="{BB962C8B-B14F-4D97-AF65-F5344CB8AC3E}">
        <p14:creationId xmlns:p14="http://schemas.microsoft.com/office/powerpoint/2010/main" val="23520989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150938" y="231776"/>
            <a:ext cx="7916862" cy="1139824"/>
          </a:xfrm>
        </p:spPr>
        <p:txBody>
          <a:bodyPr/>
          <a:lstStyle/>
          <a:p>
            <a:pPr eaLnBrk="1" hangingPunct="1">
              <a:defRPr/>
            </a:pPr>
            <a:r>
              <a:rPr lang="en-US" dirty="0"/>
              <a:t>Business Performance </a:t>
            </a:r>
            <a:r>
              <a:rPr lang="en-US" dirty="0" smtClean="0"/>
              <a:t>Management (BPM)</a:t>
            </a:r>
            <a:endParaRPr lang="en-US" dirty="0"/>
          </a:p>
        </p:txBody>
      </p:sp>
      <p:sp>
        <p:nvSpPr>
          <p:cNvPr id="7171" name="Rectangle 3"/>
          <p:cNvSpPr>
            <a:spLocks noGrp="1" noChangeArrowheads="1"/>
          </p:cNvSpPr>
          <p:nvPr>
            <p:ph type="body" idx="1"/>
          </p:nvPr>
        </p:nvSpPr>
        <p:spPr>
          <a:xfrm>
            <a:off x="762000" y="1600200"/>
            <a:ext cx="8229600" cy="4495800"/>
          </a:xfrm>
        </p:spPr>
        <p:txBody>
          <a:bodyPr/>
          <a:lstStyle/>
          <a:p>
            <a:pPr eaLnBrk="1" hangingPunct="1"/>
            <a:r>
              <a:rPr lang="en-US" altLang="zh-CN" sz="2800" dirty="0" smtClean="0">
                <a:ea typeface="宋体" charset="-122"/>
              </a:rPr>
              <a:t>Business Performance Management (BPM) is…</a:t>
            </a:r>
          </a:p>
          <a:p>
            <a:pPr eaLnBrk="1" hangingPunct="1">
              <a:buFontTx/>
              <a:buNone/>
            </a:pPr>
            <a:r>
              <a:rPr lang="en-US" altLang="ja-JP" sz="2800" dirty="0" smtClean="0">
                <a:ea typeface="ＭＳ Ｐゴシック" charset="-128"/>
              </a:rPr>
              <a:t>	A real-time system that alerts managers to potential opportunities, impending problems and threats, and then empowers them to react through models and collaboration. </a:t>
            </a:r>
          </a:p>
          <a:p>
            <a:pPr eaLnBrk="1" hangingPunct="1"/>
            <a:r>
              <a:rPr lang="en-US" altLang="zh-CN" sz="2800" dirty="0" smtClean="0">
                <a:ea typeface="宋体" charset="-122"/>
              </a:rPr>
              <a:t>Also called corporate performance management (CPM by Gartner Group), enterprise performance management (EPM by Oracle), strategic enterprise management (SEM by SAP)  </a:t>
            </a:r>
          </a:p>
        </p:txBody>
      </p:sp>
    </p:spTree>
    <p:extLst>
      <p:ext uri="{BB962C8B-B14F-4D97-AF65-F5344CB8AC3E}">
        <p14:creationId xmlns:p14="http://schemas.microsoft.com/office/powerpoint/2010/main" val="29384577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dirty="0"/>
              <a:t>Business Performance </a:t>
            </a:r>
            <a:r>
              <a:rPr lang="en-US" dirty="0" smtClean="0"/>
              <a:t>Management (BPM)</a:t>
            </a:r>
            <a:endParaRPr lang="en-US" dirty="0"/>
          </a:p>
        </p:txBody>
      </p:sp>
      <p:sp>
        <p:nvSpPr>
          <p:cNvPr id="7171" name="Rectangle 3"/>
          <p:cNvSpPr>
            <a:spLocks noGrp="1" noChangeArrowheads="1"/>
          </p:cNvSpPr>
          <p:nvPr>
            <p:ph type="body" idx="1"/>
          </p:nvPr>
        </p:nvSpPr>
        <p:spPr>
          <a:xfrm>
            <a:off x="762000" y="1600200"/>
            <a:ext cx="8229600" cy="4724400"/>
          </a:xfrm>
        </p:spPr>
        <p:txBody>
          <a:bodyPr/>
          <a:lstStyle/>
          <a:p>
            <a:pPr eaLnBrk="1" hangingPunct="1"/>
            <a:r>
              <a:rPr lang="en-US" altLang="zh-CN" sz="2800" dirty="0" smtClean="0">
                <a:ea typeface="宋体" charset="-122"/>
              </a:rPr>
              <a:t>BPM </a:t>
            </a:r>
            <a:r>
              <a:rPr lang="en-US" altLang="ja-JP" sz="2800" dirty="0" smtClean="0">
                <a:ea typeface="ＭＳ Ｐゴシック" charset="-128"/>
              </a:rPr>
              <a:t>refers to the business processes, methodologies, metrics, and technologies used by enterprises to measure, monitor, and manage business performance. </a:t>
            </a:r>
          </a:p>
          <a:p>
            <a:pPr eaLnBrk="1" hangingPunct="1"/>
            <a:r>
              <a:rPr lang="en-US" altLang="ja-JP" sz="2800" dirty="0" smtClean="0">
                <a:ea typeface="ＭＳ Ｐゴシック" charset="-128"/>
              </a:rPr>
              <a:t>BPM encompasses three key components</a:t>
            </a:r>
          </a:p>
          <a:p>
            <a:pPr lvl="1" fontAlgn="ctr"/>
            <a:r>
              <a:rPr lang="en-US" sz="2400" dirty="0" smtClean="0"/>
              <a:t>A set of integrated, closed-loop management and analytic processes, supported by technology …</a:t>
            </a:r>
            <a:endParaRPr lang="en-US" sz="1400" dirty="0" smtClean="0"/>
          </a:p>
          <a:p>
            <a:pPr lvl="1" fontAlgn="ctr"/>
            <a:r>
              <a:rPr lang="en-US" sz="2400" dirty="0" smtClean="0"/>
              <a:t>Tools for businesses to define strategic goals and then measure/manage performance against them</a:t>
            </a:r>
            <a:endParaRPr lang="en-US" sz="1400" dirty="0" smtClean="0"/>
          </a:p>
          <a:p>
            <a:pPr lvl="1" fontAlgn="ctr"/>
            <a:r>
              <a:rPr lang="en-US" sz="2400" dirty="0" smtClean="0"/>
              <a:t>Methods and tools for monitoring key performance indicators (KPIs), linked to organizational strategy</a:t>
            </a:r>
            <a:endParaRPr lang="en-US" altLang="ja-JP" sz="1800" dirty="0" smtClean="0">
              <a:ea typeface="ＭＳ Ｐゴシック" charset="-128"/>
            </a:endParaRPr>
          </a:p>
        </p:txBody>
      </p:sp>
    </p:spTree>
    <p:extLst>
      <p:ext uri="{BB962C8B-B14F-4D97-AF65-F5344CB8AC3E}">
        <p14:creationId xmlns:p14="http://schemas.microsoft.com/office/powerpoint/2010/main" val="10974069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Closed-Loop Process to Optimize Business Performance </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81000" y="1525888"/>
            <a:ext cx="4724400" cy="4874912"/>
          </a:xfrm>
          <a:prstGeom prst="rect">
            <a:avLst/>
          </a:prstGeom>
          <a:noFill/>
          <a:ln w="9525">
            <a:noFill/>
            <a:miter lim="800000"/>
            <a:headEnd/>
            <a:tailEnd/>
          </a:ln>
        </p:spPr>
      </p:pic>
      <p:sp>
        <p:nvSpPr>
          <p:cNvPr id="5" name="Content Placeholder 2"/>
          <p:cNvSpPr>
            <a:spLocks noGrp="1"/>
          </p:cNvSpPr>
          <p:nvPr>
            <p:ph idx="1"/>
          </p:nvPr>
        </p:nvSpPr>
        <p:spPr>
          <a:xfrm>
            <a:off x="5105400" y="1524000"/>
            <a:ext cx="3886200" cy="4800600"/>
          </a:xfrm>
        </p:spPr>
        <p:txBody>
          <a:bodyPr>
            <a:normAutofit/>
          </a:bodyPr>
          <a:lstStyle/>
          <a:p>
            <a:r>
              <a:rPr lang="en-US" dirty="0" smtClean="0"/>
              <a:t>Process Steps</a:t>
            </a:r>
          </a:p>
          <a:p>
            <a:pPr marL="806450" lvl="1" indent="-349250">
              <a:buSzPct val="80000"/>
              <a:buFont typeface="+mj-lt"/>
              <a:buAutoNum type="arabicPeriod"/>
            </a:pPr>
            <a:r>
              <a:rPr lang="en-US" dirty="0" smtClean="0"/>
              <a:t>Strategize</a:t>
            </a:r>
          </a:p>
          <a:p>
            <a:pPr marL="806450" lvl="1" indent="-349250">
              <a:buSzPct val="80000"/>
              <a:buFont typeface="+mj-lt"/>
              <a:buAutoNum type="arabicPeriod"/>
            </a:pPr>
            <a:r>
              <a:rPr lang="en-US" dirty="0" smtClean="0"/>
              <a:t>Plan</a:t>
            </a:r>
          </a:p>
          <a:p>
            <a:pPr marL="806450" lvl="1" indent="-349250">
              <a:buSzPct val="80000"/>
              <a:buFont typeface="+mj-lt"/>
              <a:buAutoNum type="arabicPeriod"/>
            </a:pPr>
            <a:r>
              <a:rPr lang="en-US" dirty="0" smtClean="0"/>
              <a:t>Monitor/analyze</a:t>
            </a:r>
          </a:p>
          <a:p>
            <a:pPr marL="806450" lvl="1" indent="-349250">
              <a:buSzPct val="80000"/>
              <a:buFont typeface="+mj-lt"/>
              <a:buAutoNum type="arabicPeriod"/>
            </a:pPr>
            <a:r>
              <a:rPr lang="en-US" dirty="0" smtClean="0"/>
              <a:t>Act/adjust</a:t>
            </a:r>
          </a:p>
          <a:p>
            <a:pPr marL="806450" lvl="1" indent="-349250">
              <a:buSzPct val="80000"/>
              <a:buFont typeface="+mj-lt"/>
              <a:buAutoNum type="arabicPeriod"/>
            </a:pPr>
            <a:endParaRPr lang="en-US" dirty="0" smtClean="0"/>
          </a:p>
          <a:p>
            <a:pPr marL="806450" lvl="1" indent="-349250">
              <a:buSzPct val="80000"/>
              <a:buNone/>
            </a:pPr>
            <a:r>
              <a:rPr lang="en-US" dirty="0" smtClean="0"/>
              <a:t>Each with its own process steps </a:t>
            </a:r>
            <a:endParaRPr lang="en-US" dirty="0"/>
          </a:p>
        </p:txBody>
      </p:sp>
    </p:spTree>
    <p:extLst>
      <p:ext uri="{BB962C8B-B14F-4D97-AF65-F5344CB8AC3E}">
        <p14:creationId xmlns:p14="http://schemas.microsoft.com/office/powerpoint/2010/main" val="15380844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pPr eaLnBrk="1" hangingPunct="1">
              <a:defRPr/>
            </a:pPr>
            <a:r>
              <a:rPr lang="en-US" dirty="0"/>
              <a:t>Strategize: </a:t>
            </a:r>
            <a:br>
              <a:rPr lang="en-US" dirty="0"/>
            </a:br>
            <a:r>
              <a:rPr lang="en-US" dirty="0"/>
              <a:t>Where Do We Want to Go?</a:t>
            </a:r>
          </a:p>
        </p:txBody>
      </p:sp>
      <p:sp>
        <p:nvSpPr>
          <p:cNvPr id="11267" name="Rectangle 3"/>
          <p:cNvSpPr>
            <a:spLocks noGrp="1" noChangeArrowheads="1"/>
          </p:cNvSpPr>
          <p:nvPr>
            <p:ph type="body" idx="1"/>
          </p:nvPr>
        </p:nvSpPr>
        <p:spPr>
          <a:xfrm>
            <a:off x="762000" y="1600200"/>
            <a:ext cx="8229600" cy="4876800"/>
          </a:xfrm>
        </p:spPr>
        <p:txBody>
          <a:bodyPr>
            <a:normAutofit/>
          </a:bodyPr>
          <a:lstStyle/>
          <a:p>
            <a:pPr marL="609600" indent="-609600" eaLnBrk="1" hangingPunct="1">
              <a:lnSpc>
                <a:spcPct val="90000"/>
              </a:lnSpc>
            </a:pPr>
            <a:r>
              <a:rPr lang="en-US" altLang="zh-CN" dirty="0" smtClean="0">
                <a:ea typeface="宋体" charset="-122"/>
              </a:rPr>
              <a:t>Strategic planning </a:t>
            </a:r>
          </a:p>
          <a:p>
            <a:pPr marL="914400" lvl="1" indent="-457200" eaLnBrk="1" hangingPunct="1">
              <a:lnSpc>
                <a:spcPct val="90000"/>
              </a:lnSpc>
            </a:pPr>
            <a:r>
              <a:rPr lang="en-US" altLang="zh-CN" dirty="0" smtClean="0">
                <a:solidFill>
                  <a:srgbClr val="F85E08"/>
                </a:solidFill>
                <a:ea typeface="宋体" charset="-122"/>
              </a:rPr>
              <a:t>Common tasks for the strategic planning process:</a:t>
            </a:r>
          </a:p>
          <a:p>
            <a:pPr marL="1371600" lvl="2" indent="-457200" eaLnBrk="1" hangingPunct="1">
              <a:lnSpc>
                <a:spcPct val="90000"/>
              </a:lnSpc>
              <a:buClr>
                <a:srgbClr val="FF0000"/>
              </a:buClr>
              <a:buSzPct val="80000"/>
              <a:buFontTx/>
              <a:buAutoNum type="arabicPeriod"/>
            </a:pPr>
            <a:r>
              <a:rPr lang="en-US" altLang="zh-CN" dirty="0" smtClean="0">
                <a:ea typeface="宋体" charset="-122"/>
              </a:rPr>
              <a:t>Conduct a current situation analysis</a:t>
            </a:r>
          </a:p>
          <a:p>
            <a:pPr marL="1371600" lvl="2" indent="-457200" eaLnBrk="1" hangingPunct="1">
              <a:lnSpc>
                <a:spcPct val="90000"/>
              </a:lnSpc>
              <a:buClr>
                <a:srgbClr val="FF0000"/>
              </a:buClr>
              <a:buSzPct val="80000"/>
              <a:buFontTx/>
              <a:buAutoNum type="arabicPeriod"/>
            </a:pPr>
            <a:r>
              <a:rPr lang="en-US" altLang="zh-CN" dirty="0" smtClean="0">
                <a:ea typeface="宋体" charset="-122"/>
              </a:rPr>
              <a:t>Determine the planning horizon</a:t>
            </a:r>
          </a:p>
          <a:p>
            <a:pPr marL="1371600" lvl="2" indent="-457200" eaLnBrk="1" hangingPunct="1">
              <a:lnSpc>
                <a:spcPct val="90000"/>
              </a:lnSpc>
              <a:buClr>
                <a:srgbClr val="FF0000"/>
              </a:buClr>
              <a:buSzPct val="80000"/>
              <a:buFontTx/>
              <a:buAutoNum type="arabicPeriod"/>
            </a:pPr>
            <a:r>
              <a:rPr lang="en-US" altLang="zh-CN" dirty="0" smtClean="0">
                <a:ea typeface="宋体" charset="-122"/>
              </a:rPr>
              <a:t>Conduct an environment scan</a:t>
            </a:r>
          </a:p>
          <a:p>
            <a:pPr marL="1371600" lvl="2" indent="-457200" eaLnBrk="1" hangingPunct="1">
              <a:lnSpc>
                <a:spcPct val="90000"/>
              </a:lnSpc>
              <a:buClr>
                <a:srgbClr val="FF0000"/>
              </a:buClr>
              <a:buSzPct val="80000"/>
              <a:buFontTx/>
              <a:buAutoNum type="arabicPeriod"/>
            </a:pPr>
            <a:r>
              <a:rPr lang="en-US" altLang="zh-CN" dirty="0" smtClean="0">
                <a:ea typeface="宋体" charset="-122"/>
              </a:rPr>
              <a:t>Identify critical success factors</a:t>
            </a:r>
          </a:p>
          <a:p>
            <a:pPr marL="1371600" lvl="2" indent="-457200" eaLnBrk="1" hangingPunct="1">
              <a:lnSpc>
                <a:spcPct val="90000"/>
              </a:lnSpc>
              <a:buClr>
                <a:srgbClr val="FF0000"/>
              </a:buClr>
              <a:buSzPct val="80000"/>
              <a:buFontTx/>
              <a:buAutoNum type="arabicPeriod"/>
            </a:pPr>
            <a:r>
              <a:rPr lang="en-US" altLang="zh-CN" dirty="0" smtClean="0">
                <a:ea typeface="宋体" charset="-122"/>
              </a:rPr>
              <a:t>Complete a gap analysis</a:t>
            </a:r>
          </a:p>
          <a:p>
            <a:pPr marL="1371600" lvl="2" indent="-457200" eaLnBrk="1" hangingPunct="1">
              <a:lnSpc>
                <a:spcPct val="90000"/>
              </a:lnSpc>
              <a:buClr>
                <a:srgbClr val="FF0000"/>
              </a:buClr>
              <a:buSzPct val="80000"/>
              <a:buFontTx/>
              <a:buAutoNum type="arabicPeriod"/>
            </a:pPr>
            <a:r>
              <a:rPr lang="en-US" altLang="zh-CN" dirty="0" smtClean="0">
                <a:ea typeface="宋体" charset="-122"/>
              </a:rPr>
              <a:t>Create a strategic vision</a:t>
            </a:r>
          </a:p>
          <a:p>
            <a:pPr marL="1371600" lvl="2" indent="-457200" eaLnBrk="1" hangingPunct="1">
              <a:lnSpc>
                <a:spcPct val="90000"/>
              </a:lnSpc>
              <a:buClr>
                <a:srgbClr val="FF0000"/>
              </a:buClr>
              <a:buSzPct val="80000"/>
              <a:buFontTx/>
              <a:buAutoNum type="arabicPeriod"/>
            </a:pPr>
            <a:r>
              <a:rPr lang="en-US" altLang="zh-CN" dirty="0" smtClean="0">
                <a:ea typeface="宋体" charset="-122"/>
              </a:rPr>
              <a:t>Develop a business strategy</a:t>
            </a:r>
          </a:p>
          <a:p>
            <a:pPr marL="1371600" lvl="2" indent="-457200" eaLnBrk="1" hangingPunct="1">
              <a:lnSpc>
                <a:spcPct val="90000"/>
              </a:lnSpc>
              <a:buClr>
                <a:srgbClr val="FF0000"/>
              </a:buClr>
              <a:buSzPct val="80000"/>
              <a:buFontTx/>
              <a:buAutoNum type="arabicPeriod"/>
            </a:pPr>
            <a:r>
              <a:rPr lang="en-US" altLang="zh-CN" dirty="0" smtClean="0">
                <a:ea typeface="宋体" charset="-122"/>
              </a:rPr>
              <a:t>Identify strategic objectives and goals</a:t>
            </a:r>
          </a:p>
        </p:txBody>
      </p:sp>
    </p:spTree>
    <p:extLst>
      <p:ext uri="{BB962C8B-B14F-4D97-AF65-F5344CB8AC3E}">
        <p14:creationId xmlns:p14="http://schemas.microsoft.com/office/powerpoint/2010/main" val="24342225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pPr eaLnBrk="1" hangingPunct="1">
              <a:defRPr/>
            </a:pPr>
            <a:r>
              <a:rPr lang="en-US" dirty="0"/>
              <a:t>Plan: </a:t>
            </a:r>
            <a:br>
              <a:rPr lang="en-US" dirty="0"/>
            </a:br>
            <a:r>
              <a:rPr lang="en-US" dirty="0"/>
              <a:t>How Do We Get There?</a:t>
            </a:r>
          </a:p>
        </p:txBody>
      </p:sp>
      <p:sp>
        <p:nvSpPr>
          <p:cNvPr id="14339" name="Rectangle 3"/>
          <p:cNvSpPr>
            <a:spLocks noGrp="1" noChangeArrowheads="1"/>
          </p:cNvSpPr>
          <p:nvPr>
            <p:ph type="body" idx="1"/>
          </p:nvPr>
        </p:nvSpPr>
        <p:spPr>
          <a:xfrm>
            <a:off x="762000" y="1524000"/>
            <a:ext cx="8193088" cy="4800600"/>
          </a:xfrm>
        </p:spPr>
        <p:txBody>
          <a:bodyPr>
            <a:normAutofit/>
          </a:bodyPr>
          <a:lstStyle/>
          <a:p>
            <a:pPr eaLnBrk="1" hangingPunct="1"/>
            <a:r>
              <a:rPr lang="en-US" altLang="zh-CN" dirty="0" smtClean="0">
                <a:ea typeface="宋体" charset="-122"/>
              </a:rPr>
              <a:t>Operational planning</a:t>
            </a:r>
          </a:p>
          <a:p>
            <a:pPr lvl="1" eaLnBrk="1" hangingPunct="1"/>
            <a:r>
              <a:rPr lang="en-US" altLang="zh-CN" dirty="0" smtClean="0">
                <a:solidFill>
                  <a:srgbClr val="FF0000"/>
                </a:solidFill>
                <a:ea typeface="宋体" charset="-122"/>
              </a:rPr>
              <a:t>Operational plan: </a:t>
            </a:r>
            <a:r>
              <a:rPr lang="en-US" altLang="zh-CN" dirty="0" smtClean="0">
                <a:ea typeface="宋体" charset="-122"/>
              </a:rPr>
              <a:t>plan that translates an organization’s strategic objectives and goals into a set of well-defined tactics and initiatives, resources requirements, and expected results for some future time period (usually a year).</a:t>
            </a:r>
          </a:p>
          <a:p>
            <a:pPr eaLnBrk="1" hangingPunct="1"/>
            <a:r>
              <a:rPr lang="en-US" altLang="zh-CN" dirty="0" smtClean="0">
                <a:ea typeface="宋体" charset="-122"/>
              </a:rPr>
              <a:t>Operational planning can be</a:t>
            </a:r>
          </a:p>
          <a:p>
            <a:pPr lvl="2" eaLnBrk="1" hangingPunct="1"/>
            <a:r>
              <a:rPr lang="en-US" altLang="zh-CN" dirty="0" smtClean="0">
                <a:ea typeface="宋体" charset="-122"/>
              </a:rPr>
              <a:t>Tactic-centric (operationally focused)</a:t>
            </a:r>
          </a:p>
          <a:p>
            <a:pPr lvl="2" eaLnBrk="1" hangingPunct="1"/>
            <a:r>
              <a:rPr lang="en-US" altLang="zh-CN" dirty="0" smtClean="0">
                <a:ea typeface="宋体" charset="-122"/>
              </a:rPr>
              <a:t>Budget-centric plan (financially focused)</a:t>
            </a:r>
          </a:p>
          <a:p>
            <a:pPr lvl="1" eaLnBrk="1" hangingPunct="1">
              <a:buFontTx/>
              <a:buNone/>
            </a:pPr>
            <a:endParaRPr lang="en-US" altLang="zh-CN" dirty="0" smtClean="0">
              <a:ea typeface="宋体" charset="-122"/>
            </a:endParaRPr>
          </a:p>
        </p:txBody>
      </p:sp>
    </p:spTree>
    <p:extLst>
      <p:ext uri="{BB962C8B-B14F-4D97-AF65-F5344CB8AC3E}">
        <p14:creationId xmlns:p14="http://schemas.microsoft.com/office/powerpoint/2010/main" val="1344649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Vignette…</a:t>
            </a:r>
            <a:endParaRPr lang="en-US" dirty="0"/>
          </a:p>
        </p:txBody>
      </p:sp>
      <p:sp>
        <p:nvSpPr>
          <p:cNvPr id="3" name="Content Placeholder 2"/>
          <p:cNvSpPr>
            <a:spLocks noGrp="1"/>
          </p:cNvSpPr>
          <p:nvPr>
            <p:ph idx="1"/>
          </p:nvPr>
        </p:nvSpPr>
        <p:spPr>
          <a:xfrm>
            <a:off x="762000" y="1600200"/>
            <a:ext cx="8305800" cy="4876800"/>
          </a:xfrm>
        </p:spPr>
        <p:txBody>
          <a:bodyPr>
            <a:normAutofit/>
          </a:bodyPr>
          <a:lstStyle/>
          <a:p>
            <a:pPr marL="0" indent="0">
              <a:buNone/>
            </a:pPr>
            <a:r>
              <a:rPr lang="en-US" sz="3600" dirty="0">
                <a:solidFill>
                  <a:srgbClr val="F85E08"/>
                </a:solidFill>
                <a:effectLst>
                  <a:outerShdw blurRad="38100" dist="38100" dir="2700000" algn="tl">
                    <a:srgbClr val="000000">
                      <a:alpha val="43137"/>
                    </a:srgbClr>
                  </a:outerShdw>
                </a:effectLst>
              </a:rPr>
              <a:t>Self-Service Reporting </a:t>
            </a:r>
            <a:r>
              <a:rPr lang="en-US" sz="3600" dirty="0" smtClean="0">
                <a:solidFill>
                  <a:srgbClr val="F85E08"/>
                </a:solidFill>
                <a:effectLst>
                  <a:outerShdw blurRad="38100" dist="38100" dir="2700000" algn="tl">
                    <a:srgbClr val="000000">
                      <a:alpha val="43137"/>
                    </a:srgbClr>
                  </a:outerShdw>
                </a:effectLst>
              </a:rPr>
              <a:t>Environment Saves </a:t>
            </a:r>
            <a:r>
              <a:rPr lang="en-US" sz="3600" dirty="0">
                <a:solidFill>
                  <a:srgbClr val="F85E08"/>
                </a:solidFill>
                <a:effectLst>
                  <a:outerShdw blurRad="38100" dist="38100" dir="2700000" algn="tl">
                    <a:srgbClr val="000000">
                      <a:alpha val="43137"/>
                    </a:srgbClr>
                  </a:outerShdw>
                </a:effectLst>
              </a:rPr>
              <a:t>Millions For Corporate Customers</a:t>
            </a:r>
            <a:endParaRPr lang="en-US" sz="3600" dirty="0" smtClean="0">
              <a:solidFill>
                <a:srgbClr val="F85E08"/>
              </a:solidFill>
              <a:effectLst>
                <a:outerShdw blurRad="38100" dist="38100" dir="2700000" algn="tl">
                  <a:srgbClr val="000000">
                    <a:alpha val="43137"/>
                  </a:srgbClr>
                </a:outerShdw>
              </a:effectLst>
            </a:endParaRPr>
          </a:p>
          <a:p>
            <a:r>
              <a:rPr lang="en-US" dirty="0" smtClean="0"/>
              <a:t>Background</a:t>
            </a:r>
          </a:p>
          <a:p>
            <a:r>
              <a:rPr lang="en-US" dirty="0" smtClean="0"/>
              <a:t>Business Challenge</a:t>
            </a:r>
          </a:p>
          <a:p>
            <a:r>
              <a:rPr lang="en-US" dirty="0" smtClean="0"/>
              <a:t>Solution</a:t>
            </a:r>
          </a:p>
          <a:p>
            <a:r>
              <a:rPr lang="en-US" dirty="0" smtClean="0"/>
              <a:t>Results</a:t>
            </a:r>
          </a:p>
          <a:p>
            <a:r>
              <a:rPr lang="en-US" dirty="0" smtClean="0"/>
              <a:t>Answer &amp; discuss the case questions.</a:t>
            </a:r>
            <a:endParaRPr lang="en-US" dirty="0"/>
          </a:p>
        </p:txBody>
      </p:sp>
    </p:spTree>
    <p:extLst>
      <p:ext uri="{BB962C8B-B14F-4D97-AF65-F5344CB8AC3E}">
        <p14:creationId xmlns:p14="http://schemas.microsoft.com/office/powerpoint/2010/main" val="34969514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pPr eaLnBrk="1" hangingPunct="1">
              <a:defRPr/>
            </a:pPr>
            <a:r>
              <a:rPr lang="en-US" dirty="0" smtClean="0"/>
              <a:t>Monitor/Analyze: </a:t>
            </a:r>
            <a:r>
              <a:rPr lang="en-US" dirty="0"/>
              <a:t/>
            </a:r>
            <a:br>
              <a:rPr lang="en-US" dirty="0"/>
            </a:br>
            <a:r>
              <a:rPr lang="en-US" dirty="0"/>
              <a:t>How Are We Doing?</a:t>
            </a:r>
          </a:p>
        </p:txBody>
      </p:sp>
      <p:sp>
        <p:nvSpPr>
          <p:cNvPr id="16387" name="Rectangle 3"/>
          <p:cNvSpPr>
            <a:spLocks noGrp="1" noChangeArrowheads="1"/>
          </p:cNvSpPr>
          <p:nvPr>
            <p:ph type="body" idx="1"/>
          </p:nvPr>
        </p:nvSpPr>
        <p:spPr/>
        <p:txBody>
          <a:bodyPr/>
          <a:lstStyle/>
          <a:p>
            <a:pPr eaLnBrk="1" hangingPunct="1"/>
            <a:r>
              <a:rPr lang="en-US" altLang="zh-CN" sz="3600" dirty="0" smtClean="0">
                <a:ea typeface="宋体" charset="-122"/>
              </a:rPr>
              <a:t>A comprehensive framework for monitoring performance should address two key issues: </a:t>
            </a:r>
          </a:p>
          <a:p>
            <a:pPr lvl="1" eaLnBrk="1" hangingPunct="1"/>
            <a:r>
              <a:rPr lang="en-US" altLang="zh-CN" sz="3200" dirty="0" smtClean="0">
                <a:ea typeface="宋体" charset="-122"/>
              </a:rPr>
              <a:t>What to monitor?</a:t>
            </a:r>
          </a:p>
          <a:p>
            <a:pPr lvl="2" eaLnBrk="1" hangingPunct="1"/>
            <a:r>
              <a:rPr lang="en-US" altLang="zh-CN" sz="2800" dirty="0" smtClean="0">
                <a:ea typeface="宋体" charset="-122"/>
              </a:rPr>
              <a:t>Critical success factors</a:t>
            </a:r>
          </a:p>
          <a:p>
            <a:pPr lvl="2" eaLnBrk="1" hangingPunct="1"/>
            <a:r>
              <a:rPr lang="en-US" altLang="zh-CN" sz="2800" dirty="0" smtClean="0">
                <a:ea typeface="宋体" charset="-122"/>
              </a:rPr>
              <a:t>Strategic goals and targets</a:t>
            </a:r>
          </a:p>
          <a:p>
            <a:pPr lvl="2" eaLnBrk="1" hangingPunct="1"/>
            <a:r>
              <a:rPr lang="en-US" altLang="zh-CN" sz="2800" dirty="0" smtClean="0">
                <a:ea typeface="宋体" charset="-122"/>
              </a:rPr>
              <a:t>…</a:t>
            </a:r>
          </a:p>
          <a:p>
            <a:pPr lvl="1" eaLnBrk="1" hangingPunct="1"/>
            <a:r>
              <a:rPr lang="en-US" altLang="zh-CN" sz="3200" dirty="0" smtClean="0">
                <a:ea typeface="宋体" charset="-122"/>
              </a:rPr>
              <a:t>How to monitor?</a:t>
            </a:r>
          </a:p>
          <a:p>
            <a:pPr lvl="2" eaLnBrk="1" hangingPunct="1"/>
            <a:r>
              <a:rPr lang="en-US" altLang="zh-CN" dirty="0" smtClean="0">
                <a:ea typeface="宋体" charset="-122"/>
              </a:rPr>
              <a:t>…</a:t>
            </a:r>
          </a:p>
        </p:txBody>
      </p:sp>
    </p:spTree>
    <p:extLst>
      <p:ext uri="{BB962C8B-B14F-4D97-AF65-F5344CB8AC3E}">
        <p14:creationId xmlns:p14="http://schemas.microsoft.com/office/powerpoint/2010/main" val="37756934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p:txBody>
          <a:bodyPr>
            <a:normAutofit/>
          </a:bodyPr>
          <a:lstStyle/>
          <a:p>
            <a:pPr marL="457200" indent="-457200" eaLnBrk="1" hangingPunct="1"/>
            <a:r>
              <a:rPr lang="en-US" altLang="zh-CN" sz="3200" dirty="0" smtClean="0">
                <a:ea typeface="宋体" charset="-122"/>
              </a:rPr>
              <a:t>Success (or mere survival) </a:t>
            </a:r>
            <a:r>
              <a:rPr lang="en-US" sz="3200" dirty="0" smtClean="0"/>
              <a:t>depends on new projects: creating new products, entering new markets, acquiring new customers (or businesses), or streamlining some process.</a:t>
            </a:r>
          </a:p>
          <a:p>
            <a:pPr marL="457200" indent="-457200" eaLnBrk="1" hangingPunct="1"/>
            <a:r>
              <a:rPr lang="en-US" sz="3200" dirty="0" smtClean="0"/>
              <a:t>Many new projects and ventures fail!</a:t>
            </a:r>
          </a:p>
          <a:p>
            <a:pPr marL="457200" indent="-457200"/>
            <a:r>
              <a:rPr lang="en-US" sz="3200" dirty="0"/>
              <a:t>What is the chance of failure? </a:t>
            </a:r>
          </a:p>
          <a:p>
            <a:pPr marL="738188" lvl="1" indent="-457200"/>
            <a:r>
              <a:rPr lang="en-US" sz="2800" dirty="0" smtClean="0"/>
              <a:t>60% of Hollywood movies fail</a:t>
            </a:r>
          </a:p>
          <a:p>
            <a:pPr marL="738188" lvl="1" indent="-457200"/>
            <a:r>
              <a:rPr lang="en-US" sz="2800" dirty="0" smtClean="0"/>
              <a:t>70% of large IT projects fail, …</a:t>
            </a:r>
          </a:p>
          <a:p>
            <a:pPr marL="738188" lvl="1" indent="-457200"/>
            <a:endParaRPr lang="en-US" sz="2800" dirty="0" smtClean="0"/>
          </a:p>
        </p:txBody>
      </p:sp>
      <p:sp>
        <p:nvSpPr>
          <p:cNvPr id="2" name="Title 1"/>
          <p:cNvSpPr>
            <a:spLocks noGrp="1"/>
          </p:cNvSpPr>
          <p:nvPr>
            <p:ph type="title"/>
          </p:nvPr>
        </p:nvSpPr>
        <p:spPr>
          <a:xfrm>
            <a:off x="1150938" y="231776"/>
            <a:ext cx="7764462" cy="1139824"/>
          </a:xfrm>
        </p:spPr>
        <p:txBody>
          <a:bodyPr/>
          <a:lstStyle/>
          <a:p>
            <a:r>
              <a:rPr lang="en-US" dirty="0"/>
              <a:t>Act and </a:t>
            </a:r>
            <a:r>
              <a:rPr lang="en-US" dirty="0" smtClean="0"/>
              <a:t>Adjust: What </a:t>
            </a:r>
            <a:r>
              <a:rPr lang="en-US" dirty="0"/>
              <a:t>Do We Need to Do Differently?</a:t>
            </a:r>
          </a:p>
        </p:txBody>
      </p:sp>
    </p:spTree>
    <p:extLst>
      <p:ext uri="{BB962C8B-B14F-4D97-AF65-F5344CB8AC3E}">
        <p14:creationId xmlns:p14="http://schemas.microsoft.com/office/powerpoint/2010/main" val="42364934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4.7</a:t>
            </a:r>
            <a:endParaRPr lang="en-US" dirty="0"/>
          </a:p>
        </p:txBody>
      </p:sp>
      <p:sp>
        <p:nvSpPr>
          <p:cNvPr id="3" name="Content Placeholder 2"/>
          <p:cNvSpPr>
            <a:spLocks noGrp="1"/>
          </p:cNvSpPr>
          <p:nvPr>
            <p:ph idx="1"/>
          </p:nvPr>
        </p:nvSpPr>
        <p:spPr>
          <a:xfrm>
            <a:off x="762000" y="1600200"/>
            <a:ext cx="8077200" cy="4876800"/>
          </a:xfrm>
        </p:spPr>
        <p:txBody>
          <a:bodyPr>
            <a:normAutofit fontScale="92500" lnSpcReduction="10000"/>
          </a:bodyPr>
          <a:lstStyle/>
          <a:p>
            <a:pPr marL="0" indent="0">
              <a:buNone/>
            </a:pPr>
            <a:r>
              <a:rPr lang="en-US" sz="3900" dirty="0">
                <a:solidFill>
                  <a:srgbClr val="F85E08"/>
                </a:solidFill>
                <a:effectLst>
                  <a:outerShdw blurRad="38100" dist="38100" dir="2700000" algn="tl">
                    <a:srgbClr val="000000">
                      <a:alpha val="43137"/>
                    </a:srgbClr>
                  </a:outerShdw>
                </a:effectLst>
              </a:rPr>
              <a:t>IBM Cognos Express Helps </a:t>
            </a:r>
            <a:r>
              <a:rPr lang="en-US" sz="3900" dirty="0" smtClean="0">
                <a:solidFill>
                  <a:srgbClr val="F85E08"/>
                </a:solidFill>
                <a:effectLst>
                  <a:outerShdw blurRad="38100" dist="38100" dir="2700000" algn="tl">
                    <a:srgbClr val="000000">
                      <a:alpha val="43137"/>
                    </a:srgbClr>
                  </a:outerShdw>
                </a:effectLst>
              </a:rPr>
              <a:t>Mace </a:t>
            </a:r>
            <a:r>
              <a:rPr lang="en-US" sz="3900" dirty="0">
                <a:solidFill>
                  <a:srgbClr val="F85E08"/>
                </a:solidFill>
                <a:effectLst>
                  <a:outerShdw blurRad="38100" dist="38100" dir="2700000" algn="tl">
                    <a:srgbClr val="000000">
                      <a:alpha val="43137"/>
                    </a:srgbClr>
                  </a:outerShdw>
                </a:effectLst>
              </a:rPr>
              <a:t>for Faster and Better Business Reporting</a:t>
            </a:r>
            <a:endParaRPr lang="en-US" sz="3900" dirty="0" smtClean="0">
              <a:solidFill>
                <a:srgbClr val="F85E08"/>
              </a:solidFill>
              <a:effectLst>
                <a:outerShdw blurRad="38100" dist="38100" dir="2700000" algn="tl">
                  <a:srgbClr val="000000">
                    <a:alpha val="43137"/>
                  </a:srgbClr>
                </a:outerShdw>
              </a:effectLst>
            </a:endParaRPr>
          </a:p>
          <a:p>
            <a:pPr marL="0" indent="0">
              <a:buNone/>
            </a:pPr>
            <a:r>
              <a:rPr lang="en-US" sz="3500" u="sng" dirty="0" smtClean="0">
                <a:solidFill>
                  <a:srgbClr val="F85E08"/>
                </a:solidFill>
                <a:effectLst>
                  <a:outerShdw blurRad="38100" dist="38100" dir="2700000" algn="tl">
                    <a:srgbClr val="000000">
                      <a:alpha val="43137"/>
                    </a:srgbClr>
                  </a:outerShdw>
                </a:effectLst>
              </a:rPr>
              <a:t>Questions </a:t>
            </a:r>
            <a:r>
              <a:rPr lang="en-US" sz="3500" u="sng" dirty="0">
                <a:solidFill>
                  <a:srgbClr val="F85E08"/>
                </a:solidFill>
                <a:effectLst>
                  <a:outerShdw blurRad="38100" dist="38100" dir="2700000" algn="tl">
                    <a:srgbClr val="000000">
                      <a:alpha val="43137"/>
                    </a:srgbClr>
                  </a:outerShdw>
                </a:effectLst>
              </a:rPr>
              <a:t>for Discussion</a:t>
            </a:r>
          </a:p>
          <a:p>
            <a:pPr marL="514350" indent="-514350">
              <a:buClr>
                <a:srgbClr val="F85E08"/>
              </a:buClr>
              <a:buSzPct val="80000"/>
              <a:buFont typeface="+mj-lt"/>
              <a:buAutoNum type="arabicPeriod"/>
            </a:pPr>
            <a:r>
              <a:rPr lang="en-US" sz="3000" dirty="0" smtClean="0"/>
              <a:t>What </a:t>
            </a:r>
            <a:r>
              <a:rPr lang="en-US" sz="3000" dirty="0"/>
              <a:t>was the reporting challenge Mace was </a:t>
            </a:r>
            <a:r>
              <a:rPr lang="en-US" sz="3000" dirty="0" smtClean="0"/>
              <a:t>facing? Do </a:t>
            </a:r>
            <a:r>
              <a:rPr lang="en-US" sz="3000" dirty="0"/>
              <a:t>you think this is </a:t>
            </a:r>
            <a:r>
              <a:rPr lang="en-US" sz="3000" dirty="0" smtClean="0"/>
              <a:t>an unusual </a:t>
            </a:r>
            <a:r>
              <a:rPr lang="en-US" sz="3000" dirty="0"/>
              <a:t>challenge </a:t>
            </a:r>
            <a:r>
              <a:rPr lang="en-US" sz="3000" dirty="0" smtClean="0"/>
              <a:t>specific to </a:t>
            </a:r>
            <a:r>
              <a:rPr lang="en-US" sz="3000" dirty="0"/>
              <a:t>Mace?</a:t>
            </a:r>
          </a:p>
          <a:p>
            <a:pPr marL="514350" indent="-514350">
              <a:buClr>
                <a:srgbClr val="F85E08"/>
              </a:buClr>
              <a:buSzPct val="80000"/>
              <a:buFont typeface="+mj-lt"/>
              <a:buAutoNum type="arabicPeriod"/>
            </a:pPr>
            <a:r>
              <a:rPr lang="en-US" sz="3000" dirty="0" smtClean="0"/>
              <a:t>What </a:t>
            </a:r>
            <a:r>
              <a:rPr lang="en-US" sz="3000" dirty="0"/>
              <a:t>was the approach for a potential solution?</a:t>
            </a:r>
          </a:p>
          <a:p>
            <a:pPr marL="514350" indent="-514350">
              <a:buClr>
                <a:srgbClr val="F85E08"/>
              </a:buClr>
              <a:buSzPct val="80000"/>
              <a:buFont typeface="+mj-lt"/>
              <a:buAutoNum type="arabicPeriod"/>
            </a:pPr>
            <a:r>
              <a:rPr lang="en-US" sz="3000" dirty="0" smtClean="0"/>
              <a:t>What </a:t>
            </a:r>
            <a:r>
              <a:rPr lang="en-US" sz="3000" dirty="0"/>
              <a:t>were the results obtained in the short </a:t>
            </a:r>
            <a:r>
              <a:rPr lang="en-US" sz="3000" dirty="0" smtClean="0"/>
              <a:t>term, and </a:t>
            </a:r>
            <a:r>
              <a:rPr lang="en-US" sz="3000" dirty="0"/>
              <a:t>what were the future </a:t>
            </a:r>
            <a:r>
              <a:rPr lang="en-US" sz="3000" dirty="0" smtClean="0"/>
              <a:t>plans?</a:t>
            </a:r>
            <a:endParaRPr lang="en-US" sz="3000" dirty="0"/>
          </a:p>
        </p:txBody>
      </p:sp>
    </p:spTree>
    <p:extLst>
      <p:ext uri="{BB962C8B-B14F-4D97-AF65-F5344CB8AC3E}">
        <p14:creationId xmlns:p14="http://schemas.microsoft.com/office/powerpoint/2010/main" val="15384564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p:txBody>
          <a:bodyPr>
            <a:normAutofit/>
          </a:bodyPr>
          <a:lstStyle/>
          <a:p>
            <a:pPr eaLnBrk="1" hangingPunct="1"/>
            <a:r>
              <a:rPr lang="en-US" altLang="zh-CN" b="1" dirty="0" smtClean="0">
                <a:ea typeface="宋体" charset="-122"/>
              </a:rPr>
              <a:t>Performance measurement system</a:t>
            </a:r>
            <a:r>
              <a:rPr lang="en-US" altLang="zh-CN" dirty="0" smtClean="0">
                <a:ea typeface="宋体" charset="-122"/>
              </a:rPr>
              <a:t> </a:t>
            </a:r>
          </a:p>
          <a:p>
            <a:pPr eaLnBrk="1" hangingPunct="1">
              <a:buFontTx/>
              <a:buNone/>
            </a:pPr>
            <a:r>
              <a:rPr lang="en-US" altLang="zh-CN" dirty="0" smtClean="0">
                <a:ea typeface="宋体" charset="-122"/>
              </a:rPr>
              <a:t>	A system that assists managers in tracking the implementations of business strategy by comparing actual results against strategic goals and objectives </a:t>
            </a:r>
          </a:p>
          <a:p>
            <a:pPr lvl="1" eaLnBrk="1" hangingPunct="1"/>
            <a:r>
              <a:rPr lang="en-US" altLang="zh-CN" dirty="0" smtClean="0">
                <a:ea typeface="宋体" charset="-122"/>
              </a:rPr>
              <a:t>Comprises systematic comparative methods that indicate progress (or lack thereof) against goals</a:t>
            </a:r>
          </a:p>
        </p:txBody>
      </p:sp>
      <p:sp>
        <p:nvSpPr>
          <p:cNvPr id="2" name="Title 1"/>
          <p:cNvSpPr>
            <a:spLocks noGrp="1"/>
          </p:cNvSpPr>
          <p:nvPr>
            <p:ph type="title"/>
          </p:nvPr>
        </p:nvSpPr>
        <p:spPr/>
        <p:txBody>
          <a:bodyPr/>
          <a:lstStyle/>
          <a:p>
            <a:r>
              <a:rPr lang="en-US" dirty="0"/>
              <a:t>Performance Measurement </a:t>
            </a:r>
          </a:p>
        </p:txBody>
      </p:sp>
    </p:spTree>
    <p:extLst>
      <p:ext uri="{BB962C8B-B14F-4D97-AF65-F5344CB8AC3E}">
        <p14:creationId xmlns:p14="http://schemas.microsoft.com/office/powerpoint/2010/main" val="31784510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762000" y="1600200"/>
            <a:ext cx="8193088" cy="2819400"/>
          </a:xfrm>
        </p:spPr>
        <p:txBody>
          <a:bodyPr>
            <a:normAutofit/>
          </a:bodyPr>
          <a:lstStyle/>
          <a:p>
            <a:pPr eaLnBrk="1" hangingPunct="1"/>
            <a:r>
              <a:rPr lang="en-US" altLang="zh-CN" b="1" dirty="0" smtClean="0">
                <a:ea typeface="宋体" charset="-122"/>
              </a:rPr>
              <a:t>Key performance indicator (KPI)</a:t>
            </a:r>
            <a:endParaRPr lang="en-US" altLang="zh-CN" dirty="0" smtClean="0">
              <a:ea typeface="宋体" charset="-122"/>
            </a:endParaRPr>
          </a:p>
          <a:p>
            <a:pPr eaLnBrk="1" hangingPunct="1">
              <a:buFontTx/>
              <a:buNone/>
            </a:pPr>
            <a:r>
              <a:rPr lang="en-US" altLang="zh-CN" dirty="0" smtClean="0">
                <a:ea typeface="宋体" charset="-122"/>
              </a:rPr>
              <a:t>	</a:t>
            </a:r>
            <a:r>
              <a:rPr lang="en-US" dirty="0" smtClean="0"/>
              <a:t>A KPI represents a strategic objective and metrics that measure performance against a goal</a:t>
            </a:r>
          </a:p>
          <a:p>
            <a:r>
              <a:rPr lang="en-US" dirty="0" smtClean="0"/>
              <a:t>Distinguishing features of KPIs</a:t>
            </a:r>
            <a:endParaRPr lang="en-US" altLang="zh-CN" dirty="0" smtClean="0">
              <a:ea typeface="宋体" charset="-122"/>
            </a:endParaRPr>
          </a:p>
        </p:txBody>
      </p:sp>
      <p:sp>
        <p:nvSpPr>
          <p:cNvPr id="4" name="Title 3"/>
          <p:cNvSpPr>
            <a:spLocks noGrp="1"/>
          </p:cNvSpPr>
          <p:nvPr>
            <p:ph type="title"/>
          </p:nvPr>
        </p:nvSpPr>
        <p:spPr/>
        <p:txBody>
          <a:bodyPr/>
          <a:lstStyle/>
          <a:p>
            <a:pPr eaLnBrk="1" hangingPunct="1">
              <a:defRPr/>
            </a:pPr>
            <a:r>
              <a:rPr lang="en-US" dirty="0" smtClean="0"/>
              <a:t>KPIs and Operational Metrics</a:t>
            </a:r>
            <a:endParaRPr lang="en-US" dirty="0"/>
          </a:p>
        </p:txBody>
      </p:sp>
      <p:sp>
        <p:nvSpPr>
          <p:cNvPr id="5" name="Rectangle 3"/>
          <p:cNvSpPr txBox="1">
            <a:spLocks noChangeArrowheads="1"/>
          </p:cNvSpPr>
          <p:nvPr/>
        </p:nvSpPr>
        <p:spPr bwMode="auto">
          <a:xfrm>
            <a:off x="1143000" y="4343400"/>
            <a:ext cx="3048000" cy="167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0000"/>
              </a:buClr>
              <a:buSzPct val="60000"/>
              <a:buFont typeface="Wingdings" pitchFamily="2" charset="2"/>
              <a:buChar char="n"/>
              <a:tabLst/>
              <a:defRPr/>
            </a:pPr>
            <a:r>
              <a:rPr kumimoji="0" lang="en-US" altLang="zh-CN" sz="3200" b="0" i="0" u="none" strike="noStrike" kern="0" cap="none" spc="0" normalizeH="0" baseline="0" noProof="0" dirty="0" smtClean="0">
                <a:ln>
                  <a:noFill/>
                </a:ln>
                <a:solidFill>
                  <a:schemeClr val="folHlink"/>
                </a:solidFill>
                <a:effectLst/>
                <a:uLnTx/>
                <a:uFillTx/>
                <a:latin typeface="+mn-lt"/>
                <a:ea typeface="宋体" charset="-122"/>
                <a:cs typeface="+mn-cs"/>
              </a:rPr>
              <a:t>Strategy</a:t>
            </a:r>
          </a:p>
          <a:p>
            <a:pPr marL="342900" marR="0" lvl="0" indent="-342900" algn="l" defTabSz="914400" rtl="0" eaLnBrk="1" fontAlgn="base" latinLnBrk="0" hangingPunct="1">
              <a:lnSpc>
                <a:spcPct val="100000"/>
              </a:lnSpc>
              <a:spcBef>
                <a:spcPct val="20000"/>
              </a:spcBef>
              <a:spcAft>
                <a:spcPct val="0"/>
              </a:spcAft>
              <a:buClr>
                <a:srgbClr val="FF0000"/>
              </a:buClr>
              <a:buSzPct val="60000"/>
              <a:buFont typeface="Wingdings" pitchFamily="2" charset="2"/>
              <a:buChar char="n"/>
              <a:tabLst/>
              <a:defRPr/>
            </a:pPr>
            <a:r>
              <a:rPr lang="en-US" altLang="zh-CN" sz="3200" b="0" kern="0" dirty="0" smtClean="0">
                <a:solidFill>
                  <a:schemeClr val="folHlink"/>
                </a:solidFill>
                <a:effectLst/>
                <a:latin typeface="+mn-lt"/>
                <a:ea typeface="宋体" charset="-122"/>
              </a:rPr>
              <a:t>Targets</a:t>
            </a:r>
          </a:p>
          <a:p>
            <a:pPr marL="342900" marR="0" lvl="0" indent="-342900" algn="l" defTabSz="914400" rtl="0" eaLnBrk="1" fontAlgn="base" latinLnBrk="0" hangingPunct="1">
              <a:lnSpc>
                <a:spcPct val="100000"/>
              </a:lnSpc>
              <a:spcBef>
                <a:spcPct val="20000"/>
              </a:spcBef>
              <a:spcAft>
                <a:spcPct val="0"/>
              </a:spcAft>
              <a:buClr>
                <a:srgbClr val="FF0000"/>
              </a:buClr>
              <a:buSzPct val="60000"/>
              <a:buFont typeface="Wingdings" pitchFamily="2" charset="2"/>
              <a:buChar char="n"/>
              <a:tabLst/>
              <a:defRPr/>
            </a:pPr>
            <a:r>
              <a:rPr kumimoji="0" lang="en-US" altLang="zh-CN" sz="3200" b="0" i="0" u="none" strike="noStrike" kern="0" cap="none" spc="0" normalizeH="0" baseline="0" noProof="0" dirty="0" smtClean="0">
                <a:ln>
                  <a:noFill/>
                </a:ln>
                <a:solidFill>
                  <a:schemeClr val="folHlink"/>
                </a:solidFill>
                <a:effectLst/>
                <a:uLnTx/>
                <a:uFillTx/>
                <a:latin typeface="+mn-lt"/>
                <a:ea typeface="宋体" charset="-122"/>
                <a:cs typeface="+mn-cs"/>
              </a:rPr>
              <a:t>Ranges</a:t>
            </a:r>
          </a:p>
        </p:txBody>
      </p:sp>
      <p:sp>
        <p:nvSpPr>
          <p:cNvPr id="6" name="Rectangle 3"/>
          <p:cNvSpPr txBox="1">
            <a:spLocks noChangeArrowheads="1"/>
          </p:cNvSpPr>
          <p:nvPr/>
        </p:nvSpPr>
        <p:spPr bwMode="auto">
          <a:xfrm>
            <a:off x="3886200" y="4343400"/>
            <a:ext cx="3048000" cy="167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0000"/>
              </a:buClr>
              <a:buSzPct val="60000"/>
              <a:buFont typeface="Wingdings" pitchFamily="2" charset="2"/>
              <a:buChar char="n"/>
              <a:tabLst/>
              <a:defRPr/>
            </a:pPr>
            <a:r>
              <a:rPr kumimoji="0" lang="en-US" altLang="zh-CN" sz="3200" b="0" i="0" u="none" strike="noStrike" kern="0" cap="none" spc="0" normalizeH="0" baseline="0" noProof="0" dirty="0" smtClean="0">
                <a:ln>
                  <a:noFill/>
                </a:ln>
                <a:solidFill>
                  <a:schemeClr val="folHlink"/>
                </a:solidFill>
                <a:effectLst/>
                <a:uLnTx/>
                <a:uFillTx/>
                <a:latin typeface="+mn-lt"/>
                <a:ea typeface="宋体" charset="-122"/>
                <a:cs typeface="+mn-cs"/>
              </a:rPr>
              <a:t>Encodings</a:t>
            </a:r>
          </a:p>
          <a:p>
            <a:pPr marL="342900" marR="0" lvl="0" indent="-342900" algn="l" defTabSz="914400" rtl="0" eaLnBrk="1" fontAlgn="base" latinLnBrk="0" hangingPunct="1">
              <a:lnSpc>
                <a:spcPct val="100000"/>
              </a:lnSpc>
              <a:spcBef>
                <a:spcPct val="20000"/>
              </a:spcBef>
              <a:spcAft>
                <a:spcPct val="0"/>
              </a:spcAft>
              <a:buClr>
                <a:srgbClr val="FF0000"/>
              </a:buClr>
              <a:buSzPct val="60000"/>
              <a:buFont typeface="Wingdings" pitchFamily="2" charset="2"/>
              <a:buChar char="n"/>
              <a:tabLst/>
              <a:defRPr/>
            </a:pPr>
            <a:r>
              <a:rPr lang="en-US" altLang="zh-CN" sz="3200" b="0" kern="0" dirty="0" smtClean="0">
                <a:solidFill>
                  <a:schemeClr val="folHlink"/>
                </a:solidFill>
                <a:effectLst/>
                <a:latin typeface="+mn-lt"/>
                <a:ea typeface="宋体" charset="-122"/>
              </a:rPr>
              <a:t>Time frames</a:t>
            </a:r>
          </a:p>
          <a:p>
            <a:pPr marL="342900" marR="0" lvl="0" indent="-342900" algn="l" defTabSz="914400" rtl="0" eaLnBrk="1" fontAlgn="base" latinLnBrk="0" hangingPunct="1">
              <a:lnSpc>
                <a:spcPct val="100000"/>
              </a:lnSpc>
              <a:spcBef>
                <a:spcPct val="20000"/>
              </a:spcBef>
              <a:spcAft>
                <a:spcPct val="0"/>
              </a:spcAft>
              <a:buClr>
                <a:srgbClr val="FF0000"/>
              </a:buClr>
              <a:buSzPct val="60000"/>
              <a:buFont typeface="Wingdings" pitchFamily="2" charset="2"/>
              <a:buChar char="n"/>
              <a:tabLst/>
              <a:defRPr/>
            </a:pPr>
            <a:r>
              <a:rPr kumimoji="0" lang="en-US" altLang="zh-CN" sz="3200" b="0" i="0" u="none" strike="noStrike" kern="0" cap="none" spc="0" normalizeH="0" baseline="0" noProof="0" dirty="0" smtClean="0">
                <a:ln>
                  <a:noFill/>
                </a:ln>
                <a:solidFill>
                  <a:schemeClr val="folHlink"/>
                </a:solidFill>
                <a:effectLst/>
                <a:uLnTx/>
                <a:uFillTx/>
                <a:latin typeface="+mn-lt"/>
                <a:ea typeface="宋体" charset="-122"/>
                <a:cs typeface="+mn-cs"/>
              </a:rPr>
              <a:t>Benchmarks</a:t>
            </a:r>
          </a:p>
        </p:txBody>
      </p:sp>
    </p:spTree>
    <p:extLst>
      <p:ext uri="{BB962C8B-B14F-4D97-AF65-F5344CB8AC3E}">
        <p14:creationId xmlns:p14="http://schemas.microsoft.com/office/powerpoint/2010/main" val="8987284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762000" y="1600200"/>
            <a:ext cx="8193088" cy="4800600"/>
          </a:xfrm>
        </p:spPr>
        <p:txBody>
          <a:bodyPr/>
          <a:lstStyle/>
          <a:p>
            <a:pPr eaLnBrk="1" hangingPunct="1"/>
            <a:r>
              <a:rPr lang="en-US" altLang="zh-CN" b="1" dirty="0" smtClean="0">
                <a:ea typeface="宋体" charset="-122"/>
              </a:rPr>
              <a:t>Key performance indicator (KBI)</a:t>
            </a:r>
            <a:endParaRPr lang="en-US" altLang="zh-CN" dirty="0" smtClean="0">
              <a:ea typeface="宋体" charset="-122"/>
            </a:endParaRPr>
          </a:p>
          <a:p>
            <a:pPr marL="457200" indent="-457200" eaLnBrk="1" hangingPunct="1">
              <a:buFontTx/>
              <a:buNone/>
              <a:tabLst>
                <a:tab pos="3886200" algn="l"/>
              </a:tabLst>
            </a:pPr>
            <a:r>
              <a:rPr lang="en-US" altLang="zh-CN" dirty="0" smtClean="0">
                <a:ea typeface="宋体" charset="-122"/>
              </a:rPr>
              <a:t>	</a:t>
            </a:r>
            <a:r>
              <a:rPr lang="en-US" sz="2800" dirty="0" smtClean="0">
                <a:solidFill>
                  <a:srgbClr val="FF0000"/>
                </a:solidFill>
              </a:rPr>
              <a:t>Outcome KPIs   </a:t>
            </a:r>
            <a:r>
              <a:rPr lang="en-US" sz="2800" dirty="0" smtClean="0"/>
              <a:t>vs. 	</a:t>
            </a:r>
            <a:r>
              <a:rPr lang="en-US" sz="2800" dirty="0" smtClean="0">
                <a:solidFill>
                  <a:srgbClr val="FF0000"/>
                </a:solidFill>
              </a:rPr>
              <a:t>Driver KPIs</a:t>
            </a:r>
          </a:p>
          <a:p>
            <a:pPr marL="457200" indent="-457200" eaLnBrk="1" hangingPunct="1">
              <a:buFontTx/>
              <a:buNone/>
              <a:tabLst>
                <a:tab pos="3886200" algn="l"/>
              </a:tabLst>
            </a:pPr>
            <a:r>
              <a:rPr lang="en-US" altLang="zh-CN" sz="2800" dirty="0" smtClean="0">
                <a:ea typeface="宋体" charset="-122"/>
              </a:rPr>
              <a:t>	(lagging indicators	(leading indicators</a:t>
            </a:r>
          </a:p>
          <a:p>
            <a:pPr marL="457200" indent="-457200" eaLnBrk="1" hangingPunct="1">
              <a:buFontTx/>
              <a:buNone/>
              <a:tabLst>
                <a:tab pos="3886200" algn="l"/>
              </a:tabLst>
            </a:pPr>
            <a:r>
              <a:rPr lang="en-US" altLang="zh-CN" sz="2800" dirty="0" smtClean="0">
                <a:ea typeface="宋体" charset="-122"/>
              </a:rPr>
              <a:t>	 e.g., revenues)	 e.g., sales leads)</a:t>
            </a:r>
          </a:p>
          <a:p>
            <a:pPr marL="457200" indent="-457200" eaLnBrk="1" hangingPunct="1">
              <a:buFontTx/>
              <a:buNone/>
              <a:tabLst>
                <a:tab pos="3886200" algn="l"/>
              </a:tabLst>
            </a:pPr>
            <a:endParaRPr lang="en-US" altLang="zh-CN" sz="1000" dirty="0" smtClean="0">
              <a:ea typeface="宋体" charset="-122"/>
            </a:endParaRPr>
          </a:p>
          <a:p>
            <a:pPr marL="457200" indent="-457200">
              <a:tabLst>
                <a:tab pos="3886200" algn="l"/>
              </a:tabLst>
            </a:pPr>
            <a:r>
              <a:rPr lang="en-US" sz="2800" dirty="0" smtClean="0"/>
              <a:t>Operational areas covered by driver KPIs</a:t>
            </a:r>
          </a:p>
          <a:p>
            <a:pPr marL="857250" lvl="1" indent="-457200">
              <a:tabLst>
                <a:tab pos="3886200" algn="l"/>
              </a:tabLst>
            </a:pPr>
            <a:r>
              <a:rPr lang="en-US" altLang="zh-CN" sz="2400" dirty="0" smtClean="0">
                <a:ea typeface="宋体" charset="-122"/>
              </a:rPr>
              <a:t>Customer performance</a:t>
            </a:r>
          </a:p>
          <a:p>
            <a:pPr marL="857250" lvl="1" indent="-457200">
              <a:tabLst>
                <a:tab pos="3886200" algn="l"/>
              </a:tabLst>
            </a:pPr>
            <a:r>
              <a:rPr lang="en-US" altLang="zh-CN" sz="2400" dirty="0" smtClean="0">
                <a:ea typeface="宋体" charset="-122"/>
              </a:rPr>
              <a:t>Service performance </a:t>
            </a:r>
          </a:p>
          <a:p>
            <a:pPr marL="857250" lvl="1" indent="-457200">
              <a:tabLst>
                <a:tab pos="3886200" algn="l"/>
              </a:tabLst>
            </a:pPr>
            <a:r>
              <a:rPr lang="en-US" altLang="zh-CN" sz="2400" dirty="0" smtClean="0">
                <a:ea typeface="宋体" charset="-122"/>
              </a:rPr>
              <a:t>Sales operations</a:t>
            </a:r>
          </a:p>
          <a:p>
            <a:pPr marL="857250" lvl="1" indent="-457200">
              <a:tabLst>
                <a:tab pos="3886200" algn="l"/>
              </a:tabLst>
            </a:pPr>
            <a:r>
              <a:rPr lang="en-US" altLang="zh-CN" sz="2400" dirty="0" smtClean="0">
                <a:ea typeface="宋体" charset="-122"/>
              </a:rPr>
              <a:t>Sales plan/forecast</a:t>
            </a:r>
          </a:p>
        </p:txBody>
      </p:sp>
      <p:sp>
        <p:nvSpPr>
          <p:cNvPr id="4" name="Title 3"/>
          <p:cNvSpPr>
            <a:spLocks noGrp="1"/>
          </p:cNvSpPr>
          <p:nvPr>
            <p:ph type="title"/>
          </p:nvPr>
        </p:nvSpPr>
        <p:spPr/>
        <p:txBody>
          <a:bodyPr/>
          <a:lstStyle/>
          <a:p>
            <a:pPr eaLnBrk="1" hangingPunct="1">
              <a:defRPr/>
            </a:pPr>
            <a:r>
              <a:rPr lang="en-US" dirty="0" smtClean="0"/>
              <a:t>Performance Measurement </a:t>
            </a:r>
            <a:endParaRPr lang="en-US" dirty="0"/>
          </a:p>
        </p:txBody>
      </p:sp>
    </p:spTree>
    <p:extLst>
      <p:ext uri="{BB962C8B-B14F-4D97-AF65-F5344CB8AC3E}">
        <p14:creationId xmlns:p14="http://schemas.microsoft.com/office/powerpoint/2010/main" val="18780887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762000" y="1600200"/>
            <a:ext cx="8305800" cy="4724400"/>
          </a:xfrm>
        </p:spPr>
        <p:txBody>
          <a:bodyPr>
            <a:normAutofit/>
          </a:bodyPr>
          <a:lstStyle/>
          <a:p>
            <a:pPr eaLnBrk="1" hangingPunct="1"/>
            <a:r>
              <a:rPr lang="en-US" altLang="zh-CN" b="1" dirty="0" smtClean="0">
                <a:ea typeface="宋体" charset="-122"/>
              </a:rPr>
              <a:t>Balanced Scorecard (BSC)</a:t>
            </a:r>
            <a:r>
              <a:rPr lang="en-US" altLang="zh-CN" dirty="0" smtClean="0">
                <a:ea typeface="宋体" charset="-122"/>
              </a:rPr>
              <a:t> </a:t>
            </a:r>
          </a:p>
          <a:p>
            <a:pPr eaLnBrk="1" hangingPunct="1">
              <a:buFontTx/>
              <a:buNone/>
            </a:pPr>
            <a:r>
              <a:rPr lang="en-US" altLang="zh-CN" dirty="0" smtClean="0">
                <a:ea typeface="宋体" charset="-122"/>
              </a:rPr>
              <a:t>	A performance measurement and management methodology that helps </a:t>
            </a:r>
            <a:r>
              <a:rPr lang="en-US" altLang="zh-CN" u="sng" dirty="0" smtClean="0">
                <a:ea typeface="宋体" charset="-122"/>
              </a:rPr>
              <a:t>translate</a:t>
            </a:r>
            <a:r>
              <a:rPr lang="en-US" altLang="zh-CN" dirty="0" smtClean="0">
                <a:ea typeface="宋体" charset="-122"/>
              </a:rPr>
              <a:t> an organization’s financial, customer, internal process, and learning and growth objectives and targets into a set of actionable initiatives </a:t>
            </a:r>
          </a:p>
          <a:p>
            <a:pPr marL="0" indent="0">
              <a:buNone/>
            </a:pPr>
            <a:r>
              <a:rPr lang="en-US" dirty="0" smtClean="0">
                <a:solidFill>
                  <a:srgbClr val="F85E08"/>
                </a:solidFill>
                <a:effectLst>
                  <a:outerShdw blurRad="38100" dist="38100" dir="2700000" algn="tl">
                    <a:srgbClr val="000000">
                      <a:alpha val="43137"/>
                    </a:srgbClr>
                  </a:outerShdw>
                </a:effectLst>
              </a:rPr>
              <a:t>"The Balanced Scorecard: Measures That Drive Performance”</a:t>
            </a:r>
            <a:r>
              <a:rPr lang="en-US" dirty="0" smtClean="0">
                <a:solidFill>
                  <a:srgbClr val="0000CC"/>
                </a:solidFill>
              </a:rPr>
              <a:t>                       </a:t>
            </a:r>
            <a:r>
              <a:rPr lang="en-US" sz="2400" i="1" dirty="0" smtClean="0">
                <a:solidFill>
                  <a:srgbClr val="0000CC"/>
                </a:solidFill>
              </a:rPr>
              <a:t>(HBR, 1992)</a:t>
            </a:r>
            <a:endParaRPr lang="en-US" altLang="zh-CN" i="1" dirty="0" smtClean="0">
              <a:solidFill>
                <a:srgbClr val="0000CC"/>
              </a:solidFill>
              <a:ea typeface="宋体" charset="-122"/>
            </a:endParaRPr>
          </a:p>
        </p:txBody>
      </p:sp>
      <p:sp>
        <p:nvSpPr>
          <p:cNvPr id="2" name="Title 1"/>
          <p:cNvSpPr>
            <a:spLocks noGrp="1"/>
          </p:cNvSpPr>
          <p:nvPr>
            <p:ph type="title"/>
          </p:nvPr>
        </p:nvSpPr>
        <p:spPr>
          <a:xfrm>
            <a:off x="1150938" y="231776"/>
            <a:ext cx="7916862" cy="1139824"/>
          </a:xfrm>
        </p:spPr>
        <p:txBody>
          <a:bodyPr/>
          <a:lstStyle/>
          <a:p>
            <a:r>
              <a:rPr lang="en-US" dirty="0" smtClean="0"/>
              <a:t>Performance Measurement System</a:t>
            </a:r>
            <a:endParaRPr lang="en-US" dirty="0"/>
          </a:p>
        </p:txBody>
      </p:sp>
    </p:spTree>
    <p:extLst>
      <p:ext uri="{BB962C8B-B14F-4D97-AF65-F5344CB8AC3E}">
        <p14:creationId xmlns:p14="http://schemas.microsoft.com/office/powerpoint/2010/main" val="26884691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457200" y="152400"/>
            <a:ext cx="8305800" cy="6229350"/>
          </a:xfrm>
          <a:prstGeom prst="rect">
            <a:avLst/>
          </a:prstGeom>
          <a:noFill/>
          <a:ln w="9525">
            <a:noFill/>
            <a:miter lim="800000"/>
            <a:headEnd/>
            <a:tailEnd/>
          </a:ln>
        </p:spPr>
      </p:pic>
      <p:sp>
        <p:nvSpPr>
          <p:cNvPr id="5" name="Rectangle 4"/>
          <p:cNvSpPr/>
          <p:nvPr/>
        </p:nvSpPr>
        <p:spPr bwMode="auto">
          <a:xfrm>
            <a:off x="76200" y="304800"/>
            <a:ext cx="1371600" cy="1600200"/>
          </a:xfrm>
          <a:prstGeom prst="rect">
            <a:avLst/>
          </a:prstGeom>
          <a:solidFill>
            <a:schemeClr val="bg1"/>
          </a:solidFill>
          <a:ln w="9525" cap="flat" cmpd="sng" algn="ctr">
            <a:no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CC3300"/>
              </a:solidFill>
              <a:effectLst>
                <a:outerShdw blurRad="38100" dist="38100" dir="2700000" algn="tl">
                  <a:srgbClr val="000000">
                    <a:alpha val="43137"/>
                  </a:srgbClr>
                </a:outerShdw>
              </a:effectLst>
              <a:latin typeface="Tahoma" pitchFamily="34" charset="0"/>
            </a:endParaRPr>
          </a:p>
        </p:txBody>
      </p:sp>
      <p:sp>
        <p:nvSpPr>
          <p:cNvPr id="410626" name="Rectangle 2"/>
          <p:cNvSpPr>
            <a:spLocks noGrp="1" noChangeArrowheads="1"/>
          </p:cNvSpPr>
          <p:nvPr>
            <p:ph type="title" idx="4294967295"/>
          </p:nvPr>
        </p:nvSpPr>
        <p:spPr>
          <a:xfrm>
            <a:off x="228600" y="228600"/>
            <a:ext cx="2743200" cy="1295400"/>
          </a:xfrm>
          <a:noFill/>
        </p:spPr>
        <p:txBody>
          <a:bodyPr>
            <a:normAutofit/>
          </a:bodyPr>
          <a:lstStyle/>
          <a:p>
            <a:pPr eaLnBrk="1" hangingPunct="1">
              <a:defRPr/>
            </a:pPr>
            <a:r>
              <a:rPr lang="en-US" altLang="zh-CN" dirty="0" smtClean="0">
                <a:ea typeface="宋体" charset="-122"/>
              </a:rPr>
              <a:t>Balanced Scorecard </a:t>
            </a:r>
            <a:endParaRPr lang="en-US" dirty="0"/>
          </a:p>
        </p:txBody>
      </p:sp>
      <p:sp>
        <p:nvSpPr>
          <p:cNvPr id="2" name="Rectangle 1"/>
          <p:cNvSpPr/>
          <p:nvPr/>
        </p:nvSpPr>
        <p:spPr>
          <a:xfrm>
            <a:off x="6248400" y="5410200"/>
            <a:ext cx="2743200" cy="954107"/>
          </a:xfrm>
          <a:prstGeom prst="rect">
            <a:avLst/>
          </a:prstGeom>
        </p:spPr>
        <p:txBody>
          <a:bodyPr wrap="square">
            <a:spAutoFit/>
          </a:bodyPr>
          <a:lstStyle/>
          <a:p>
            <a:pPr marL="530225" indent="-533400" algn="l" eaLnBrk="1" hangingPunct="1"/>
            <a:r>
              <a:rPr lang="en-US" altLang="zh-CN" b="0" dirty="0">
                <a:solidFill>
                  <a:srgbClr val="F85E08"/>
                </a:solidFill>
                <a:effectLst/>
                <a:ea typeface="宋体" charset="-122"/>
              </a:rPr>
              <a:t>The meaning </a:t>
            </a:r>
            <a:r>
              <a:rPr lang="en-US" altLang="zh-CN" b="0" dirty="0" smtClean="0">
                <a:solidFill>
                  <a:srgbClr val="F85E08"/>
                </a:solidFill>
                <a:effectLst/>
                <a:ea typeface="宋体" charset="-122"/>
              </a:rPr>
              <a:t>of “balance</a:t>
            </a:r>
            <a:r>
              <a:rPr lang="en-US" altLang="zh-CN" b="0" i="1" dirty="0">
                <a:solidFill>
                  <a:srgbClr val="F85E08"/>
                </a:solidFill>
                <a:effectLst/>
                <a:ea typeface="宋体" charset="-122"/>
              </a:rPr>
              <a:t>”</a:t>
            </a:r>
            <a:r>
              <a:rPr lang="en-US" altLang="zh-CN" b="0" dirty="0">
                <a:solidFill>
                  <a:srgbClr val="F85E08"/>
                </a:solidFill>
                <a:effectLst/>
                <a:ea typeface="宋体" charset="-122"/>
              </a:rPr>
              <a:t> </a:t>
            </a:r>
            <a:r>
              <a:rPr lang="en-US" altLang="zh-CN" b="0" dirty="0" smtClean="0">
                <a:solidFill>
                  <a:srgbClr val="F85E08"/>
                </a:solidFill>
                <a:effectLst/>
                <a:ea typeface="宋体" charset="-122"/>
              </a:rPr>
              <a:t> ?</a:t>
            </a:r>
            <a:endParaRPr lang="en-US" altLang="zh-CN" b="0" dirty="0">
              <a:solidFill>
                <a:srgbClr val="F85E08"/>
              </a:solidFill>
              <a:effectLst/>
              <a:ea typeface="宋体" charset="-122"/>
            </a:endParaRPr>
          </a:p>
        </p:txBody>
      </p:sp>
    </p:spTree>
    <p:extLst>
      <p:ext uri="{BB962C8B-B14F-4D97-AF65-F5344CB8AC3E}">
        <p14:creationId xmlns:p14="http://schemas.microsoft.com/office/powerpoint/2010/main" val="29321311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762000" y="1600200"/>
            <a:ext cx="8153400" cy="4648200"/>
          </a:xfrm>
        </p:spPr>
        <p:txBody>
          <a:bodyPr/>
          <a:lstStyle/>
          <a:p>
            <a:pPr marL="609600" indent="-609600" eaLnBrk="1" hangingPunct="1"/>
            <a:r>
              <a:rPr lang="en-US" altLang="zh-CN" b="1" dirty="0" smtClean="0">
                <a:ea typeface="宋体" charset="-122"/>
              </a:rPr>
              <a:t>Six Sigma</a:t>
            </a:r>
            <a:r>
              <a:rPr lang="en-US" altLang="zh-CN" dirty="0" smtClean="0">
                <a:ea typeface="宋体" charset="-122"/>
              </a:rPr>
              <a:t> </a:t>
            </a:r>
          </a:p>
          <a:p>
            <a:pPr marL="609600" indent="-609600" eaLnBrk="1" hangingPunct="1">
              <a:buFontTx/>
              <a:buNone/>
            </a:pPr>
            <a:r>
              <a:rPr lang="en-US" altLang="zh-CN" dirty="0" smtClean="0">
                <a:ea typeface="宋体" charset="-122"/>
              </a:rPr>
              <a:t>	A performance management methodology aimed at reducing the number of defects in a business process to as close to zero defects per million opportunities (DPMO) as possible </a:t>
            </a:r>
          </a:p>
        </p:txBody>
      </p:sp>
      <p:sp>
        <p:nvSpPr>
          <p:cNvPr id="3" name="Title 2"/>
          <p:cNvSpPr>
            <a:spLocks noGrp="1"/>
          </p:cNvSpPr>
          <p:nvPr>
            <p:ph type="title"/>
          </p:nvPr>
        </p:nvSpPr>
        <p:spPr/>
        <p:txBody>
          <a:bodyPr/>
          <a:lstStyle/>
          <a:p>
            <a:r>
              <a:rPr lang="en-US" dirty="0"/>
              <a:t>Six Sigma </a:t>
            </a:r>
            <a:r>
              <a:rPr lang="en-US" dirty="0" smtClean="0"/>
              <a:t>as </a:t>
            </a:r>
            <a:r>
              <a:rPr lang="en-US" dirty="0"/>
              <a:t>a Performance Measurement System</a:t>
            </a:r>
          </a:p>
        </p:txBody>
      </p:sp>
    </p:spTree>
    <p:extLst>
      <p:ext uri="{BB962C8B-B14F-4D97-AF65-F5344CB8AC3E}">
        <p14:creationId xmlns:p14="http://schemas.microsoft.com/office/powerpoint/2010/main" val="10534639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685800" y="1600200"/>
            <a:ext cx="8229600" cy="4648200"/>
          </a:xfrm>
        </p:spPr>
        <p:txBody>
          <a:bodyPr>
            <a:normAutofit/>
          </a:bodyPr>
          <a:lstStyle/>
          <a:p>
            <a:pPr marL="709612" indent="-533400"/>
            <a:r>
              <a:rPr lang="en-US" altLang="ja-JP" dirty="0" smtClean="0">
                <a:solidFill>
                  <a:srgbClr val="0000CC"/>
                </a:solidFill>
                <a:ea typeface="ＭＳ Ｐゴシック" charset="-128"/>
              </a:rPr>
              <a:t>The DMAIC performance model </a:t>
            </a:r>
          </a:p>
          <a:p>
            <a:pPr marL="709612" indent="-533400">
              <a:buFontTx/>
              <a:buNone/>
            </a:pPr>
            <a:r>
              <a:rPr lang="en-US" altLang="zh-CN" dirty="0" smtClean="0">
                <a:ea typeface="宋体" charset="-122"/>
              </a:rPr>
              <a:t>	A closed-loop business improvement model that encompasses the steps of </a:t>
            </a:r>
            <a:r>
              <a:rPr lang="en-US" altLang="zh-CN" dirty="0" smtClean="0">
                <a:solidFill>
                  <a:srgbClr val="FF0000"/>
                </a:solidFill>
                <a:ea typeface="宋体" charset="-122"/>
              </a:rPr>
              <a:t>defining</a:t>
            </a:r>
            <a:r>
              <a:rPr lang="en-US" altLang="zh-CN" dirty="0" smtClean="0">
                <a:ea typeface="宋体" charset="-122"/>
              </a:rPr>
              <a:t>, </a:t>
            </a:r>
            <a:r>
              <a:rPr lang="en-US" altLang="zh-CN" dirty="0" smtClean="0">
                <a:solidFill>
                  <a:srgbClr val="FF0000"/>
                </a:solidFill>
                <a:ea typeface="宋体" charset="-122"/>
              </a:rPr>
              <a:t>measuring</a:t>
            </a:r>
            <a:r>
              <a:rPr lang="en-US" altLang="zh-CN" dirty="0" smtClean="0">
                <a:ea typeface="宋体" charset="-122"/>
              </a:rPr>
              <a:t>, </a:t>
            </a:r>
            <a:r>
              <a:rPr lang="en-US" altLang="zh-CN" dirty="0" smtClean="0">
                <a:solidFill>
                  <a:srgbClr val="FF0000"/>
                </a:solidFill>
                <a:ea typeface="宋体" charset="-122"/>
              </a:rPr>
              <a:t>analyzing</a:t>
            </a:r>
            <a:r>
              <a:rPr lang="en-US" altLang="zh-CN" dirty="0" smtClean="0">
                <a:ea typeface="宋体" charset="-122"/>
              </a:rPr>
              <a:t>, </a:t>
            </a:r>
            <a:r>
              <a:rPr lang="en-US" altLang="zh-CN" dirty="0" smtClean="0">
                <a:solidFill>
                  <a:srgbClr val="FF0000"/>
                </a:solidFill>
                <a:ea typeface="宋体" charset="-122"/>
              </a:rPr>
              <a:t>improving</a:t>
            </a:r>
            <a:r>
              <a:rPr lang="en-US" altLang="zh-CN" dirty="0" smtClean="0">
                <a:ea typeface="宋体" charset="-122"/>
              </a:rPr>
              <a:t>, and </a:t>
            </a:r>
            <a:r>
              <a:rPr lang="en-US" altLang="zh-CN" dirty="0" smtClean="0">
                <a:solidFill>
                  <a:srgbClr val="FF0000"/>
                </a:solidFill>
                <a:ea typeface="宋体" charset="-122"/>
              </a:rPr>
              <a:t>controlling</a:t>
            </a:r>
            <a:r>
              <a:rPr lang="en-US" altLang="zh-CN" dirty="0" smtClean="0">
                <a:ea typeface="宋体" charset="-122"/>
              </a:rPr>
              <a:t> a process</a:t>
            </a:r>
            <a:endParaRPr lang="en-US" altLang="zh-CN" sz="2000" dirty="0" smtClean="0">
              <a:ea typeface="宋体" charset="-122"/>
            </a:endParaRPr>
          </a:p>
          <a:p>
            <a:pPr marL="709612" indent="-533400"/>
            <a:r>
              <a:rPr lang="en-US" altLang="zh-CN" dirty="0" smtClean="0">
                <a:solidFill>
                  <a:srgbClr val="0000CC"/>
                </a:solidFill>
                <a:ea typeface="宋体" charset="-122"/>
              </a:rPr>
              <a:t>Lean Six Sigma </a:t>
            </a:r>
          </a:p>
          <a:p>
            <a:pPr marL="1081088" lvl="1" indent="-457200"/>
            <a:r>
              <a:rPr lang="en-US" altLang="zh-CN" sz="3200" dirty="0" smtClean="0">
                <a:ea typeface="宋体" charset="-122"/>
              </a:rPr>
              <a:t>Lean manufacturing / lean production</a:t>
            </a:r>
          </a:p>
          <a:p>
            <a:pPr marL="1081088" lvl="1" indent="-457200"/>
            <a:r>
              <a:rPr lang="en-US" altLang="zh-CN" sz="3200" dirty="0" smtClean="0">
                <a:ea typeface="宋体" charset="-122"/>
              </a:rPr>
              <a:t>Lean production versus six sigma?</a:t>
            </a:r>
          </a:p>
        </p:txBody>
      </p:sp>
      <p:sp>
        <p:nvSpPr>
          <p:cNvPr id="2" name="Title 1"/>
          <p:cNvSpPr>
            <a:spLocks noGrp="1"/>
          </p:cNvSpPr>
          <p:nvPr>
            <p:ph type="title"/>
          </p:nvPr>
        </p:nvSpPr>
        <p:spPr/>
        <p:txBody>
          <a:bodyPr/>
          <a:lstStyle/>
          <a:p>
            <a:r>
              <a:rPr lang="en-US" dirty="0"/>
              <a:t>Six Sigma </a:t>
            </a:r>
            <a:r>
              <a:rPr lang="en-US" dirty="0" smtClean="0"/>
              <a:t>as </a:t>
            </a:r>
            <a:r>
              <a:rPr lang="en-US" dirty="0"/>
              <a:t>a Performance Measurement System</a:t>
            </a:r>
          </a:p>
        </p:txBody>
      </p:sp>
    </p:spTree>
    <p:extLst>
      <p:ext uri="{BB962C8B-B14F-4D97-AF65-F5344CB8AC3E}">
        <p14:creationId xmlns:p14="http://schemas.microsoft.com/office/powerpoint/2010/main" val="2856872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for the </a:t>
            </a:r>
            <a:r>
              <a:rPr lang="en-US" dirty="0" smtClean="0"/>
              <a:t/>
            </a:r>
            <a:br>
              <a:rPr lang="en-US" dirty="0" smtClean="0"/>
            </a:br>
            <a:r>
              <a:rPr lang="en-US" dirty="0" smtClean="0"/>
              <a:t>Opening </a:t>
            </a:r>
            <a:r>
              <a:rPr lang="en-US" dirty="0"/>
              <a:t>Vignette</a:t>
            </a:r>
          </a:p>
        </p:txBody>
      </p:sp>
      <p:sp>
        <p:nvSpPr>
          <p:cNvPr id="3" name="Content Placeholder 2"/>
          <p:cNvSpPr>
            <a:spLocks noGrp="1"/>
          </p:cNvSpPr>
          <p:nvPr>
            <p:ph idx="1"/>
          </p:nvPr>
        </p:nvSpPr>
        <p:spPr>
          <a:xfrm>
            <a:off x="762000" y="1600200"/>
            <a:ext cx="8229600" cy="4876800"/>
          </a:xfrm>
        </p:spPr>
        <p:txBody>
          <a:bodyPr>
            <a:noAutofit/>
          </a:bodyPr>
          <a:lstStyle/>
          <a:p>
            <a:pPr marL="463550" indent="-463550">
              <a:buClr>
                <a:srgbClr val="F85E08"/>
              </a:buClr>
              <a:buSzPct val="80000"/>
              <a:buFont typeface="+mj-lt"/>
              <a:buAutoNum type="arabicPeriod"/>
            </a:pPr>
            <a:r>
              <a:rPr lang="en-US" sz="2800" dirty="0"/>
              <a:t>What does Travel and Transport, Inc., do?</a:t>
            </a:r>
          </a:p>
          <a:p>
            <a:pPr marL="463550" indent="-463550">
              <a:buClr>
                <a:srgbClr val="F85E08"/>
              </a:buClr>
              <a:buSzPct val="80000"/>
              <a:buFont typeface="+mj-lt"/>
              <a:buAutoNum type="arabicPeriod"/>
            </a:pPr>
            <a:r>
              <a:rPr lang="en-US" sz="2800" dirty="0" smtClean="0"/>
              <a:t>Describe </a:t>
            </a:r>
            <a:r>
              <a:rPr lang="en-US" sz="2800" dirty="0"/>
              <a:t>the complexity and the competitive nature of the business environment </a:t>
            </a:r>
            <a:r>
              <a:rPr lang="en-US" sz="2800" dirty="0" smtClean="0"/>
              <a:t>in which </a:t>
            </a:r>
            <a:r>
              <a:rPr lang="en-US" sz="2800" dirty="0"/>
              <a:t>Travel and Transport, Inc., functions.</a:t>
            </a:r>
          </a:p>
          <a:p>
            <a:pPr marL="463550" indent="-463550">
              <a:buClr>
                <a:srgbClr val="F85E08"/>
              </a:buClr>
              <a:buSzPct val="80000"/>
              <a:buFont typeface="+mj-lt"/>
              <a:buAutoNum type="arabicPeriod"/>
            </a:pPr>
            <a:r>
              <a:rPr lang="en-US" sz="2800" dirty="0" smtClean="0"/>
              <a:t>What </a:t>
            </a:r>
            <a:r>
              <a:rPr lang="en-US" sz="2800" dirty="0"/>
              <a:t>were the main business challenges?</a:t>
            </a:r>
          </a:p>
          <a:p>
            <a:pPr marL="463550" indent="-463550">
              <a:buClr>
                <a:srgbClr val="F85E08"/>
              </a:buClr>
              <a:buSzPct val="80000"/>
              <a:buFont typeface="+mj-lt"/>
              <a:buAutoNum type="arabicPeriod"/>
            </a:pPr>
            <a:r>
              <a:rPr lang="en-US" sz="2800" dirty="0" smtClean="0"/>
              <a:t>What </a:t>
            </a:r>
            <a:r>
              <a:rPr lang="en-US" sz="2800" dirty="0"/>
              <a:t>was the solution? </a:t>
            </a:r>
            <a:r>
              <a:rPr lang="en-US" sz="2800" dirty="0" smtClean="0"/>
              <a:t>Implementation?</a:t>
            </a:r>
            <a:endParaRPr lang="en-US" sz="2800" dirty="0"/>
          </a:p>
          <a:p>
            <a:pPr marL="463550" indent="-463550">
              <a:buClr>
                <a:srgbClr val="F85E08"/>
              </a:buClr>
              <a:buSzPct val="80000"/>
              <a:buFont typeface="+mj-lt"/>
              <a:buAutoNum type="arabicPeriod"/>
            </a:pPr>
            <a:r>
              <a:rPr lang="en-US" sz="2800" dirty="0" smtClean="0"/>
              <a:t>Why </a:t>
            </a:r>
            <a:r>
              <a:rPr lang="en-US" sz="2800" dirty="0"/>
              <a:t>do you think a multi-vendor, multi-tool solution was implemented</a:t>
            </a:r>
            <a:r>
              <a:rPr lang="en-US" sz="2800" dirty="0" smtClean="0"/>
              <a:t>?</a:t>
            </a:r>
          </a:p>
          <a:p>
            <a:pPr marL="463550" indent="-463550">
              <a:buClr>
                <a:srgbClr val="F85E08"/>
              </a:buClr>
              <a:buSzPct val="80000"/>
              <a:buFont typeface="+mj-lt"/>
              <a:buAutoNum type="arabicPeriod"/>
            </a:pPr>
            <a:r>
              <a:rPr lang="en-US" sz="2800" dirty="0"/>
              <a:t>List and comment on </a:t>
            </a:r>
            <a:r>
              <a:rPr lang="en-US" sz="2800" dirty="0" smtClean="0"/>
              <a:t>three </a:t>
            </a:r>
            <a:r>
              <a:rPr lang="en-US" sz="2800" dirty="0"/>
              <a:t>main benefits of the implemented system.</a:t>
            </a:r>
          </a:p>
        </p:txBody>
      </p:sp>
    </p:spTree>
    <p:extLst>
      <p:ext uri="{BB962C8B-B14F-4D97-AF65-F5344CB8AC3E}">
        <p14:creationId xmlns:p14="http://schemas.microsoft.com/office/powerpoint/2010/main" val="30997393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Balanced Scorecard and Six Sigma</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508" y="1676400"/>
            <a:ext cx="7652892"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07329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4.8</a:t>
            </a:r>
            <a:endParaRPr lang="en-US" dirty="0"/>
          </a:p>
        </p:txBody>
      </p:sp>
      <p:sp>
        <p:nvSpPr>
          <p:cNvPr id="3" name="Content Placeholder 2"/>
          <p:cNvSpPr>
            <a:spLocks noGrp="1"/>
          </p:cNvSpPr>
          <p:nvPr>
            <p:ph idx="1"/>
          </p:nvPr>
        </p:nvSpPr>
        <p:spPr>
          <a:xfrm>
            <a:off x="762000" y="1600200"/>
            <a:ext cx="8077200" cy="4876800"/>
          </a:xfrm>
        </p:spPr>
        <p:txBody>
          <a:bodyPr>
            <a:normAutofit fontScale="92500" lnSpcReduction="10000"/>
          </a:bodyPr>
          <a:lstStyle/>
          <a:p>
            <a:pPr marL="0" indent="0">
              <a:buNone/>
            </a:pPr>
            <a:r>
              <a:rPr lang="en-US" sz="3900" dirty="0">
                <a:solidFill>
                  <a:srgbClr val="F85E08"/>
                </a:solidFill>
                <a:effectLst>
                  <a:outerShdw blurRad="38100" dist="38100" dir="2700000" algn="tl">
                    <a:srgbClr val="000000">
                      <a:alpha val="43137"/>
                    </a:srgbClr>
                  </a:outerShdw>
                </a:effectLst>
              </a:rPr>
              <a:t>Expedia.com’s Customer Satisfaction </a:t>
            </a:r>
            <a:r>
              <a:rPr lang="en-US" sz="3900" dirty="0" smtClean="0">
                <a:solidFill>
                  <a:srgbClr val="F85E08"/>
                </a:solidFill>
                <a:effectLst>
                  <a:outerShdw blurRad="38100" dist="38100" dir="2700000" algn="tl">
                    <a:srgbClr val="000000">
                      <a:alpha val="43137"/>
                    </a:srgbClr>
                  </a:outerShdw>
                </a:effectLst>
              </a:rPr>
              <a:t>Scorecard</a:t>
            </a:r>
          </a:p>
          <a:p>
            <a:pPr marL="0" indent="0">
              <a:buNone/>
            </a:pPr>
            <a:r>
              <a:rPr lang="en-US" sz="3500" u="sng" dirty="0" smtClean="0">
                <a:solidFill>
                  <a:srgbClr val="F85E08"/>
                </a:solidFill>
                <a:effectLst>
                  <a:outerShdw blurRad="38100" dist="38100" dir="2700000" algn="tl">
                    <a:srgbClr val="000000">
                      <a:alpha val="43137"/>
                    </a:srgbClr>
                  </a:outerShdw>
                </a:effectLst>
              </a:rPr>
              <a:t>Questions </a:t>
            </a:r>
            <a:r>
              <a:rPr lang="en-US" sz="3500" u="sng" dirty="0">
                <a:solidFill>
                  <a:srgbClr val="F85E08"/>
                </a:solidFill>
                <a:effectLst>
                  <a:outerShdw blurRad="38100" dist="38100" dir="2700000" algn="tl">
                    <a:srgbClr val="000000">
                      <a:alpha val="43137"/>
                    </a:srgbClr>
                  </a:outerShdw>
                </a:effectLst>
              </a:rPr>
              <a:t>for Discussion</a:t>
            </a:r>
          </a:p>
          <a:p>
            <a:pPr marL="457200" indent="-457200">
              <a:buClr>
                <a:srgbClr val="F85E08"/>
              </a:buClr>
              <a:buSzPct val="80000"/>
              <a:buFont typeface="+mj-lt"/>
              <a:buAutoNum type="arabicPeriod"/>
            </a:pPr>
            <a:r>
              <a:rPr lang="en-US" sz="3000" dirty="0"/>
              <a:t>Who are the customers for Expedia.com? </a:t>
            </a:r>
            <a:r>
              <a:rPr lang="en-US" sz="3000" dirty="0" smtClean="0"/>
              <a:t>Why is </a:t>
            </a:r>
            <a:r>
              <a:rPr lang="en-US" sz="3000" dirty="0"/>
              <a:t>customer satisfaction a very important part </a:t>
            </a:r>
            <a:r>
              <a:rPr lang="en-US" sz="3000" dirty="0" smtClean="0"/>
              <a:t>of their </a:t>
            </a:r>
            <a:r>
              <a:rPr lang="en-US" sz="3000" dirty="0"/>
              <a:t>business?</a:t>
            </a:r>
          </a:p>
          <a:p>
            <a:pPr marL="457200" indent="-457200">
              <a:buClr>
                <a:srgbClr val="F85E08"/>
              </a:buClr>
              <a:buSzPct val="80000"/>
              <a:buFont typeface="+mj-lt"/>
              <a:buAutoNum type="arabicPeriod"/>
            </a:pPr>
            <a:r>
              <a:rPr lang="en-US" sz="3000" dirty="0" smtClean="0"/>
              <a:t>How </a:t>
            </a:r>
            <a:r>
              <a:rPr lang="en-US" sz="3000" dirty="0"/>
              <a:t>did Expedia.com improve customer </a:t>
            </a:r>
            <a:r>
              <a:rPr lang="en-US" sz="3000" dirty="0" smtClean="0"/>
              <a:t>satisfaction with </a:t>
            </a:r>
            <a:r>
              <a:rPr lang="en-US" sz="3000" dirty="0"/>
              <a:t>scorecards?</a:t>
            </a:r>
          </a:p>
          <a:p>
            <a:pPr marL="457200" indent="-457200">
              <a:buClr>
                <a:srgbClr val="F85E08"/>
              </a:buClr>
              <a:buSzPct val="80000"/>
              <a:buFont typeface="+mj-lt"/>
              <a:buAutoNum type="arabicPeriod"/>
            </a:pPr>
            <a:r>
              <a:rPr lang="en-US" sz="3000" dirty="0" smtClean="0"/>
              <a:t>What </a:t>
            </a:r>
            <a:r>
              <a:rPr lang="en-US" sz="3000" dirty="0"/>
              <a:t>were the challenges, the proposed </a:t>
            </a:r>
            <a:r>
              <a:rPr lang="en-US" sz="3000" dirty="0" smtClean="0"/>
              <a:t>solution, and </a:t>
            </a:r>
            <a:r>
              <a:rPr lang="en-US" sz="3000" dirty="0"/>
              <a:t>the obtained results?</a:t>
            </a:r>
          </a:p>
        </p:txBody>
      </p:sp>
    </p:spTree>
    <p:extLst>
      <p:ext uri="{BB962C8B-B14F-4D97-AF65-F5344CB8AC3E}">
        <p14:creationId xmlns:p14="http://schemas.microsoft.com/office/powerpoint/2010/main" val="9628386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the Chapter	</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Questions, comments</a:t>
            </a:r>
            <a:endParaRPr lang="en-US" dirty="0"/>
          </a:p>
        </p:txBody>
      </p:sp>
    </p:spTree>
    <p:extLst>
      <p:ext uri="{BB962C8B-B14F-4D97-AF65-F5344CB8AC3E}">
        <p14:creationId xmlns:p14="http://schemas.microsoft.com/office/powerpoint/2010/main" val="21407574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id:3287383400_2177562"/>
          <p:cNvPicPr>
            <a:picLocks noGrp="1" noChangeAspect="1" noChangeArrowheads="1"/>
          </p:cNvPicPr>
          <p:nvPr>
            <p:ph type="ctrTitle"/>
          </p:nvPr>
        </p:nvPicPr>
        <p:blipFill>
          <a:blip r:embed="rId3">
            <a:extLst>
              <a:ext uri="{28A0092B-C50C-407E-A947-70E740481C1C}">
                <a14:useLocalDpi xmlns:a14="http://schemas.microsoft.com/office/drawing/2010/main" val="0"/>
              </a:ext>
            </a:extLst>
          </a:blip>
          <a:srcRect/>
          <a:stretch>
            <a:fillRect/>
          </a:stretch>
        </p:blipFill>
        <p:spPr>
          <a:xfrm>
            <a:off x="609600" y="1636712"/>
            <a:ext cx="7685088" cy="2401888"/>
          </a:xfrm>
          <a:solidFill>
            <a:schemeClr val="hlink"/>
          </a:solidFill>
          <a:ln>
            <a:solidFill>
              <a:schemeClr val="bg1"/>
            </a:solidFill>
            <a:miter lim="800000"/>
            <a:headEnd/>
            <a:tailEnd/>
          </a:ln>
        </p:spPr>
      </p:pic>
      <p:sp>
        <p:nvSpPr>
          <p:cNvPr id="2051" name="Rectangle 3"/>
          <p:cNvSpPr>
            <a:spLocks noGrp="1" noChangeArrowheads="1"/>
          </p:cNvSpPr>
          <p:nvPr>
            <p:ph type="subTitle" idx="1"/>
          </p:nvPr>
        </p:nvSpPr>
        <p:spPr>
          <a:xfrm>
            <a:off x="457200" y="4267200"/>
            <a:ext cx="8229600" cy="1905000"/>
          </a:xfrm>
          <a:noFill/>
        </p:spPr>
        <p:txBody>
          <a:bodyPr/>
          <a:lstStyle/>
          <a:p>
            <a:pPr eaLnBrk="1" hangingPunct="1">
              <a:lnSpc>
                <a:spcPct val="80000"/>
              </a:lnSpc>
              <a:spcBef>
                <a:spcPct val="0"/>
              </a:spcBef>
            </a:pPr>
            <a:r>
              <a:rPr lang="en-US" altLang="en-US" sz="2000" dirty="0" smtClean="0"/>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eaLnBrk="1" hangingPunct="1">
              <a:lnSpc>
                <a:spcPct val="80000"/>
              </a:lnSpc>
              <a:spcBef>
                <a:spcPct val="0"/>
              </a:spcBef>
            </a:pPr>
            <a:endParaRPr lang="en-US" altLang="en-US" sz="2000" dirty="0" smtClean="0"/>
          </a:p>
        </p:txBody>
      </p:sp>
    </p:spTree>
    <p:extLst>
      <p:ext uri="{BB962C8B-B14F-4D97-AF65-F5344CB8AC3E}">
        <p14:creationId xmlns:p14="http://schemas.microsoft.com/office/powerpoint/2010/main" val="162022673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Reporting </a:t>
            </a:r>
            <a:br>
              <a:rPr lang="en-US" dirty="0" smtClean="0"/>
            </a:br>
            <a:r>
              <a:rPr lang="en-US" dirty="0" smtClean="0"/>
              <a:t>Definitions and Concepts</a:t>
            </a:r>
            <a:endParaRPr lang="en-US" dirty="0"/>
          </a:p>
        </p:txBody>
      </p:sp>
      <p:sp>
        <p:nvSpPr>
          <p:cNvPr id="3" name="Content Placeholder 2"/>
          <p:cNvSpPr>
            <a:spLocks noGrp="1"/>
          </p:cNvSpPr>
          <p:nvPr>
            <p:ph idx="1"/>
          </p:nvPr>
        </p:nvSpPr>
        <p:spPr>
          <a:xfrm>
            <a:off x="762000" y="1600200"/>
            <a:ext cx="8229600" cy="4800600"/>
          </a:xfrm>
        </p:spPr>
        <p:txBody>
          <a:bodyPr>
            <a:normAutofit fontScale="92500" lnSpcReduction="10000"/>
          </a:bodyPr>
          <a:lstStyle/>
          <a:p>
            <a:r>
              <a:rPr lang="en-US" sz="3200" dirty="0" smtClean="0"/>
              <a:t>Report = Information </a:t>
            </a:r>
            <a:r>
              <a:rPr lang="en-US" sz="3200" dirty="0" smtClean="0">
                <a:sym typeface="Wingdings" panose="05000000000000000000" pitchFamily="2" charset="2"/>
              </a:rPr>
              <a:t> Decision</a:t>
            </a:r>
            <a:endParaRPr lang="en-US" sz="3200" dirty="0" smtClean="0"/>
          </a:p>
          <a:p>
            <a:r>
              <a:rPr lang="en-US" sz="3200" dirty="0" smtClean="0"/>
              <a:t>Report?</a:t>
            </a:r>
          </a:p>
          <a:p>
            <a:pPr lvl="1"/>
            <a:r>
              <a:rPr lang="en-US" sz="2800" dirty="0" smtClean="0"/>
              <a:t>Any communication artifact prepared to convey specific information</a:t>
            </a:r>
          </a:p>
          <a:p>
            <a:r>
              <a:rPr lang="en-US" sz="3200" dirty="0" smtClean="0"/>
              <a:t>A report can fulfill many functions</a:t>
            </a:r>
          </a:p>
          <a:p>
            <a:pPr lvl="1"/>
            <a:r>
              <a:rPr lang="en-US" sz="2800" dirty="0"/>
              <a:t>To ensure </a:t>
            </a:r>
            <a:r>
              <a:rPr lang="en-US" sz="2800" dirty="0" smtClean="0"/>
              <a:t>proper departmental functioning</a:t>
            </a:r>
            <a:endParaRPr lang="en-US" sz="2800" dirty="0"/>
          </a:p>
          <a:p>
            <a:pPr lvl="1"/>
            <a:r>
              <a:rPr lang="en-US" sz="2800" dirty="0" smtClean="0"/>
              <a:t>To </a:t>
            </a:r>
            <a:r>
              <a:rPr lang="en-US" sz="2800" dirty="0"/>
              <a:t>provide information</a:t>
            </a:r>
          </a:p>
          <a:p>
            <a:pPr lvl="1"/>
            <a:r>
              <a:rPr lang="en-US" sz="2800" dirty="0" smtClean="0"/>
              <a:t>To </a:t>
            </a:r>
            <a:r>
              <a:rPr lang="en-US" sz="2800" dirty="0"/>
              <a:t>provide the results of an analysis</a:t>
            </a:r>
          </a:p>
          <a:p>
            <a:pPr lvl="1"/>
            <a:r>
              <a:rPr lang="en-US" sz="2800" dirty="0" smtClean="0"/>
              <a:t>To </a:t>
            </a:r>
            <a:r>
              <a:rPr lang="en-US" sz="2800" dirty="0"/>
              <a:t>persuade others to act</a:t>
            </a:r>
          </a:p>
          <a:p>
            <a:pPr lvl="1"/>
            <a:r>
              <a:rPr lang="en-US" sz="2800" dirty="0" smtClean="0"/>
              <a:t>To </a:t>
            </a:r>
            <a:r>
              <a:rPr lang="en-US" sz="2800" dirty="0"/>
              <a:t>create an organizational </a:t>
            </a:r>
            <a:r>
              <a:rPr lang="en-US" sz="2800" dirty="0" smtClean="0"/>
              <a:t>memory…</a:t>
            </a:r>
          </a:p>
        </p:txBody>
      </p:sp>
    </p:spTree>
    <p:extLst>
      <p:ext uri="{BB962C8B-B14F-4D97-AF65-F5344CB8AC3E}">
        <p14:creationId xmlns:p14="http://schemas.microsoft.com/office/powerpoint/2010/main" val="3528748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Business Report?</a:t>
            </a:r>
            <a:endParaRPr lang="en-US" dirty="0"/>
          </a:p>
        </p:txBody>
      </p:sp>
      <p:sp>
        <p:nvSpPr>
          <p:cNvPr id="3" name="Content Placeholder 2"/>
          <p:cNvSpPr>
            <a:spLocks noGrp="1"/>
          </p:cNvSpPr>
          <p:nvPr>
            <p:ph idx="1"/>
          </p:nvPr>
        </p:nvSpPr>
        <p:spPr>
          <a:xfrm>
            <a:off x="762000" y="1600200"/>
            <a:ext cx="8305800" cy="4876800"/>
          </a:xfrm>
        </p:spPr>
        <p:txBody>
          <a:bodyPr>
            <a:normAutofit fontScale="92500" lnSpcReduction="10000"/>
          </a:bodyPr>
          <a:lstStyle/>
          <a:p>
            <a:r>
              <a:rPr lang="en-US" sz="3200" dirty="0" smtClean="0"/>
              <a:t>A </a:t>
            </a:r>
            <a:r>
              <a:rPr lang="en-US" sz="3200" dirty="0"/>
              <a:t>written document that contains information regarding </a:t>
            </a:r>
            <a:r>
              <a:rPr lang="en-US" sz="3200" dirty="0" smtClean="0"/>
              <a:t>business matters.</a:t>
            </a:r>
          </a:p>
          <a:p>
            <a:r>
              <a:rPr lang="en-US" sz="3200" dirty="0" smtClean="0">
                <a:solidFill>
                  <a:srgbClr val="F85E08"/>
                </a:solidFill>
              </a:rPr>
              <a:t>Purpose:</a:t>
            </a:r>
            <a:r>
              <a:rPr lang="en-US" sz="3200" dirty="0" smtClean="0"/>
              <a:t> to improve managerial decisions</a:t>
            </a:r>
          </a:p>
          <a:p>
            <a:r>
              <a:rPr lang="en-US" sz="3200" dirty="0" smtClean="0">
                <a:solidFill>
                  <a:srgbClr val="F85E08"/>
                </a:solidFill>
              </a:rPr>
              <a:t>Source: </a:t>
            </a:r>
            <a:r>
              <a:rPr lang="en-US" sz="3200" dirty="0" smtClean="0"/>
              <a:t>data from inside and outside the organization (via the use of ETL)</a:t>
            </a:r>
          </a:p>
          <a:p>
            <a:r>
              <a:rPr lang="en-US" sz="3200" dirty="0" smtClean="0">
                <a:solidFill>
                  <a:srgbClr val="F85E08"/>
                </a:solidFill>
              </a:rPr>
              <a:t>Format:</a:t>
            </a:r>
            <a:r>
              <a:rPr lang="en-US" sz="3200" dirty="0" smtClean="0"/>
              <a:t> text + tables + graphs/charts</a:t>
            </a:r>
          </a:p>
          <a:p>
            <a:r>
              <a:rPr lang="en-US" sz="3200" dirty="0" smtClean="0">
                <a:solidFill>
                  <a:srgbClr val="F85E08"/>
                </a:solidFill>
              </a:rPr>
              <a:t>Distribution:</a:t>
            </a:r>
            <a:r>
              <a:rPr lang="en-US" sz="3200" dirty="0" smtClean="0"/>
              <a:t> in-print, email, portal/intranet</a:t>
            </a:r>
          </a:p>
          <a:p>
            <a:pPr lvl="4"/>
            <a:endParaRPr lang="en-US" sz="1600" dirty="0" smtClean="0"/>
          </a:p>
          <a:p>
            <a:pPr marL="0" indent="0" algn="ctr">
              <a:buNone/>
            </a:pPr>
            <a:r>
              <a:rPr lang="en-US" sz="3200" dirty="0" smtClean="0">
                <a:solidFill>
                  <a:srgbClr val="0000CC"/>
                </a:solidFill>
              </a:rPr>
              <a:t>Data acquisition </a:t>
            </a:r>
            <a:r>
              <a:rPr lang="en-US" sz="3200" dirty="0" smtClean="0">
                <a:solidFill>
                  <a:srgbClr val="0000CC"/>
                </a:solidFill>
                <a:sym typeface="Wingdings" panose="05000000000000000000" pitchFamily="2" charset="2"/>
              </a:rPr>
              <a:t></a:t>
            </a:r>
            <a:r>
              <a:rPr lang="en-US" sz="3200" dirty="0" smtClean="0">
                <a:solidFill>
                  <a:srgbClr val="0000CC"/>
                </a:solidFill>
              </a:rPr>
              <a:t> Information </a:t>
            </a:r>
            <a:r>
              <a:rPr lang="en-US" sz="3200" dirty="0">
                <a:solidFill>
                  <a:srgbClr val="0000CC"/>
                </a:solidFill>
              </a:rPr>
              <a:t>generation </a:t>
            </a:r>
            <a:r>
              <a:rPr lang="en-US" sz="3200" dirty="0" smtClean="0">
                <a:solidFill>
                  <a:srgbClr val="0000CC"/>
                </a:solidFill>
                <a:sym typeface="Wingdings" panose="05000000000000000000" pitchFamily="2" charset="2"/>
              </a:rPr>
              <a:t></a:t>
            </a:r>
            <a:r>
              <a:rPr lang="en-US" sz="3200" dirty="0" smtClean="0">
                <a:solidFill>
                  <a:srgbClr val="0000CC"/>
                </a:solidFill>
              </a:rPr>
              <a:t> Decision </a:t>
            </a:r>
            <a:r>
              <a:rPr lang="en-US" sz="3200" dirty="0">
                <a:solidFill>
                  <a:srgbClr val="0000CC"/>
                </a:solidFill>
              </a:rPr>
              <a:t>making </a:t>
            </a:r>
            <a:r>
              <a:rPr lang="en-US" sz="3200" dirty="0" smtClean="0">
                <a:solidFill>
                  <a:srgbClr val="0000CC"/>
                </a:solidFill>
                <a:sym typeface="Wingdings" panose="05000000000000000000" pitchFamily="2" charset="2"/>
              </a:rPr>
              <a:t></a:t>
            </a:r>
            <a:r>
              <a:rPr lang="en-US" sz="3200" dirty="0" smtClean="0">
                <a:solidFill>
                  <a:srgbClr val="0000CC"/>
                </a:solidFill>
              </a:rPr>
              <a:t> Process management</a:t>
            </a:r>
          </a:p>
          <a:p>
            <a:endParaRPr lang="en-US" sz="3200" dirty="0"/>
          </a:p>
        </p:txBody>
      </p:sp>
    </p:spTree>
    <p:extLst>
      <p:ext uri="{BB962C8B-B14F-4D97-AF65-F5344CB8AC3E}">
        <p14:creationId xmlns:p14="http://schemas.microsoft.com/office/powerpoint/2010/main" val="2103117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Reporting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7199" y="1676400"/>
            <a:ext cx="7252401" cy="4648200"/>
          </a:xfrm>
          <a:prstGeom prst="rect">
            <a:avLst/>
          </a:prstGeom>
          <a:noFill/>
          <a:ln>
            <a:noFill/>
          </a:ln>
        </p:spPr>
      </p:pic>
    </p:spTree>
    <p:extLst>
      <p:ext uri="{BB962C8B-B14F-4D97-AF65-F5344CB8AC3E}">
        <p14:creationId xmlns:p14="http://schemas.microsoft.com/office/powerpoint/2010/main" val="1995010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to </a:t>
            </a:r>
            <a:r>
              <a:rPr lang="en-US" dirty="0" smtClean="0"/>
              <a:t>Any Successful Report</a:t>
            </a:r>
            <a:endParaRPr lang="en-US" dirty="0"/>
          </a:p>
        </p:txBody>
      </p:sp>
      <p:sp>
        <p:nvSpPr>
          <p:cNvPr id="3" name="Content Placeholder 2"/>
          <p:cNvSpPr>
            <a:spLocks noGrp="1"/>
          </p:cNvSpPr>
          <p:nvPr>
            <p:ph idx="1"/>
          </p:nvPr>
        </p:nvSpPr>
        <p:spPr>
          <a:xfrm>
            <a:off x="762000" y="1600200"/>
            <a:ext cx="8305800" cy="4876800"/>
          </a:xfrm>
        </p:spPr>
        <p:txBody>
          <a:bodyPr>
            <a:normAutofit fontScale="92500"/>
          </a:bodyPr>
          <a:lstStyle/>
          <a:p>
            <a:r>
              <a:rPr lang="en-US" sz="3200" dirty="0" smtClean="0"/>
              <a:t>Clarity …</a:t>
            </a:r>
          </a:p>
          <a:p>
            <a:r>
              <a:rPr lang="en-US" sz="3200" dirty="0" smtClean="0"/>
              <a:t>Brevity …</a:t>
            </a:r>
          </a:p>
          <a:p>
            <a:r>
              <a:rPr lang="en-US" sz="3200" dirty="0" smtClean="0"/>
              <a:t>Completeness …</a:t>
            </a:r>
          </a:p>
          <a:p>
            <a:r>
              <a:rPr lang="en-US" sz="3200" dirty="0" smtClean="0"/>
              <a:t>Correctness …</a:t>
            </a:r>
          </a:p>
          <a:p>
            <a:pPr lvl="3"/>
            <a:endParaRPr lang="en-US" sz="2000" dirty="0" smtClean="0"/>
          </a:p>
          <a:p>
            <a:r>
              <a:rPr lang="en-US" sz="3200" dirty="0" smtClean="0">
                <a:solidFill>
                  <a:srgbClr val="F85E08"/>
                </a:solidFill>
                <a:effectLst>
                  <a:outerShdw blurRad="38100" dist="38100" dir="2700000" algn="tl">
                    <a:srgbClr val="000000">
                      <a:alpha val="43137"/>
                    </a:srgbClr>
                  </a:outerShdw>
                </a:effectLst>
              </a:rPr>
              <a:t>Report types </a:t>
            </a:r>
            <a:r>
              <a:rPr lang="en-US" sz="3200" dirty="0" smtClean="0"/>
              <a:t>(in terms of content and format)</a:t>
            </a:r>
          </a:p>
          <a:p>
            <a:pPr lvl="1"/>
            <a:r>
              <a:rPr lang="en-US" sz="2800" dirty="0" smtClean="0"/>
              <a:t>Informal – a single letter or a memo</a:t>
            </a:r>
          </a:p>
          <a:p>
            <a:pPr lvl="1"/>
            <a:r>
              <a:rPr lang="en-US" sz="2800" dirty="0" smtClean="0"/>
              <a:t>Formal – 10-100 pages; cover + summary + text</a:t>
            </a:r>
          </a:p>
          <a:p>
            <a:pPr lvl="1"/>
            <a:r>
              <a:rPr lang="en-US" sz="2800" dirty="0" smtClean="0"/>
              <a:t>Short report – periodic, informative, investigative</a:t>
            </a:r>
            <a:endParaRPr lang="en-US" sz="2800" dirty="0"/>
          </a:p>
        </p:txBody>
      </p:sp>
    </p:spTree>
    <p:extLst>
      <p:ext uri="{BB962C8B-B14F-4D97-AF65-F5344CB8AC3E}">
        <p14:creationId xmlns:p14="http://schemas.microsoft.com/office/powerpoint/2010/main" val="2461812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SU_PPTemplate">
  <a:themeElements>
    <a:clrScheme name="OSU_PP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SU_PP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CC3300"/>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CC3300"/>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OSU_PP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SU_PP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SU_PP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OSU_PP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SU_PP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SU_PP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OSU_PP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C:\User\Teaching\MSIS5633 - Fall2002\Class Presentations\OSU_PPTemplate.pot</Template>
  <TotalTime>4409</TotalTime>
  <Words>1916</Words>
  <Application>Microsoft Office PowerPoint</Application>
  <PresentationFormat>On-screen Show (4:3)</PresentationFormat>
  <Paragraphs>346</Paragraphs>
  <Slides>53</Slides>
  <Notes>23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OSU_PPTemplate</vt:lpstr>
      <vt:lpstr>PowerPoint Presentation</vt:lpstr>
      <vt:lpstr>Learning Objectives</vt:lpstr>
      <vt:lpstr>Learning Objectives</vt:lpstr>
      <vt:lpstr>Opening Vignette…</vt:lpstr>
      <vt:lpstr>Questions for the  Opening Vignette</vt:lpstr>
      <vt:lpstr>Business Reporting  Definitions and Concepts</vt:lpstr>
      <vt:lpstr>What is a Business Report?</vt:lpstr>
      <vt:lpstr>Business Reporting</vt:lpstr>
      <vt:lpstr>Key to Any Successful Report</vt:lpstr>
      <vt:lpstr>Application Case 4.1</vt:lpstr>
      <vt:lpstr>Types of Business Reports</vt:lpstr>
      <vt:lpstr>Components of  Business Reporting Systems</vt:lpstr>
      <vt:lpstr>Application Case 4.2</vt:lpstr>
      <vt:lpstr>Data and Information Visualization</vt:lpstr>
      <vt:lpstr>Application Case 4.3</vt:lpstr>
      <vt:lpstr>A Brief History of  Data Visualization</vt:lpstr>
      <vt:lpstr>The First Pie Chart  Created by William Playfair in 1801</vt:lpstr>
      <vt:lpstr>Decimation of Napoleon’s Army During the 1812 Russian Campaign </vt:lpstr>
      <vt:lpstr>A Brief History of Data Visualization</vt:lpstr>
      <vt:lpstr>Application Case 4.4</vt:lpstr>
      <vt:lpstr>Different Types of  Charts and Graphs</vt:lpstr>
      <vt:lpstr>A Gapminder Chart  Wealth and Health of Nations</vt:lpstr>
      <vt:lpstr>The Emergence of Data Visualization And Visual Analytics</vt:lpstr>
      <vt:lpstr>The Emergence of Data Visualization And Visual Analytics</vt:lpstr>
      <vt:lpstr>Visual Analytics</vt:lpstr>
      <vt:lpstr>Visual Analytics by SAS Institute</vt:lpstr>
      <vt:lpstr>Visual Analytics by SAS Institute</vt:lpstr>
      <vt:lpstr>Performance Dashboards </vt:lpstr>
      <vt:lpstr>Performance Dashboards </vt:lpstr>
      <vt:lpstr>Performance Dashboards </vt:lpstr>
      <vt:lpstr>Application Case 4.6</vt:lpstr>
      <vt:lpstr>Application Case 4.6</vt:lpstr>
      <vt:lpstr>Performance Dashboards </vt:lpstr>
      <vt:lpstr>Best Practices in  Dashboard Design</vt:lpstr>
      <vt:lpstr>Business Performance Management (BPM)</vt:lpstr>
      <vt:lpstr>Business Performance Management (BPM)</vt:lpstr>
      <vt:lpstr>A Closed-Loop Process to Optimize Business Performance </vt:lpstr>
      <vt:lpstr>Strategize:  Where Do We Want to Go?</vt:lpstr>
      <vt:lpstr>Plan:  How Do We Get There?</vt:lpstr>
      <vt:lpstr>Monitor/Analyze:  How Are We Doing?</vt:lpstr>
      <vt:lpstr>Act and Adjust: What Do We Need to Do Differently?</vt:lpstr>
      <vt:lpstr>Application Case 4.7</vt:lpstr>
      <vt:lpstr>Performance Measurement </vt:lpstr>
      <vt:lpstr>KPIs and Operational Metrics</vt:lpstr>
      <vt:lpstr>Performance Measurement </vt:lpstr>
      <vt:lpstr>Performance Measurement System</vt:lpstr>
      <vt:lpstr>Balanced Scorecard </vt:lpstr>
      <vt:lpstr>Six Sigma as a Performance Measurement System</vt:lpstr>
      <vt:lpstr>Six Sigma as a Performance Measurement System</vt:lpstr>
      <vt:lpstr>Comparison of Balanced Scorecard and Six Sigma</vt:lpstr>
      <vt:lpstr>Application Case 4.8</vt:lpstr>
      <vt:lpstr>End of the Chapter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DSS Chapter 1</dc:title>
  <dc:creator>Dursun Delen</dc:creator>
  <cp:lastModifiedBy>Dursun</cp:lastModifiedBy>
  <cp:revision>198</cp:revision>
  <cp:lastPrinted>2000-12-01T14:01:59Z</cp:lastPrinted>
  <dcterms:created xsi:type="dcterms:W3CDTF">1998-03-18T21:58:50Z</dcterms:created>
  <dcterms:modified xsi:type="dcterms:W3CDTF">2013-12-24T18:57:03Z</dcterms:modified>
</cp:coreProperties>
</file>