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52"/>
  </p:notesMasterIdLst>
  <p:handoutMasterIdLst>
    <p:handoutMasterId r:id="rId53"/>
  </p:handoutMasterIdLst>
  <p:sldIdLst>
    <p:sldId id="364" r:id="rId2"/>
    <p:sldId id="365" r:id="rId3"/>
    <p:sldId id="366" r:id="rId4"/>
    <p:sldId id="367" r:id="rId5"/>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94" r:id="rId32"/>
    <p:sldId id="395" r:id="rId33"/>
    <p:sldId id="396" r:id="rId34"/>
    <p:sldId id="397" r:id="rId35"/>
    <p:sldId id="398" r:id="rId36"/>
    <p:sldId id="399" r:id="rId37"/>
    <p:sldId id="400" r:id="rId38"/>
    <p:sldId id="401" r:id="rId39"/>
    <p:sldId id="402" r:id="rId40"/>
    <p:sldId id="403" r:id="rId41"/>
    <p:sldId id="404" r:id="rId42"/>
    <p:sldId id="405" r:id="rId43"/>
    <p:sldId id="406" r:id="rId44"/>
    <p:sldId id="407" r:id="rId45"/>
    <p:sldId id="408" r:id="rId46"/>
    <p:sldId id="409" r:id="rId47"/>
    <p:sldId id="410" r:id="rId48"/>
    <p:sldId id="411" r:id="rId49"/>
    <p:sldId id="412" r:id="rId50"/>
    <p:sldId id="414" r:id="rId51"/>
  </p:sldIdLst>
  <p:sldSz cx="9144000" cy="6858000" type="screen4x3"/>
  <p:notesSz cx="6858000" cy="9144000"/>
  <p:defaultTextStyle>
    <a:defPPr>
      <a:defRPr lang="en-US"/>
    </a:defPPr>
    <a:lvl1pPr algn="l" rtl="0" fontAlgn="base">
      <a:spcBef>
        <a:spcPct val="0"/>
      </a:spcBef>
      <a:spcAft>
        <a:spcPct val="0"/>
      </a:spcAft>
      <a:defRPr sz="2800" b="1" kern="1200">
        <a:solidFill>
          <a:srgbClr val="CC3300"/>
        </a:solidFill>
        <a:latin typeface="Tahoma" pitchFamily="34" charset="0"/>
        <a:ea typeface="+mn-ea"/>
        <a:cs typeface="Arial" charset="0"/>
      </a:defRPr>
    </a:lvl1pPr>
    <a:lvl2pPr marL="457200" algn="l" rtl="0" fontAlgn="base">
      <a:spcBef>
        <a:spcPct val="0"/>
      </a:spcBef>
      <a:spcAft>
        <a:spcPct val="0"/>
      </a:spcAft>
      <a:defRPr sz="2800" b="1" kern="1200">
        <a:solidFill>
          <a:srgbClr val="CC3300"/>
        </a:solidFill>
        <a:latin typeface="Tahoma" pitchFamily="34" charset="0"/>
        <a:ea typeface="+mn-ea"/>
        <a:cs typeface="Arial" charset="0"/>
      </a:defRPr>
    </a:lvl2pPr>
    <a:lvl3pPr marL="914400" algn="l" rtl="0" fontAlgn="base">
      <a:spcBef>
        <a:spcPct val="0"/>
      </a:spcBef>
      <a:spcAft>
        <a:spcPct val="0"/>
      </a:spcAft>
      <a:defRPr sz="2800" b="1" kern="1200">
        <a:solidFill>
          <a:srgbClr val="CC3300"/>
        </a:solidFill>
        <a:latin typeface="Tahoma" pitchFamily="34" charset="0"/>
        <a:ea typeface="+mn-ea"/>
        <a:cs typeface="Arial" charset="0"/>
      </a:defRPr>
    </a:lvl3pPr>
    <a:lvl4pPr marL="1371600" algn="l" rtl="0" fontAlgn="base">
      <a:spcBef>
        <a:spcPct val="0"/>
      </a:spcBef>
      <a:spcAft>
        <a:spcPct val="0"/>
      </a:spcAft>
      <a:defRPr sz="2800" b="1" kern="1200">
        <a:solidFill>
          <a:srgbClr val="CC3300"/>
        </a:solidFill>
        <a:latin typeface="Tahoma" pitchFamily="34" charset="0"/>
        <a:ea typeface="+mn-ea"/>
        <a:cs typeface="Arial" charset="0"/>
      </a:defRPr>
    </a:lvl4pPr>
    <a:lvl5pPr marL="1828800" algn="l" rtl="0" fontAlgn="base">
      <a:spcBef>
        <a:spcPct val="0"/>
      </a:spcBef>
      <a:spcAft>
        <a:spcPct val="0"/>
      </a:spcAft>
      <a:defRPr sz="2800" b="1" kern="1200">
        <a:solidFill>
          <a:srgbClr val="CC3300"/>
        </a:solidFill>
        <a:latin typeface="Tahoma" pitchFamily="34" charset="0"/>
        <a:ea typeface="+mn-ea"/>
        <a:cs typeface="Arial" charset="0"/>
      </a:defRPr>
    </a:lvl5pPr>
    <a:lvl6pPr marL="2286000" algn="l" defTabSz="914400" rtl="0" eaLnBrk="1" latinLnBrk="0" hangingPunct="1">
      <a:defRPr sz="2800" b="1" kern="1200">
        <a:solidFill>
          <a:srgbClr val="CC3300"/>
        </a:solidFill>
        <a:latin typeface="Tahoma" pitchFamily="34" charset="0"/>
        <a:ea typeface="+mn-ea"/>
        <a:cs typeface="Arial" charset="0"/>
      </a:defRPr>
    </a:lvl6pPr>
    <a:lvl7pPr marL="2743200" algn="l" defTabSz="914400" rtl="0" eaLnBrk="1" latinLnBrk="0" hangingPunct="1">
      <a:defRPr sz="2800" b="1" kern="1200">
        <a:solidFill>
          <a:srgbClr val="CC3300"/>
        </a:solidFill>
        <a:latin typeface="Tahoma" pitchFamily="34" charset="0"/>
        <a:ea typeface="+mn-ea"/>
        <a:cs typeface="Arial" charset="0"/>
      </a:defRPr>
    </a:lvl7pPr>
    <a:lvl8pPr marL="3200400" algn="l" defTabSz="914400" rtl="0" eaLnBrk="1" latinLnBrk="0" hangingPunct="1">
      <a:defRPr sz="2800" b="1" kern="1200">
        <a:solidFill>
          <a:srgbClr val="CC3300"/>
        </a:solidFill>
        <a:latin typeface="Tahoma" pitchFamily="34" charset="0"/>
        <a:ea typeface="+mn-ea"/>
        <a:cs typeface="Arial" charset="0"/>
      </a:defRPr>
    </a:lvl8pPr>
    <a:lvl9pPr marL="3657600" algn="l" defTabSz="914400" rtl="0" eaLnBrk="1" latinLnBrk="0" hangingPunct="1">
      <a:defRPr sz="2800" b="1" kern="1200">
        <a:solidFill>
          <a:srgbClr val="CC3300"/>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E08"/>
    <a:srgbClr val="0000CC"/>
    <a:srgbClr val="FF3300"/>
    <a:srgbClr val="CC3300"/>
    <a:srgbClr val="FFA827"/>
    <a:srgbClr val="BE6A0E"/>
    <a:srgbClr val="EE851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2" autoAdjust="0"/>
    <p:restoredTop sz="94667" autoAdjust="0"/>
  </p:normalViewPr>
  <p:slideViewPr>
    <p:cSldViewPr>
      <p:cViewPr>
        <p:scale>
          <a:sx n="70" d="100"/>
          <a:sy n="70" d="100"/>
        </p:scale>
        <p:origin x="-888"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dirty="0"/>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2F6D3E4A-37A3-4652-979D-D59837553EFA}" type="slidenum">
              <a:rPr lang="en-US"/>
              <a:pPr>
                <a:defRPr/>
              </a:pPr>
              <a:t>‹#›</a:t>
            </a:fld>
            <a:endParaRPr lang="en-US" dirty="0"/>
          </a:p>
        </p:txBody>
      </p:sp>
    </p:spTree>
    <p:extLst>
      <p:ext uri="{BB962C8B-B14F-4D97-AF65-F5344CB8AC3E}">
        <p14:creationId xmlns:p14="http://schemas.microsoft.com/office/powerpoint/2010/main" val="200553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F9535BD6-FAB7-4BE8-B3CD-462CB56F63AE}" type="slidenum">
              <a:rPr lang="en-US"/>
              <a:pPr>
                <a:defRPr/>
              </a:pPr>
              <a:t>‹#›</a:t>
            </a:fld>
            <a:endParaRPr lang="en-US" dirty="0"/>
          </a:p>
        </p:txBody>
      </p:sp>
    </p:spTree>
    <p:extLst>
      <p:ext uri="{BB962C8B-B14F-4D97-AF65-F5344CB8AC3E}">
        <p14:creationId xmlns:p14="http://schemas.microsoft.com/office/powerpoint/2010/main" val="226802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E8D7486-BFD9-4FC1-89F5-286F5C3C7A80}" type="slidenum">
              <a:rPr lang="en-US" smtClean="0">
                <a:cs typeface="Arial" charset="0"/>
              </a:rPr>
              <a:pPr/>
              <a:t>1</a:t>
            </a:fld>
            <a:endParaRPr lang="en-US" dirty="0" smtClean="0">
              <a:cs typeface="Arial" charset="0"/>
            </a:endParaRPr>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F9AB3-5B66-4179-A9B5-0BB785409A85}" type="slidenum">
              <a:rPr lang="en-US" smtClean="0"/>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F9AB3-5B66-4179-A9B5-0BB785409A85}" type="slidenum">
              <a:rPr lang="en-US" smtClean="0"/>
              <a:pPr/>
              <a:t>25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F9AB3-5B66-4179-A9B5-0BB785409A85}" type="slidenum">
              <a:rPr lang="en-US" smtClean="0"/>
              <a:pPr/>
              <a:t>30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F9AB3-5B66-4179-A9B5-0BB785409A85}" type="slidenum">
              <a:rPr lang="en-US" smtClean="0"/>
              <a:pPr/>
              <a:t>36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F9AB3-5B66-4179-A9B5-0BB785409A85}" type="slidenum">
              <a:rPr lang="en-US" smtClean="0"/>
              <a:pPr/>
              <a:t>41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F9AB3-5B66-4179-A9B5-0BB785409A85}" type="slidenum">
              <a:rPr lang="en-US" smtClean="0"/>
              <a:pPr/>
              <a:t>42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F9AB3-5B66-4179-A9B5-0BB785409A85}" type="slidenum">
              <a:rPr lang="en-US" smtClean="0"/>
              <a:pPr/>
              <a:t>43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1FE5F-859C-420B-843B-69F7DF620CF0}" type="slidenum">
              <a:rPr lang="en-US"/>
              <a:pPr/>
              <a:t>48</a:t>
            </a:fld>
            <a:endParaRPr lang="en-US" dirty="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49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41521A-2C4A-4B2C-B7BD-3889C73180C4}" type="slidenum">
              <a:rPr lang="en-US" altLang="en-US" smtClean="0"/>
              <a:pPr eaLnBrk="1" hangingPunct="1"/>
              <a:t>50</a:t>
            </a:fld>
            <a:endParaRPr lang="en-US" alt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E3F11-6D4C-423A-B4B6-69228312BD96}" type="slidenum">
              <a:rPr lang="en-US"/>
              <a:pPr/>
              <a:t>6</a:t>
            </a:fld>
            <a:endParaRPr lang="en-US" dirty="0"/>
          </a:p>
        </p:txBody>
      </p:sp>
      <p:sp>
        <p:nvSpPr>
          <p:cNvPr id="8194" name="Rectangle 2"/>
          <p:cNvSpPr>
            <a:spLocks noGrp="1" noRot="1" noChangeAspect="1" noChangeArrowheads="1" noTextEdit="1"/>
          </p:cNvSpPr>
          <p:nvPr>
            <p:ph type="sldImg"/>
          </p:nvPr>
        </p:nvSpPr>
        <p:spPr>
          <a:ln cap="flat"/>
        </p:spPr>
      </p:sp>
      <p:sp>
        <p:nvSpPr>
          <p:cNvPr id="8195"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E8BE4-922A-4C22-AC8B-2887F3405C8D}" type="slidenum">
              <a:rPr lang="en-US"/>
              <a:pPr/>
              <a:t>13</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535BD6-FAB7-4BE8-B3CD-462CB56F63AE}" type="slidenum">
              <a:rPr lang="en-US" smtClean="0"/>
              <a:pPr>
                <a:defRPr/>
              </a:pPr>
              <a:t>14</a:t>
            </a:fld>
            <a:endParaRPr lang="en-US" dirty="0"/>
          </a:p>
        </p:txBody>
      </p:sp>
    </p:spTree>
    <p:extLst>
      <p:ext uri="{BB962C8B-B14F-4D97-AF65-F5344CB8AC3E}">
        <p14:creationId xmlns:p14="http://schemas.microsoft.com/office/powerpoint/2010/main" val="292531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87B19-A4A7-4F9B-815E-853614C2F4D6}" type="slidenum">
              <a:rPr lang="en-US"/>
              <a:pPr/>
              <a:t>15</a:t>
            </a:fld>
            <a:endParaRPr lang="en-US" dirty="0"/>
          </a:p>
        </p:txBody>
      </p:sp>
      <p:sp>
        <p:nvSpPr>
          <p:cNvPr id="34818" name="Rectangle 2"/>
          <p:cNvSpPr>
            <a:spLocks noGrp="1" noRot="1" noChangeAspect="1" noChangeArrowheads="1" noTextEdit="1"/>
          </p:cNvSpPr>
          <p:nvPr>
            <p:ph type="sldImg"/>
          </p:nvPr>
        </p:nvSpPr>
        <p:spPr>
          <a:ln cap="flat"/>
        </p:spPr>
      </p:sp>
      <p:sp>
        <p:nvSpPr>
          <p:cNvPr id="34819"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9BC9B-A858-4C23-847A-D09B0C1C6A3B}" type="slidenum">
              <a:rPr lang="en-US"/>
              <a:pPr/>
              <a:t>16</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18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8" name="Rectangle 1034"/>
            <p:cNvSpPr>
              <a:spLocks noChangeArrowheads="1"/>
            </p:cNvSpPr>
            <p:nvPr/>
          </p:nvSpPr>
          <p:spPr bwMode="auto">
            <a:xfrm>
              <a:off x="400" y="1536"/>
              <a:ext cx="20" cy="663"/>
            </a:xfrm>
            <a:prstGeom prst="rect">
              <a:avLst/>
            </a:prstGeom>
            <a:solidFill>
              <a:srgbClr val="F85E08"/>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9" name="Rectangle 1035"/>
            <p:cNvSpPr>
              <a:spLocks noChangeArrowheads="1"/>
            </p:cNvSpPr>
            <p:nvPr/>
          </p:nvSpPr>
          <p:spPr bwMode="auto">
            <a:xfrm flipV="1">
              <a:off x="199" y="2060"/>
              <a:ext cx="5476" cy="29"/>
            </a:xfrm>
            <a:prstGeom prst="rect">
              <a:avLst/>
            </a:prstGeom>
            <a:solidFill>
              <a:srgbClr val="F85E08"/>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sp>
        <p:nvSpPr>
          <p:cNvPr id="93197" name="Rectangle 1037"/>
          <p:cNvSpPr>
            <a:spLocks noGrp="1" noChangeArrowheads="1"/>
          </p:cNvSpPr>
          <p:nvPr>
            <p:ph type="subTitle" idx="1" hasCustomPrompt="1"/>
          </p:nvPr>
        </p:nvSpPr>
        <p:spPr>
          <a:xfrm>
            <a:off x="677497" y="3886200"/>
            <a:ext cx="7780703" cy="2286000"/>
          </a:xfrm>
        </p:spPr>
        <p:txBody>
          <a:bodyPr/>
          <a:lstStyle>
            <a:lvl1pPr marL="0" indent="0" algn="ctr">
              <a:buFont typeface="Wingdings" pitchFamily="2" charset="2"/>
              <a:buNone/>
              <a:defRPr sz="4000" b="0">
                <a:solidFill>
                  <a:srgbClr val="0000CC"/>
                </a:solidFill>
                <a:effectLst>
                  <a:outerShdw blurRad="38100" dist="38100" dir="2700000" algn="tl">
                    <a:srgbClr val="C0C0C0"/>
                  </a:outerShdw>
                </a:effectLst>
              </a:defRPr>
            </a:lvl1pPr>
          </a:lstStyle>
          <a:p>
            <a:r>
              <a:rPr lang="en-US" dirty="0" smtClean="0"/>
              <a:t>Chapter 1</a:t>
            </a:r>
          </a:p>
          <a:p>
            <a:r>
              <a:rPr lang="en-US" dirty="0" smtClean="0"/>
              <a:t>Some Title ….</a:t>
            </a:r>
            <a:endParaRPr lang="en-US" dirty="0"/>
          </a:p>
        </p:txBody>
      </p:sp>
      <p:sp>
        <p:nvSpPr>
          <p:cNvPr id="14" name="Rectangle 13"/>
          <p:cNvSpPr>
            <a:spLocks noGrp="1" noChangeArrowheads="1"/>
          </p:cNvSpPr>
          <p:nvPr userDrawn="1"/>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5" name="Picture 2" descr="http://ecx.images-amazon.com/images/I/51L11n8dpnL._SX258_BO1,204,203,200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50825"/>
            <a:ext cx="1951038" cy="5881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50825"/>
            <a:ext cx="5700712"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9402A8D-DDAC-497C-93D6-0F6E7DA747E5}" type="slidenum">
              <a:rPr lang="en-US"/>
              <a:pPr>
                <a:defRPr/>
              </a:pPr>
              <a:t>‹#›</a:t>
            </a:fld>
            <a:endParaRPr lang="en-US" dirty="0"/>
          </a:p>
        </p:txBody>
      </p:sp>
    </p:spTree>
    <p:extLst>
      <p:ext uri="{BB962C8B-B14F-4D97-AF65-F5344CB8AC3E}">
        <p14:creationId xmlns:p14="http://schemas.microsoft.com/office/powerpoint/2010/main" val="293815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1524000"/>
            <a:ext cx="8193088"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9" name="Text Box 19"/>
          <p:cNvSpPr txBox="1">
            <a:spLocks noChangeArrowheads="1"/>
          </p:cNvSpPr>
          <p:nvPr/>
        </p:nvSpPr>
        <p:spPr bwMode="auto">
          <a:xfrm>
            <a:off x="990600" y="6431578"/>
            <a:ext cx="7315200" cy="276999"/>
          </a:xfrm>
          <a:prstGeom prst="rect">
            <a:avLst/>
          </a:prstGeom>
          <a:noFill/>
          <a:ln w="9525">
            <a:noFill/>
            <a:miter lim="800000"/>
            <a:headEnd/>
            <a:tailEnd/>
          </a:ln>
          <a:effectLst/>
        </p:spPr>
        <p:txBody>
          <a:bodyPr wrap="square" anchor="b">
            <a:spAutoFit/>
          </a:bodyPr>
          <a:lstStyle/>
          <a:p>
            <a:pPr algn="ctr">
              <a:spcBef>
                <a:spcPts val="600"/>
              </a:spcBef>
              <a:buClr>
                <a:schemeClr val="hlink"/>
              </a:buClr>
              <a:buSzPct val="110000"/>
              <a:buFont typeface="Wingdings" pitchFamily="2" charset="2"/>
              <a:buNone/>
              <a:defRPr/>
            </a:pPr>
            <a:r>
              <a:rPr lang="en-US" sz="1200" b="0" i="1" dirty="0">
                <a:solidFill>
                  <a:schemeClr val="tx1"/>
                </a:solidFill>
                <a:latin typeface="Arial" charset="0"/>
                <a:cs typeface="+mn-cs"/>
              </a:rPr>
              <a:t>     </a:t>
            </a:r>
            <a:r>
              <a:rPr lang="en-US" sz="1200" b="0" i="1" dirty="0">
                <a:solidFill>
                  <a:srgbClr val="0000CC"/>
                </a:solidFill>
                <a:latin typeface="Arial" charset="0"/>
                <a:cs typeface="+mn-cs"/>
              </a:rPr>
              <a:t>Copyright © </a:t>
            </a:r>
            <a:r>
              <a:rPr lang="en-US" sz="1200" b="0" i="1" dirty="0" smtClean="0">
                <a:solidFill>
                  <a:srgbClr val="0000CC"/>
                </a:solidFill>
                <a:latin typeface="Arial" charset="0"/>
                <a:cs typeface="+mn-cs"/>
              </a:rPr>
              <a:t>2014 </a:t>
            </a:r>
            <a:r>
              <a:rPr lang="en-US" sz="1200" b="0" i="1" dirty="0">
                <a:solidFill>
                  <a:srgbClr val="0000CC"/>
                </a:solidFill>
                <a:latin typeface="Arial" charset="0"/>
                <a:cs typeface="+mn-cs"/>
              </a:rPr>
              <a:t>Pearson Education, Inc. </a:t>
            </a:r>
            <a:endParaRPr lang="en-US" sz="1200" b="0" dirty="0">
              <a:solidFill>
                <a:srgbClr val="0000CC"/>
              </a:solidFill>
              <a:latin typeface="Arial" charset="0"/>
              <a:cs typeface="+mn-cs"/>
            </a:endParaRPr>
          </a:p>
        </p:txBody>
      </p:sp>
      <p:sp>
        <p:nvSpPr>
          <p:cNvPr id="92162" name="Rectangle 2"/>
          <p:cNvSpPr>
            <a:spLocks noChangeArrowheads="1"/>
          </p:cNvSpPr>
          <p:nvPr/>
        </p:nvSpPr>
        <p:spPr bwMode="ltGray">
          <a:xfrm>
            <a:off x="417513" y="731838"/>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3" name="Rectangle 3"/>
          <p:cNvSpPr>
            <a:spLocks noChangeArrowheads="1"/>
          </p:cNvSpPr>
          <p:nvPr/>
        </p:nvSpPr>
        <p:spPr bwMode="ltGray">
          <a:xfrm>
            <a:off x="800100" y="731838"/>
            <a:ext cx="328613" cy="47466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4" name="Rectangle 4"/>
          <p:cNvSpPr>
            <a:spLocks noChangeArrowheads="1"/>
          </p:cNvSpPr>
          <p:nvPr/>
        </p:nvSpPr>
        <p:spPr bwMode="ltGray">
          <a:xfrm>
            <a:off x="541338" y="1154113"/>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5" name="Rectangle 5"/>
          <p:cNvSpPr>
            <a:spLocks noChangeArrowheads="1"/>
          </p:cNvSpPr>
          <p:nvPr/>
        </p:nvSpPr>
        <p:spPr bwMode="ltGray">
          <a:xfrm>
            <a:off x="911225" y="1154113"/>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6" name="Rectangle 6"/>
          <p:cNvSpPr>
            <a:spLocks noChangeArrowheads="1"/>
          </p:cNvSpPr>
          <p:nvPr/>
        </p:nvSpPr>
        <p:spPr bwMode="ltGray">
          <a:xfrm>
            <a:off x="127000" y="1081088"/>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7" name="Rectangle 7"/>
          <p:cNvSpPr>
            <a:spLocks noChangeArrowheads="1"/>
          </p:cNvSpPr>
          <p:nvPr/>
        </p:nvSpPr>
        <p:spPr bwMode="gray">
          <a:xfrm>
            <a:off x="762000" y="623888"/>
            <a:ext cx="31750" cy="1052512"/>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8" name="Rectangle 8"/>
          <p:cNvSpPr>
            <a:spLocks noChangeArrowheads="1"/>
          </p:cNvSpPr>
          <p:nvPr/>
        </p:nvSpPr>
        <p:spPr bwMode="gray">
          <a:xfrm>
            <a:off x="442913" y="1414463"/>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9" name="Rectangle 9"/>
          <p:cNvSpPr>
            <a:spLocks noGrp="1" noChangeArrowheads="1"/>
          </p:cNvSpPr>
          <p:nvPr>
            <p:ph type="title"/>
          </p:nvPr>
        </p:nvSpPr>
        <p:spPr bwMode="auto">
          <a:xfrm>
            <a:off x="1150938" y="231776"/>
            <a:ext cx="7793037" cy="11398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4" name="Rectangle 10"/>
          <p:cNvSpPr>
            <a:spLocks noGrp="1" noChangeArrowheads="1"/>
          </p:cNvSpPr>
          <p:nvPr>
            <p:ph type="body" idx="1"/>
          </p:nvPr>
        </p:nvSpPr>
        <p:spPr bwMode="auto">
          <a:xfrm>
            <a:off x="777875" y="1524000"/>
            <a:ext cx="817721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180" name="Text Box 20"/>
          <p:cNvSpPr txBox="1">
            <a:spLocks noChangeArrowheads="1"/>
          </p:cNvSpPr>
          <p:nvPr/>
        </p:nvSpPr>
        <p:spPr bwMode="auto">
          <a:xfrm>
            <a:off x="76200" y="6430962"/>
            <a:ext cx="601663" cy="274638"/>
          </a:xfrm>
          <a:prstGeom prst="rect">
            <a:avLst/>
          </a:prstGeom>
          <a:noFill/>
          <a:ln w="9525">
            <a:noFill/>
            <a:miter lim="800000"/>
            <a:headEnd/>
            <a:tailEnd/>
          </a:ln>
          <a:effectLst/>
        </p:spPr>
        <p:txBody>
          <a:bodyPr wrap="none">
            <a:spAutoFit/>
          </a:bodyPr>
          <a:lstStyle/>
          <a:p>
            <a:pPr>
              <a:defRPr/>
            </a:pPr>
            <a:r>
              <a:rPr lang="en-US" sz="1200" dirty="0" smtClean="0">
                <a:solidFill>
                  <a:srgbClr val="EE8411"/>
                </a:solidFill>
                <a:cs typeface="+mn-cs"/>
              </a:rPr>
              <a:t>3-</a:t>
            </a:r>
            <a:fld id="{930D3EF6-C8D8-4409-A7BA-DC47BF803ED5}" type="slidenum">
              <a:rPr lang="en-US" sz="1200" smtClean="0">
                <a:solidFill>
                  <a:srgbClr val="EE8411"/>
                </a:solidFill>
                <a:cs typeface="+mn-cs"/>
              </a:rPr>
              <a:pPr>
                <a:defRPr/>
              </a:pPr>
              <a:t>‹#›</a:t>
            </a:fld>
            <a:endParaRPr lang="en-US" sz="1200" dirty="0">
              <a:solidFill>
                <a:srgbClr val="EE8411"/>
              </a:solidFill>
              <a:cs typeface="+mn-cs"/>
            </a:endParaRPr>
          </a:p>
        </p:txBody>
      </p:sp>
      <p:sp>
        <p:nvSpPr>
          <p:cNvPr id="20" name="Rectangle 8"/>
          <p:cNvSpPr>
            <a:spLocks noChangeArrowheads="1"/>
          </p:cNvSpPr>
          <p:nvPr userDrawn="1"/>
        </p:nvSpPr>
        <p:spPr bwMode="gray">
          <a:xfrm>
            <a:off x="548265" y="644525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1" name="Rectangle 8"/>
          <p:cNvSpPr>
            <a:spLocks noChangeArrowheads="1"/>
          </p:cNvSpPr>
          <p:nvPr userDrawn="1"/>
        </p:nvSpPr>
        <p:spPr bwMode="gray">
          <a:xfrm>
            <a:off x="541337" y="670560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2" name="Rectangle 8"/>
          <p:cNvSpPr>
            <a:spLocks noChangeArrowheads="1"/>
          </p:cNvSpPr>
          <p:nvPr userDrawn="1"/>
        </p:nvSpPr>
        <p:spPr bwMode="gray">
          <a:xfrm>
            <a:off x="685800"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4" name="Rectangle 8"/>
          <p:cNvSpPr>
            <a:spLocks noChangeArrowheads="1"/>
          </p:cNvSpPr>
          <p:nvPr userDrawn="1"/>
        </p:nvSpPr>
        <p:spPr bwMode="gray">
          <a:xfrm>
            <a:off x="8182552"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4000">
          <a:solidFill>
            <a:srgbClr val="F85E08"/>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teradatauniversitynetwork.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teradatastudentnetwork.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Grp="1" noChangeArrowheads="1"/>
          </p:cNvSpPr>
          <p:nvPr>
            <p:ph type="subTitle" idx="1"/>
          </p:nvPr>
        </p:nvSpPr>
        <p:spPr>
          <a:xfrm>
            <a:off x="685800" y="3962400"/>
            <a:ext cx="7848600" cy="2286000"/>
          </a:xfrm>
        </p:spPr>
        <p:txBody>
          <a:bodyPr/>
          <a:lstStyle/>
          <a:p>
            <a:pPr eaLnBrk="1" hangingPunct="1">
              <a:defRPr/>
            </a:pPr>
            <a:r>
              <a:rPr lang="en-US" sz="4000" b="1" dirty="0" smtClean="0">
                <a:solidFill>
                  <a:srgbClr val="F85E08"/>
                </a:solidFill>
              </a:rPr>
              <a:t>Chapter 3:</a:t>
            </a:r>
          </a:p>
          <a:p>
            <a:pPr eaLnBrk="1" hangingPunct="1">
              <a:defRPr/>
            </a:pPr>
            <a:r>
              <a:rPr lang="en-US" dirty="0" smtClean="0"/>
              <a:t>Data Warehousing</a:t>
            </a:r>
            <a:endParaRPr lang="en-US" dirty="0"/>
          </a:p>
        </p:txBody>
      </p:sp>
      <p:sp>
        <p:nvSpPr>
          <p:cNvPr id="5" name="Rectangle 4"/>
          <p:cNvSpPr>
            <a:spLocks noGrp="1" noChangeArrowheads="1"/>
          </p:cNvSpPr>
          <p:nvPr/>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026" name="Picture 2" descr="http://ecx.images-amazon.com/images/I/51L11n8dpnL._SX25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Mart</a:t>
            </a:r>
            <a:endParaRPr lang="en-US" dirty="0"/>
          </a:p>
        </p:txBody>
      </p:sp>
      <p:sp>
        <p:nvSpPr>
          <p:cNvPr id="3" name="Content Placeholder 2"/>
          <p:cNvSpPr>
            <a:spLocks noGrp="1"/>
          </p:cNvSpPr>
          <p:nvPr>
            <p:ph idx="1"/>
          </p:nvPr>
        </p:nvSpPr>
        <p:spPr/>
        <p:txBody>
          <a:bodyPr>
            <a:normAutofit/>
          </a:bodyPr>
          <a:lstStyle/>
          <a:p>
            <a:pPr>
              <a:lnSpc>
                <a:spcPct val="90000"/>
              </a:lnSpc>
              <a:buFontTx/>
              <a:buNone/>
            </a:pPr>
            <a:r>
              <a:rPr lang="en-US" altLang="ja-JP" dirty="0" smtClean="0">
                <a:ea typeface="ＭＳ Ｐゴシック" charset="-128"/>
              </a:rPr>
              <a:t>	A </a:t>
            </a:r>
            <a:r>
              <a:rPr lang="en-US" altLang="ja-JP" dirty="0">
                <a:ea typeface="ＭＳ Ｐゴシック" charset="-128"/>
              </a:rPr>
              <a:t>departmental </a:t>
            </a:r>
            <a:r>
              <a:rPr lang="en-US" altLang="ja-JP" dirty="0" smtClean="0">
                <a:ea typeface="ＭＳ Ｐゴシック" charset="-128"/>
              </a:rPr>
              <a:t>small-scale “DW” </a:t>
            </a:r>
            <a:r>
              <a:rPr lang="en-US" altLang="ja-JP" dirty="0">
                <a:ea typeface="ＭＳ Ｐゴシック" charset="-128"/>
              </a:rPr>
              <a:t>that stores only </a:t>
            </a:r>
            <a:r>
              <a:rPr lang="en-US" altLang="ja-JP" dirty="0" smtClean="0">
                <a:ea typeface="ＭＳ Ｐゴシック" charset="-128"/>
              </a:rPr>
              <a:t>limited/relevant </a:t>
            </a:r>
            <a:r>
              <a:rPr lang="en-US" altLang="ja-JP" dirty="0">
                <a:ea typeface="ＭＳ Ｐゴシック" charset="-128"/>
              </a:rPr>
              <a:t>data </a:t>
            </a:r>
          </a:p>
          <a:p>
            <a:pPr lvl="5">
              <a:lnSpc>
                <a:spcPct val="90000"/>
              </a:lnSpc>
            </a:pPr>
            <a:endParaRPr lang="en-US" b="1" dirty="0"/>
          </a:p>
          <a:p>
            <a:pPr lvl="1">
              <a:lnSpc>
                <a:spcPct val="90000"/>
              </a:lnSpc>
            </a:pPr>
            <a:r>
              <a:rPr lang="en-US" dirty="0">
                <a:solidFill>
                  <a:srgbClr val="FF0000"/>
                </a:solidFill>
              </a:rPr>
              <a:t>Dependent data mart </a:t>
            </a:r>
          </a:p>
          <a:p>
            <a:pPr lvl="1">
              <a:lnSpc>
                <a:spcPct val="90000"/>
              </a:lnSpc>
              <a:buFontTx/>
              <a:buNone/>
            </a:pPr>
            <a:r>
              <a:rPr lang="en-US" dirty="0"/>
              <a:t>	A subset that is created directly from a data warehouse </a:t>
            </a:r>
          </a:p>
          <a:p>
            <a:pPr lvl="5">
              <a:lnSpc>
                <a:spcPct val="90000"/>
              </a:lnSpc>
            </a:pPr>
            <a:endParaRPr lang="en-US" dirty="0"/>
          </a:p>
          <a:p>
            <a:pPr lvl="1">
              <a:lnSpc>
                <a:spcPct val="90000"/>
              </a:lnSpc>
            </a:pPr>
            <a:r>
              <a:rPr lang="en-US" dirty="0">
                <a:solidFill>
                  <a:srgbClr val="FF0000"/>
                </a:solidFill>
              </a:rPr>
              <a:t>Independent data mart</a:t>
            </a:r>
          </a:p>
          <a:p>
            <a:pPr lvl="1">
              <a:lnSpc>
                <a:spcPct val="90000"/>
              </a:lnSpc>
              <a:buFontTx/>
              <a:buNone/>
            </a:pPr>
            <a:r>
              <a:rPr lang="en-US" dirty="0"/>
              <a:t>	A small data warehouse designed for a strategic business unit or a department </a:t>
            </a:r>
          </a:p>
        </p:txBody>
      </p:sp>
    </p:spTree>
    <p:extLst>
      <p:ext uri="{BB962C8B-B14F-4D97-AF65-F5344CB8AC3E}">
        <p14:creationId xmlns:p14="http://schemas.microsoft.com/office/powerpoint/2010/main" val="859295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DW Components</a:t>
            </a:r>
            <a:endParaRPr lang="en-US" dirty="0"/>
          </a:p>
        </p:txBody>
      </p:sp>
      <p:sp>
        <p:nvSpPr>
          <p:cNvPr id="3" name="Content Placeholder 2"/>
          <p:cNvSpPr>
            <a:spLocks noGrp="1"/>
          </p:cNvSpPr>
          <p:nvPr>
            <p:ph idx="1"/>
          </p:nvPr>
        </p:nvSpPr>
        <p:spPr/>
        <p:txBody>
          <a:bodyPr>
            <a:noAutofit/>
          </a:bodyPr>
          <a:lstStyle/>
          <a:p>
            <a:r>
              <a:rPr lang="en-US" sz="2800" dirty="0">
                <a:solidFill>
                  <a:srgbClr val="FF0000"/>
                </a:solidFill>
              </a:rPr>
              <a:t>Operational data stores (ODS)</a:t>
            </a:r>
          </a:p>
          <a:p>
            <a:pPr>
              <a:buFontTx/>
              <a:buNone/>
            </a:pPr>
            <a:r>
              <a:rPr lang="en-US" sz="2800" dirty="0"/>
              <a:t>	A type of database often used as an interim area for a data warehouse</a:t>
            </a:r>
          </a:p>
          <a:p>
            <a:r>
              <a:rPr lang="en-US" sz="2800" dirty="0">
                <a:solidFill>
                  <a:srgbClr val="FF0000"/>
                </a:solidFill>
              </a:rPr>
              <a:t>Oper marts </a:t>
            </a:r>
            <a:r>
              <a:rPr lang="en-US" sz="2800" dirty="0" smtClean="0">
                <a:solidFill>
                  <a:srgbClr val="FF0000"/>
                </a:solidFill>
              </a:rPr>
              <a:t>- </a:t>
            </a:r>
            <a:r>
              <a:rPr lang="en-US" sz="2800" dirty="0"/>
              <a:t>a</a:t>
            </a:r>
            <a:r>
              <a:rPr lang="en-US" sz="2800" dirty="0" smtClean="0"/>
              <a:t>n </a:t>
            </a:r>
            <a:r>
              <a:rPr lang="en-US" sz="2800" dirty="0"/>
              <a:t>operational data mart. </a:t>
            </a:r>
          </a:p>
          <a:p>
            <a:r>
              <a:rPr lang="en-US" sz="2800" dirty="0">
                <a:solidFill>
                  <a:srgbClr val="FF0000"/>
                </a:solidFill>
              </a:rPr>
              <a:t>Enterprise data warehouse (EDW)</a:t>
            </a:r>
          </a:p>
          <a:p>
            <a:pPr>
              <a:buFontTx/>
              <a:buNone/>
            </a:pPr>
            <a:r>
              <a:rPr lang="en-US" sz="2800" dirty="0"/>
              <a:t>	A data warehouse for the enterprise. </a:t>
            </a:r>
          </a:p>
          <a:p>
            <a:r>
              <a:rPr lang="en-US" altLang="ja-JP" sz="2800" dirty="0" smtClean="0">
                <a:solidFill>
                  <a:srgbClr val="FF0000"/>
                </a:solidFill>
                <a:ea typeface="ＭＳ Ｐゴシック" charset="-128"/>
              </a:rPr>
              <a:t>Metadata: </a:t>
            </a:r>
            <a:r>
              <a:rPr lang="en-US" altLang="ja-JP" sz="2800" dirty="0" smtClean="0">
                <a:ea typeface="ＭＳ Ｐゴシック" charset="-128"/>
              </a:rPr>
              <a:t>Data </a:t>
            </a:r>
            <a:r>
              <a:rPr lang="en-US" altLang="ja-JP" sz="2800" dirty="0">
                <a:ea typeface="ＭＳ Ｐゴシック" charset="-128"/>
              </a:rPr>
              <a:t>about data. </a:t>
            </a:r>
            <a:endParaRPr lang="en-US" altLang="ja-JP" sz="2800" dirty="0" smtClean="0">
              <a:ea typeface="ＭＳ Ｐゴシック" charset="-128"/>
            </a:endParaRPr>
          </a:p>
          <a:p>
            <a:pPr marL="398463" indent="0">
              <a:buNone/>
            </a:pPr>
            <a:r>
              <a:rPr lang="en-US" altLang="ja-JP" sz="2800" dirty="0" smtClean="0">
                <a:ea typeface="ＭＳ Ｐゴシック" charset="-128"/>
              </a:rPr>
              <a:t>In </a:t>
            </a:r>
            <a:r>
              <a:rPr lang="en-US" altLang="ja-JP" sz="2800" dirty="0">
                <a:ea typeface="ＭＳ Ｐゴシック" charset="-128"/>
              </a:rPr>
              <a:t>a data warehouse, metadata describe the contents of a data warehouse and the manner of its acquisition and use </a:t>
            </a:r>
            <a:endParaRPr lang="en-US" sz="2800" dirty="0"/>
          </a:p>
        </p:txBody>
      </p:sp>
    </p:spTree>
    <p:extLst>
      <p:ext uri="{BB962C8B-B14F-4D97-AF65-F5344CB8AC3E}">
        <p14:creationId xmlns:p14="http://schemas.microsoft.com/office/powerpoint/2010/main" val="2044304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3.1</a:t>
            </a:r>
            <a:endParaRPr lang="en-US" dirty="0"/>
          </a:p>
        </p:txBody>
      </p:sp>
      <p:sp>
        <p:nvSpPr>
          <p:cNvPr id="3" name="Content Placeholder 2"/>
          <p:cNvSpPr>
            <a:spLocks noGrp="1"/>
          </p:cNvSpPr>
          <p:nvPr>
            <p:ph idx="1"/>
          </p:nvPr>
        </p:nvSpPr>
        <p:spPr>
          <a:xfrm>
            <a:off x="685800" y="1600200"/>
            <a:ext cx="8229600" cy="4876800"/>
          </a:xfrm>
        </p:spPr>
        <p:txBody>
          <a:bodyPr>
            <a:normAutofit fontScale="92500" lnSpcReduction="10000"/>
          </a:bodyPr>
          <a:lstStyle/>
          <a:p>
            <a:pPr marL="0" indent="0">
              <a:buNone/>
            </a:pPr>
            <a:r>
              <a:rPr lang="en-US" sz="3500" dirty="0">
                <a:solidFill>
                  <a:srgbClr val="F85E08"/>
                </a:solidFill>
                <a:effectLst>
                  <a:outerShdw blurRad="38100" dist="38100" dir="2700000" algn="tl">
                    <a:srgbClr val="000000">
                      <a:alpha val="43137"/>
                    </a:srgbClr>
                  </a:outerShdw>
                </a:effectLst>
              </a:rPr>
              <a:t>A Better Data Plan: Well-Established </a:t>
            </a:r>
            <a:r>
              <a:rPr lang="en-US" sz="3500" dirty="0" smtClean="0">
                <a:solidFill>
                  <a:srgbClr val="F85E08"/>
                </a:solidFill>
                <a:effectLst>
                  <a:outerShdw blurRad="38100" dist="38100" dir="2700000" algn="tl">
                    <a:srgbClr val="000000">
                      <a:alpha val="43137"/>
                    </a:srgbClr>
                  </a:outerShdw>
                </a:effectLst>
              </a:rPr>
              <a:t> TELCOs </a:t>
            </a:r>
            <a:r>
              <a:rPr lang="en-US" sz="3500" dirty="0">
                <a:solidFill>
                  <a:srgbClr val="F85E08"/>
                </a:solidFill>
                <a:effectLst>
                  <a:outerShdw blurRad="38100" dist="38100" dir="2700000" algn="tl">
                    <a:srgbClr val="000000">
                      <a:alpha val="43137"/>
                    </a:srgbClr>
                  </a:outerShdw>
                </a:effectLst>
              </a:rPr>
              <a:t>Leverage Data </a:t>
            </a:r>
            <a:r>
              <a:rPr lang="en-US" sz="3500" dirty="0" smtClean="0">
                <a:solidFill>
                  <a:srgbClr val="F85E08"/>
                </a:solidFill>
                <a:effectLst>
                  <a:outerShdw blurRad="38100" dist="38100" dir="2700000" algn="tl">
                    <a:srgbClr val="000000">
                      <a:alpha val="43137"/>
                    </a:srgbClr>
                  </a:outerShdw>
                </a:effectLst>
              </a:rPr>
              <a:t>Warehousing and </a:t>
            </a:r>
            <a:r>
              <a:rPr lang="en-US" sz="3500" dirty="0">
                <a:solidFill>
                  <a:srgbClr val="F85E08"/>
                </a:solidFill>
                <a:effectLst>
                  <a:outerShdw blurRad="38100" dist="38100" dir="2700000" algn="tl">
                    <a:srgbClr val="000000">
                      <a:alpha val="43137"/>
                    </a:srgbClr>
                  </a:outerShdw>
                </a:effectLst>
              </a:rPr>
              <a:t>Analytics </a:t>
            </a:r>
            <a:r>
              <a:rPr lang="en-US" sz="3500" dirty="0" smtClean="0">
                <a:solidFill>
                  <a:srgbClr val="F85E08"/>
                </a:solidFill>
                <a:effectLst>
                  <a:outerShdw blurRad="38100" dist="38100" dir="2700000" algn="tl">
                    <a:srgbClr val="000000">
                      <a:alpha val="43137"/>
                    </a:srgbClr>
                  </a:outerShdw>
                </a:effectLst>
              </a:rPr>
              <a:t>to Stay </a:t>
            </a:r>
            <a:r>
              <a:rPr lang="en-US" sz="3500" dirty="0">
                <a:solidFill>
                  <a:srgbClr val="F85E08"/>
                </a:solidFill>
                <a:effectLst>
                  <a:outerShdw blurRad="38100" dist="38100" dir="2700000" algn="tl">
                    <a:srgbClr val="000000">
                      <a:alpha val="43137"/>
                    </a:srgbClr>
                  </a:outerShdw>
                </a:effectLst>
              </a:rPr>
              <a:t>on Top in </a:t>
            </a:r>
            <a:r>
              <a:rPr lang="en-US" sz="3500" dirty="0" smtClean="0">
                <a:solidFill>
                  <a:srgbClr val="F85E08"/>
                </a:solidFill>
                <a:effectLst>
                  <a:outerShdw blurRad="38100" dist="38100" dir="2700000" algn="tl">
                    <a:srgbClr val="000000">
                      <a:alpha val="43137"/>
                    </a:srgbClr>
                  </a:outerShdw>
                </a:effectLst>
              </a:rPr>
              <a:t>a Competitive Industry</a:t>
            </a:r>
          </a:p>
          <a:p>
            <a:pPr marL="0" indent="0">
              <a:buNone/>
            </a:pPr>
            <a:r>
              <a:rPr lang="en-US" sz="3200" u="sng" dirty="0">
                <a:solidFill>
                  <a:srgbClr val="F85E08"/>
                </a:solidFill>
                <a:effectLst>
                  <a:outerShdw blurRad="38100" dist="38100" dir="2700000" algn="tl">
                    <a:srgbClr val="000000">
                      <a:alpha val="43137"/>
                    </a:srgbClr>
                  </a:outerShdw>
                </a:effectLst>
              </a:rPr>
              <a:t>Questions for Discussion</a:t>
            </a:r>
          </a:p>
          <a:p>
            <a:pPr marL="514350" indent="-514350">
              <a:buFont typeface="+mj-lt"/>
              <a:buAutoNum type="arabicPeriod"/>
            </a:pPr>
            <a:r>
              <a:rPr lang="en-US" sz="3000" dirty="0" smtClean="0"/>
              <a:t>What </a:t>
            </a:r>
            <a:r>
              <a:rPr lang="en-US" sz="3000" dirty="0"/>
              <a:t>are the main challenges for TELCOs?</a:t>
            </a:r>
          </a:p>
          <a:p>
            <a:pPr marL="514350" indent="-514350">
              <a:buFont typeface="+mj-lt"/>
              <a:buAutoNum type="arabicPeriod"/>
            </a:pPr>
            <a:r>
              <a:rPr lang="en-US" sz="3000" dirty="0" smtClean="0"/>
              <a:t>How </a:t>
            </a:r>
            <a:r>
              <a:rPr lang="en-US" sz="3000" dirty="0"/>
              <a:t>can data warehousing and data </a:t>
            </a:r>
            <a:r>
              <a:rPr lang="en-US" sz="3000" dirty="0" smtClean="0"/>
              <a:t>analytics help </a:t>
            </a:r>
            <a:r>
              <a:rPr lang="en-US" sz="3000" dirty="0"/>
              <a:t>TELCOs in overcoming their challenges?</a:t>
            </a:r>
          </a:p>
          <a:p>
            <a:pPr marL="514350" indent="-514350">
              <a:buFont typeface="+mj-lt"/>
              <a:buAutoNum type="arabicPeriod"/>
            </a:pPr>
            <a:r>
              <a:rPr lang="en-US" sz="3000" dirty="0" smtClean="0"/>
              <a:t>Why </a:t>
            </a:r>
            <a:r>
              <a:rPr lang="en-US" sz="3000" dirty="0"/>
              <a:t>do you think TELCOs are well suited to </a:t>
            </a:r>
            <a:r>
              <a:rPr lang="en-US" sz="3000" dirty="0" smtClean="0"/>
              <a:t>take full </a:t>
            </a:r>
            <a:r>
              <a:rPr lang="en-US" sz="3000" dirty="0"/>
              <a:t>advantage of data analytics?</a:t>
            </a:r>
          </a:p>
        </p:txBody>
      </p:sp>
    </p:spTree>
    <p:extLst>
      <p:ext uri="{BB962C8B-B14F-4D97-AF65-F5344CB8AC3E}">
        <p14:creationId xmlns:p14="http://schemas.microsoft.com/office/powerpoint/2010/main" val="3100662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ChangeArrowheads="1"/>
          </p:cNvSpPr>
          <p:nvPr>
            <p:ph type="title"/>
          </p:nvPr>
        </p:nvSpPr>
        <p:spPr/>
        <p:txBody>
          <a:bodyPr/>
          <a:lstStyle/>
          <a:p>
            <a:r>
              <a:rPr lang="en-US" dirty="0" smtClean="0"/>
              <a:t>A Generic DW </a:t>
            </a:r>
            <a:r>
              <a:rPr lang="en-US" dirty="0"/>
              <a:t>Framework</a:t>
            </a:r>
          </a:p>
        </p:txBody>
      </p:sp>
      <p:pic>
        <p:nvPicPr>
          <p:cNvPr id="4" name="Picture 3"/>
          <p:cNvPicPr>
            <a:picLocks noChangeAspect="1"/>
          </p:cNvPicPr>
          <p:nvPr/>
        </p:nvPicPr>
        <p:blipFill>
          <a:blip r:embed="rId3" cstate="print"/>
          <a:srcRect/>
          <a:stretch>
            <a:fillRect/>
          </a:stretch>
        </p:blipFill>
        <p:spPr bwMode="auto">
          <a:xfrm>
            <a:off x="685800" y="1676400"/>
            <a:ext cx="8037809" cy="4594205"/>
          </a:xfrm>
          <a:prstGeom prst="rect">
            <a:avLst/>
          </a:prstGeom>
          <a:noFill/>
          <a:ln w="9525">
            <a:noFill/>
            <a:miter lim="800000"/>
            <a:headEnd/>
            <a:tailEnd/>
          </a:ln>
        </p:spPr>
      </p:pic>
    </p:spTree>
    <p:extLst>
      <p:ext uri="{BB962C8B-B14F-4D97-AF65-F5344CB8AC3E}">
        <p14:creationId xmlns:p14="http://schemas.microsoft.com/office/powerpoint/2010/main" val="2818475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3.2</a:t>
            </a:r>
            <a:endParaRPr lang="en-US" dirty="0"/>
          </a:p>
        </p:txBody>
      </p:sp>
      <p:sp>
        <p:nvSpPr>
          <p:cNvPr id="3" name="Content Placeholder 2"/>
          <p:cNvSpPr>
            <a:spLocks noGrp="1"/>
          </p:cNvSpPr>
          <p:nvPr>
            <p:ph idx="1"/>
          </p:nvPr>
        </p:nvSpPr>
        <p:spPr>
          <a:xfrm>
            <a:off x="685800" y="1600200"/>
            <a:ext cx="8229600" cy="4876800"/>
          </a:xfrm>
        </p:spPr>
        <p:txBody>
          <a:bodyPr>
            <a:normAutofit/>
          </a:bodyPr>
          <a:lstStyle/>
          <a:p>
            <a:pPr marL="0" indent="0">
              <a:buNone/>
            </a:pPr>
            <a:r>
              <a:rPr lang="en-US" sz="3600" dirty="0">
                <a:solidFill>
                  <a:srgbClr val="F85E08"/>
                </a:solidFill>
                <a:effectLst>
                  <a:outerShdw blurRad="38100" dist="38100" dir="2700000" algn="tl">
                    <a:srgbClr val="000000">
                      <a:alpha val="43137"/>
                    </a:srgbClr>
                  </a:outerShdw>
                </a:effectLst>
              </a:rPr>
              <a:t>Data Warehousing Helps MultiCare Save More </a:t>
            </a:r>
            <a:r>
              <a:rPr lang="en-US" sz="3600" dirty="0" smtClean="0">
                <a:solidFill>
                  <a:srgbClr val="F85E08"/>
                </a:solidFill>
                <a:effectLst>
                  <a:outerShdw blurRad="38100" dist="38100" dir="2700000" algn="tl">
                    <a:srgbClr val="000000">
                      <a:alpha val="43137"/>
                    </a:srgbClr>
                  </a:outerShdw>
                </a:effectLst>
              </a:rPr>
              <a:t>Lives</a:t>
            </a:r>
          </a:p>
          <a:p>
            <a:pPr marL="0" indent="0">
              <a:buNone/>
            </a:pPr>
            <a:endParaRPr lang="en-US" sz="1800" dirty="0" smtClean="0">
              <a:solidFill>
                <a:srgbClr val="F85E08"/>
              </a:solidFill>
              <a:effectLst>
                <a:outerShdw blurRad="38100" dist="38100" dir="2700000" algn="tl">
                  <a:srgbClr val="000000">
                    <a:alpha val="43137"/>
                  </a:srgbClr>
                </a:outerShdw>
              </a:effectLst>
            </a:endParaRPr>
          </a:p>
          <a:p>
            <a:pPr marL="0" indent="0">
              <a:buNone/>
            </a:pPr>
            <a:r>
              <a:rPr lang="en-US" sz="3200" u="sng" dirty="0">
                <a:solidFill>
                  <a:srgbClr val="F85E08"/>
                </a:solidFill>
                <a:effectLst>
                  <a:outerShdw blurRad="38100" dist="38100" dir="2700000" algn="tl">
                    <a:srgbClr val="000000">
                      <a:alpha val="43137"/>
                    </a:srgbClr>
                  </a:outerShdw>
                </a:effectLst>
              </a:rPr>
              <a:t>Questions for Discussion</a:t>
            </a:r>
          </a:p>
          <a:p>
            <a:pPr marL="514350" indent="-514350">
              <a:buFont typeface="+mj-lt"/>
              <a:buAutoNum type="arabicPeriod"/>
            </a:pPr>
            <a:r>
              <a:rPr lang="en-US" sz="3200" dirty="0" smtClean="0"/>
              <a:t>What </a:t>
            </a:r>
            <a:r>
              <a:rPr lang="en-US" sz="3200" dirty="0"/>
              <a:t>do you think is the role of data </a:t>
            </a:r>
            <a:r>
              <a:rPr lang="en-US" sz="3200" dirty="0" smtClean="0"/>
              <a:t>warehousing in </a:t>
            </a:r>
            <a:r>
              <a:rPr lang="en-US" sz="3200" dirty="0"/>
              <a:t>healthcare systems?</a:t>
            </a:r>
          </a:p>
          <a:p>
            <a:pPr marL="514350" indent="-514350">
              <a:buFont typeface="+mj-lt"/>
              <a:buAutoNum type="arabicPeriod"/>
            </a:pPr>
            <a:r>
              <a:rPr lang="en-US" sz="3200" dirty="0" smtClean="0"/>
              <a:t>How </a:t>
            </a:r>
            <a:r>
              <a:rPr lang="en-US" sz="3200" dirty="0"/>
              <a:t>did MultiCare use </a:t>
            </a:r>
            <a:r>
              <a:rPr lang="en-US" sz="3200" dirty="0" smtClean="0"/>
              <a:t>data warehousing to improve </a:t>
            </a:r>
            <a:r>
              <a:rPr lang="en-US" sz="3200" dirty="0"/>
              <a:t>health outcomes?</a:t>
            </a:r>
          </a:p>
        </p:txBody>
      </p:sp>
    </p:spTree>
    <p:extLst>
      <p:ext uri="{BB962C8B-B14F-4D97-AF65-F5344CB8AC3E}">
        <p14:creationId xmlns:p14="http://schemas.microsoft.com/office/powerpoint/2010/main" val="1949536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title"/>
          </p:nvPr>
        </p:nvSpPr>
        <p:spPr/>
        <p:txBody>
          <a:bodyPr/>
          <a:lstStyle/>
          <a:p>
            <a:r>
              <a:rPr lang="en-US" dirty="0"/>
              <a:t>DW Architecture</a:t>
            </a:r>
          </a:p>
        </p:txBody>
      </p:sp>
      <p:sp>
        <p:nvSpPr>
          <p:cNvPr id="33798" name="Rectangle 6"/>
          <p:cNvSpPr>
            <a:spLocks noGrp="1" noChangeArrowheads="1"/>
          </p:cNvSpPr>
          <p:nvPr>
            <p:ph type="body" idx="1"/>
          </p:nvPr>
        </p:nvSpPr>
        <p:spPr/>
        <p:txBody>
          <a:bodyPr/>
          <a:lstStyle/>
          <a:p>
            <a:pPr marL="455613" indent="-455613">
              <a:buSzPct val="70000"/>
            </a:pPr>
            <a:r>
              <a:rPr lang="en-US" sz="2800" dirty="0" smtClean="0">
                <a:solidFill>
                  <a:srgbClr val="FF0000"/>
                </a:solidFill>
              </a:rPr>
              <a:t>Three-tier </a:t>
            </a:r>
            <a:r>
              <a:rPr lang="en-US" sz="2800" dirty="0">
                <a:solidFill>
                  <a:srgbClr val="FF0000"/>
                </a:solidFill>
              </a:rPr>
              <a:t>architecture</a:t>
            </a:r>
          </a:p>
          <a:p>
            <a:pPr marL="911225" lvl="1" indent="-334963">
              <a:buSzPct val="70000"/>
              <a:buFont typeface="Wingdings" pitchFamily="2" charset="2"/>
              <a:buAutoNum type="arabicPeriod"/>
            </a:pPr>
            <a:r>
              <a:rPr lang="en-US" sz="2400" dirty="0"/>
              <a:t>Data </a:t>
            </a:r>
            <a:r>
              <a:rPr lang="en-US" sz="2400" dirty="0" smtClean="0"/>
              <a:t>acquisition </a:t>
            </a:r>
            <a:r>
              <a:rPr lang="en-US" sz="2400" dirty="0"/>
              <a:t>software </a:t>
            </a:r>
            <a:r>
              <a:rPr lang="en-US" sz="2400" dirty="0" smtClean="0"/>
              <a:t>(back-end)</a:t>
            </a:r>
            <a:endParaRPr lang="en-US" sz="2400" dirty="0"/>
          </a:p>
          <a:p>
            <a:pPr marL="911225" lvl="1" indent="-334963">
              <a:buSzPct val="70000"/>
              <a:buFont typeface="Wingdings" pitchFamily="2" charset="2"/>
              <a:buAutoNum type="arabicPeriod"/>
            </a:pPr>
            <a:r>
              <a:rPr lang="en-US" sz="2400" dirty="0"/>
              <a:t>The data </a:t>
            </a:r>
            <a:r>
              <a:rPr lang="en-US" sz="2400" dirty="0" smtClean="0"/>
              <a:t>warehouse that contains the data &amp; software</a:t>
            </a:r>
            <a:endParaRPr lang="en-US" sz="2400" dirty="0"/>
          </a:p>
          <a:p>
            <a:pPr marL="911225" lvl="1" indent="-334963">
              <a:buSzPct val="70000"/>
              <a:buFont typeface="Wingdings" pitchFamily="2" charset="2"/>
              <a:buAutoNum type="arabicPeriod"/>
            </a:pPr>
            <a:r>
              <a:rPr lang="en-US" sz="2400" dirty="0"/>
              <a:t>Client </a:t>
            </a:r>
            <a:r>
              <a:rPr lang="en-US" sz="2400" dirty="0" smtClean="0"/>
              <a:t>(front-end) software that allows users to access and analyze data from the warehouse</a:t>
            </a:r>
          </a:p>
          <a:p>
            <a:pPr marL="452437" indent="-334963">
              <a:buSzPct val="70000"/>
            </a:pPr>
            <a:r>
              <a:rPr lang="en-US" sz="2800" dirty="0" smtClean="0">
                <a:solidFill>
                  <a:srgbClr val="FF0000"/>
                </a:solidFill>
              </a:rPr>
              <a:t>Two-tier architecture</a:t>
            </a:r>
          </a:p>
          <a:p>
            <a:pPr marL="911225" lvl="1" indent="-334963">
              <a:buSzPct val="70000"/>
              <a:buNone/>
            </a:pPr>
            <a:r>
              <a:rPr lang="en-US" sz="2400" dirty="0" smtClean="0"/>
              <a:t>First two tiers in three-tier architecture is combined into one</a:t>
            </a:r>
          </a:p>
          <a:p>
            <a:pPr marL="455613" indent="-455613">
              <a:buSzPct val="70000"/>
              <a:buFont typeface="Wingdings" pitchFamily="2" charset="2"/>
              <a:buNone/>
            </a:pPr>
            <a:r>
              <a:rPr lang="en-US" sz="2800" dirty="0"/>
              <a:t>	</a:t>
            </a:r>
            <a:r>
              <a:rPr lang="en-US" sz="2800" dirty="0">
                <a:solidFill>
                  <a:srgbClr val="990099"/>
                </a:solidFill>
              </a:rPr>
              <a:t>… </a:t>
            </a:r>
            <a:r>
              <a:rPr lang="en-US" sz="2800" dirty="0" smtClean="0">
                <a:solidFill>
                  <a:srgbClr val="990099"/>
                </a:solidFill>
              </a:rPr>
              <a:t>sometimes </a:t>
            </a:r>
            <a:r>
              <a:rPr lang="en-US" sz="2800" dirty="0">
                <a:solidFill>
                  <a:srgbClr val="990099"/>
                </a:solidFill>
              </a:rPr>
              <a:t>there is only one tier?</a:t>
            </a:r>
          </a:p>
          <a:p>
            <a:pPr marL="911225" lvl="1" indent="-334963">
              <a:buSzPct val="70000"/>
              <a:buFont typeface="Wingdings" pitchFamily="2" charset="2"/>
              <a:buNone/>
            </a:pPr>
            <a:endParaRPr lang="en-US" sz="2400" dirty="0"/>
          </a:p>
        </p:txBody>
      </p:sp>
    </p:spTree>
    <p:extLst>
      <p:ext uri="{BB962C8B-B14F-4D97-AF65-F5344CB8AC3E}">
        <p14:creationId xmlns:p14="http://schemas.microsoft.com/office/powerpoint/2010/main" val="1664483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p:txBody>
          <a:bodyPr/>
          <a:lstStyle/>
          <a:p>
            <a:r>
              <a:rPr lang="en-US" dirty="0"/>
              <a:t>DW Architectures</a:t>
            </a:r>
          </a:p>
        </p:txBody>
      </p:sp>
      <p:pic>
        <p:nvPicPr>
          <p:cNvPr id="7" name="Picture 6"/>
          <p:cNvPicPr>
            <a:picLocks noChangeAspect="1"/>
          </p:cNvPicPr>
          <p:nvPr/>
        </p:nvPicPr>
        <p:blipFill>
          <a:blip r:embed="rId3" cstate="print"/>
          <a:srcRect/>
          <a:stretch>
            <a:fillRect/>
          </a:stretch>
        </p:blipFill>
        <p:spPr bwMode="auto">
          <a:xfrm>
            <a:off x="2601567" y="1524000"/>
            <a:ext cx="6313833" cy="2362200"/>
          </a:xfrm>
          <a:prstGeom prst="rect">
            <a:avLst/>
          </a:prstGeom>
          <a:noFill/>
          <a:ln w="9525">
            <a:noFill/>
            <a:miter lim="800000"/>
            <a:headEnd/>
            <a:tailEnd/>
          </a:ln>
        </p:spPr>
      </p:pic>
      <p:pic>
        <p:nvPicPr>
          <p:cNvPr id="8" name="Picture 7"/>
          <p:cNvPicPr>
            <a:picLocks noChangeAspect="1"/>
          </p:cNvPicPr>
          <p:nvPr/>
        </p:nvPicPr>
        <p:blipFill>
          <a:blip r:embed="rId4" cstate="print"/>
          <a:srcRect/>
          <a:stretch>
            <a:fillRect/>
          </a:stretch>
        </p:blipFill>
        <p:spPr bwMode="auto">
          <a:xfrm>
            <a:off x="2590800" y="3962400"/>
            <a:ext cx="4419600" cy="2323940"/>
          </a:xfrm>
          <a:prstGeom prst="rect">
            <a:avLst/>
          </a:prstGeom>
          <a:noFill/>
          <a:ln w="9525">
            <a:noFill/>
            <a:miter lim="800000"/>
            <a:headEnd/>
            <a:tailEnd/>
          </a:ln>
        </p:spPr>
      </p:pic>
      <p:sp>
        <p:nvSpPr>
          <p:cNvPr id="9" name="Rectangle 8"/>
          <p:cNvSpPr/>
          <p:nvPr/>
        </p:nvSpPr>
        <p:spPr>
          <a:xfrm>
            <a:off x="304800" y="2140803"/>
            <a:ext cx="22860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solidFill>
                  <a:srgbClr val="F85E08"/>
                </a:solidFill>
                <a:effectLst>
                  <a:outerShdw blurRad="76200" dist="50800" dir="5400000" algn="tl" rotWithShape="0">
                    <a:srgbClr val="000000">
                      <a:alpha val="65000"/>
                    </a:srgbClr>
                  </a:outerShdw>
                </a:effectLst>
              </a:rPr>
              <a:t>3-tier </a:t>
            </a:r>
          </a:p>
          <a:p>
            <a:pPr algn="ctr"/>
            <a:r>
              <a:rPr lang="en-US" sz="2400" b="1" cap="none" spc="50" dirty="0" smtClean="0">
                <a:ln w="11430"/>
                <a:solidFill>
                  <a:srgbClr val="F85E08"/>
                </a:solidFill>
                <a:effectLst>
                  <a:outerShdw blurRad="76200" dist="50800" dir="5400000" algn="tl" rotWithShape="0">
                    <a:srgbClr val="000000">
                      <a:alpha val="65000"/>
                    </a:srgbClr>
                  </a:outerShdw>
                </a:effectLst>
              </a:rPr>
              <a:t>architecture</a:t>
            </a:r>
            <a:endParaRPr lang="en-US" sz="2400" b="1" cap="none" spc="50" dirty="0">
              <a:ln w="11430"/>
              <a:solidFill>
                <a:srgbClr val="F85E08"/>
              </a:solidFill>
              <a:effectLst>
                <a:outerShdw blurRad="76200" dist="50800" dir="5400000" algn="tl" rotWithShape="0">
                  <a:srgbClr val="000000">
                    <a:alpha val="65000"/>
                  </a:srgbClr>
                </a:outerShdw>
              </a:effectLst>
            </a:endParaRPr>
          </a:p>
        </p:txBody>
      </p:sp>
      <p:sp>
        <p:nvSpPr>
          <p:cNvPr id="10" name="Rectangle 9"/>
          <p:cNvSpPr/>
          <p:nvPr/>
        </p:nvSpPr>
        <p:spPr>
          <a:xfrm>
            <a:off x="304800" y="4572000"/>
            <a:ext cx="22860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solidFill>
                  <a:srgbClr val="F85E08"/>
                </a:solidFill>
                <a:effectLst>
                  <a:outerShdw blurRad="76200" dist="50800" dir="5400000" algn="tl" rotWithShape="0">
                    <a:srgbClr val="000000">
                      <a:alpha val="65000"/>
                    </a:srgbClr>
                  </a:outerShdw>
                </a:effectLst>
              </a:rPr>
              <a:t>2-tier </a:t>
            </a:r>
          </a:p>
          <a:p>
            <a:pPr algn="ctr"/>
            <a:r>
              <a:rPr lang="en-US" sz="2400" b="1" cap="none" spc="50" dirty="0" smtClean="0">
                <a:ln w="11430"/>
                <a:solidFill>
                  <a:srgbClr val="F85E08"/>
                </a:solidFill>
                <a:effectLst>
                  <a:outerShdw blurRad="76200" dist="50800" dir="5400000" algn="tl" rotWithShape="0">
                    <a:srgbClr val="000000">
                      <a:alpha val="65000"/>
                    </a:srgbClr>
                  </a:outerShdw>
                </a:effectLst>
              </a:rPr>
              <a:t>architecture</a:t>
            </a:r>
            <a:endParaRPr lang="en-US" sz="2400" b="1" cap="none" spc="50" dirty="0">
              <a:ln w="11430"/>
              <a:solidFill>
                <a:srgbClr val="F85E08"/>
              </a:solidFill>
              <a:effectLst>
                <a:outerShdw blurRad="76200" dist="50800" dir="5400000" algn="tl" rotWithShape="0">
                  <a:srgbClr val="000000">
                    <a:alpha val="65000"/>
                  </a:srgbClr>
                </a:outerShdw>
              </a:effectLst>
            </a:endParaRPr>
          </a:p>
        </p:txBody>
      </p:sp>
      <p:sp>
        <p:nvSpPr>
          <p:cNvPr id="11" name="Rectangle 10"/>
          <p:cNvSpPr/>
          <p:nvPr/>
        </p:nvSpPr>
        <p:spPr>
          <a:xfrm>
            <a:off x="7086600" y="4546937"/>
            <a:ext cx="1981200" cy="1015663"/>
          </a:xfrm>
          <a:prstGeom prst="rect">
            <a:avLst/>
          </a:prstGeom>
          <a:solidFill>
            <a:schemeClr val="accent2">
              <a:lumMod val="20000"/>
              <a:lumOff val="80000"/>
            </a:schemeClr>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solidFill>
                  <a:srgbClr val="F85E08"/>
                </a:solidFill>
                <a:effectLst>
                  <a:outerShdw blurRad="76200" dist="50800" dir="5400000" algn="tl" rotWithShape="0">
                    <a:srgbClr val="000000">
                      <a:alpha val="65000"/>
                    </a:srgbClr>
                  </a:outerShdw>
                </a:effectLst>
              </a:rPr>
              <a:t>1-tier </a:t>
            </a:r>
          </a:p>
          <a:p>
            <a:pPr algn="ctr"/>
            <a:r>
              <a:rPr lang="en-US" sz="2000" b="1" cap="none" spc="50" dirty="0" smtClean="0">
                <a:ln w="11430"/>
                <a:solidFill>
                  <a:srgbClr val="F85E08"/>
                </a:solidFill>
                <a:effectLst>
                  <a:outerShdw blurRad="76200" dist="50800" dir="5400000" algn="tl" rotWithShape="0">
                    <a:srgbClr val="000000">
                      <a:alpha val="65000"/>
                    </a:srgbClr>
                  </a:outerShdw>
                </a:effectLst>
              </a:rPr>
              <a:t>Architecture</a:t>
            </a:r>
          </a:p>
          <a:p>
            <a:pPr algn="ctr"/>
            <a:r>
              <a:rPr lang="en-US" sz="2000" spc="50" dirty="0" smtClean="0">
                <a:ln w="11430"/>
                <a:solidFill>
                  <a:srgbClr val="F85E08"/>
                </a:solidFill>
                <a:effectLst>
                  <a:outerShdw blurRad="76200" dist="50800" dir="5400000" algn="tl" rotWithShape="0">
                    <a:srgbClr val="000000">
                      <a:alpha val="65000"/>
                    </a:srgbClr>
                  </a:outerShdw>
                </a:effectLst>
              </a:rPr>
              <a:t>?</a:t>
            </a:r>
            <a:endParaRPr lang="en-US" sz="2000" b="1" cap="none" spc="50" dirty="0">
              <a:ln w="11430"/>
              <a:solidFill>
                <a:srgbClr val="F85E08"/>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39768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Warehousing Architectures </a:t>
            </a:r>
          </a:p>
        </p:txBody>
      </p:sp>
      <p:sp>
        <p:nvSpPr>
          <p:cNvPr id="3" name="Content Placeholder 2"/>
          <p:cNvSpPr>
            <a:spLocks noGrp="1"/>
          </p:cNvSpPr>
          <p:nvPr>
            <p:ph idx="1"/>
          </p:nvPr>
        </p:nvSpPr>
        <p:spPr/>
        <p:txBody>
          <a:bodyPr/>
          <a:lstStyle/>
          <a:p>
            <a:r>
              <a:rPr lang="en-US" dirty="0"/>
              <a:t>Issues to consider when deciding which architecture to use:</a:t>
            </a:r>
          </a:p>
          <a:p>
            <a:pPr lvl="1"/>
            <a:r>
              <a:rPr lang="en-US" sz="2600" dirty="0"/>
              <a:t>Which database management system (DBMS) should be used? </a:t>
            </a:r>
          </a:p>
          <a:p>
            <a:pPr lvl="1"/>
            <a:r>
              <a:rPr lang="en-US" sz="2600" dirty="0"/>
              <a:t>Will parallel processing and/or partitioning be used? </a:t>
            </a:r>
          </a:p>
          <a:p>
            <a:pPr lvl="1"/>
            <a:r>
              <a:rPr lang="en-US" sz="2600" dirty="0"/>
              <a:t>Will data migration tools be used to load the data warehouse?</a:t>
            </a:r>
          </a:p>
          <a:p>
            <a:pPr lvl="1"/>
            <a:r>
              <a:rPr lang="en-US" sz="2600" dirty="0"/>
              <a:t>What tools will be used to support data retrieval and analysis? </a:t>
            </a:r>
          </a:p>
        </p:txBody>
      </p:sp>
    </p:spTree>
    <p:extLst>
      <p:ext uri="{BB962C8B-B14F-4D97-AF65-F5344CB8AC3E}">
        <p14:creationId xmlns:p14="http://schemas.microsoft.com/office/powerpoint/2010/main" val="1553240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Web-Based DW Architecture</a:t>
            </a:r>
            <a:endParaRPr lang="en-US" dirty="0"/>
          </a:p>
        </p:txBody>
      </p:sp>
      <p:pic>
        <p:nvPicPr>
          <p:cNvPr id="4" name="Picture 3"/>
          <p:cNvPicPr>
            <a:picLocks noChangeAspect="1"/>
          </p:cNvPicPr>
          <p:nvPr/>
        </p:nvPicPr>
        <p:blipFill>
          <a:blip r:embed="rId3" cstate="print"/>
          <a:srcRect/>
          <a:stretch>
            <a:fillRect/>
          </a:stretch>
        </p:blipFill>
        <p:spPr bwMode="auto">
          <a:xfrm>
            <a:off x="917082" y="1828800"/>
            <a:ext cx="7083918" cy="4191000"/>
          </a:xfrm>
          <a:prstGeom prst="rect">
            <a:avLst/>
          </a:prstGeom>
          <a:noFill/>
          <a:ln w="9525">
            <a:noFill/>
            <a:miter lim="800000"/>
            <a:headEnd/>
            <a:tailEnd/>
          </a:ln>
        </p:spPr>
      </p:pic>
    </p:spTree>
    <p:extLst>
      <p:ext uri="{BB962C8B-B14F-4D97-AF65-F5344CB8AC3E}">
        <p14:creationId xmlns:p14="http://schemas.microsoft.com/office/powerpoint/2010/main" val="258826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8938" y="76200"/>
            <a:ext cx="7535862" cy="609600"/>
          </a:xfrm>
        </p:spPr>
        <p:txBody>
          <a:bodyPr/>
          <a:lstStyle/>
          <a:p>
            <a:pPr algn="ctr"/>
            <a:r>
              <a:rPr lang="en-US" dirty="0" smtClean="0"/>
              <a:t>Alternative DW Architectures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48743"/>
            <a:ext cx="7639039" cy="613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791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5" name="TextBox 4"/>
          <p:cNvSpPr txBox="1"/>
          <p:nvPr/>
        </p:nvSpPr>
        <p:spPr>
          <a:xfrm>
            <a:off x="6676603" y="6019800"/>
            <a:ext cx="2056397" cy="461665"/>
          </a:xfrm>
          <a:prstGeom prst="rect">
            <a:avLst/>
          </a:prstGeom>
          <a:noFill/>
        </p:spPr>
        <p:txBody>
          <a:bodyPr wrap="none" rtlCol="0">
            <a:spAutoFit/>
          </a:bodyPr>
          <a:lstStyle/>
          <a:p>
            <a:r>
              <a:rPr lang="en-US" sz="2400" b="0" i="1" dirty="0" smtClean="0">
                <a:solidFill>
                  <a:srgbClr val="F85E08"/>
                </a:solidFill>
              </a:rPr>
              <a:t>(Continued…)</a:t>
            </a:r>
            <a:endParaRPr lang="en-US" sz="2400" b="0" i="1" dirty="0">
              <a:solidFill>
                <a:srgbClr val="F85E08"/>
              </a:solidFill>
            </a:endParaRPr>
          </a:p>
        </p:txBody>
      </p:sp>
      <p:sp>
        <p:nvSpPr>
          <p:cNvPr id="6" name="Content Placeholder 5"/>
          <p:cNvSpPr>
            <a:spLocks noGrp="1"/>
          </p:cNvSpPr>
          <p:nvPr>
            <p:ph idx="1"/>
          </p:nvPr>
        </p:nvSpPr>
        <p:spPr>
          <a:xfrm>
            <a:off x="762000" y="1524000"/>
            <a:ext cx="8305800" cy="4800600"/>
          </a:xfrm>
        </p:spPr>
        <p:txBody>
          <a:bodyPr/>
          <a:lstStyle/>
          <a:p>
            <a:r>
              <a:rPr lang="en-US" dirty="0"/>
              <a:t>Understand the basic definitions and concepts of data warehouses</a:t>
            </a:r>
          </a:p>
          <a:p>
            <a:r>
              <a:rPr lang="en-US" dirty="0"/>
              <a:t>Learn different types of data warehousing architectures; their comparative advantages and disadvantages</a:t>
            </a:r>
          </a:p>
          <a:p>
            <a:r>
              <a:rPr lang="en-US" dirty="0"/>
              <a:t>Describe the processes used in developing and managing data warehouses</a:t>
            </a:r>
          </a:p>
          <a:p>
            <a:r>
              <a:rPr lang="en-US" dirty="0"/>
              <a:t>Explain data warehousing </a:t>
            </a:r>
            <a:r>
              <a:rPr lang="en-US" dirty="0" smtClean="0"/>
              <a:t>operations</a:t>
            </a:r>
          </a:p>
          <a:p>
            <a:r>
              <a:rPr lang="en-US" dirty="0" smtClean="0"/>
              <a:t>…</a:t>
            </a:r>
            <a:endParaRPr lang="en-US" dirty="0"/>
          </a:p>
          <a:p>
            <a:endParaRPr lang="en-US" dirty="0"/>
          </a:p>
        </p:txBody>
      </p:sp>
    </p:spTree>
    <p:extLst>
      <p:ext uri="{BB962C8B-B14F-4D97-AF65-F5344CB8AC3E}">
        <p14:creationId xmlns:p14="http://schemas.microsoft.com/office/powerpoint/2010/main" val="1885144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388938" y="76200"/>
            <a:ext cx="7535862" cy="609600"/>
          </a:xfrm>
        </p:spPr>
        <p:txBody>
          <a:bodyPr/>
          <a:lstStyle/>
          <a:p>
            <a:pPr algn="ctr"/>
            <a:r>
              <a:rPr lang="en-US" dirty="0" smtClean="0"/>
              <a:t>Alternative DW Architectures</a:t>
            </a:r>
            <a:endParaRPr lang="en-US" dirty="0"/>
          </a:p>
        </p:txBody>
      </p:sp>
      <p:sp>
        <p:nvSpPr>
          <p:cNvPr id="9" name="Content Placeholder 2"/>
          <p:cNvSpPr>
            <a:spLocks noGrp="1"/>
          </p:cNvSpPr>
          <p:nvPr>
            <p:ph idx="1"/>
          </p:nvPr>
        </p:nvSpPr>
        <p:spPr>
          <a:xfrm>
            <a:off x="685800" y="4724400"/>
            <a:ext cx="8153400" cy="1828800"/>
          </a:xfrm>
        </p:spPr>
        <p:txBody>
          <a:bodyPr>
            <a:noAutofit/>
          </a:bodyPr>
          <a:lstStyle/>
          <a:p>
            <a:pPr>
              <a:buClr>
                <a:srgbClr val="FF0000"/>
              </a:buClr>
            </a:pPr>
            <a:r>
              <a:rPr lang="en-US" dirty="0" smtClean="0"/>
              <a:t>Each architecture has advantages and disadvantages!</a:t>
            </a:r>
          </a:p>
          <a:p>
            <a:pPr>
              <a:buClr>
                <a:srgbClr val="FF0000"/>
              </a:buClr>
            </a:pPr>
            <a:r>
              <a:rPr lang="en-US" dirty="0" smtClean="0"/>
              <a:t>Which architecture is the best?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727880"/>
            <a:ext cx="8056537" cy="3844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024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sz="3600" dirty="0"/>
              <a:t>Ten factors that potentially affect the architecture selection </a:t>
            </a:r>
            <a:r>
              <a:rPr lang="en-US" sz="3600" dirty="0" smtClean="0"/>
              <a:t>decision</a:t>
            </a:r>
            <a:endParaRPr lang="en-US" sz="3600" dirty="0"/>
          </a:p>
        </p:txBody>
      </p:sp>
      <p:sp>
        <p:nvSpPr>
          <p:cNvPr id="189443" name="Rectangle 3"/>
          <p:cNvSpPr>
            <a:spLocks noGrp="1" noChangeArrowheads="1"/>
          </p:cNvSpPr>
          <p:nvPr>
            <p:ph type="body" sz="half" idx="1"/>
          </p:nvPr>
        </p:nvSpPr>
        <p:spPr>
          <a:xfrm>
            <a:off x="457200" y="1828800"/>
            <a:ext cx="4191000" cy="3962400"/>
          </a:xfrm>
        </p:spPr>
        <p:txBody>
          <a:bodyPr>
            <a:noAutofit/>
          </a:bodyPr>
          <a:lstStyle/>
          <a:p>
            <a:pPr marL="347663" indent="-347663">
              <a:buClr>
                <a:srgbClr val="C00000"/>
              </a:buClr>
              <a:buSzPct val="100000"/>
              <a:buFontTx/>
              <a:buAutoNum type="arabicPeriod"/>
            </a:pPr>
            <a:r>
              <a:rPr lang="en-US" sz="2400" dirty="0">
                <a:solidFill>
                  <a:srgbClr val="0066FF"/>
                </a:solidFill>
              </a:rPr>
              <a:t>Information interdependence between organizational units</a:t>
            </a:r>
          </a:p>
          <a:p>
            <a:pPr marL="347663" indent="-347663">
              <a:buClr>
                <a:srgbClr val="C00000"/>
              </a:buClr>
              <a:buSzPct val="100000"/>
              <a:buFontTx/>
              <a:buAutoNum type="arabicPeriod"/>
            </a:pPr>
            <a:r>
              <a:rPr lang="en-US" sz="2400" dirty="0">
                <a:solidFill>
                  <a:srgbClr val="0066FF"/>
                </a:solidFill>
              </a:rPr>
              <a:t>Upper management’s information needs</a:t>
            </a:r>
          </a:p>
          <a:p>
            <a:pPr marL="347663" indent="-347663">
              <a:buClr>
                <a:srgbClr val="C00000"/>
              </a:buClr>
              <a:buSzPct val="100000"/>
              <a:buFontTx/>
              <a:buAutoNum type="arabicPeriod"/>
            </a:pPr>
            <a:r>
              <a:rPr lang="en-US" sz="2400" dirty="0">
                <a:solidFill>
                  <a:srgbClr val="0066FF"/>
                </a:solidFill>
              </a:rPr>
              <a:t>Urgency of need for a data warehouse</a:t>
            </a:r>
          </a:p>
          <a:p>
            <a:pPr marL="347663" indent="-347663">
              <a:buClr>
                <a:srgbClr val="C00000"/>
              </a:buClr>
              <a:buSzPct val="100000"/>
              <a:buFontTx/>
              <a:buAutoNum type="arabicPeriod"/>
            </a:pPr>
            <a:r>
              <a:rPr lang="en-US" sz="2400" dirty="0">
                <a:solidFill>
                  <a:srgbClr val="0066FF"/>
                </a:solidFill>
              </a:rPr>
              <a:t>Nature of end-user </a:t>
            </a:r>
            <a:r>
              <a:rPr lang="en-US" sz="2400" dirty="0" smtClean="0">
                <a:solidFill>
                  <a:srgbClr val="0066FF"/>
                </a:solidFill>
              </a:rPr>
              <a:t>tasks</a:t>
            </a:r>
          </a:p>
          <a:p>
            <a:pPr marL="347663" indent="-347663">
              <a:buClr>
                <a:srgbClr val="C00000"/>
              </a:buClr>
              <a:buSzPct val="100000"/>
              <a:buFontTx/>
              <a:buAutoNum type="arabicPeriod"/>
            </a:pPr>
            <a:r>
              <a:rPr lang="en-US" sz="2400" dirty="0" smtClean="0">
                <a:solidFill>
                  <a:srgbClr val="0066FF"/>
                </a:solidFill>
              </a:rPr>
              <a:t>Constraints on resources </a:t>
            </a:r>
          </a:p>
        </p:txBody>
      </p:sp>
      <p:sp>
        <p:nvSpPr>
          <p:cNvPr id="189444" name="Rectangle 4"/>
          <p:cNvSpPr>
            <a:spLocks noGrp="1" noChangeArrowheads="1"/>
          </p:cNvSpPr>
          <p:nvPr>
            <p:ph type="body" sz="half" idx="2"/>
          </p:nvPr>
        </p:nvSpPr>
        <p:spPr>
          <a:xfrm>
            <a:off x="4648200" y="1828800"/>
            <a:ext cx="4267200" cy="3962400"/>
          </a:xfrm>
        </p:spPr>
        <p:txBody>
          <a:bodyPr>
            <a:normAutofit/>
          </a:bodyPr>
          <a:lstStyle/>
          <a:p>
            <a:pPr marL="463550" indent="-463550">
              <a:buClr>
                <a:srgbClr val="C00000"/>
              </a:buClr>
              <a:buSzPct val="100000"/>
              <a:buFont typeface="+mj-lt"/>
              <a:buAutoNum type="arabicPeriod" startAt="6"/>
            </a:pPr>
            <a:r>
              <a:rPr lang="en-US" sz="2400" dirty="0" smtClean="0">
                <a:solidFill>
                  <a:srgbClr val="0066FF"/>
                </a:solidFill>
              </a:rPr>
              <a:t>Strategic </a:t>
            </a:r>
            <a:r>
              <a:rPr lang="en-US" sz="2400" dirty="0">
                <a:solidFill>
                  <a:srgbClr val="0066FF"/>
                </a:solidFill>
              </a:rPr>
              <a:t>view of the data warehouse prior to implementation</a:t>
            </a:r>
          </a:p>
          <a:p>
            <a:pPr marL="463550" indent="-463550">
              <a:buClr>
                <a:srgbClr val="C00000"/>
              </a:buClr>
              <a:buSzPct val="100000"/>
              <a:buFontTx/>
              <a:buAutoNum type="arabicPeriod" startAt="6"/>
            </a:pPr>
            <a:r>
              <a:rPr lang="en-US" sz="2400" dirty="0">
                <a:solidFill>
                  <a:srgbClr val="0066FF"/>
                </a:solidFill>
              </a:rPr>
              <a:t>Compatibility with existing systems</a:t>
            </a:r>
          </a:p>
          <a:p>
            <a:pPr marL="463550" indent="-463550">
              <a:buClr>
                <a:srgbClr val="C00000"/>
              </a:buClr>
              <a:buSzPct val="100000"/>
              <a:buFontTx/>
              <a:buAutoNum type="arabicPeriod" startAt="6"/>
            </a:pPr>
            <a:r>
              <a:rPr lang="en-US" sz="2400" dirty="0">
                <a:solidFill>
                  <a:srgbClr val="0066FF"/>
                </a:solidFill>
              </a:rPr>
              <a:t>Perceived ability of the in-house IT staff</a:t>
            </a:r>
          </a:p>
          <a:p>
            <a:pPr marL="463550" indent="-463550">
              <a:buClr>
                <a:srgbClr val="C00000"/>
              </a:buClr>
              <a:buSzPct val="100000"/>
              <a:buFontTx/>
              <a:buAutoNum type="arabicPeriod" startAt="6"/>
            </a:pPr>
            <a:r>
              <a:rPr lang="en-US" sz="2400" dirty="0">
                <a:solidFill>
                  <a:srgbClr val="0066FF"/>
                </a:solidFill>
              </a:rPr>
              <a:t>Technical issues</a:t>
            </a:r>
          </a:p>
          <a:p>
            <a:pPr marL="463550" indent="-463550">
              <a:buClr>
                <a:srgbClr val="C00000"/>
              </a:buClr>
              <a:buSzPct val="100000"/>
              <a:buFontTx/>
              <a:buAutoNum type="arabicPeriod" startAt="6"/>
            </a:pPr>
            <a:r>
              <a:rPr lang="en-US" sz="2400" dirty="0">
                <a:solidFill>
                  <a:srgbClr val="0066FF"/>
                </a:solidFill>
              </a:rPr>
              <a:t>Social/political factors</a:t>
            </a:r>
          </a:p>
        </p:txBody>
      </p:sp>
    </p:spTree>
    <p:extLst>
      <p:ext uri="{BB962C8B-B14F-4D97-AF65-F5344CB8AC3E}">
        <p14:creationId xmlns:p14="http://schemas.microsoft.com/office/powerpoint/2010/main" val="468013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Teradata Corp. DW Architecture</a:t>
            </a:r>
            <a:endParaRPr lang="en-US" dirty="0"/>
          </a:p>
        </p:txBody>
      </p:sp>
      <p:pic>
        <p:nvPicPr>
          <p:cNvPr id="1026" name="Picture 2" descr="D:\USER\Dursun\Research\Book - DSS Book 9th Edition\3 - Image Library\Fig_08.07.jpg"/>
          <p:cNvPicPr>
            <a:picLocks noChangeAspect="1" noChangeArrowheads="1"/>
          </p:cNvPicPr>
          <p:nvPr/>
        </p:nvPicPr>
        <p:blipFill>
          <a:blip r:embed="rId2" cstate="print"/>
          <a:srcRect/>
          <a:stretch>
            <a:fillRect/>
          </a:stretch>
        </p:blipFill>
        <p:spPr bwMode="auto">
          <a:xfrm>
            <a:off x="762000" y="1627247"/>
            <a:ext cx="7467600" cy="4773553"/>
          </a:xfrm>
          <a:prstGeom prst="rect">
            <a:avLst/>
          </a:prstGeom>
          <a:noFill/>
        </p:spPr>
      </p:pic>
    </p:spTree>
    <p:extLst>
      <p:ext uri="{BB962C8B-B14F-4D97-AF65-F5344CB8AC3E}">
        <p14:creationId xmlns:p14="http://schemas.microsoft.com/office/powerpoint/2010/main" val="1465902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Integration and the Extraction, Transformation, and Load </a:t>
            </a:r>
            <a:r>
              <a:rPr lang="en-US" dirty="0" smtClean="0"/>
              <a:t>Process</a:t>
            </a:r>
            <a:endParaRPr lang="en-US" dirty="0"/>
          </a:p>
        </p:txBody>
      </p:sp>
      <p:sp>
        <p:nvSpPr>
          <p:cNvPr id="3" name="Content Placeholder 2"/>
          <p:cNvSpPr>
            <a:spLocks noGrp="1"/>
          </p:cNvSpPr>
          <p:nvPr>
            <p:ph idx="1"/>
          </p:nvPr>
        </p:nvSpPr>
        <p:spPr/>
        <p:txBody>
          <a:bodyPr>
            <a:noAutofit/>
          </a:bodyPr>
          <a:lstStyle/>
          <a:p>
            <a:r>
              <a:rPr lang="en-US" sz="2400" dirty="0" smtClean="0">
                <a:solidFill>
                  <a:srgbClr val="FF0000"/>
                </a:solidFill>
              </a:rPr>
              <a:t>ETL = E</a:t>
            </a:r>
            <a:r>
              <a:rPr lang="en-US" sz="2400" dirty="0" smtClean="0"/>
              <a:t>xtract</a:t>
            </a:r>
            <a:r>
              <a:rPr lang="en-US" sz="2400" dirty="0" smtClean="0">
                <a:solidFill>
                  <a:srgbClr val="FF0000"/>
                </a:solidFill>
              </a:rPr>
              <a:t> T</a:t>
            </a:r>
            <a:r>
              <a:rPr lang="en-US" sz="2400" dirty="0" smtClean="0"/>
              <a:t>ransform</a:t>
            </a:r>
            <a:r>
              <a:rPr lang="en-US" sz="2400" dirty="0" smtClean="0">
                <a:solidFill>
                  <a:srgbClr val="FF0000"/>
                </a:solidFill>
              </a:rPr>
              <a:t> L</a:t>
            </a:r>
            <a:r>
              <a:rPr lang="en-US" sz="2400" dirty="0" smtClean="0"/>
              <a:t>oad</a:t>
            </a:r>
          </a:p>
          <a:p>
            <a:r>
              <a:rPr lang="en-US" sz="2400" dirty="0" smtClean="0">
                <a:solidFill>
                  <a:srgbClr val="FF0000"/>
                </a:solidFill>
              </a:rPr>
              <a:t>Data integration </a:t>
            </a:r>
          </a:p>
          <a:p>
            <a:pPr>
              <a:buFontTx/>
              <a:buNone/>
            </a:pPr>
            <a:r>
              <a:rPr lang="en-US" sz="2400" dirty="0" smtClean="0"/>
              <a:t>	Integration that comprises three major processes: data access, data federation, and change capture. </a:t>
            </a:r>
          </a:p>
          <a:p>
            <a:r>
              <a:rPr lang="en-US" sz="2400" dirty="0" smtClean="0">
                <a:solidFill>
                  <a:srgbClr val="FF0000"/>
                </a:solidFill>
              </a:rPr>
              <a:t>Enterprise </a:t>
            </a:r>
            <a:r>
              <a:rPr lang="en-US" sz="2400" dirty="0">
                <a:solidFill>
                  <a:srgbClr val="FF0000"/>
                </a:solidFill>
              </a:rPr>
              <a:t>application integration (EAI)</a:t>
            </a:r>
          </a:p>
          <a:p>
            <a:pPr>
              <a:buFontTx/>
              <a:buNone/>
            </a:pPr>
            <a:r>
              <a:rPr lang="en-US" sz="2400" dirty="0"/>
              <a:t>	A technology that</a:t>
            </a:r>
            <a:r>
              <a:rPr lang="en-US" sz="2400" b="1" dirty="0"/>
              <a:t> </a:t>
            </a:r>
            <a:r>
              <a:rPr lang="en-US" sz="2400" dirty="0"/>
              <a:t>provides a vehicle for pushing data from source systems into a data warehouse </a:t>
            </a:r>
          </a:p>
          <a:p>
            <a:r>
              <a:rPr lang="en-US" sz="2400" dirty="0">
                <a:solidFill>
                  <a:srgbClr val="FF0000"/>
                </a:solidFill>
              </a:rPr>
              <a:t>Enterprise information integration (EII) </a:t>
            </a:r>
          </a:p>
          <a:p>
            <a:pPr>
              <a:buFontTx/>
              <a:buNone/>
            </a:pPr>
            <a:r>
              <a:rPr lang="en-US" sz="2400" dirty="0"/>
              <a:t>	An evolving tool space that promises real-time data integration from a variety of sources, such as </a:t>
            </a:r>
            <a:r>
              <a:rPr lang="en-US" sz="2400" dirty="0" smtClean="0"/>
              <a:t>relational or </a:t>
            </a:r>
            <a:r>
              <a:rPr lang="en-US" sz="2400" dirty="0"/>
              <a:t>multidimensional</a:t>
            </a:r>
            <a:r>
              <a:rPr lang="en-US" sz="2400" dirty="0" smtClean="0"/>
              <a:t> </a:t>
            </a:r>
            <a:r>
              <a:rPr lang="en-US" sz="2400" dirty="0"/>
              <a:t>databases, Web services, </a:t>
            </a:r>
            <a:r>
              <a:rPr lang="en-US" sz="2400" dirty="0" smtClean="0"/>
              <a:t>etc.</a:t>
            </a:r>
            <a:endParaRPr lang="en-US" sz="2400" dirty="0"/>
          </a:p>
        </p:txBody>
      </p:sp>
    </p:spTree>
    <p:extLst>
      <p:ext uri="{BB962C8B-B14F-4D97-AF65-F5344CB8AC3E}">
        <p14:creationId xmlns:p14="http://schemas.microsoft.com/office/powerpoint/2010/main" val="4084166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Integration and the Extraction, Transformation, and Load </a:t>
            </a:r>
            <a:r>
              <a:rPr lang="en-US" dirty="0" smtClean="0"/>
              <a:t>Process</a:t>
            </a:r>
            <a:endParaRPr lang="en-US" dirty="0"/>
          </a:p>
        </p:txBody>
      </p:sp>
      <p:pic>
        <p:nvPicPr>
          <p:cNvPr id="5" name="Picture 4"/>
          <p:cNvPicPr>
            <a:picLocks noChangeAspect="1"/>
          </p:cNvPicPr>
          <p:nvPr/>
        </p:nvPicPr>
        <p:blipFill>
          <a:blip r:embed="rId2" cstate="print"/>
          <a:srcRect/>
          <a:stretch>
            <a:fillRect/>
          </a:stretch>
        </p:blipFill>
        <p:spPr bwMode="auto">
          <a:xfrm>
            <a:off x="457200" y="2133600"/>
            <a:ext cx="8305800" cy="3583780"/>
          </a:xfrm>
          <a:prstGeom prst="rect">
            <a:avLst/>
          </a:prstGeom>
          <a:noFill/>
          <a:ln w="9525">
            <a:noFill/>
            <a:miter lim="800000"/>
            <a:headEnd/>
            <a:tailEnd/>
          </a:ln>
        </p:spPr>
      </p:pic>
    </p:spTree>
    <p:extLst>
      <p:ext uri="{BB962C8B-B14F-4D97-AF65-F5344CB8AC3E}">
        <p14:creationId xmlns:p14="http://schemas.microsoft.com/office/powerpoint/2010/main" val="2064978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ETL (</a:t>
            </a:r>
            <a:r>
              <a:rPr lang="en-US" dirty="0" smtClean="0"/>
              <a:t>Extract, Transform, Load) </a:t>
            </a:r>
            <a:endParaRPr lang="en-US" dirty="0"/>
          </a:p>
        </p:txBody>
      </p:sp>
      <p:sp>
        <p:nvSpPr>
          <p:cNvPr id="3" name="Content Placeholder 2"/>
          <p:cNvSpPr>
            <a:spLocks noGrp="1"/>
          </p:cNvSpPr>
          <p:nvPr>
            <p:ph idx="1"/>
          </p:nvPr>
        </p:nvSpPr>
        <p:spPr/>
        <p:txBody>
          <a:bodyPr/>
          <a:lstStyle/>
          <a:p>
            <a:r>
              <a:rPr lang="en-US" sz="2800" dirty="0" smtClean="0"/>
              <a:t>Issues affecting the purchase of an ETL tool</a:t>
            </a:r>
          </a:p>
          <a:p>
            <a:pPr lvl="1"/>
            <a:r>
              <a:rPr lang="en-US" sz="2400" dirty="0" smtClean="0"/>
              <a:t>Data transformation tools are expensive</a:t>
            </a:r>
          </a:p>
          <a:p>
            <a:pPr lvl="1"/>
            <a:r>
              <a:rPr lang="en-US" sz="2400" dirty="0" smtClean="0"/>
              <a:t>Data transformation tools may have a long learning curve</a:t>
            </a:r>
          </a:p>
          <a:p>
            <a:r>
              <a:rPr lang="en-US" sz="2800" dirty="0" smtClean="0"/>
              <a:t>Important criteria in selecting an ETL tool</a:t>
            </a:r>
          </a:p>
          <a:p>
            <a:pPr lvl="1"/>
            <a:r>
              <a:rPr lang="en-US" sz="2400" dirty="0" smtClean="0"/>
              <a:t>Ability to read from and write to an unlimited number of data sources/architectures</a:t>
            </a:r>
          </a:p>
          <a:p>
            <a:pPr lvl="1"/>
            <a:r>
              <a:rPr lang="en-US" sz="2400" dirty="0" smtClean="0"/>
              <a:t>Automatic capturing and delivery of metadata</a:t>
            </a:r>
          </a:p>
          <a:p>
            <a:pPr lvl="1"/>
            <a:r>
              <a:rPr lang="en-US" sz="2400" dirty="0" smtClean="0"/>
              <a:t>A history of conforming to open standards</a:t>
            </a:r>
          </a:p>
          <a:p>
            <a:pPr lvl="1"/>
            <a:r>
              <a:rPr lang="en-US" sz="2400" dirty="0" smtClean="0"/>
              <a:t>An easy-to-use interface for the developer and the functional user </a:t>
            </a:r>
          </a:p>
        </p:txBody>
      </p:sp>
    </p:spTree>
    <p:extLst>
      <p:ext uri="{BB962C8B-B14F-4D97-AF65-F5344CB8AC3E}">
        <p14:creationId xmlns:p14="http://schemas.microsoft.com/office/powerpoint/2010/main" val="1341040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Warehouse Development</a:t>
            </a:r>
          </a:p>
        </p:txBody>
      </p:sp>
      <p:sp>
        <p:nvSpPr>
          <p:cNvPr id="3" name="Content Placeholder 2"/>
          <p:cNvSpPr>
            <a:spLocks noGrp="1"/>
          </p:cNvSpPr>
          <p:nvPr>
            <p:ph idx="1"/>
          </p:nvPr>
        </p:nvSpPr>
        <p:spPr/>
        <p:txBody>
          <a:bodyPr>
            <a:normAutofit/>
          </a:bodyPr>
          <a:lstStyle/>
          <a:p>
            <a:pPr marL="0" indent="0">
              <a:buNone/>
            </a:pPr>
            <a:r>
              <a:rPr lang="en-US" sz="3200" dirty="0"/>
              <a:t>Data warehouse development approaches</a:t>
            </a:r>
          </a:p>
          <a:p>
            <a:pPr marL="966788" lvl="1" indent="-508000"/>
            <a:r>
              <a:rPr lang="en-US" sz="2800" dirty="0">
                <a:solidFill>
                  <a:srgbClr val="F85E08"/>
                </a:solidFill>
              </a:rPr>
              <a:t>Inmon Model: </a:t>
            </a:r>
            <a:r>
              <a:rPr lang="en-US" sz="2800" dirty="0"/>
              <a:t>EDW approach (top-down) </a:t>
            </a:r>
          </a:p>
          <a:p>
            <a:pPr marL="966788" lvl="1" indent="-508000"/>
            <a:r>
              <a:rPr lang="en-US" sz="2800" dirty="0">
                <a:solidFill>
                  <a:srgbClr val="F85E08"/>
                </a:solidFill>
              </a:rPr>
              <a:t>Kimball Model: </a:t>
            </a:r>
            <a:r>
              <a:rPr lang="en-US" sz="2800" dirty="0"/>
              <a:t>Data mart approach  (bottom-up)</a:t>
            </a:r>
          </a:p>
          <a:p>
            <a:pPr marL="966788" lvl="1" indent="-508000"/>
            <a:r>
              <a:rPr lang="en-US" sz="2800" dirty="0"/>
              <a:t>Which model is </a:t>
            </a:r>
            <a:r>
              <a:rPr lang="en-US" sz="2800" dirty="0" smtClean="0"/>
              <a:t>best?</a:t>
            </a:r>
          </a:p>
          <a:p>
            <a:r>
              <a:rPr lang="en-US" sz="3200" dirty="0" smtClean="0">
                <a:solidFill>
                  <a:srgbClr val="F85E08"/>
                </a:solidFill>
              </a:rPr>
              <a:t>Table </a:t>
            </a:r>
            <a:r>
              <a:rPr lang="en-US" sz="3200" dirty="0" smtClean="0">
                <a:solidFill>
                  <a:srgbClr val="F85E08"/>
                </a:solidFill>
              </a:rPr>
              <a:t>3.3 </a:t>
            </a:r>
            <a:r>
              <a:rPr lang="en-US" sz="3200" dirty="0" smtClean="0"/>
              <a:t>provides a comparative analysis between EDW and Data Mart approach</a:t>
            </a:r>
          </a:p>
          <a:p>
            <a:r>
              <a:rPr lang="en-US" sz="3200" dirty="0"/>
              <a:t>One alternative is the hosted warehouse</a:t>
            </a:r>
          </a:p>
          <a:p>
            <a:pPr marL="0" indent="0">
              <a:buNone/>
            </a:pPr>
            <a:endParaRPr lang="en-US" sz="3200" dirty="0"/>
          </a:p>
        </p:txBody>
      </p:sp>
    </p:spTree>
    <p:extLst>
      <p:ext uri="{BB962C8B-B14F-4D97-AF65-F5344CB8AC3E}">
        <p14:creationId xmlns:p14="http://schemas.microsoft.com/office/powerpoint/2010/main" val="2305290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3.5</a:t>
            </a:r>
            <a:endParaRPr lang="en-US" dirty="0"/>
          </a:p>
        </p:txBody>
      </p:sp>
      <p:sp>
        <p:nvSpPr>
          <p:cNvPr id="3" name="Content Placeholder 2"/>
          <p:cNvSpPr>
            <a:spLocks noGrp="1"/>
          </p:cNvSpPr>
          <p:nvPr>
            <p:ph idx="1"/>
          </p:nvPr>
        </p:nvSpPr>
        <p:spPr>
          <a:xfrm>
            <a:off x="685800" y="1600200"/>
            <a:ext cx="8382000" cy="4876800"/>
          </a:xfrm>
        </p:spPr>
        <p:txBody>
          <a:bodyPr>
            <a:normAutofit lnSpcReduction="10000"/>
          </a:bodyPr>
          <a:lstStyle/>
          <a:p>
            <a:pPr marL="0" indent="0">
              <a:buNone/>
            </a:pPr>
            <a:r>
              <a:rPr lang="en-US" sz="3600" dirty="0">
                <a:solidFill>
                  <a:srgbClr val="F85E08"/>
                </a:solidFill>
                <a:effectLst>
                  <a:outerShdw blurRad="38100" dist="38100" dir="2700000" algn="tl">
                    <a:srgbClr val="000000">
                      <a:alpha val="43137"/>
                    </a:srgbClr>
                  </a:outerShdw>
                </a:effectLst>
              </a:rPr>
              <a:t>Starwood Hotels &amp; Resorts Manages Hotel Profitability with Data Warehousing</a:t>
            </a:r>
            <a:endParaRPr lang="en-US" sz="3600" dirty="0" smtClean="0">
              <a:solidFill>
                <a:srgbClr val="F85E08"/>
              </a:solidFill>
              <a:effectLst>
                <a:outerShdw blurRad="38100" dist="38100" dir="2700000" algn="tl">
                  <a:srgbClr val="000000">
                    <a:alpha val="43137"/>
                  </a:srgbClr>
                </a:outerShdw>
              </a:effectLst>
            </a:endParaRPr>
          </a:p>
          <a:p>
            <a:pPr marL="0" indent="0">
              <a:buNone/>
            </a:pPr>
            <a:r>
              <a:rPr lang="en-US" sz="3200" u="sng" dirty="0">
                <a:solidFill>
                  <a:srgbClr val="F85E08"/>
                </a:solidFill>
                <a:effectLst>
                  <a:outerShdw blurRad="38100" dist="38100" dir="2700000" algn="tl">
                    <a:srgbClr val="000000">
                      <a:alpha val="43137"/>
                    </a:srgbClr>
                  </a:outerShdw>
                </a:effectLst>
              </a:rPr>
              <a:t>Questions for Discussion</a:t>
            </a:r>
          </a:p>
          <a:p>
            <a:pPr marL="514350" indent="-514350">
              <a:buFont typeface="+mj-lt"/>
              <a:buAutoNum type="arabicPeriod"/>
            </a:pPr>
            <a:r>
              <a:rPr lang="en-US" sz="2800" dirty="0"/>
              <a:t>How big and complex are the business </a:t>
            </a:r>
            <a:r>
              <a:rPr lang="en-US" sz="2800" dirty="0" smtClean="0"/>
              <a:t>operations of </a:t>
            </a:r>
            <a:r>
              <a:rPr lang="en-US" sz="2800" dirty="0"/>
              <a:t>Starwood Hotels &amp; Resorts?</a:t>
            </a:r>
          </a:p>
          <a:p>
            <a:pPr marL="514350" indent="-514350">
              <a:buFont typeface="+mj-lt"/>
              <a:buAutoNum type="arabicPeriod"/>
            </a:pPr>
            <a:r>
              <a:rPr lang="en-US" sz="2800" dirty="0" smtClean="0"/>
              <a:t>How </a:t>
            </a:r>
            <a:r>
              <a:rPr lang="en-US" sz="2800" dirty="0"/>
              <a:t>did Starwood Hotels &amp; Resorts use </a:t>
            </a:r>
            <a:r>
              <a:rPr lang="en-US" sz="2800" dirty="0" smtClean="0"/>
              <a:t>data warehousing </a:t>
            </a:r>
            <a:r>
              <a:rPr lang="en-US" sz="2800" dirty="0"/>
              <a:t>for better profitability?</a:t>
            </a:r>
          </a:p>
          <a:p>
            <a:pPr marL="514350" indent="-514350">
              <a:buFont typeface="+mj-lt"/>
              <a:buAutoNum type="arabicPeriod"/>
            </a:pPr>
            <a:r>
              <a:rPr lang="en-US" sz="2800" dirty="0" smtClean="0"/>
              <a:t>What </a:t>
            </a:r>
            <a:r>
              <a:rPr lang="en-US" sz="2800" dirty="0"/>
              <a:t>were the challenges, the proposed </a:t>
            </a:r>
            <a:r>
              <a:rPr lang="en-US" sz="2800" dirty="0" smtClean="0"/>
              <a:t>solution, and </a:t>
            </a:r>
            <a:r>
              <a:rPr lang="en-US" sz="2800" dirty="0"/>
              <a:t>the obtained results?</a:t>
            </a:r>
          </a:p>
        </p:txBody>
      </p:sp>
    </p:spTree>
    <p:extLst>
      <p:ext uri="{BB962C8B-B14F-4D97-AF65-F5344CB8AC3E}">
        <p14:creationId xmlns:p14="http://schemas.microsoft.com/office/powerpoint/2010/main" val="1882288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077200" cy="1158240"/>
          </a:xfrm>
        </p:spPr>
        <p:txBody>
          <a:bodyPr>
            <a:normAutofit/>
          </a:bodyPr>
          <a:lstStyle/>
          <a:p>
            <a:r>
              <a:rPr lang="en-US" dirty="0" smtClean="0"/>
              <a:t>Additional DW Considerations Hosted Data Warehouses</a:t>
            </a:r>
            <a:endParaRPr lang="en-US" dirty="0"/>
          </a:p>
        </p:txBody>
      </p:sp>
      <p:sp>
        <p:nvSpPr>
          <p:cNvPr id="3" name="Content Placeholder 2"/>
          <p:cNvSpPr>
            <a:spLocks noGrp="1"/>
          </p:cNvSpPr>
          <p:nvPr>
            <p:ph idx="1"/>
          </p:nvPr>
        </p:nvSpPr>
        <p:spPr>
          <a:xfrm>
            <a:off x="685800" y="1600200"/>
            <a:ext cx="8382000" cy="4800600"/>
          </a:xfrm>
        </p:spPr>
        <p:txBody>
          <a:bodyPr>
            <a:normAutofit/>
          </a:bodyPr>
          <a:lstStyle/>
          <a:p>
            <a:r>
              <a:rPr lang="en-US" dirty="0" smtClean="0"/>
              <a:t>Benefits:</a:t>
            </a:r>
          </a:p>
          <a:p>
            <a:pPr lvl="1"/>
            <a:r>
              <a:rPr lang="en-US" sz="2800" dirty="0" smtClean="0"/>
              <a:t>Requires minimal investment in infrastructure</a:t>
            </a:r>
          </a:p>
          <a:p>
            <a:pPr lvl="1"/>
            <a:r>
              <a:rPr lang="en-US" sz="2800" dirty="0" smtClean="0"/>
              <a:t>Frees up capacity on in-house systems</a:t>
            </a:r>
          </a:p>
          <a:p>
            <a:pPr lvl="1"/>
            <a:r>
              <a:rPr lang="en-US" sz="2800" dirty="0" smtClean="0"/>
              <a:t>Frees up cash flow</a:t>
            </a:r>
          </a:p>
          <a:p>
            <a:pPr lvl="1"/>
            <a:r>
              <a:rPr lang="en-US" sz="2800" dirty="0" smtClean="0"/>
              <a:t>Makes powerful solutions affordable</a:t>
            </a:r>
          </a:p>
          <a:p>
            <a:pPr lvl="1"/>
            <a:r>
              <a:rPr lang="en-US" sz="2800" dirty="0" smtClean="0"/>
              <a:t>Enables solutions that provide for growth</a:t>
            </a:r>
          </a:p>
          <a:p>
            <a:pPr lvl="1"/>
            <a:r>
              <a:rPr lang="en-US" sz="2800" dirty="0" smtClean="0"/>
              <a:t>Offers better quality equipment and software</a:t>
            </a:r>
          </a:p>
          <a:p>
            <a:pPr lvl="1"/>
            <a:r>
              <a:rPr lang="en-US" sz="2800" dirty="0" smtClean="0"/>
              <a:t>Provides faster connections</a:t>
            </a:r>
          </a:p>
          <a:p>
            <a:pPr lvl="1"/>
            <a:r>
              <a:rPr lang="en-US" sz="2800" dirty="0" smtClean="0"/>
              <a:t>… more in the book</a:t>
            </a:r>
          </a:p>
        </p:txBody>
      </p:sp>
    </p:spTree>
    <p:extLst>
      <p:ext uri="{BB962C8B-B14F-4D97-AF65-F5344CB8AC3E}">
        <p14:creationId xmlns:p14="http://schemas.microsoft.com/office/powerpoint/2010/main" val="4253705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of Data in DW</a:t>
            </a:r>
            <a:endParaRPr lang="en-US" dirty="0"/>
          </a:p>
        </p:txBody>
      </p:sp>
      <p:sp>
        <p:nvSpPr>
          <p:cNvPr id="3" name="Content Placeholder 2"/>
          <p:cNvSpPr>
            <a:spLocks noGrp="1"/>
          </p:cNvSpPr>
          <p:nvPr>
            <p:ph idx="1"/>
          </p:nvPr>
        </p:nvSpPr>
        <p:spPr/>
        <p:txBody>
          <a:bodyPr>
            <a:noAutofit/>
          </a:bodyPr>
          <a:lstStyle/>
          <a:p>
            <a:r>
              <a:rPr lang="en-US" sz="2800" dirty="0" smtClean="0">
                <a:solidFill>
                  <a:srgbClr val="FF0000"/>
                </a:solidFill>
              </a:rPr>
              <a:t>Dimensional Modeling </a:t>
            </a:r>
          </a:p>
          <a:p>
            <a:pPr lvl="1"/>
            <a:r>
              <a:rPr lang="en-US" sz="2400" dirty="0" smtClean="0"/>
              <a:t>A retrieval-based system that supports high-volume query access</a:t>
            </a:r>
          </a:p>
          <a:p>
            <a:r>
              <a:rPr lang="en-US" sz="2800" dirty="0" smtClean="0">
                <a:solidFill>
                  <a:srgbClr val="FF0000"/>
                </a:solidFill>
              </a:rPr>
              <a:t>Star schema </a:t>
            </a:r>
          </a:p>
          <a:p>
            <a:pPr lvl="1"/>
            <a:r>
              <a:rPr lang="en-US" sz="2400" dirty="0" smtClean="0"/>
              <a:t>The most commonly used and the simplest style of dimensional modeling</a:t>
            </a:r>
          </a:p>
          <a:p>
            <a:pPr lvl="1"/>
            <a:r>
              <a:rPr lang="en-US" sz="2400" dirty="0" smtClean="0"/>
              <a:t>Contain a </a:t>
            </a:r>
            <a:r>
              <a:rPr lang="en-US" sz="2400" dirty="0" smtClean="0">
                <a:solidFill>
                  <a:srgbClr val="FF0000"/>
                </a:solidFill>
              </a:rPr>
              <a:t>fact table </a:t>
            </a:r>
            <a:r>
              <a:rPr lang="en-US" sz="2400" dirty="0" smtClean="0"/>
              <a:t>surrounded by and connected to several </a:t>
            </a:r>
            <a:r>
              <a:rPr lang="en-US" sz="2400" dirty="0" smtClean="0">
                <a:solidFill>
                  <a:srgbClr val="FF0000"/>
                </a:solidFill>
              </a:rPr>
              <a:t>dimension tables</a:t>
            </a:r>
          </a:p>
          <a:p>
            <a:r>
              <a:rPr lang="en-US" sz="2800" dirty="0" smtClean="0">
                <a:solidFill>
                  <a:srgbClr val="FF0000"/>
                </a:solidFill>
              </a:rPr>
              <a:t>Snowflakes schema </a:t>
            </a:r>
          </a:p>
          <a:p>
            <a:pPr lvl="1"/>
            <a:r>
              <a:rPr lang="en-US" sz="2400" dirty="0" smtClean="0"/>
              <a:t>An extension of star schema where the diagram resembles a snowflake in shape</a:t>
            </a:r>
            <a:endParaRPr lang="en-US" sz="2400" dirty="0"/>
          </a:p>
        </p:txBody>
      </p:sp>
    </p:spTree>
    <p:extLst>
      <p:ext uri="{BB962C8B-B14F-4D97-AF65-F5344CB8AC3E}">
        <p14:creationId xmlns:p14="http://schemas.microsoft.com/office/powerpoint/2010/main" val="4233870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sz="3200" dirty="0"/>
              <a:t>Explain the role of data warehouses in decision support</a:t>
            </a:r>
          </a:p>
          <a:p>
            <a:r>
              <a:rPr lang="en-US" sz="3200" dirty="0" smtClean="0"/>
              <a:t>Explain </a:t>
            </a:r>
            <a:r>
              <a:rPr lang="en-US" sz="3200" dirty="0"/>
              <a:t>data integration and the extraction, transformation, and load (ETL) processes</a:t>
            </a:r>
          </a:p>
          <a:p>
            <a:r>
              <a:rPr lang="en-US" sz="3200" dirty="0"/>
              <a:t>Describe real-time (a.k.a. right-time and/or active) data warehousing</a:t>
            </a:r>
          </a:p>
          <a:p>
            <a:r>
              <a:rPr lang="en-US" sz="3200" dirty="0"/>
              <a:t>Understand data warehouse administration and security issues</a:t>
            </a:r>
          </a:p>
        </p:txBody>
      </p:sp>
    </p:spTree>
    <p:extLst>
      <p:ext uri="{BB962C8B-B14F-4D97-AF65-F5344CB8AC3E}">
        <p14:creationId xmlns:p14="http://schemas.microsoft.com/office/powerpoint/2010/main" val="794183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8229600" cy="4876800"/>
          </a:xfrm>
        </p:spPr>
        <p:txBody>
          <a:bodyPr/>
          <a:lstStyle/>
          <a:p>
            <a:pPr marL="0" indent="0">
              <a:buNone/>
            </a:pPr>
            <a:r>
              <a:rPr lang="en-US" sz="2800" dirty="0" smtClean="0"/>
              <a:t>The ability to organize, present, and analyze data by several dimensions, such as sales by region, by product, by salesperson, and by time (four dimensions)</a:t>
            </a:r>
          </a:p>
          <a:p>
            <a:r>
              <a:rPr lang="en-US" sz="2800" dirty="0" smtClean="0">
                <a:solidFill>
                  <a:srgbClr val="F85E08"/>
                </a:solidFill>
              </a:rPr>
              <a:t>Multidimensional presentation  </a:t>
            </a:r>
          </a:p>
          <a:p>
            <a:pPr lvl="1"/>
            <a:r>
              <a:rPr lang="en-US" sz="2400" dirty="0" smtClean="0">
                <a:solidFill>
                  <a:srgbClr val="C00000"/>
                </a:solidFill>
              </a:rPr>
              <a:t>Dimensions:</a:t>
            </a:r>
            <a:r>
              <a:rPr lang="en-US" sz="2400" dirty="0" smtClean="0"/>
              <a:t> products, salespeople, market segments, business units, geographical locations, distribution channels, country, or industry</a:t>
            </a:r>
          </a:p>
          <a:p>
            <a:pPr lvl="1"/>
            <a:r>
              <a:rPr lang="en-US" sz="2400" dirty="0" smtClean="0">
                <a:solidFill>
                  <a:srgbClr val="C00000"/>
                </a:solidFill>
              </a:rPr>
              <a:t>Measures: </a:t>
            </a:r>
            <a:r>
              <a:rPr lang="en-US" sz="2400" dirty="0" smtClean="0"/>
              <a:t>money, sales volume, head count, inventory profit, actual versus forecast</a:t>
            </a:r>
          </a:p>
          <a:p>
            <a:pPr lvl="1"/>
            <a:r>
              <a:rPr lang="en-US" sz="2400" dirty="0" smtClean="0">
                <a:solidFill>
                  <a:srgbClr val="C00000"/>
                </a:solidFill>
              </a:rPr>
              <a:t>Time:</a:t>
            </a:r>
            <a:r>
              <a:rPr lang="en-US" sz="2400" dirty="0" smtClean="0"/>
              <a:t> daily, weekly, monthly, quarterly, or yearly</a:t>
            </a:r>
          </a:p>
        </p:txBody>
      </p:sp>
      <p:sp>
        <p:nvSpPr>
          <p:cNvPr id="4" name="Title 3"/>
          <p:cNvSpPr>
            <a:spLocks noGrp="1"/>
          </p:cNvSpPr>
          <p:nvPr>
            <p:ph type="title"/>
          </p:nvPr>
        </p:nvSpPr>
        <p:spPr/>
        <p:txBody>
          <a:bodyPr/>
          <a:lstStyle/>
          <a:p>
            <a:r>
              <a:rPr lang="en-US" dirty="0" smtClean="0"/>
              <a:t>Multidimensionality</a:t>
            </a:r>
            <a:endParaRPr lang="en-US" dirty="0"/>
          </a:p>
        </p:txBody>
      </p:sp>
    </p:spTree>
    <p:extLst>
      <p:ext uri="{BB962C8B-B14F-4D97-AF65-F5344CB8AC3E}">
        <p14:creationId xmlns:p14="http://schemas.microsoft.com/office/powerpoint/2010/main" val="3259898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versus Snowflake Schema</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61" y="1905000"/>
            <a:ext cx="889233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4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Data in DW</a:t>
            </a:r>
            <a:endParaRPr lang="en-US" dirty="0"/>
          </a:p>
        </p:txBody>
      </p:sp>
      <p:sp>
        <p:nvSpPr>
          <p:cNvPr id="3" name="Content Placeholder 2"/>
          <p:cNvSpPr>
            <a:spLocks noGrp="1"/>
          </p:cNvSpPr>
          <p:nvPr>
            <p:ph idx="1"/>
          </p:nvPr>
        </p:nvSpPr>
        <p:spPr>
          <a:xfrm>
            <a:off x="762000" y="1600200"/>
            <a:ext cx="8229600" cy="4876800"/>
          </a:xfrm>
        </p:spPr>
        <p:txBody>
          <a:bodyPr>
            <a:noAutofit/>
          </a:bodyPr>
          <a:lstStyle/>
          <a:p>
            <a:pPr>
              <a:lnSpc>
                <a:spcPct val="80000"/>
              </a:lnSpc>
            </a:pPr>
            <a:r>
              <a:rPr lang="en-US" sz="2800" dirty="0" smtClean="0"/>
              <a:t>OLTP vs. OLAP…</a:t>
            </a:r>
          </a:p>
          <a:p>
            <a:pPr lvl="2">
              <a:lnSpc>
                <a:spcPct val="80000"/>
              </a:lnSpc>
            </a:pPr>
            <a:endParaRPr lang="en-US" sz="1600" dirty="0" smtClean="0"/>
          </a:p>
          <a:p>
            <a:pPr>
              <a:lnSpc>
                <a:spcPct val="80000"/>
              </a:lnSpc>
            </a:pPr>
            <a:r>
              <a:rPr lang="en-US" sz="2800" dirty="0"/>
              <a:t>OLTP (online transaction processing)</a:t>
            </a:r>
          </a:p>
          <a:p>
            <a:pPr lvl="1">
              <a:lnSpc>
                <a:spcPct val="80000"/>
              </a:lnSpc>
            </a:pPr>
            <a:r>
              <a:rPr lang="en-US" sz="2400" dirty="0" smtClean="0"/>
              <a:t>Capturing </a:t>
            </a:r>
            <a:r>
              <a:rPr lang="en-US" sz="2400" dirty="0"/>
              <a:t>and storing data </a:t>
            </a:r>
            <a:r>
              <a:rPr lang="en-US" sz="2400" dirty="0" smtClean="0"/>
              <a:t>from ERP</a:t>
            </a:r>
            <a:r>
              <a:rPr lang="en-US" sz="2400" dirty="0"/>
              <a:t>, CRM, </a:t>
            </a:r>
            <a:r>
              <a:rPr lang="en-US" sz="2400" dirty="0" smtClean="0"/>
              <a:t>POS, …</a:t>
            </a:r>
          </a:p>
          <a:p>
            <a:pPr lvl="1">
              <a:lnSpc>
                <a:spcPct val="80000"/>
              </a:lnSpc>
            </a:pPr>
            <a:r>
              <a:rPr lang="en-US" sz="2400" dirty="0"/>
              <a:t>The main focus is on efficiency of routine </a:t>
            </a:r>
            <a:r>
              <a:rPr lang="en-US" sz="2400" dirty="0" smtClean="0"/>
              <a:t>tasks</a:t>
            </a:r>
          </a:p>
          <a:p>
            <a:pPr lvl="2">
              <a:lnSpc>
                <a:spcPct val="80000"/>
              </a:lnSpc>
            </a:pPr>
            <a:endParaRPr lang="en-US" sz="2000" dirty="0" smtClean="0"/>
          </a:p>
          <a:p>
            <a:pPr>
              <a:lnSpc>
                <a:spcPct val="80000"/>
              </a:lnSpc>
            </a:pPr>
            <a:r>
              <a:rPr lang="en-US" sz="2800" dirty="0" smtClean="0"/>
              <a:t>OLAP (Online analytical processing)</a:t>
            </a:r>
          </a:p>
          <a:p>
            <a:pPr lvl="1">
              <a:lnSpc>
                <a:spcPct val="80000"/>
              </a:lnSpc>
            </a:pPr>
            <a:r>
              <a:rPr lang="en-US" sz="2400" dirty="0" smtClean="0"/>
              <a:t>Converting data into information for decision support</a:t>
            </a:r>
          </a:p>
          <a:p>
            <a:pPr lvl="1">
              <a:lnSpc>
                <a:spcPct val="80000"/>
              </a:lnSpc>
            </a:pPr>
            <a:r>
              <a:rPr lang="en-US" sz="2400" dirty="0" smtClean="0"/>
              <a:t>Data cubes, drill-down / rollup, slice &amp; dice, …</a:t>
            </a:r>
          </a:p>
          <a:p>
            <a:pPr lvl="1">
              <a:lnSpc>
                <a:spcPct val="80000"/>
              </a:lnSpc>
              <a:buSzPct val="70000"/>
            </a:pPr>
            <a:r>
              <a:rPr lang="en-US" sz="2400" dirty="0" smtClean="0"/>
              <a:t>Requesting ad hoc reports	</a:t>
            </a:r>
          </a:p>
          <a:p>
            <a:pPr lvl="1">
              <a:lnSpc>
                <a:spcPct val="80000"/>
              </a:lnSpc>
              <a:buSzPct val="70000"/>
            </a:pPr>
            <a:r>
              <a:rPr lang="en-US" sz="2400" dirty="0" smtClean="0"/>
              <a:t>Conducting statistical and other analyses </a:t>
            </a:r>
          </a:p>
          <a:p>
            <a:pPr lvl="1">
              <a:lnSpc>
                <a:spcPct val="80000"/>
              </a:lnSpc>
              <a:buSzPct val="70000"/>
            </a:pPr>
            <a:r>
              <a:rPr lang="en-US" sz="2400" dirty="0" smtClean="0"/>
              <a:t>Developing multimedia-based applications</a:t>
            </a:r>
          </a:p>
          <a:p>
            <a:pPr lvl="1">
              <a:lnSpc>
                <a:spcPct val="80000"/>
              </a:lnSpc>
              <a:buSzPct val="70000"/>
            </a:pPr>
            <a:r>
              <a:rPr lang="en-US" sz="2400" dirty="0" smtClean="0"/>
              <a:t>…more in the book</a:t>
            </a:r>
            <a:endParaRPr lang="en-US" dirty="0"/>
          </a:p>
        </p:txBody>
      </p:sp>
    </p:spTree>
    <p:extLst>
      <p:ext uri="{BB962C8B-B14F-4D97-AF65-F5344CB8AC3E}">
        <p14:creationId xmlns:p14="http://schemas.microsoft.com/office/powerpoint/2010/main" val="134068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 vs. OLTP</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8800115" cy="336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57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 Operations</a:t>
            </a:r>
            <a:endParaRPr lang="en-US" dirty="0"/>
          </a:p>
        </p:txBody>
      </p:sp>
      <p:sp>
        <p:nvSpPr>
          <p:cNvPr id="3" name="Content Placeholder 2"/>
          <p:cNvSpPr>
            <a:spLocks noGrp="1"/>
          </p:cNvSpPr>
          <p:nvPr>
            <p:ph idx="1"/>
          </p:nvPr>
        </p:nvSpPr>
        <p:spPr/>
        <p:txBody>
          <a:bodyPr/>
          <a:lstStyle/>
          <a:p>
            <a:r>
              <a:rPr lang="en-US" sz="2800" dirty="0" smtClean="0">
                <a:solidFill>
                  <a:srgbClr val="FF0000"/>
                </a:solidFill>
              </a:rPr>
              <a:t>Slice</a:t>
            </a:r>
            <a:r>
              <a:rPr lang="en-US" sz="2800" dirty="0" smtClean="0"/>
              <a:t> - a subset of a multidimensional array</a:t>
            </a:r>
          </a:p>
          <a:p>
            <a:r>
              <a:rPr lang="en-US" sz="2800" dirty="0" smtClean="0">
                <a:solidFill>
                  <a:srgbClr val="FF0000"/>
                </a:solidFill>
              </a:rPr>
              <a:t>Dice</a:t>
            </a:r>
            <a:r>
              <a:rPr lang="en-US" sz="2800" dirty="0" smtClean="0"/>
              <a:t> - a slice on more than two dimensions</a:t>
            </a:r>
          </a:p>
          <a:p>
            <a:r>
              <a:rPr lang="en-US" sz="2800" dirty="0" smtClean="0">
                <a:solidFill>
                  <a:srgbClr val="FF0000"/>
                </a:solidFill>
              </a:rPr>
              <a:t>Drill Down/Up </a:t>
            </a:r>
            <a:r>
              <a:rPr lang="en-US" sz="2800" dirty="0" smtClean="0"/>
              <a:t>- navigating among levels of data ranging from the most summarized (up) to the most detailed (down)</a:t>
            </a:r>
          </a:p>
          <a:p>
            <a:r>
              <a:rPr lang="en-US" sz="2800" dirty="0" smtClean="0">
                <a:solidFill>
                  <a:srgbClr val="FF0000"/>
                </a:solidFill>
              </a:rPr>
              <a:t>Roll Up </a:t>
            </a:r>
            <a:r>
              <a:rPr lang="en-US" sz="2800" dirty="0" smtClean="0"/>
              <a:t>- computing all of the data relationships for one or more dimensions </a:t>
            </a:r>
          </a:p>
          <a:p>
            <a:r>
              <a:rPr lang="en-US" sz="2800" dirty="0" smtClean="0">
                <a:solidFill>
                  <a:srgbClr val="FF0000"/>
                </a:solidFill>
              </a:rPr>
              <a:t>Pivot</a:t>
            </a:r>
            <a:r>
              <a:rPr lang="en-US" sz="2800" dirty="0" smtClean="0"/>
              <a:t> - used to change the dimensional orientation of a report or an ad hoc query-page display</a:t>
            </a:r>
            <a:endParaRPr lang="en-US" sz="3600" dirty="0"/>
          </a:p>
        </p:txBody>
      </p:sp>
    </p:spTree>
    <p:extLst>
      <p:ext uri="{BB962C8B-B14F-4D97-AF65-F5344CB8AC3E}">
        <p14:creationId xmlns:p14="http://schemas.microsoft.com/office/powerpoint/2010/main" val="1231451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3238500" y="223800"/>
            <a:ext cx="5524500" cy="6177000"/>
          </a:xfrm>
          <a:prstGeom prst="rect">
            <a:avLst/>
          </a:prstGeom>
          <a:noFill/>
          <a:ln w="9525">
            <a:noFill/>
            <a:miter lim="800000"/>
            <a:headEnd/>
            <a:tailEnd/>
          </a:ln>
          <a:effectLst/>
        </p:spPr>
      </p:pic>
      <p:sp>
        <p:nvSpPr>
          <p:cNvPr id="6" name="Rectangle 5"/>
          <p:cNvSpPr/>
          <p:nvPr/>
        </p:nvSpPr>
        <p:spPr>
          <a:xfrm>
            <a:off x="304800" y="2057400"/>
            <a:ext cx="2971800" cy="2246769"/>
          </a:xfrm>
          <a:prstGeom prst="rect">
            <a:avLst/>
          </a:prstGeom>
        </p:spPr>
        <p:txBody>
          <a:bodyPr wrap="square">
            <a:spAutoFit/>
          </a:bodyPr>
          <a:lstStyle/>
          <a:p>
            <a:pPr algn="l"/>
            <a:r>
              <a:rPr lang="en-US" b="0" dirty="0" smtClean="0">
                <a:solidFill>
                  <a:srgbClr val="0000FF"/>
                </a:solidFill>
              </a:rPr>
              <a:t>Slicing Operations on a Simple Tree-Dimensional</a:t>
            </a:r>
          </a:p>
          <a:p>
            <a:pPr algn="l"/>
            <a:r>
              <a:rPr lang="en-US" b="0" dirty="0" smtClean="0">
                <a:solidFill>
                  <a:srgbClr val="0000FF"/>
                </a:solidFill>
              </a:rPr>
              <a:t>Data Cube</a:t>
            </a:r>
            <a:endParaRPr lang="en-US" b="0" dirty="0">
              <a:solidFill>
                <a:srgbClr val="0000FF"/>
              </a:solidFill>
            </a:endParaRPr>
          </a:p>
        </p:txBody>
      </p:sp>
    </p:spTree>
    <p:extLst>
      <p:ext uri="{BB962C8B-B14F-4D97-AF65-F5344CB8AC3E}">
        <p14:creationId xmlns:p14="http://schemas.microsoft.com/office/powerpoint/2010/main" val="648440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of OLAP </a:t>
            </a:r>
            <a:endParaRPr lang="en-US" dirty="0"/>
          </a:p>
        </p:txBody>
      </p:sp>
      <p:sp>
        <p:nvSpPr>
          <p:cNvPr id="3" name="Content Placeholder 2"/>
          <p:cNvSpPr>
            <a:spLocks noGrp="1"/>
          </p:cNvSpPr>
          <p:nvPr>
            <p:ph idx="1"/>
          </p:nvPr>
        </p:nvSpPr>
        <p:spPr/>
        <p:txBody>
          <a:bodyPr/>
          <a:lstStyle/>
          <a:p>
            <a:pPr marL="531812" indent="-533400"/>
            <a:r>
              <a:rPr lang="en-US" altLang="zh-CN" sz="2800" dirty="0" smtClean="0">
                <a:solidFill>
                  <a:srgbClr val="FF0000"/>
                </a:solidFill>
                <a:ea typeface="宋体" charset="-122"/>
              </a:rPr>
              <a:t>Multidimensional OLAP (MOLAP)</a:t>
            </a:r>
          </a:p>
          <a:p>
            <a:pPr marL="531812" indent="-533400">
              <a:buFontTx/>
              <a:buNone/>
            </a:pPr>
            <a:r>
              <a:rPr lang="en-US" altLang="zh-CN" sz="2800" b="1" dirty="0" smtClean="0">
                <a:ea typeface="宋体" charset="-122"/>
              </a:rPr>
              <a:t>	</a:t>
            </a:r>
            <a:r>
              <a:rPr lang="en-US" altLang="zh-CN" sz="2800" dirty="0" smtClean="0">
                <a:ea typeface="宋体" charset="-122"/>
              </a:rPr>
              <a:t>OLAP implemented via a specialized multidimensional database (or data store) that summarizes transactions into multidimensional views ahead of time </a:t>
            </a:r>
          </a:p>
          <a:p>
            <a:pPr marL="531812" indent="-533400"/>
            <a:r>
              <a:rPr lang="en-US" altLang="zh-CN" sz="2800" dirty="0" smtClean="0">
                <a:solidFill>
                  <a:srgbClr val="FF0000"/>
                </a:solidFill>
                <a:ea typeface="宋体" charset="-122"/>
              </a:rPr>
              <a:t>Relational OLAP (ROLAP)</a:t>
            </a:r>
          </a:p>
          <a:p>
            <a:pPr marL="531812" indent="-533400">
              <a:buFontTx/>
              <a:buNone/>
            </a:pPr>
            <a:r>
              <a:rPr lang="en-US" altLang="zh-CN" sz="2800" dirty="0" smtClean="0">
                <a:ea typeface="宋体" charset="-122"/>
              </a:rPr>
              <a:t>	The implementation of</a:t>
            </a:r>
            <a:r>
              <a:rPr lang="en-US" altLang="zh-CN" sz="2800" b="1" dirty="0" smtClean="0">
                <a:ea typeface="宋体" charset="-122"/>
              </a:rPr>
              <a:t> </a:t>
            </a:r>
            <a:r>
              <a:rPr lang="en-US" altLang="zh-CN" sz="2800" dirty="0" smtClean="0">
                <a:ea typeface="宋体" charset="-122"/>
              </a:rPr>
              <a:t>an OLAP database on top of an existing relational database </a:t>
            </a:r>
          </a:p>
          <a:p>
            <a:pPr marL="531812" indent="-533400"/>
            <a:r>
              <a:rPr lang="en-US" altLang="zh-CN" sz="2800" dirty="0" smtClean="0">
                <a:ea typeface="宋体" charset="-122"/>
              </a:rPr>
              <a:t>Database OLAP and Web OLAP (DOLAP and WOLAP); Desktop OLAP,…</a:t>
            </a:r>
            <a:endParaRPr lang="en-US" sz="2800" dirty="0" smtClean="0"/>
          </a:p>
        </p:txBody>
      </p:sp>
    </p:spTree>
    <p:extLst>
      <p:ext uri="{BB962C8B-B14F-4D97-AF65-F5344CB8AC3E}">
        <p14:creationId xmlns:p14="http://schemas.microsoft.com/office/powerpoint/2010/main" val="671244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Technology </a:t>
            </a:r>
            <a:r>
              <a:rPr lang="en-US" dirty="0"/>
              <a:t>Insights </a:t>
            </a:r>
            <a:r>
              <a:rPr lang="en-US" dirty="0" smtClean="0"/>
              <a:t>3.2</a:t>
            </a:r>
            <a:r>
              <a:rPr lang="en-US" dirty="0"/>
              <a:t/>
            </a:r>
            <a:br>
              <a:rPr lang="en-US" dirty="0"/>
            </a:br>
            <a:r>
              <a:rPr lang="en-US" dirty="0" smtClean="0"/>
              <a:t>Hands-On DW with MicroStrategy</a:t>
            </a:r>
            <a:endParaRPr lang="en-US" dirty="0"/>
          </a:p>
        </p:txBody>
      </p:sp>
      <p:sp>
        <p:nvSpPr>
          <p:cNvPr id="3" name="Content Placeholder 2"/>
          <p:cNvSpPr>
            <a:spLocks noGrp="1"/>
          </p:cNvSpPr>
          <p:nvPr>
            <p:ph idx="1"/>
          </p:nvPr>
        </p:nvSpPr>
        <p:spPr>
          <a:xfrm>
            <a:off x="762000" y="1600200"/>
            <a:ext cx="8193088" cy="4800600"/>
          </a:xfrm>
        </p:spPr>
        <p:txBody>
          <a:bodyPr>
            <a:normAutofit/>
          </a:bodyPr>
          <a:lstStyle/>
          <a:p>
            <a:r>
              <a:rPr lang="en-US" dirty="0" smtClean="0"/>
              <a:t>A wealth of teaching and learning resources can be found at TUN portal</a:t>
            </a:r>
          </a:p>
          <a:p>
            <a:pPr lvl="3"/>
            <a:endParaRPr lang="en-US" dirty="0" smtClean="0"/>
          </a:p>
          <a:p>
            <a:pPr marL="0" indent="0" algn="ctr">
              <a:buNone/>
            </a:pPr>
            <a:r>
              <a:rPr lang="en-US" sz="3200" dirty="0" smtClean="0">
                <a:hlinkClick r:id="rId2"/>
              </a:rPr>
              <a:t>www.teradatauniversitynetwork.com</a:t>
            </a:r>
            <a:r>
              <a:rPr lang="en-US" sz="3200" dirty="0" smtClean="0"/>
              <a:t> </a:t>
            </a:r>
            <a:endParaRPr lang="en-US" dirty="0" smtClean="0"/>
          </a:p>
          <a:p>
            <a:pPr lvl="3"/>
            <a:endParaRPr lang="en-US" dirty="0" smtClean="0"/>
          </a:p>
          <a:p>
            <a:r>
              <a:rPr lang="en-US" dirty="0" smtClean="0"/>
              <a:t>The available resource includes scripted demonstrations, assignments, white papers, etc…</a:t>
            </a:r>
            <a:endParaRPr lang="en-US" dirty="0"/>
          </a:p>
        </p:txBody>
      </p:sp>
    </p:spTree>
    <p:extLst>
      <p:ext uri="{BB962C8B-B14F-4D97-AF65-F5344CB8AC3E}">
        <p14:creationId xmlns:p14="http://schemas.microsoft.com/office/powerpoint/2010/main" val="536107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 Implementation Issues</a:t>
            </a:r>
            <a:endParaRPr lang="en-US" dirty="0"/>
          </a:p>
        </p:txBody>
      </p:sp>
      <p:sp>
        <p:nvSpPr>
          <p:cNvPr id="3" name="Content Placeholder 2"/>
          <p:cNvSpPr>
            <a:spLocks noGrp="1"/>
          </p:cNvSpPr>
          <p:nvPr>
            <p:ph idx="1"/>
          </p:nvPr>
        </p:nvSpPr>
        <p:spPr>
          <a:xfrm>
            <a:off x="762000" y="1600200"/>
            <a:ext cx="8229600" cy="4876800"/>
          </a:xfrm>
        </p:spPr>
        <p:txBody>
          <a:bodyPr>
            <a:noAutofit/>
          </a:bodyPr>
          <a:lstStyle/>
          <a:p>
            <a:r>
              <a:rPr lang="en-US" sz="2800" dirty="0" smtClean="0"/>
              <a:t>Identification of data sources and governance</a:t>
            </a:r>
          </a:p>
          <a:p>
            <a:r>
              <a:rPr lang="en-US" sz="2800" dirty="0" smtClean="0"/>
              <a:t>Data quality planning, data model design</a:t>
            </a:r>
          </a:p>
          <a:p>
            <a:r>
              <a:rPr lang="en-US" sz="2800" dirty="0" smtClean="0"/>
              <a:t>ETL tool selection</a:t>
            </a:r>
          </a:p>
          <a:p>
            <a:r>
              <a:rPr lang="en-US" sz="2800" dirty="0"/>
              <a:t>Establishment of service-level </a:t>
            </a:r>
            <a:r>
              <a:rPr lang="en-US" sz="2800" dirty="0" smtClean="0"/>
              <a:t>agreements</a:t>
            </a:r>
          </a:p>
          <a:p>
            <a:r>
              <a:rPr lang="en-US" sz="2800" dirty="0" smtClean="0"/>
              <a:t>Data transport, data conversion</a:t>
            </a:r>
          </a:p>
          <a:p>
            <a:r>
              <a:rPr lang="en-US" sz="2800" dirty="0" smtClean="0"/>
              <a:t>Reconciliation process</a:t>
            </a:r>
          </a:p>
          <a:p>
            <a:r>
              <a:rPr lang="en-US" sz="2800" dirty="0" smtClean="0"/>
              <a:t>End-user support</a:t>
            </a:r>
          </a:p>
          <a:p>
            <a:r>
              <a:rPr lang="en-US" sz="2800" dirty="0" smtClean="0"/>
              <a:t>Political issues</a:t>
            </a:r>
          </a:p>
          <a:p>
            <a:r>
              <a:rPr lang="en-US" sz="2800" dirty="0" smtClean="0"/>
              <a:t>… more in the book </a:t>
            </a:r>
            <a:endParaRPr lang="en-US" sz="2800" dirty="0"/>
          </a:p>
        </p:txBody>
      </p:sp>
    </p:spTree>
    <p:extLst>
      <p:ext uri="{BB962C8B-B14F-4D97-AF65-F5344CB8AC3E}">
        <p14:creationId xmlns:p14="http://schemas.microsoft.com/office/powerpoint/2010/main" val="4068777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DW Implementation</a:t>
            </a:r>
            <a:br>
              <a:rPr lang="en-US" dirty="0" smtClean="0"/>
            </a:br>
            <a:r>
              <a:rPr lang="en-US" dirty="0" smtClean="0"/>
              <a:t>Things to Avoid</a:t>
            </a:r>
            <a:endParaRPr lang="en-US" dirty="0"/>
          </a:p>
        </p:txBody>
      </p:sp>
      <p:sp>
        <p:nvSpPr>
          <p:cNvPr id="3" name="Content Placeholder 2"/>
          <p:cNvSpPr>
            <a:spLocks noGrp="1"/>
          </p:cNvSpPr>
          <p:nvPr>
            <p:ph idx="1"/>
          </p:nvPr>
        </p:nvSpPr>
        <p:spPr>
          <a:xfrm>
            <a:off x="762000" y="1600200"/>
            <a:ext cx="8229600" cy="4876800"/>
          </a:xfrm>
        </p:spPr>
        <p:txBody>
          <a:bodyPr/>
          <a:lstStyle/>
          <a:p>
            <a:r>
              <a:rPr lang="en-US" sz="2800" dirty="0" smtClean="0"/>
              <a:t>Starting with the wrong sponsorship chain</a:t>
            </a:r>
          </a:p>
          <a:p>
            <a:r>
              <a:rPr lang="en-US" sz="2800" dirty="0" smtClean="0"/>
              <a:t>Setting expectations that you cannot meet</a:t>
            </a:r>
          </a:p>
          <a:p>
            <a:r>
              <a:rPr lang="en-US" sz="2800" dirty="0" smtClean="0"/>
              <a:t>Engaging in politically naive behavior</a:t>
            </a:r>
          </a:p>
          <a:p>
            <a:r>
              <a:rPr lang="en-US" sz="2800" dirty="0" smtClean="0"/>
              <a:t>Loading the data warehouse with information just because it is available</a:t>
            </a:r>
          </a:p>
          <a:p>
            <a:r>
              <a:rPr lang="en-US" sz="2800" dirty="0" smtClean="0"/>
              <a:t>Believing that data warehousing database design is the same as transactional database design</a:t>
            </a:r>
          </a:p>
          <a:p>
            <a:r>
              <a:rPr lang="en-US" sz="2800" dirty="0" smtClean="0"/>
              <a:t>Choosing a data warehouse manager who is technology oriented rather than user oriented</a:t>
            </a:r>
          </a:p>
          <a:p>
            <a:r>
              <a:rPr lang="en-US" sz="2800" dirty="0" smtClean="0"/>
              <a:t>… more in the book</a:t>
            </a:r>
            <a:endParaRPr lang="en-US" sz="2800" dirty="0"/>
          </a:p>
        </p:txBody>
      </p:sp>
    </p:spTree>
    <p:extLst>
      <p:ext uri="{BB962C8B-B14F-4D97-AF65-F5344CB8AC3E}">
        <p14:creationId xmlns:p14="http://schemas.microsoft.com/office/powerpoint/2010/main" val="1415796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Vignette…</a:t>
            </a:r>
            <a:endParaRPr lang="en-US" dirty="0"/>
          </a:p>
        </p:txBody>
      </p:sp>
      <p:sp>
        <p:nvSpPr>
          <p:cNvPr id="3" name="Content Placeholder 2"/>
          <p:cNvSpPr>
            <a:spLocks noGrp="1"/>
          </p:cNvSpPr>
          <p:nvPr>
            <p:ph idx="1"/>
          </p:nvPr>
        </p:nvSpPr>
        <p:spPr>
          <a:xfrm>
            <a:off x="685800" y="1600200"/>
            <a:ext cx="8153400" cy="4876800"/>
          </a:xfrm>
        </p:spPr>
        <p:txBody>
          <a:bodyPr/>
          <a:lstStyle/>
          <a:p>
            <a:pPr marL="174625" indent="-174625">
              <a:buNone/>
            </a:pPr>
            <a:r>
              <a:rPr lang="en-US" sz="3600" dirty="0">
                <a:solidFill>
                  <a:srgbClr val="F85E08"/>
                </a:solidFill>
                <a:effectLst>
                  <a:outerShdw blurRad="38100" dist="38100" dir="2700000" algn="tl">
                    <a:srgbClr val="000000">
                      <a:alpha val="43137"/>
                    </a:srgbClr>
                  </a:outerShdw>
                </a:effectLst>
              </a:rPr>
              <a:t>“Isle of Capri Casinos Is </a:t>
            </a:r>
            <a:r>
              <a:rPr lang="en-US" sz="3600" dirty="0" smtClean="0">
                <a:solidFill>
                  <a:srgbClr val="F85E08"/>
                </a:solidFill>
                <a:effectLst>
                  <a:outerShdw blurRad="38100" dist="38100" dir="2700000" algn="tl">
                    <a:srgbClr val="000000">
                      <a:alpha val="43137"/>
                    </a:srgbClr>
                  </a:outerShdw>
                </a:effectLst>
              </a:rPr>
              <a:t>Winning with </a:t>
            </a:r>
            <a:r>
              <a:rPr lang="en-US" sz="3600" dirty="0">
                <a:solidFill>
                  <a:srgbClr val="F85E08"/>
                </a:solidFill>
                <a:effectLst>
                  <a:outerShdw blurRad="38100" dist="38100" dir="2700000" algn="tl">
                    <a:srgbClr val="000000">
                      <a:alpha val="43137"/>
                    </a:srgbClr>
                  </a:outerShdw>
                </a:effectLst>
              </a:rPr>
              <a:t>Enterprise Data Warehouse</a:t>
            </a:r>
            <a:r>
              <a:rPr lang="en-US" sz="3600" dirty="0" smtClean="0">
                <a:solidFill>
                  <a:srgbClr val="F85E08"/>
                </a:solidFill>
                <a:effectLst>
                  <a:outerShdw blurRad="38100" dist="38100" dir="2700000" algn="tl">
                    <a:srgbClr val="000000">
                      <a:alpha val="43137"/>
                    </a:srgbClr>
                  </a:outerShdw>
                </a:effectLst>
              </a:rPr>
              <a:t>”</a:t>
            </a:r>
          </a:p>
          <a:p>
            <a:pPr marL="174625" indent="-174625">
              <a:buNone/>
            </a:pPr>
            <a:endParaRPr lang="en-US" sz="2400" dirty="0" smtClean="0">
              <a:solidFill>
                <a:srgbClr val="0000CC"/>
              </a:solidFill>
            </a:endParaRPr>
          </a:p>
          <a:p>
            <a:r>
              <a:rPr lang="en-US" dirty="0" smtClean="0"/>
              <a:t>Company background</a:t>
            </a:r>
          </a:p>
          <a:p>
            <a:r>
              <a:rPr lang="en-US" dirty="0" smtClean="0"/>
              <a:t>Problem description</a:t>
            </a:r>
          </a:p>
          <a:p>
            <a:r>
              <a:rPr lang="en-US" dirty="0" smtClean="0"/>
              <a:t>Proposed solution</a:t>
            </a:r>
          </a:p>
          <a:p>
            <a:r>
              <a:rPr lang="en-US" dirty="0" smtClean="0"/>
              <a:t>Results</a:t>
            </a:r>
          </a:p>
          <a:p>
            <a:r>
              <a:rPr lang="en-US" dirty="0" smtClean="0"/>
              <a:t>Answer &amp; discuss the case questions.</a:t>
            </a:r>
            <a:endParaRPr lang="en-US" dirty="0"/>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JcAlwMBIgACEQEDEQH/xAAcAAACAgMBAQAAAAAAAAAAAAAABgUHAwQIAQL/xABFEAABAwMCAwMIBgcGBwEAAAABAgMEAAURBhITITEHQVEiYXFzgZGxshQ1NkKhwRUyUnSDwtEWIzRicuEkM1OToqPwVv/EABkBAAIDAQAAAAAAAAAAAAAAAAAEAQIDBf/EADARAAEDAwIEBgAFBQAAAAAAAAEAAgMEERIhMQUTUWEiMjNBcfA0scHR4RQjgZGh/9oADAMBAAIRAxEAPwC8aK1blcItrhuTJ76GI7Y8pa+gqAtXaBpy6TUw400peWra2HW1ICz4AkdaqXAaEq7Y3uFwNE00V5XtWVEUUUUIRRRRQhFFQmpLvcbU0yu22V26qWohaGnQjhjHXmDmkmZ2tvwZTsWZptxmQ0cLbXL5pOM/seBFUdI1u62jp5JBdgv/AJCtGilLQus/7WmZiAYn0bZn+937t2f8ox0ptqzXBwuFm9jmOxduiiiipVUUUUUIRRRRQhFFFFCFWHbgmSbZbFICvooeXxcdN2Bsz/5VUBCiBs3FRPk7Oue7HnziupZsONPjORprLbzDgwptwZBqEteh9OWqYJkO3JS+k5Spa1L2nxAUTilZIC9+QK6VNXNhiwIU1beMIEYSs8fhJ4v+rAz+NbVeAV7TQXNKKKxvOtstlbq0oQOqlHAFQb+s9NR1FDt9gBQ5EJeCse6oJA3Vmsc7YJgoqDiau07MWERr1BWs8gnjpBPsNTKFJWkKSQUnoQetAIOyHNc3cL3Fc6dof25vXr0/ImujK5z7RPtxevXp+RNL1XkXQ4Z6p+E69hXW8/wf56tiqn7Cut5/g/z1bFXp/TCwrvXciivD0rRuV4ttrTuuU+NFHdxnUpz7zWpNkqAToFv0Uuta30u6ram+wNx6bnQn41Ox3m5DYcYcQ42eikHIPtoBB2UuY5u4WWiiipVUUUUUIVPdoWjbfpywCdb5VwU8X0N4dkbhg5zyxVewJD5nxcvO/wDOR98/tCrl7Zvsij97b/OqVt/+Pi+vR8wrnzjGSwXeoiXwEu1K6nHSlzW+qY+lrZ9IWkOynTtjs5xvV4nwSO80xfdqh+1yc5K1i8wVHhxGkNoHgSNxP4/gKameWMuFyqSETS4nZT+m9O3LXg/TGqpz5gqUQzFbUUJWAeuO5Pd4nxp9iaP07EbCGbLCwBjK2Qsn2nNYtATI03SNsVFUnDcdLS0j7q0jBB9opiqY2C191E8zy8jYD2SBrfs8tk61vyLPDbizmklaEsjal3A/VI6ZPcfyqr9IXq6W2+QGYc59pl6U024zuygpUsAjaeWfPXRx6VQeoLV+h+0xmOhO1p24sPtD/KtwH8DkeysZ2YkOanKKbmNdG/VX7XOfaJ9uL169PyJroyuc+0T7cXr16fkTU1XkCrwz1T8J17Cut5/g/wA9WvnFVR2F9bz/AAf56cO0S/q0/pt6QwrEp4hpjzKPU+wZNXhNorlZVbC+pLR7pV7Q+0RyG+5abAsB5B2yJQ57D+yjz+J7vhi7PdCs3OKm+6lS5LckeUy0+snKem5eeas92e7FVhb4irhcI0IKVukPJbKup8o4J/HNdQsNIYZQy0kJbQkJSB3AdKziPNcXOW9VamjEce53KgLnonTtwiqYctUZk7cJdjthtaPOCKpoS7zoLUciJFlKBYc8pBzw3kHmCU+cHr1HjXRFUl21R0tanjPpGC9EAUfEpUf61NQ0BuQ0KpQSFzzG/UFWppTUEXUloanRvJVna60TktrHUH8vMamRVIdjl1XD1KuAVHgzmiAnu3p5g+7dV3itYX5tulqqHkyFo2XtFFFapdIXbN9kUfvbf51Slv8A8fF9ej5hV19s32RR+9t/nVKW/wDx8X16PmFc+o9QLu0H4c/JXU3UVRna/a3oeqlTSg/R5raVJX3b0jaU+nkD7avQdKjb/ZIN/t64Vxa3tq5hQ5KQruUk9xpuWPNtlyqafkyZLnrT2o7ppySp61yNoXjiNOAqbX6U/mMGrPsna1bZGxu8RXYbh6uNjiN5+I9x9NJupeze9Wda3YLarjDHMLZT/eJHnR3+zNJqklCyhaSlY5FKk4I9INJB8kWi7LoqeqGXv2XTtsvFtuzPFtk6PJSOvCcBKfSOo9tQWqNGt3++2u7JlcByCpJUAjdxAlYWB15d/vqgo770V5L0V5xl1PRxpZSoe0VY2ju1CVGdbh6jUH46iEiWB/eI6DKgORHn6+mt2ztfo4JJ9DJD44jdXHXOfaJ9uL169PyJroltxLqErbUlSFAFKknII8a527RPtxevXp+RNTU+QKvDPVPwnXsL63n+D/PWp24TVLutsghXkNMqdUP8yiAPwSfea2uwvref4P8APUJ2y5/tinPT6I3j3qqhNqdbNANcfvslnSr64mo7fJbiPTFtO7xHYTlbmATgD8fZVvjXlz//ABV+/wCyf6VWPZqQNd2j1jg/9S66HFTTAluhVeIOaJRk2+iRjry54+xV+/7J/pSTr5V71XOiSWdMXeOGGlIKVxlnOTnuFXhRWzoy4WJSkdQ2N2TWaqgNG2K+wtWWmS7Z7g023JTvWuMtKUpPIkkjwJq/09K8Nepq0cYjFgqVFQZ3BxFl7RRRWiXSF2zfZFH723+dUpb/APHxfXo+YVdXbN9kUfvbf51SsD/HxfXo+YUhUeoF3aD8Ofkrqb7tVzF1HPa7WZFpkTFmC4C20wcbUq2JUMe4++rG7hVC63nKtnaZJnozmNJad5d4CUkj3ZpiZ2IB7rnUcYkc5vZX5UTedOWe9jFyt7DyscnCnC0+hQ51Ix30SGG3mlBTbiQtJHeCMisnWtiAd0oCWnRVVfuyNBSt6wzFJX1EeTzSfMFDmPbmqwuVvl2qa5DnsLYkNnCkK+I8QfGuo1DlVO9uC2f0va0pA4yWFlZHXaVDbn2hX40pPC0NyC6tFVyPfg7VNvZHOcm6PabdJUYrymAT+yMED2AgVVXaJ9uLz69PyJq3Oyy2uW3R0XjJKXJJVIIIwQFdM+wCqi7RPtxefXp+RNE1+SLq1Jb+qfbv+adewvref4P89aXbfEU3eLbLCTteYU2VAd6VDl/5fhW72F9bz/B/npr7S7Cu+6ZdRGRulxyHmR+0R1HtGfbipDcoLLN8nLrbn7oqZ0O8I+sbO6TgCSBn/UCn866SFcqMPuR3m5DB/vWlBxGf2gcj4V1FbJzVxt8ebHVuafbS4g+YiikOhCOKMOTXLaorzNGabXLS1q7UEmzTLJGhtNOLuE1LCw4CdqOWSMEc+Ypk76rufJRe+0ttaPLg6ejqddUOhdI6fD2pNNCpc5q2Iui3UkHDimNo2hB8D1zg9aWdOGk3+gJh8VmtHv8Avt/xbsy8Q4bi0PrWNmN5SgkJz0z7qKioEYTrjcg4sLZUtCiCjkoYyPRivaWEtTJ4o7W+FBbG3R10h9outrNqGwCFbVvqe46F4WyUjAznmareIsNSmHFg7UOpUeXcCDXU+0eFGMd1MvgL3ZEpmKtETMGt0+f4S7pzWVo1HLciWxT6nGm+IriMlAxnHU+mq27TdK3o6hmXZiE4/Ce2qC2PLKcJAOU9e6reudyj21niPnJPJCE/rKrShy7rcm+O0hiKyf1N4K1K/EVSWVhPKJu7ssoZHRO5jBp3SD2b6/hw4KLPfn+DwfJYfUDt29yVY6Y8TyxVjo1BZVI3pu0EpPPP0hP9aW76GUSA1frNb5yVjKXeGAT7wedbUXQ2k5LLUpNjYSHEhQTuVgZ59M4qIKjMmMbjrorTCJxzIIv0sQsd97RbDbWyiLJ/SEw5DceKCrKvAq6D4+alexaPumqr4dQatbLDClBSIh5KWB+qkjqlA8DzPOmSK9Bt89UHT1jiMPBZb3hAGcZBPLn+NT5bvKWyoSIi1f8AT4ZAPmzmqiobKTa5A6DRGXKb4BYn3O/8LBqLUls0wzHXci6ht1RQ2GmiroPN0qhdXXBi7amuNwhlao8h0KQVJIJG1I6d3Sr7tN9RMfMWS1wJIJG3OQSOtbV2lyYTSnmY7brSEFSypwpI9Awc1Z8sc0eYPhHZTTymnd5dT3VO9mOqbZpn9I/pRTyPpHD4fDaK843Z9HUVdNtnMXKAxNjbizIQHEbk4OD0yO6oOHqgPhfEiYIA2JQvJWonAHStx5V9DfFbTEzjPBGSfRmqQ1TMPBd3wFWovI+5Fj8pB7Q+zp5yQ7d9Ps7y4d0iInkc96kfEj3VFdn2u/7OJNovTboiJWditpK45PMgp64z7R8LRs1/RcHPo77fBkDoM8leOPP5qxamtsSU2p2XZoM5ttBUpb/JQx4eSe7z1Ikjc3nRHRaCc48mYXXx/brS3D3/AKbi4xnGTu92M0vXLXUi+qVbNDxnpMhfkrmuIKG2Qfvcx19PuNfFstellPOKc03GSEJ3AFxThUcgABKuXPNTkmZcbNHa4MGHFik4S22nknzHGOdU/r43Mzvp2BVRFGx1g3XuR9Kyaf0o3Y9NyICHONMkpUuRJPVxwjr6KyPSm3tOphJOZakJYLP3goYByPZmpGHOkzLU1JZYaU8vqgrKQBk9+D4VFR9TOuT0RlwUJUp0NqUl3OOePCqzywixvbIW29isxzHEk6kG6z2BbTdzns8RJVlCU8/1tqcGipWPJcdlOtKYUhKOi89aKcpmYR4g9VhIbm63a8Ne1hl5Ed0p6hBx7q3cbAlUSFNfVd70PKOxbgQjzJzj/f21YCEBCEoSMJSMADuFV3Y/riHn/qirGFcbg5MgkkO5Kbq9MWjooPVkbjWougeUyrd7Oh/+81b9n+qYfqEfKK21oS4goWkKSoYIPQivkluOz91tpsegJAroiENmM3UJcvJYGKC05DxcLjMWOZfW2jP+rJPwpgqBOpEPSPo9tiuSlnz7R6a2gLxIA3rjRE9+wFxX44FYU0kTGYReL4/fZXka4m7tEqPkp1OojqJg+anC/fU0z1ZpMcQW9Q7FLUsiWkFSuqvKHOnS/fU0z1RpCh9Oe/f9UxOPExKGlWQ9emioZCEqX7en50/Y81JOjMfpZfqT8RTvTPBm2pr9SVnWH+4q/wBQtqh315bJ2ncHUY8cf1zTZMfTK0+8+no5HKseylrWX1wn1SfiamIRJ0ad3XgL+JpWmJZUVEY21P3/AGtJBeNjlAaWYS/eGtwyGwV49HT4033yL9Ltb7QB37dyPSOYpX0b9bn1SviKeMVvwmJr6Qg+91SqdaW/RROl/qON6D8TShF+v2/3wfPVhNtIZRsbSEpHMADFV7F+v2/3sfPWPEY+W2BnTT8laA5ZlWLRQKK7ySXtfKhuBB6EYr3NBoKFXCEqtl6Ql044D4yT4Z6+6rGB5ZqFv9jTcQHmVJRIAxk9FDwNYYFwuMJlMefbpLhQMJcZAVn01yKVhopHsePCdQU1KRK0EbhTUx5LER55RwlCConwwKXL84+jTMNLqiVuFAcKup8kn4ipFYl3ba27HVFh5BWHCN7mO7A6Ctu5wEXGEuMo470K8COhpmdr52Ow6WHdZsIY4X6qD0Q2nbKcI8rKUg+AppJAGSelJ1tZutilL/4Jb7SxhXD5g47xUupdxuqeCYyoUdX/ADFrV5ah4Ad3ppegl5cAjLTkPa30K87cpC6+hSrxQ/f0vJIKVywoejdTtfvqeZ6s0tvWKei6l9iMkspeCkALA5A/7VPXRx12xS1Ps8FfDPkbgr8axo2SRxzB41N/1WkzmuczFLOknQ3ekA8uIhSfz/KnvIqvbDEclS1COvY+0jiNk9NwI600Lu0tCOGq0yi/jokAoJ/1UcJmEcFnDS5siqblJol3VbnEvbiUgnYlKcDvPX86ZnY/0TTTkc/rIjEH0451H2exvqmG4XTHFKt4b8/ifR4VKXj6U5HdjxovEDrZSV8QJwT5qvTwPAlnePNew91WR4OLB7JZ0b9bH1SviKeaT7LbLnbJhfVEC/IKcB0DrTXHWtxlKnW+GsjmjdnHtrbhLXRwYOBBuq1RBfcbLJVdRfr9v98Hz0/SnHW2tzDBeXnG3cE8vHJpQZslzbuKZRijCXg5t4g/azjNZ8UY57o8QTY9FNM4AOud07UVhjOOONJU8zwlnqjcFY9or2usDcXSqX7Rb2bxb27jPcfckSMqyl5SQ1zICUgHlj40XC4GDYG2TckvvPOFhEpJ5gbiCo470jr5xUguws8Rwx5cyM26SpbTDu1BJ6kcuWfNis7FoiR3o7jSCkR2i00gHyUAnJPpOOtFipuoW0T+LbLlBjTQXYwVwJDqjzQrJSok+B5Z81YGENwXIrkmLcoLwcQFyeLxm3STjCjuPInvIphlWmLKkcZ5JJUyplafurQruIrXRYGQWkvTJr7LSgpDLruUAjp3ZOPOTRYouoe4uOrhXtAfdT/x7aEqSsgpBDfTw6mvu4z5LFrlW6Y4pM5nYW3QccdveBuGO/uIqbcs0VxEpKi5iS8l5eFfeGMY83kivq62iJdW20Skqy2rchaDhQPp8KLIuo4x03a8zGZjjn0eKEJQwhZQFEjJUcdfDwrEpDtuuEmBCkqQ07CW63xnCoMOA7QcnOEnPTzGpWZaWZUlMpDz8aSE7OLHWElSfA5BB9or5YssVpEgOlyQqSnY84+rcpafDzDzCiyLpfZbbgqiuy41xhPJWgOSw9xW3SSAQryjyUe8imG+/U8z1ZrCiwMjhodmTX2G1BSWHXco5HIzyycecmtm4W1E/k6/IQnbtKW17QfSKzla50bmjcqzSA4EpW0Z9auepPxFT+o1rbjQy2pSczWQdpxkbuYr4Z01EYUVMPym1EY3Jdwce6pCVAalMstPKWQ04hxJzzJT0zSvD4JIIuW8LSeRr35BLokTId5u09C3HorL6USI+SrajhpO9A8QSSR3jNEmc6ty4iLKKW5EyO028lWdiFtpyU9w/wB6Y48FqO/KebKt0lYW5u5jISE8vYBWoxp63MR5UZDR4Ele9bZPJJ7tvhjup6xWN1rSLRFgJakxZa4biHE5cdeUpLmTgpVuPPPTxzU6Ki2rG0HWnJEuZKDJ3NofcBSkjocADJ9OakIrH0aOhkOOObRje4rco+k1KCstFFFSoRRRRQhFFFFCEUUUUIRRRRQhFFFFCEUUUUIRRRRQhFFFFCEUUUUIRRRRQhFFFFC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34575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Factors in DW Projects</a:t>
            </a:r>
          </a:p>
        </p:txBody>
      </p:sp>
      <p:sp>
        <p:nvSpPr>
          <p:cNvPr id="3" name="Content Placeholder 2"/>
          <p:cNvSpPr>
            <a:spLocks noGrp="1"/>
          </p:cNvSpPr>
          <p:nvPr>
            <p:ph idx="1"/>
          </p:nvPr>
        </p:nvSpPr>
        <p:spPr/>
        <p:txBody>
          <a:bodyPr>
            <a:normAutofit/>
          </a:bodyPr>
          <a:lstStyle/>
          <a:p>
            <a:pPr marL="531812" indent="-533400"/>
            <a:r>
              <a:rPr lang="en-US" dirty="0"/>
              <a:t>Lack of executive sponsorship</a:t>
            </a:r>
          </a:p>
          <a:p>
            <a:pPr marL="531812" indent="-533400"/>
            <a:r>
              <a:rPr lang="en-US" dirty="0"/>
              <a:t>Unclear business objectives</a:t>
            </a:r>
          </a:p>
          <a:p>
            <a:pPr marL="531812" indent="-533400"/>
            <a:r>
              <a:rPr lang="en-US" dirty="0"/>
              <a:t>Cultural issues being ignored</a:t>
            </a:r>
          </a:p>
          <a:p>
            <a:pPr marL="990600" lvl="1" indent="-533400"/>
            <a:r>
              <a:rPr lang="en-US" dirty="0"/>
              <a:t>Change management</a:t>
            </a:r>
          </a:p>
          <a:p>
            <a:pPr marL="531812" indent="-533400"/>
            <a:r>
              <a:rPr lang="en-US" dirty="0"/>
              <a:t>Unrealistic expectations</a:t>
            </a:r>
          </a:p>
          <a:p>
            <a:pPr marL="531812" indent="-533400"/>
            <a:r>
              <a:rPr lang="en-US" dirty="0"/>
              <a:t>Inappropriate architecture</a:t>
            </a:r>
          </a:p>
          <a:p>
            <a:pPr marL="531812" indent="-533400"/>
            <a:r>
              <a:rPr lang="en-US" dirty="0"/>
              <a:t>Low data quality / missing information</a:t>
            </a:r>
          </a:p>
          <a:p>
            <a:pPr marL="531812" indent="-533400"/>
            <a:r>
              <a:rPr lang="en-US" dirty="0"/>
              <a:t>Loading data just because it is available </a:t>
            </a:r>
          </a:p>
        </p:txBody>
      </p:sp>
    </p:spTree>
    <p:extLst>
      <p:ext uri="{BB962C8B-B14F-4D97-AF65-F5344CB8AC3E}">
        <p14:creationId xmlns:p14="http://schemas.microsoft.com/office/powerpoint/2010/main" val="22931615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327025"/>
            <a:ext cx="7793037" cy="1044575"/>
          </a:xfrm>
        </p:spPr>
        <p:txBody>
          <a:bodyPr/>
          <a:lstStyle/>
          <a:p>
            <a:r>
              <a:rPr lang="en-US" dirty="0" smtClean="0"/>
              <a:t>Massive DW and Scalability</a:t>
            </a:r>
            <a:endParaRPr lang="en-US" dirty="0"/>
          </a:p>
        </p:txBody>
      </p:sp>
      <p:sp>
        <p:nvSpPr>
          <p:cNvPr id="3" name="Content Placeholder 2"/>
          <p:cNvSpPr>
            <a:spLocks noGrp="1"/>
          </p:cNvSpPr>
          <p:nvPr>
            <p:ph idx="1"/>
          </p:nvPr>
        </p:nvSpPr>
        <p:spPr>
          <a:xfrm>
            <a:off x="762000" y="1524000"/>
            <a:ext cx="8382000" cy="4800600"/>
          </a:xfrm>
        </p:spPr>
        <p:txBody>
          <a:bodyPr>
            <a:normAutofit/>
          </a:bodyPr>
          <a:lstStyle/>
          <a:p>
            <a:pPr marL="531812" indent="-533400"/>
            <a:r>
              <a:rPr lang="en-US" dirty="0" smtClean="0"/>
              <a:t>Scalability</a:t>
            </a:r>
          </a:p>
          <a:p>
            <a:pPr marL="990600" lvl="1" indent="-533400"/>
            <a:r>
              <a:rPr lang="en-US" dirty="0" smtClean="0"/>
              <a:t>The main issues pertaining to scalability:</a:t>
            </a:r>
          </a:p>
          <a:p>
            <a:pPr marL="1204913" lvl="2" indent="-290513"/>
            <a:r>
              <a:rPr lang="en-US" sz="2600" dirty="0" smtClean="0"/>
              <a:t>The amount of data in the warehouse</a:t>
            </a:r>
          </a:p>
          <a:p>
            <a:pPr marL="1204913" lvl="2" indent="-290513"/>
            <a:r>
              <a:rPr lang="en-US" sz="2600" dirty="0" smtClean="0"/>
              <a:t>How quickly the warehouse is expected to grow</a:t>
            </a:r>
          </a:p>
          <a:p>
            <a:pPr marL="1204913" lvl="2" indent="-290513"/>
            <a:r>
              <a:rPr lang="en-US" sz="2600" dirty="0" smtClean="0"/>
              <a:t>The number of concurrent users</a:t>
            </a:r>
          </a:p>
          <a:p>
            <a:pPr marL="1204913" lvl="2" indent="-290513"/>
            <a:r>
              <a:rPr lang="en-US" sz="2600" dirty="0" smtClean="0"/>
              <a:t>The complexity of user queries </a:t>
            </a:r>
          </a:p>
          <a:p>
            <a:pPr marL="990600" lvl="1" indent="-533400"/>
            <a:r>
              <a:rPr lang="en-US" dirty="0" smtClean="0"/>
              <a:t>Good scalability means that queries and other data-access functions will grow linearly with the size of the warehouse</a:t>
            </a:r>
          </a:p>
        </p:txBody>
      </p:sp>
    </p:spTree>
    <p:extLst>
      <p:ext uri="{BB962C8B-B14F-4D97-AF65-F5344CB8AC3E}">
        <p14:creationId xmlns:p14="http://schemas.microsoft.com/office/powerpoint/2010/main" val="1162799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Real-Time/Active DW/BI</a:t>
            </a:r>
            <a:endParaRPr lang="en-US" dirty="0"/>
          </a:p>
        </p:txBody>
      </p:sp>
      <p:sp>
        <p:nvSpPr>
          <p:cNvPr id="3" name="Content Placeholder 2"/>
          <p:cNvSpPr>
            <a:spLocks noGrp="1"/>
          </p:cNvSpPr>
          <p:nvPr>
            <p:ph idx="1"/>
          </p:nvPr>
        </p:nvSpPr>
        <p:spPr/>
        <p:txBody>
          <a:bodyPr/>
          <a:lstStyle/>
          <a:p>
            <a:r>
              <a:rPr lang="en-US" dirty="0" smtClean="0"/>
              <a:t>Enabling real-time data updates for real-time analysis and real-time decision making is growing rapidly</a:t>
            </a:r>
          </a:p>
          <a:p>
            <a:pPr lvl="1"/>
            <a:r>
              <a:rPr lang="en-US" dirty="0" smtClean="0"/>
              <a:t>Push vs. Pull (of data)</a:t>
            </a:r>
          </a:p>
          <a:p>
            <a:r>
              <a:rPr lang="en-US" dirty="0" smtClean="0"/>
              <a:t>Concerns about real-time BI</a:t>
            </a:r>
          </a:p>
          <a:p>
            <a:pPr lvl="1"/>
            <a:r>
              <a:rPr lang="en-US" sz="2400" dirty="0" smtClean="0"/>
              <a:t>Not all data should be updated continuously</a:t>
            </a:r>
          </a:p>
          <a:p>
            <a:pPr lvl="1"/>
            <a:r>
              <a:rPr lang="en-US" sz="2400" dirty="0" smtClean="0"/>
              <a:t>Mismatch of reports generated minutes apart</a:t>
            </a:r>
          </a:p>
          <a:p>
            <a:pPr lvl="1"/>
            <a:r>
              <a:rPr lang="en-US" sz="2400" dirty="0" smtClean="0"/>
              <a:t>May be cost prohibitive</a:t>
            </a:r>
          </a:p>
          <a:p>
            <a:pPr lvl="1"/>
            <a:r>
              <a:rPr lang="en-US" sz="2400" dirty="0" smtClean="0"/>
              <a:t>May also be infeasible </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454937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Dursun\Research\Book - DSS Book 9th Edition\3 - Image Library\Fig_08.10.jpg"/>
          <p:cNvPicPr>
            <a:picLocks noChangeAspect="1" noChangeArrowheads="1"/>
          </p:cNvPicPr>
          <p:nvPr/>
        </p:nvPicPr>
        <p:blipFill>
          <a:blip r:embed="rId3" cstate="print"/>
          <a:srcRect/>
          <a:stretch>
            <a:fillRect/>
          </a:stretch>
        </p:blipFill>
        <p:spPr bwMode="auto">
          <a:xfrm>
            <a:off x="67972" y="381000"/>
            <a:ext cx="9076028" cy="5943600"/>
          </a:xfrm>
          <a:prstGeom prst="rect">
            <a:avLst/>
          </a:prstGeom>
          <a:noFill/>
        </p:spPr>
      </p:pic>
      <p:sp>
        <p:nvSpPr>
          <p:cNvPr id="5" name="Title 4"/>
          <p:cNvSpPr>
            <a:spLocks noGrp="1"/>
          </p:cNvSpPr>
          <p:nvPr>
            <p:ph type="title"/>
          </p:nvPr>
        </p:nvSpPr>
        <p:spPr>
          <a:xfrm>
            <a:off x="685800" y="152400"/>
            <a:ext cx="6096000" cy="990600"/>
          </a:xfrm>
          <a:solidFill>
            <a:schemeClr val="bg1"/>
          </a:solidFill>
        </p:spPr>
        <p:txBody>
          <a:bodyPr>
            <a:noAutofit/>
          </a:bodyPr>
          <a:lstStyle/>
          <a:p>
            <a:pPr algn="ctr"/>
            <a:r>
              <a:rPr lang="en-US" sz="3600" dirty="0" smtClean="0"/>
              <a:t>Enterprise Decision Evolution and Data Warehousing</a:t>
            </a:r>
            <a:endParaRPr lang="en-US" sz="3600" dirty="0"/>
          </a:p>
        </p:txBody>
      </p:sp>
    </p:spTree>
    <p:extLst>
      <p:ext uri="{BB962C8B-B14F-4D97-AF65-F5344CB8AC3E}">
        <p14:creationId xmlns:p14="http://schemas.microsoft.com/office/powerpoint/2010/main" val="20192357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Real-Time/Active DW at Teradata</a:t>
            </a:r>
            <a:endParaRPr lang="en-US" dirty="0"/>
          </a:p>
        </p:txBody>
      </p:sp>
      <p:pic>
        <p:nvPicPr>
          <p:cNvPr id="5122" name="Picture 2" descr="D:\USER\Dursun\Research\Book - DSS Book 9th Edition\3 - Image Library\Fig_08.11.jpg"/>
          <p:cNvPicPr>
            <a:picLocks noChangeAspect="1" noChangeArrowheads="1"/>
          </p:cNvPicPr>
          <p:nvPr/>
        </p:nvPicPr>
        <p:blipFill>
          <a:blip r:embed="rId2" cstate="print"/>
          <a:srcRect/>
          <a:stretch>
            <a:fillRect/>
          </a:stretch>
        </p:blipFill>
        <p:spPr bwMode="auto">
          <a:xfrm>
            <a:off x="228600" y="1447800"/>
            <a:ext cx="8610600" cy="4833496"/>
          </a:xfrm>
          <a:prstGeom prst="rect">
            <a:avLst/>
          </a:prstGeom>
          <a:noFill/>
        </p:spPr>
      </p:pic>
    </p:spTree>
    <p:extLst>
      <p:ext uri="{BB962C8B-B14F-4D97-AF65-F5344CB8AC3E}">
        <p14:creationId xmlns:p14="http://schemas.microsoft.com/office/powerpoint/2010/main" val="23861289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8776664"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FR" dirty="0"/>
              <a:t>Traditional versus Active DW</a:t>
            </a:r>
            <a:endParaRPr lang="en-US" dirty="0"/>
          </a:p>
        </p:txBody>
      </p:sp>
    </p:spTree>
    <p:extLst>
      <p:ext uri="{BB962C8B-B14F-4D97-AF65-F5344CB8AC3E}">
        <p14:creationId xmlns:p14="http://schemas.microsoft.com/office/powerpoint/2010/main" val="1132411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 Administration and Security</a:t>
            </a:r>
            <a:endParaRPr lang="en-US" dirty="0"/>
          </a:p>
        </p:txBody>
      </p:sp>
      <p:sp>
        <p:nvSpPr>
          <p:cNvPr id="3" name="Content Placeholder 2"/>
          <p:cNvSpPr>
            <a:spLocks noGrp="1"/>
          </p:cNvSpPr>
          <p:nvPr>
            <p:ph idx="1"/>
          </p:nvPr>
        </p:nvSpPr>
        <p:spPr/>
        <p:txBody>
          <a:bodyPr/>
          <a:lstStyle/>
          <a:p>
            <a:r>
              <a:rPr lang="en-US" sz="2800" dirty="0" smtClean="0"/>
              <a:t>Data warehouse administrator (DWA)</a:t>
            </a:r>
          </a:p>
          <a:p>
            <a:pPr lvl="1"/>
            <a:r>
              <a:rPr lang="en-US" sz="2400" dirty="0" smtClean="0"/>
              <a:t>DWA should…</a:t>
            </a:r>
          </a:p>
          <a:p>
            <a:pPr lvl="2"/>
            <a:r>
              <a:rPr lang="en-US" sz="2000" dirty="0" smtClean="0"/>
              <a:t>have the knowledge of high-performance software, hardware and networking technologies</a:t>
            </a:r>
          </a:p>
          <a:p>
            <a:pPr lvl="2"/>
            <a:r>
              <a:rPr lang="en-US" sz="2000" dirty="0" smtClean="0"/>
              <a:t>possess solid business knowledge and insight</a:t>
            </a:r>
          </a:p>
          <a:p>
            <a:pPr lvl="2"/>
            <a:r>
              <a:rPr lang="en-US" sz="2000" dirty="0" smtClean="0"/>
              <a:t>be familiar with the decision-making processes so as to suitably design/maintain the data warehouse structure</a:t>
            </a:r>
          </a:p>
          <a:p>
            <a:pPr lvl="2"/>
            <a:r>
              <a:rPr lang="en-US" sz="2000" dirty="0" smtClean="0"/>
              <a:t>possess excellent communications skills</a:t>
            </a:r>
          </a:p>
          <a:p>
            <a:r>
              <a:rPr lang="en-US" sz="2800" dirty="0" smtClean="0"/>
              <a:t>Security and privacy is a pressing issue in DW</a:t>
            </a:r>
          </a:p>
          <a:p>
            <a:pPr lvl="1"/>
            <a:r>
              <a:rPr lang="en-US" sz="2400" dirty="0" smtClean="0"/>
              <a:t>Safeguarding the most valuable assets </a:t>
            </a:r>
          </a:p>
          <a:p>
            <a:pPr lvl="1"/>
            <a:r>
              <a:rPr lang="en-US" sz="2400" dirty="0" smtClean="0"/>
              <a:t>Government regulations (HIPAA, etc.)</a:t>
            </a:r>
          </a:p>
          <a:p>
            <a:pPr lvl="1"/>
            <a:r>
              <a:rPr lang="en-US" sz="2400" dirty="0" smtClean="0"/>
              <a:t>Must be explicitly planned and executed </a:t>
            </a:r>
          </a:p>
          <a:p>
            <a:pPr lvl="2"/>
            <a:endParaRPr lang="en-US" sz="2000" dirty="0" smtClean="0"/>
          </a:p>
          <a:p>
            <a:pPr lvl="2"/>
            <a:endParaRPr lang="en-US" sz="2000" dirty="0" smtClean="0"/>
          </a:p>
          <a:p>
            <a:pPr lvl="2"/>
            <a:endParaRPr lang="en-US" sz="2000" dirty="0" smtClean="0"/>
          </a:p>
          <a:p>
            <a:pPr lvl="2"/>
            <a:endParaRPr lang="en-US" sz="6400" dirty="0"/>
          </a:p>
        </p:txBody>
      </p:sp>
    </p:spTree>
    <p:extLst>
      <p:ext uri="{BB962C8B-B14F-4D97-AF65-F5344CB8AC3E}">
        <p14:creationId xmlns:p14="http://schemas.microsoft.com/office/powerpoint/2010/main" val="2805137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DW</a:t>
            </a:r>
            <a:endParaRPr lang="en-US" dirty="0"/>
          </a:p>
        </p:txBody>
      </p:sp>
      <p:sp>
        <p:nvSpPr>
          <p:cNvPr id="4" name="Content Placeholder 3"/>
          <p:cNvSpPr>
            <a:spLocks noGrp="1"/>
          </p:cNvSpPr>
          <p:nvPr>
            <p:ph idx="1"/>
          </p:nvPr>
        </p:nvSpPr>
        <p:spPr>
          <a:xfrm>
            <a:off x="762000" y="1524000"/>
            <a:ext cx="7924800" cy="4800600"/>
          </a:xfrm>
        </p:spPr>
        <p:txBody>
          <a:bodyPr>
            <a:noAutofit/>
          </a:bodyPr>
          <a:lstStyle/>
          <a:p>
            <a:r>
              <a:rPr lang="en-US" sz="2400" dirty="0"/>
              <a:t>Sourcing…</a:t>
            </a:r>
          </a:p>
          <a:p>
            <a:pPr lvl="1"/>
            <a:r>
              <a:rPr lang="en-US" sz="2000" i="1" dirty="0"/>
              <a:t>Web, social media, and Big </a:t>
            </a:r>
            <a:r>
              <a:rPr lang="en-US" sz="2000" i="1" dirty="0" smtClean="0"/>
              <a:t>Data</a:t>
            </a:r>
          </a:p>
          <a:p>
            <a:pPr lvl="1"/>
            <a:r>
              <a:rPr lang="en-US" sz="2000" dirty="0" smtClean="0"/>
              <a:t>Open </a:t>
            </a:r>
            <a:r>
              <a:rPr lang="en-US" sz="2000" dirty="0"/>
              <a:t>source software</a:t>
            </a:r>
          </a:p>
          <a:p>
            <a:pPr lvl="1"/>
            <a:r>
              <a:rPr lang="en-US" sz="2000" dirty="0"/>
              <a:t>SaaS (software as a service)</a:t>
            </a:r>
          </a:p>
          <a:p>
            <a:pPr lvl="1"/>
            <a:r>
              <a:rPr lang="en-US" sz="2000" dirty="0"/>
              <a:t>Cloud computing</a:t>
            </a:r>
          </a:p>
          <a:p>
            <a:r>
              <a:rPr lang="en-US" sz="2400" dirty="0" smtClean="0"/>
              <a:t>Infrastructure</a:t>
            </a:r>
            <a:r>
              <a:rPr lang="en-US" sz="2400" dirty="0"/>
              <a:t>…</a:t>
            </a:r>
          </a:p>
          <a:p>
            <a:pPr lvl="1"/>
            <a:r>
              <a:rPr lang="en-US" sz="2000" dirty="0" smtClean="0"/>
              <a:t>Columnar</a:t>
            </a:r>
          </a:p>
          <a:p>
            <a:pPr lvl="1"/>
            <a:r>
              <a:rPr lang="en-US" sz="2000" dirty="0" smtClean="0"/>
              <a:t>Real-time </a:t>
            </a:r>
            <a:r>
              <a:rPr lang="en-US" sz="2000" dirty="0"/>
              <a:t>DW</a:t>
            </a:r>
          </a:p>
          <a:p>
            <a:pPr lvl="1"/>
            <a:r>
              <a:rPr lang="en-US" sz="2000" dirty="0" smtClean="0"/>
              <a:t>Data warehouse appliances</a:t>
            </a:r>
          </a:p>
          <a:p>
            <a:pPr lvl="1"/>
            <a:r>
              <a:rPr lang="en-US" sz="2000" dirty="0" smtClean="0"/>
              <a:t>Data </a:t>
            </a:r>
            <a:r>
              <a:rPr lang="en-US" sz="2000" dirty="0"/>
              <a:t>management practices/technologies</a:t>
            </a:r>
          </a:p>
          <a:p>
            <a:pPr lvl="1"/>
            <a:r>
              <a:rPr lang="en-US" sz="2000" dirty="0" smtClean="0"/>
              <a:t>In-database &amp; In-memory </a:t>
            </a:r>
            <a:r>
              <a:rPr lang="en-US" sz="2000" dirty="0"/>
              <a:t>processing </a:t>
            </a:r>
            <a:r>
              <a:rPr lang="en-US" sz="2000" dirty="0" smtClean="0"/>
              <a:t>New </a:t>
            </a:r>
            <a:r>
              <a:rPr lang="en-US" sz="2000" dirty="0"/>
              <a:t>DBMS</a:t>
            </a:r>
          </a:p>
          <a:p>
            <a:pPr lvl="1"/>
            <a:r>
              <a:rPr lang="en-US" sz="2000" dirty="0"/>
              <a:t>Advanced </a:t>
            </a:r>
            <a:r>
              <a:rPr lang="en-US" sz="2000" dirty="0" smtClean="0"/>
              <a:t>analytics</a:t>
            </a:r>
          </a:p>
          <a:p>
            <a:pPr lvl="1"/>
            <a:r>
              <a:rPr lang="en-US" sz="2000" dirty="0" smtClean="0"/>
              <a:t>…</a:t>
            </a:r>
            <a:endParaRPr lang="en-US" sz="2000" dirty="0"/>
          </a:p>
          <a:p>
            <a:endParaRPr lang="en-US" sz="3200" dirty="0"/>
          </a:p>
        </p:txBody>
      </p:sp>
    </p:spTree>
    <p:extLst>
      <p:ext uri="{BB962C8B-B14F-4D97-AF65-F5344CB8AC3E}">
        <p14:creationId xmlns:p14="http://schemas.microsoft.com/office/powerpoint/2010/main" val="6504685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smtClean="0"/>
              <a:t>Free of Charge DW Portal </a:t>
            </a:r>
            <a:br>
              <a:rPr lang="en-US" dirty="0" smtClean="0"/>
            </a:br>
            <a:r>
              <a:rPr lang="en-US" dirty="0" smtClean="0"/>
              <a:t>for Teaching &amp; Learning</a:t>
            </a:r>
            <a:endParaRPr lang="en-US" dirty="0"/>
          </a:p>
        </p:txBody>
      </p:sp>
      <p:sp>
        <p:nvSpPr>
          <p:cNvPr id="103427" name="Rectangle 3"/>
          <p:cNvSpPr>
            <a:spLocks noGrp="1" noChangeArrowheads="1"/>
          </p:cNvSpPr>
          <p:nvPr>
            <p:ph type="body" idx="1"/>
          </p:nvPr>
        </p:nvSpPr>
        <p:spPr>
          <a:xfrm>
            <a:off x="762000" y="1524000"/>
            <a:ext cx="7924800" cy="1219200"/>
          </a:xfrm>
        </p:spPr>
        <p:txBody>
          <a:bodyPr>
            <a:normAutofit/>
          </a:bodyPr>
          <a:lstStyle/>
          <a:p>
            <a:pPr>
              <a:lnSpc>
                <a:spcPct val="90000"/>
              </a:lnSpc>
            </a:pPr>
            <a:r>
              <a:rPr lang="en-US" sz="2400" dirty="0" smtClean="0">
                <a:hlinkClick r:id="rId3"/>
              </a:rPr>
              <a:t>www.TeradataStudentNetwork.com</a:t>
            </a:r>
            <a:endParaRPr lang="en-US" sz="2400" dirty="0"/>
          </a:p>
          <a:p>
            <a:pPr>
              <a:lnSpc>
                <a:spcPct val="90000"/>
              </a:lnSpc>
            </a:pPr>
            <a:r>
              <a:rPr lang="en-US" sz="2400" dirty="0" smtClean="0"/>
              <a:t>Password to signup: </a:t>
            </a:r>
            <a:r>
              <a:rPr lang="en-US" sz="2400" dirty="0" smtClean="0">
                <a:solidFill>
                  <a:srgbClr val="FF0000"/>
                </a:solidFill>
              </a:rPr>
              <a:t>&lt;check with your instructor&gt;</a:t>
            </a:r>
            <a:endParaRPr lang="en-US" sz="2400" dirty="0">
              <a:solidFill>
                <a:srgbClr val="FF0000"/>
              </a:solidFill>
            </a:endParaRPr>
          </a:p>
        </p:txBody>
      </p:sp>
      <p:pic>
        <p:nvPicPr>
          <p:cNvPr id="144386" name="Picture 2"/>
          <p:cNvPicPr>
            <a:picLocks noChangeAspect="1" noChangeArrowheads="1"/>
          </p:cNvPicPr>
          <p:nvPr/>
        </p:nvPicPr>
        <p:blipFill>
          <a:blip r:embed="rId4" cstate="print"/>
          <a:srcRect/>
          <a:stretch>
            <a:fillRect/>
          </a:stretch>
        </p:blipFill>
        <p:spPr bwMode="auto">
          <a:xfrm>
            <a:off x="1447800" y="2667000"/>
            <a:ext cx="5791200" cy="3692044"/>
          </a:xfrm>
          <a:prstGeom prst="rect">
            <a:avLst/>
          </a:prstGeom>
          <a:noFill/>
          <a:ln w="9525" cap="flat" cmpd="sng">
            <a:noFill/>
            <a:prstDash val="solid"/>
            <a:miter lim="800000"/>
            <a:headEnd type="none" w="med" len="med"/>
            <a:tailEnd type="none" w="med" len="med"/>
          </a:ln>
          <a:effectLst/>
        </p:spPr>
      </p:pic>
      <p:sp>
        <p:nvSpPr>
          <p:cNvPr id="8" name="Bent Arrow 7"/>
          <p:cNvSpPr/>
          <p:nvPr/>
        </p:nvSpPr>
        <p:spPr bwMode="auto">
          <a:xfrm rot="5400000">
            <a:off x="3581401" y="3429000"/>
            <a:ext cx="3124199" cy="990601"/>
          </a:xfrm>
          <a:prstGeom prst="bentArrow">
            <a:avLst>
              <a:gd name="adj1" fmla="val 11479"/>
              <a:gd name="adj2" fmla="val 25000"/>
              <a:gd name="adj3" fmla="val 25000"/>
              <a:gd name="adj4" fmla="val 43750"/>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6792057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Chapter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Questions, comments</a:t>
            </a:r>
            <a:endParaRPr lang="en-US" dirty="0"/>
          </a:p>
        </p:txBody>
      </p:sp>
    </p:spTree>
    <p:extLst>
      <p:ext uri="{BB962C8B-B14F-4D97-AF65-F5344CB8AC3E}">
        <p14:creationId xmlns:p14="http://schemas.microsoft.com/office/powerpoint/2010/main" val="2140757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31776"/>
            <a:ext cx="7800975" cy="1139824"/>
          </a:xfrm>
        </p:spPr>
        <p:txBody>
          <a:bodyPr/>
          <a:lstStyle/>
          <a:p>
            <a:r>
              <a:rPr lang="en-US" dirty="0"/>
              <a:t>Questions </a:t>
            </a:r>
            <a:r>
              <a:rPr lang="en-US" dirty="0" smtClean="0"/>
              <a:t>for the</a:t>
            </a:r>
            <a:br>
              <a:rPr lang="en-US" dirty="0" smtClean="0"/>
            </a:br>
            <a:r>
              <a:rPr lang="en-US" dirty="0" smtClean="0"/>
              <a:t>Opening </a:t>
            </a:r>
            <a:r>
              <a:rPr lang="en-US" dirty="0"/>
              <a:t>Vignette</a:t>
            </a:r>
          </a:p>
        </p:txBody>
      </p:sp>
      <p:sp>
        <p:nvSpPr>
          <p:cNvPr id="3" name="Content Placeholder 2"/>
          <p:cNvSpPr>
            <a:spLocks noGrp="1"/>
          </p:cNvSpPr>
          <p:nvPr>
            <p:ph idx="1"/>
          </p:nvPr>
        </p:nvSpPr>
        <p:spPr/>
        <p:txBody>
          <a:bodyPr>
            <a:noAutofit/>
          </a:bodyPr>
          <a:lstStyle/>
          <a:p>
            <a:pPr marL="463550" indent="-463550">
              <a:buClr>
                <a:srgbClr val="F85E08"/>
              </a:buClr>
              <a:buSzPct val="80000"/>
              <a:buFont typeface="+mj-lt"/>
              <a:buAutoNum type="arabicPeriod"/>
            </a:pPr>
            <a:r>
              <a:rPr lang="en-US" sz="2400" dirty="0" smtClean="0"/>
              <a:t>Why </a:t>
            </a:r>
            <a:r>
              <a:rPr lang="en-US" sz="2400" dirty="0"/>
              <a:t>is it important for Isle to have an EDW?</a:t>
            </a:r>
          </a:p>
          <a:p>
            <a:pPr marL="463550" indent="-463550">
              <a:buClr>
                <a:srgbClr val="F85E08"/>
              </a:buClr>
              <a:buSzPct val="80000"/>
              <a:buFont typeface="+mj-lt"/>
              <a:buAutoNum type="arabicPeriod"/>
            </a:pPr>
            <a:r>
              <a:rPr lang="en-US" sz="2400" dirty="0" smtClean="0"/>
              <a:t>What </a:t>
            </a:r>
            <a:r>
              <a:rPr lang="en-US" sz="2400" dirty="0"/>
              <a:t>were the business challenges or opportunities that Isle was facing?</a:t>
            </a:r>
          </a:p>
          <a:p>
            <a:pPr marL="463550" indent="-463550">
              <a:buClr>
                <a:srgbClr val="F85E08"/>
              </a:buClr>
              <a:buSzPct val="80000"/>
              <a:buFont typeface="+mj-lt"/>
              <a:buAutoNum type="arabicPeriod"/>
            </a:pPr>
            <a:r>
              <a:rPr lang="en-US" sz="2400" dirty="0" smtClean="0"/>
              <a:t>What </a:t>
            </a:r>
            <a:r>
              <a:rPr lang="en-US" sz="2400" dirty="0"/>
              <a:t>was the process Isle followed to realize EDW? Comment on the </a:t>
            </a:r>
            <a:r>
              <a:rPr lang="en-US" sz="2400" dirty="0" smtClean="0"/>
              <a:t>potential challenges </a:t>
            </a:r>
            <a:r>
              <a:rPr lang="en-US" sz="2400" dirty="0"/>
              <a:t>Isle might have had going through the process of EDW development.</a:t>
            </a:r>
          </a:p>
          <a:p>
            <a:pPr marL="463550" indent="-463550">
              <a:buClr>
                <a:srgbClr val="F85E08"/>
              </a:buClr>
              <a:buSzPct val="80000"/>
              <a:buFont typeface="+mj-lt"/>
              <a:buAutoNum type="arabicPeriod"/>
            </a:pPr>
            <a:r>
              <a:rPr lang="en-US" sz="2400" dirty="0" smtClean="0"/>
              <a:t>What </a:t>
            </a:r>
            <a:r>
              <a:rPr lang="en-US" sz="2400" dirty="0"/>
              <a:t>were the benefits of implementing an EDW at Isle? Can you think of </a:t>
            </a:r>
            <a:r>
              <a:rPr lang="en-US" sz="2400" dirty="0" smtClean="0"/>
              <a:t>other potential </a:t>
            </a:r>
            <a:r>
              <a:rPr lang="en-US" sz="2400" dirty="0"/>
              <a:t>benefits that were not listed in the case?</a:t>
            </a:r>
          </a:p>
          <a:p>
            <a:pPr marL="463550" indent="-463550">
              <a:buClr>
                <a:srgbClr val="F85E08"/>
              </a:buClr>
              <a:buSzPct val="80000"/>
              <a:buFont typeface="+mj-lt"/>
              <a:buAutoNum type="arabicPeriod"/>
            </a:pPr>
            <a:r>
              <a:rPr lang="en-US" sz="2400" dirty="0" smtClean="0"/>
              <a:t>Why </a:t>
            </a:r>
            <a:r>
              <a:rPr lang="en-US" sz="2400" dirty="0"/>
              <a:t>do you think large enterprises like Isle in the gaming industry can </a:t>
            </a:r>
            <a:r>
              <a:rPr lang="en-US" sz="2400" dirty="0" smtClean="0"/>
              <a:t>succeed without </a:t>
            </a:r>
            <a:r>
              <a:rPr lang="en-US" sz="2400" dirty="0"/>
              <a:t>having a capable data warehouse/business intelligence infrastructure?</a:t>
            </a:r>
          </a:p>
        </p:txBody>
      </p:sp>
    </p:spTree>
    <p:extLst>
      <p:ext uri="{BB962C8B-B14F-4D97-AF65-F5344CB8AC3E}">
        <p14:creationId xmlns:p14="http://schemas.microsoft.com/office/powerpoint/2010/main" val="17442331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d:3287383400_2177562"/>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609600" y="1636712"/>
            <a:ext cx="7685088" cy="2401888"/>
          </a:xfrm>
          <a:solidFill>
            <a:schemeClr val="hlink"/>
          </a:solidFill>
          <a:ln>
            <a:solidFill>
              <a:schemeClr val="bg1"/>
            </a:solidFill>
            <a:miter lim="800000"/>
            <a:headEnd/>
            <a:tailEnd/>
          </a:ln>
        </p:spPr>
      </p:pic>
      <p:sp>
        <p:nvSpPr>
          <p:cNvPr id="2051" name="Rectangle 3"/>
          <p:cNvSpPr>
            <a:spLocks noGrp="1" noChangeArrowheads="1"/>
          </p:cNvSpPr>
          <p:nvPr>
            <p:ph type="subTitle" idx="1"/>
          </p:nvPr>
        </p:nvSpPr>
        <p:spPr>
          <a:xfrm>
            <a:off x="457200" y="4267200"/>
            <a:ext cx="8229600" cy="1905000"/>
          </a:xfrm>
          <a:noFill/>
        </p:spPr>
        <p:txBody>
          <a:bodyPr/>
          <a:lstStyle/>
          <a:p>
            <a:pPr eaLnBrk="1" hangingPunct="1">
              <a:lnSpc>
                <a:spcPct val="80000"/>
              </a:lnSpc>
              <a:spcBef>
                <a:spcPct val="0"/>
              </a:spcBef>
            </a:pPr>
            <a:r>
              <a:rPr lang="en-US" altLang="en-US" sz="2000" dirty="0" smtClean="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eaLnBrk="1" hangingPunct="1">
              <a:lnSpc>
                <a:spcPct val="80000"/>
              </a:lnSpc>
              <a:spcBef>
                <a:spcPct val="0"/>
              </a:spcBef>
            </a:pPr>
            <a:endParaRPr lang="en-US" altLang="en-US" sz="2000" dirty="0" smtClean="0"/>
          </a:p>
        </p:txBody>
      </p:sp>
    </p:spTree>
    <p:extLst>
      <p:ext uri="{BB962C8B-B14F-4D97-AF65-F5344CB8AC3E}">
        <p14:creationId xmlns:p14="http://schemas.microsoft.com/office/powerpoint/2010/main" val="16202267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lstStyle/>
          <a:p>
            <a:r>
              <a:rPr lang="en-US" dirty="0" smtClean="0"/>
              <a:t>Main Data Warehousing Topics</a:t>
            </a:r>
            <a:endParaRPr lang="en-US" dirty="0"/>
          </a:p>
        </p:txBody>
      </p:sp>
      <p:sp>
        <p:nvSpPr>
          <p:cNvPr id="7174" name="Rectangle 6"/>
          <p:cNvSpPr>
            <a:spLocks noGrp="1" noChangeArrowheads="1"/>
          </p:cNvSpPr>
          <p:nvPr>
            <p:ph type="body" idx="1"/>
          </p:nvPr>
        </p:nvSpPr>
        <p:spPr>
          <a:xfrm>
            <a:off x="762000" y="1600200"/>
            <a:ext cx="8193088" cy="4648200"/>
          </a:xfrm>
        </p:spPr>
        <p:txBody>
          <a:bodyPr/>
          <a:lstStyle/>
          <a:p>
            <a:pPr>
              <a:lnSpc>
                <a:spcPct val="90000"/>
              </a:lnSpc>
            </a:pPr>
            <a:r>
              <a:rPr lang="en-US" dirty="0" smtClean="0"/>
              <a:t>DW definition</a:t>
            </a:r>
          </a:p>
          <a:p>
            <a:pPr>
              <a:lnSpc>
                <a:spcPct val="90000"/>
              </a:lnSpc>
            </a:pPr>
            <a:r>
              <a:rPr lang="en-US" dirty="0" smtClean="0"/>
              <a:t>Characteristics of DW</a:t>
            </a:r>
          </a:p>
          <a:p>
            <a:pPr>
              <a:lnSpc>
                <a:spcPct val="90000"/>
              </a:lnSpc>
            </a:pPr>
            <a:r>
              <a:rPr lang="en-US" dirty="0" smtClean="0"/>
              <a:t>Data Marts </a:t>
            </a:r>
          </a:p>
          <a:p>
            <a:pPr>
              <a:lnSpc>
                <a:spcPct val="90000"/>
              </a:lnSpc>
            </a:pPr>
            <a:r>
              <a:rPr lang="en-US" dirty="0" smtClean="0"/>
              <a:t>ODS, EDW, Metadata</a:t>
            </a:r>
          </a:p>
          <a:p>
            <a:pPr>
              <a:lnSpc>
                <a:spcPct val="90000"/>
              </a:lnSpc>
            </a:pPr>
            <a:r>
              <a:rPr lang="en-US" dirty="0" smtClean="0"/>
              <a:t>DW Framework</a:t>
            </a:r>
          </a:p>
          <a:p>
            <a:pPr>
              <a:lnSpc>
                <a:spcPct val="90000"/>
              </a:lnSpc>
            </a:pPr>
            <a:r>
              <a:rPr lang="en-US" dirty="0" smtClean="0"/>
              <a:t>DW Architecture &amp; ETL Process</a:t>
            </a:r>
          </a:p>
          <a:p>
            <a:pPr>
              <a:lnSpc>
                <a:spcPct val="90000"/>
              </a:lnSpc>
            </a:pPr>
            <a:r>
              <a:rPr lang="en-US" dirty="0" smtClean="0"/>
              <a:t>DW Development</a:t>
            </a:r>
          </a:p>
          <a:p>
            <a:pPr>
              <a:lnSpc>
                <a:spcPct val="90000"/>
              </a:lnSpc>
            </a:pPr>
            <a:r>
              <a:rPr lang="en-US" dirty="0" smtClean="0"/>
              <a:t>DW Issues</a:t>
            </a:r>
          </a:p>
          <a:p>
            <a:pPr>
              <a:lnSpc>
                <a:spcPct val="90000"/>
              </a:lnSpc>
            </a:pPr>
            <a:endParaRPr lang="en-US" dirty="0"/>
          </a:p>
        </p:txBody>
      </p:sp>
    </p:spTree>
    <p:extLst>
      <p:ext uri="{BB962C8B-B14F-4D97-AF65-F5344CB8AC3E}">
        <p14:creationId xmlns:p14="http://schemas.microsoft.com/office/powerpoint/2010/main" val="1283241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Data Warehouse?</a:t>
            </a:r>
          </a:p>
        </p:txBody>
      </p:sp>
      <p:sp>
        <p:nvSpPr>
          <p:cNvPr id="3" name="Content Placeholder 2"/>
          <p:cNvSpPr>
            <a:spLocks noGrp="1"/>
          </p:cNvSpPr>
          <p:nvPr>
            <p:ph idx="1"/>
          </p:nvPr>
        </p:nvSpPr>
        <p:spPr/>
        <p:txBody>
          <a:bodyPr>
            <a:noAutofit/>
          </a:bodyPr>
          <a:lstStyle/>
          <a:p>
            <a:pPr>
              <a:buSzPct val="70000"/>
            </a:pPr>
            <a:r>
              <a:rPr lang="en-US" altLang="ja-JP" sz="3200" dirty="0">
                <a:ea typeface="ＭＳ Ｐゴシック" charset="-128"/>
              </a:rPr>
              <a:t>A physical repository where relational data are specially organized to provide enterprise-wide, cleansed data in a standardized format</a:t>
            </a:r>
          </a:p>
          <a:p>
            <a:pPr lvl="3">
              <a:buSzPct val="70000"/>
            </a:pPr>
            <a:endParaRPr lang="en-US" sz="1200" dirty="0"/>
          </a:p>
          <a:p>
            <a:pPr>
              <a:buSzPct val="70000"/>
            </a:pPr>
            <a:r>
              <a:rPr lang="en-US" sz="3200" dirty="0"/>
              <a:t>“The data warehouse is a collection of </a:t>
            </a:r>
            <a:r>
              <a:rPr lang="en-US" sz="3200" u="sng" dirty="0"/>
              <a:t>integrated</a:t>
            </a:r>
            <a:r>
              <a:rPr lang="en-US" sz="3200" dirty="0"/>
              <a:t>, </a:t>
            </a:r>
            <a:r>
              <a:rPr lang="en-US" sz="3200" u="sng" dirty="0"/>
              <a:t>subject-oriented</a:t>
            </a:r>
            <a:r>
              <a:rPr lang="en-US" sz="3200" dirty="0"/>
              <a:t> databases </a:t>
            </a:r>
            <a:r>
              <a:rPr lang="en-US" sz="3200" dirty="0" smtClean="0"/>
              <a:t>designed </a:t>
            </a:r>
            <a:r>
              <a:rPr lang="en-US" sz="3200" dirty="0"/>
              <a:t>to support DSS functions, where each unit of data is </a:t>
            </a:r>
            <a:r>
              <a:rPr lang="en-US" sz="3200" u="sng" dirty="0"/>
              <a:t>non-volatile</a:t>
            </a:r>
            <a:r>
              <a:rPr lang="en-US" sz="3200" dirty="0"/>
              <a:t> and relevant to some moment in time” </a:t>
            </a:r>
          </a:p>
        </p:txBody>
      </p:sp>
    </p:spTree>
    <p:extLst>
      <p:ext uri="{BB962C8B-B14F-4D97-AF65-F5344CB8AC3E}">
        <p14:creationId xmlns:p14="http://schemas.microsoft.com/office/powerpoint/2010/main" val="2335302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Historical Perspective to </a:t>
            </a:r>
            <a:r>
              <a:rPr lang="en-US" dirty="0" smtClean="0"/>
              <a:t/>
            </a:r>
            <a:br>
              <a:rPr lang="en-US" dirty="0" smtClean="0"/>
            </a:br>
            <a:r>
              <a:rPr lang="en-US" dirty="0" smtClean="0"/>
              <a:t>Data </a:t>
            </a:r>
            <a:r>
              <a:rPr lang="en-US" dirty="0"/>
              <a:t>Warehousing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34863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691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t>
            </a:r>
            <a:r>
              <a:rPr lang="en-US" dirty="0" smtClean="0"/>
              <a:t>DWs</a:t>
            </a:r>
            <a:endParaRPr lang="en-US" dirty="0"/>
          </a:p>
        </p:txBody>
      </p:sp>
      <p:sp>
        <p:nvSpPr>
          <p:cNvPr id="3" name="Content Placeholder 2"/>
          <p:cNvSpPr>
            <a:spLocks noGrp="1"/>
          </p:cNvSpPr>
          <p:nvPr>
            <p:ph idx="1"/>
          </p:nvPr>
        </p:nvSpPr>
        <p:spPr>
          <a:xfrm>
            <a:off x="762000" y="1524000"/>
            <a:ext cx="8382000" cy="4800600"/>
          </a:xfrm>
        </p:spPr>
        <p:txBody>
          <a:bodyPr>
            <a:noAutofit/>
          </a:bodyPr>
          <a:lstStyle/>
          <a:p>
            <a:pPr marL="455613" indent="-455613">
              <a:lnSpc>
                <a:spcPct val="90000"/>
              </a:lnSpc>
            </a:pPr>
            <a:r>
              <a:rPr lang="en-US" sz="3200" dirty="0"/>
              <a:t>Subject oriented</a:t>
            </a:r>
          </a:p>
          <a:p>
            <a:pPr marL="455613" indent="-455613">
              <a:lnSpc>
                <a:spcPct val="90000"/>
              </a:lnSpc>
            </a:pPr>
            <a:r>
              <a:rPr lang="en-US" sz="3200" dirty="0"/>
              <a:t>Integrated</a:t>
            </a:r>
          </a:p>
          <a:p>
            <a:pPr marL="455613" indent="-455613">
              <a:lnSpc>
                <a:spcPct val="90000"/>
              </a:lnSpc>
            </a:pPr>
            <a:r>
              <a:rPr lang="en-US" sz="3200" dirty="0"/>
              <a:t>Time-variant (time series)</a:t>
            </a:r>
          </a:p>
          <a:p>
            <a:pPr marL="455613" indent="-455613">
              <a:lnSpc>
                <a:spcPct val="90000"/>
              </a:lnSpc>
            </a:pPr>
            <a:r>
              <a:rPr lang="en-US" sz="3200" dirty="0"/>
              <a:t>Nonvolatile</a:t>
            </a:r>
          </a:p>
          <a:p>
            <a:pPr marL="455613" indent="-455613">
              <a:lnSpc>
                <a:spcPct val="90000"/>
              </a:lnSpc>
            </a:pPr>
            <a:r>
              <a:rPr lang="en-US" sz="3200" dirty="0"/>
              <a:t>Summarized</a:t>
            </a:r>
          </a:p>
          <a:p>
            <a:pPr marL="455613" indent="-455613">
              <a:lnSpc>
                <a:spcPct val="90000"/>
              </a:lnSpc>
            </a:pPr>
            <a:r>
              <a:rPr lang="en-US" sz="3200" dirty="0"/>
              <a:t>Not normalized</a:t>
            </a:r>
          </a:p>
          <a:p>
            <a:pPr marL="455613" indent="-455613">
              <a:lnSpc>
                <a:spcPct val="90000"/>
              </a:lnSpc>
            </a:pPr>
            <a:r>
              <a:rPr lang="en-US" sz="3200" dirty="0"/>
              <a:t>Metadata</a:t>
            </a:r>
          </a:p>
          <a:p>
            <a:pPr marL="455613" indent="-455613">
              <a:lnSpc>
                <a:spcPct val="90000"/>
              </a:lnSpc>
            </a:pPr>
            <a:r>
              <a:rPr lang="en-US" sz="3200" dirty="0"/>
              <a:t>Web based, relational/multi-dimensional </a:t>
            </a:r>
          </a:p>
          <a:p>
            <a:pPr marL="455613" indent="-455613">
              <a:lnSpc>
                <a:spcPct val="90000"/>
              </a:lnSpc>
            </a:pPr>
            <a:r>
              <a:rPr lang="en-US" sz="3200" dirty="0" smtClean="0"/>
              <a:t>Client/server, real-time/right-time/active...</a:t>
            </a:r>
            <a:endParaRPr lang="en-US" sz="3200" dirty="0"/>
          </a:p>
        </p:txBody>
      </p:sp>
    </p:spTree>
    <p:extLst>
      <p:ext uri="{BB962C8B-B14F-4D97-AF65-F5344CB8AC3E}">
        <p14:creationId xmlns:p14="http://schemas.microsoft.com/office/powerpoint/2010/main" val="480916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SU_PPTemplate">
  <a:themeElements>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U_PP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OSU_PP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U_PP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SU_PP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U_PP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U_PP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SU_PP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C:\User\Teaching\MSIS5633 - Fall2002\Class Presentations\OSU_PPTemplate.pot</Template>
  <TotalTime>4403</TotalTime>
  <Words>1714</Words>
  <Application>Microsoft Office PowerPoint</Application>
  <PresentationFormat>On-screen Show (4:3)</PresentationFormat>
  <Paragraphs>317</Paragraphs>
  <Slides>50</Slides>
  <Notes>20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OSU_PPTemplate</vt:lpstr>
      <vt:lpstr>PowerPoint Presentation</vt:lpstr>
      <vt:lpstr>Learning Objectives</vt:lpstr>
      <vt:lpstr>Learning Objectives</vt:lpstr>
      <vt:lpstr>Opening Vignette…</vt:lpstr>
      <vt:lpstr>Questions for the Opening Vignette</vt:lpstr>
      <vt:lpstr>Main Data Warehousing Topics</vt:lpstr>
      <vt:lpstr>What is a Data Warehouse?</vt:lpstr>
      <vt:lpstr>A Historical Perspective to  Data Warehousing</vt:lpstr>
      <vt:lpstr>Characteristics of DWs</vt:lpstr>
      <vt:lpstr>Data Mart</vt:lpstr>
      <vt:lpstr>Other DW Components</vt:lpstr>
      <vt:lpstr>Application Case 3.1</vt:lpstr>
      <vt:lpstr>A Generic DW Framework</vt:lpstr>
      <vt:lpstr>Application Case 3.2</vt:lpstr>
      <vt:lpstr>DW Architecture</vt:lpstr>
      <vt:lpstr>DW Architectures</vt:lpstr>
      <vt:lpstr>Data Warehousing Architectures </vt:lpstr>
      <vt:lpstr>A Web-Based DW Architecture</vt:lpstr>
      <vt:lpstr>Alternative DW Architectures</vt:lpstr>
      <vt:lpstr>Alternative DW Architectures</vt:lpstr>
      <vt:lpstr>Ten factors that potentially affect the architecture selection decision</vt:lpstr>
      <vt:lpstr>Teradata Corp. DW Architecture</vt:lpstr>
      <vt:lpstr>Data Integration and the Extraction, Transformation, and Load Process</vt:lpstr>
      <vt:lpstr>Data Integration and the Extraction, Transformation, and Load Process</vt:lpstr>
      <vt:lpstr>ETL (Extract, Transform, Load) </vt:lpstr>
      <vt:lpstr>Data Warehouse Development</vt:lpstr>
      <vt:lpstr>Application Case 3.5</vt:lpstr>
      <vt:lpstr>Additional DW Considerations Hosted Data Warehouses</vt:lpstr>
      <vt:lpstr>Representation of Data in DW</vt:lpstr>
      <vt:lpstr>Multidimensionality</vt:lpstr>
      <vt:lpstr>Star versus Snowflake Schema</vt:lpstr>
      <vt:lpstr>Analysis of Data in DW</vt:lpstr>
      <vt:lpstr>OLAP vs. OLTP</vt:lpstr>
      <vt:lpstr>OLAP Operations</vt:lpstr>
      <vt:lpstr>OLAP</vt:lpstr>
      <vt:lpstr>Variations of OLAP </vt:lpstr>
      <vt:lpstr>Technology Insights 3.2 Hands-On DW with MicroStrategy</vt:lpstr>
      <vt:lpstr>DW Implementation Issues</vt:lpstr>
      <vt:lpstr>Successful DW Implementation Things to Avoid</vt:lpstr>
      <vt:lpstr>Failure Factors in DW Projects</vt:lpstr>
      <vt:lpstr>Massive DW and Scalability</vt:lpstr>
      <vt:lpstr>Real-Time/Active DW/BI</vt:lpstr>
      <vt:lpstr>Enterprise Decision Evolution and Data Warehousing</vt:lpstr>
      <vt:lpstr>Real-Time/Active DW at Teradata</vt:lpstr>
      <vt:lpstr>Traditional versus Active DW</vt:lpstr>
      <vt:lpstr>DW Administration and Security</vt:lpstr>
      <vt:lpstr>The Future of DW</vt:lpstr>
      <vt:lpstr>Free of Charge DW Portal  for Teaching &amp; Learning</vt:lpstr>
      <vt:lpstr>End of the Chapter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Chapter 1</dc:title>
  <dc:creator>Dursun Delen</dc:creator>
  <cp:lastModifiedBy>Dursun</cp:lastModifiedBy>
  <cp:revision>196</cp:revision>
  <cp:lastPrinted>2000-12-01T14:01:59Z</cp:lastPrinted>
  <dcterms:created xsi:type="dcterms:W3CDTF">1998-03-18T21:58:50Z</dcterms:created>
  <dcterms:modified xsi:type="dcterms:W3CDTF">2013-12-24T18:52:18Z</dcterms:modified>
</cp:coreProperties>
</file>