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comments/comment2.xml" ContentType="application/vnd.openxmlformats-officedocument.presentationml.comments+xml"/>
  <Override PartName="/ppt/notesSlides/notesSlide21.xml" ContentType="application/vnd.openxmlformats-officedocument.presentationml.notesSlide+xml"/>
  <Override PartName="/ppt/comments/comment3.xml" ContentType="application/vnd.openxmlformats-officedocument.presentationml.comment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4.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52"/>
  </p:notesMasterIdLst>
  <p:handoutMasterIdLst>
    <p:handoutMasterId r:id="rId53"/>
  </p:handoutMasterIdLst>
  <p:sldIdLst>
    <p:sldId id="364" r:id="rId2"/>
    <p:sldId id="415" r:id="rId3"/>
    <p:sldId id="416" r:id="rId4"/>
    <p:sldId id="417" r:id="rId5"/>
    <p:sldId id="419" r:id="rId6"/>
    <p:sldId id="422" r:id="rId7"/>
    <p:sldId id="421" r:id="rId8"/>
    <p:sldId id="424" r:id="rId9"/>
    <p:sldId id="438" r:id="rId10"/>
    <p:sldId id="437" r:id="rId11"/>
    <p:sldId id="439" r:id="rId12"/>
    <p:sldId id="440" r:id="rId13"/>
    <p:sldId id="441" r:id="rId14"/>
    <p:sldId id="442" r:id="rId15"/>
    <p:sldId id="446" r:id="rId16"/>
    <p:sldId id="447" r:id="rId17"/>
    <p:sldId id="448" r:id="rId18"/>
    <p:sldId id="449" r:id="rId19"/>
    <p:sldId id="464" r:id="rId20"/>
    <p:sldId id="450" r:id="rId21"/>
    <p:sldId id="463" r:id="rId22"/>
    <p:sldId id="451" r:id="rId23"/>
    <p:sldId id="452" r:id="rId24"/>
    <p:sldId id="453" r:id="rId25"/>
    <p:sldId id="454" r:id="rId26"/>
    <p:sldId id="455" r:id="rId27"/>
    <p:sldId id="456" r:id="rId28"/>
    <p:sldId id="457" r:id="rId29"/>
    <p:sldId id="458" r:id="rId30"/>
    <p:sldId id="459" r:id="rId31"/>
    <p:sldId id="460" r:id="rId32"/>
    <p:sldId id="461" r:id="rId33"/>
    <p:sldId id="462" r:id="rId34"/>
    <p:sldId id="465" r:id="rId35"/>
    <p:sldId id="466" r:id="rId36"/>
    <p:sldId id="467" r:id="rId37"/>
    <p:sldId id="468" r:id="rId38"/>
    <p:sldId id="469" r:id="rId39"/>
    <p:sldId id="470" r:id="rId40"/>
    <p:sldId id="472" r:id="rId41"/>
    <p:sldId id="475" r:id="rId42"/>
    <p:sldId id="482" r:id="rId43"/>
    <p:sldId id="483" r:id="rId44"/>
    <p:sldId id="486" r:id="rId45"/>
    <p:sldId id="488" r:id="rId46"/>
    <p:sldId id="476" r:id="rId47"/>
    <p:sldId id="489" r:id="rId48"/>
    <p:sldId id="490" r:id="rId49"/>
    <p:sldId id="412" r:id="rId50"/>
    <p:sldId id="414" r:id="rId51"/>
  </p:sldIdLst>
  <p:sldSz cx="9144000" cy="6858000" type="screen4x3"/>
  <p:notesSz cx="6858000" cy="9144000"/>
  <p:defaultTextStyle>
    <a:defPPr>
      <a:defRPr lang="en-US"/>
    </a:defPPr>
    <a:lvl1pPr algn="l" rtl="0" fontAlgn="base">
      <a:spcBef>
        <a:spcPct val="0"/>
      </a:spcBef>
      <a:spcAft>
        <a:spcPct val="0"/>
      </a:spcAft>
      <a:defRPr sz="2800" b="1" kern="1200">
        <a:solidFill>
          <a:srgbClr val="CC3300"/>
        </a:solidFill>
        <a:latin typeface="Tahoma" pitchFamily="34" charset="0"/>
        <a:ea typeface="+mn-ea"/>
        <a:cs typeface="Arial" charset="0"/>
      </a:defRPr>
    </a:lvl1pPr>
    <a:lvl2pPr marL="457200" algn="l" rtl="0" fontAlgn="base">
      <a:spcBef>
        <a:spcPct val="0"/>
      </a:spcBef>
      <a:spcAft>
        <a:spcPct val="0"/>
      </a:spcAft>
      <a:defRPr sz="2800" b="1" kern="1200">
        <a:solidFill>
          <a:srgbClr val="CC3300"/>
        </a:solidFill>
        <a:latin typeface="Tahoma" pitchFamily="34" charset="0"/>
        <a:ea typeface="+mn-ea"/>
        <a:cs typeface="Arial" charset="0"/>
      </a:defRPr>
    </a:lvl2pPr>
    <a:lvl3pPr marL="914400" algn="l" rtl="0" fontAlgn="base">
      <a:spcBef>
        <a:spcPct val="0"/>
      </a:spcBef>
      <a:spcAft>
        <a:spcPct val="0"/>
      </a:spcAft>
      <a:defRPr sz="2800" b="1" kern="1200">
        <a:solidFill>
          <a:srgbClr val="CC3300"/>
        </a:solidFill>
        <a:latin typeface="Tahoma" pitchFamily="34" charset="0"/>
        <a:ea typeface="+mn-ea"/>
        <a:cs typeface="Arial" charset="0"/>
      </a:defRPr>
    </a:lvl3pPr>
    <a:lvl4pPr marL="1371600" algn="l" rtl="0" fontAlgn="base">
      <a:spcBef>
        <a:spcPct val="0"/>
      </a:spcBef>
      <a:spcAft>
        <a:spcPct val="0"/>
      </a:spcAft>
      <a:defRPr sz="2800" b="1" kern="1200">
        <a:solidFill>
          <a:srgbClr val="CC3300"/>
        </a:solidFill>
        <a:latin typeface="Tahoma" pitchFamily="34" charset="0"/>
        <a:ea typeface="+mn-ea"/>
        <a:cs typeface="Arial" charset="0"/>
      </a:defRPr>
    </a:lvl4pPr>
    <a:lvl5pPr marL="1828800" algn="l" rtl="0" fontAlgn="base">
      <a:spcBef>
        <a:spcPct val="0"/>
      </a:spcBef>
      <a:spcAft>
        <a:spcPct val="0"/>
      </a:spcAft>
      <a:defRPr sz="2800" b="1" kern="1200">
        <a:solidFill>
          <a:srgbClr val="CC3300"/>
        </a:solidFill>
        <a:latin typeface="Tahoma" pitchFamily="34" charset="0"/>
        <a:ea typeface="+mn-ea"/>
        <a:cs typeface="Arial" charset="0"/>
      </a:defRPr>
    </a:lvl5pPr>
    <a:lvl6pPr marL="2286000" algn="l" defTabSz="914400" rtl="0" eaLnBrk="1" latinLnBrk="0" hangingPunct="1">
      <a:defRPr sz="2800" b="1" kern="1200">
        <a:solidFill>
          <a:srgbClr val="CC3300"/>
        </a:solidFill>
        <a:latin typeface="Tahoma" pitchFamily="34" charset="0"/>
        <a:ea typeface="+mn-ea"/>
        <a:cs typeface="Arial" charset="0"/>
      </a:defRPr>
    </a:lvl6pPr>
    <a:lvl7pPr marL="2743200" algn="l" defTabSz="914400" rtl="0" eaLnBrk="1" latinLnBrk="0" hangingPunct="1">
      <a:defRPr sz="2800" b="1" kern="1200">
        <a:solidFill>
          <a:srgbClr val="CC3300"/>
        </a:solidFill>
        <a:latin typeface="Tahoma" pitchFamily="34" charset="0"/>
        <a:ea typeface="+mn-ea"/>
        <a:cs typeface="Arial" charset="0"/>
      </a:defRPr>
    </a:lvl7pPr>
    <a:lvl8pPr marL="3200400" algn="l" defTabSz="914400" rtl="0" eaLnBrk="1" latinLnBrk="0" hangingPunct="1">
      <a:defRPr sz="2800" b="1" kern="1200">
        <a:solidFill>
          <a:srgbClr val="CC3300"/>
        </a:solidFill>
        <a:latin typeface="Tahoma" pitchFamily="34" charset="0"/>
        <a:ea typeface="+mn-ea"/>
        <a:cs typeface="Arial" charset="0"/>
      </a:defRPr>
    </a:lvl8pPr>
    <a:lvl9pPr marL="3657600" algn="l" defTabSz="914400" rtl="0" eaLnBrk="1" latinLnBrk="0" hangingPunct="1">
      <a:defRPr sz="2800" b="1" kern="1200">
        <a:solidFill>
          <a:srgbClr val="CC3300"/>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wrd One" initials="SO" lastIdx="6" clrIdx="0">
    <p:extLst>
      <p:ext uri="{19B8F6BF-5375-455C-9EA6-DF929625EA0E}">
        <p15:presenceInfo xmlns:p15="http://schemas.microsoft.com/office/powerpoint/2012/main" userId="79d002121caaaa6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85E08"/>
    <a:srgbClr val="FF3300"/>
    <a:srgbClr val="CC3300"/>
    <a:srgbClr val="FFA827"/>
    <a:srgbClr val="BE6A0E"/>
    <a:srgbClr val="EE8512"/>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22" autoAdjust="0"/>
    <p:restoredTop sz="94479" autoAdjust="0"/>
  </p:normalViewPr>
  <p:slideViewPr>
    <p:cSldViewPr>
      <p:cViewPr varScale="1">
        <p:scale>
          <a:sx n="70" d="100"/>
          <a:sy n="70" d="100"/>
        </p:scale>
        <p:origin x="522"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2-01T17:36:41.444" idx="1">
    <p:pos x="10" y="10"/>
    <p:text>IMPORTANT</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6-02-01T17:36:48.751" idx="2">
    <p:pos x="10" y="10"/>
    <p:text>IMPORTANT</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6-02-01T17:38:20.042" idx="3">
    <p:pos x="10" y="10"/>
    <p:text>IMPORTANT</p:text>
    <p:extLst>
      <p:ext uri="{C676402C-5697-4E1C-873F-D02D1690AC5C}">
        <p15:threadingInfo xmlns:p15="http://schemas.microsoft.com/office/powerpoint/2012/main" timeZoneBias="-180"/>
      </p:ext>
    </p:extLst>
  </p:cm>
  <p:cm authorId="1" dt="2016-02-01T17:39:22.300" idx="4">
    <p:pos x="10" y="106"/>
    <p:text>don't provide solution just information</p:text>
    <p:extLst>
      <p:ext uri="{C676402C-5697-4E1C-873F-D02D1690AC5C}">
        <p15:threadingInfo xmlns:p15="http://schemas.microsoft.com/office/powerpoint/2012/main" timeZoneBias="-180">
          <p15:parentCm authorId="1" idx="3"/>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6-02-01T17:40:10.970" idx="5">
    <p:pos x="10" y="10"/>
    <p:text>MSS Managing Support System</p:text>
    <p:extLst>
      <p:ext uri="{C676402C-5697-4E1C-873F-D02D1690AC5C}">
        <p15:threadingInfo xmlns:p15="http://schemas.microsoft.com/office/powerpoint/2012/main" timeZoneBias="-180"/>
      </p:ext>
    </p:extLst>
  </p:cm>
  <p:cm authorId="1" dt="2016-02-01T17:40:27.261" idx="6">
    <p:pos x="106" y="106"/>
    <p:text>GSS Group Support System</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eaLnBrk="0" hangingPunct="0">
              <a:defRPr sz="1200" b="0">
                <a:solidFill>
                  <a:schemeClr val="tx1"/>
                </a:solidFill>
                <a:effectLst/>
                <a:latin typeface="Times New Roman" pitchFamily="18" charset="0"/>
                <a:cs typeface="+mn-cs"/>
              </a:defRPr>
            </a:lvl1pPr>
          </a:lstStyle>
          <a:p>
            <a:pPr>
              <a:defRPr/>
            </a:pPr>
            <a:endParaRPr lang="en-US" dirty="0"/>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200" b="0">
                <a:solidFill>
                  <a:schemeClr val="tx1"/>
                </a:solidFill>
                <a:effectLst/>
                <a:latin typeface="Times New Roman" pitchFamily="18" charset="0"/>
                <a:cs typeface="+mn-cs"/>
              </a:defRPr>
            </a:lvl1pPr>
          </a:lstStyle>
          <a:p>
            <a:pPr>
              <a:defRPr/>
            </a:pPr>
            <a:endParaRPr lang="en-US" dirty="0"/>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none" lIns="92075" tIns="46038" rIns="92075" bIns="46038" numCol="1" anchor="b" anchorCtr="0" compatLnSpc="1">
            <a:prstTxWarp prst="textNoShape">
              <a:avLst/>
            </a:prstTxWarp>
          </a:bodyPr>
          <a:lstStyle>
            <a:lvl1pPr algn="l" eaLnBrk="0" hangingPunct="0">
              <a:defRPr sz="1200" b="0">
                <a:solidFill>
                  <a:schemeClr val="tx1"/>
                </a:solidFill>
                <a:effectLst/>
                <a:latin typeface="Times New Roman" pitchFamily="18" charset="0"/>
                <a:cs typeface="+mn-cs"/>
              </a:defRPr>
            </a:lvl1pPr>
          </a:lstStyle>
          <a:p>
            <a:pPr>
              <a:defRPr/>
            </a:pPr>
            <a:endParaRPr lang="en-US" dirty="0"/>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none" lIns="92075" tIns="46038" rIns="92075" bIns="46038" numCol="1" anchor="b" anchorCtr="0" compatLnSpc="1">
            <a:prstTxWarp prst="textNoShape">
              <a:avLst/>
            </a:prstTxWarp>
          </a:bodyPr>
          <a:lstStyle>
            <a:lvl1pPr algn="r" eaLnBrk="0" hangingPunct="0">
              <a:defRPr sz="1200" b="0">
                <a:solidFill>
                  <a:schemeClr val="tx1"/>
                </a:solidFill>
                <a:effectLst/>
                <a:latin typeface="Times New Roman" pitchFamily="18" charset="0"/>
                <a:cs typeface="+mn-cs"/>
              </a:defRPr>
            </a:lvl1pPr>
          </a:lstStyle>
          <a:p>
            <a:pPr>
              <a:defRPr/>
            </a:pPr>
            <a:fld id="{2F6D3E4A-37A3-4652-979D-D59837553EFA}" type="slidenum">
              <a:rPr lang="en-US"/>
              <a:pPr>
                <a:defRPr/>
              </a:pPr>
              <a:t>‹#›</a:t>
            </a:fld>
            <a:endParaRPr lang="en-US" dirty="0"/>
          </a:p>
        </p:txBody>
      </p:sp>
    </p:spTree>
    <p:extLst>
      <p:ext uri="{BB962C8B-B14F-4D97-AF65-F5344CB8AC3E}">
        <p14:creationId xmlns:p14="http://schemas.microsoft.com/office/powerpoint/2010/main" val="2005539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defRPr sz="1200" b="0">
                <a:solidFill>
                  <a:schemeClr val="tx1"/>
                </a:solidFill>
                <a:effectLst/>
                <a:latin typeface="Times New Roman" pitchFamily="18" charset="0"/>
                <a:cs typeface="+mn-cs"/>
              </a:defRPr>
            </a:lvl1pPr>
          </a:lstStyle>
          <a:p>
            <a:pPr>
              <a:defRPr/>
            </a:pPr>
            <a:endParaRPr lang="en-US" dirty="0"/>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defRPr sz="1200" b="0">
                <a:solidFill>
                  <a:schemeClr val="tx1"/>
                </a:solidFill>
                <a:effectLst/>
                <a:latin typeface="Times New Roman" pitchFamily="18"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eaLnBrk="0" hangingPunct="0">
              <a:defRPr sz="1200" b="0">
                <a:solidFill>
                  <a:schemeClr val="tx1"/>
                </a:solidFill>
                <a:effectLst/>
                <a:latin typeface="Times New Roman" pitchFamily="18" charset="0"/>
                <a:cs typeface="+mn-cs"/>
              </a:defRPr>
            </a:lvl1pPr>
          </a:lstStyle>
          <a:p>
            <a:pPr>
              <a:defRPr/>
            </a:pPr>
            <a:endParaRPr lang="en-US" dirty="0"/>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defRPr sz="1200" b="0">
                <a:solidFill>
                  <a:schemeClr val="tx1"/>
                </a:solidFill>
                <a:effectLst/>
                <a:latin typeface="Times New Roman" pitchFamily="18" charset="0"/>
                <a:cs typeface="+mn-cs"/>
              </a:defRPr>
            </a:lvl1pPr>
          </a:lstStyle>
          <a:p>
            <a:pPr>
              <a:defRPr/>
            </a:pPr>
            <a:fld id="{F9535BD6-FAB7-4BE8-B3CD-462CB56F63AE}" type="slidenum">
              <a:rPr lang="en-US"/>
              <a:pPr>
                <a:defRPr/>
              </a:pPr>
              <a:t>‹#›</a:t>
            </a:fld>
            <a:endParaRPr lang="en-US" dirty="0"/>
          </a:p>
        </p:txBody>
      </p:sp>
    </p:spTree>
    <p:extLst>
      <p:ext uri="{BB962C8B-B14F-4D97-AF65-F5344CB8AC3E}">
        <p14:creationId xmlns:p14="http://schemas.microsoft.com/office/powerpoint/2010/main" val="2268029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FE8D7486-BFD9-4FC1-89F5-286F5C3C7A80}" type="slidenum">
              <a:rPr lang="en-US" smtClean="0">
                <a:cs typeface="Arial" charset="0"/>
              </a:rPr>
              <a:pPr/>
              <a:t>1</a:t>
            </a:fld>
            <a:endParaRPr lang="en-US" dirty="0" smtClean="0">
              <a:cs typeface="Arial" charset="0"/>
            </a:endParaRPr>
          </a:p>
        </p:txBody>
      </p:sp>
      <p:sp>
        <p:nvSpPr>
          <p:cNvPr id="16386" name="Rectangle 2"/>
          <p:cNvSpPr>
            <a:spLocks noGrp="1" noRot="1" noChangeAspect="1" noChangeArrowheads="1" noTextEdit="1"/>
          </p:cNvSpPr>
          <p:nvPr>
            <p:ph type="sldImg"/>
          </p:nvPr>
        </p:nvSpPr>
        <p:spPr>
          <a:ln cap="flat"/>
        </p:spPr>
      </p:sp>
      <p:sp>
        <p:nvSpPr>
          <p:cNvPr id="1638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3546279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13</a:t>
            </a:fld>
            <a:endParaRPr lang="en-US" dirty="0"/>
          </a:p>
        </p:txBody>
      </p:sp>
    </p:spTree>
    <p:extLst>
      <p:ext uri="{BB962C8B-B14F-4D97-AF65-F5344CB8AC3E}">
        <p14:creationId xmlns:p14="http://schemas.microsoft.com/office/powerpoint/2010/main" val="1468467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14</a:t>
            </a:fld>
            <a:endParaRPr lang="en-US" dirty="0"/>
          </a:p>
        </p:txBody>
      </p:sp>
    </p:spTree>
    <p:extLst>
      <p:ext uri="{BB962C8B-B14F-4D97-AF65-F5344CB8AC3E}">
        <p14:creationId xmlns:p14="http://schemas.microsoft.com/office/powerpoint/2010/main" val="2505693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15</a:t>
            </a:fld>
            <a:endParaRPr lang="en-US" dirty="0"/>
          </a:p>
        </p:txBody>
      </p:sp>
    </p:spTree>
    <p:extLst>
      <p:ext uri="{BB962C8B-B14F-4D97-AF65-F5344CB8AC3E}">
        <p14:creationId xmlns:p14="http://schemas.microsoft.com/office/powerpoint/2010/main" val="3359105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16</a:t>
            </a:fld>
            <a:endParaRPr lang="en-US" dirty="0"/>
          </a:p>
        </p:txBody>
      </p:sp>
    </p:spTree>
    <p:extLst>
      <p:ext uri="{BB962C8B-B14F-4D97-AF65-F5344CB8AC3E}">
        <p14:creationId xmlns:p14="http://schemas.microsoft.com/office/powerpoint/2010/main" val="37189813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17</a:t>
            </a:fld>
            <a:endParaRPr lang="en-US" dirty="0"/>
          </a:p>
        </p:txBody>
      </p:sp>
    </p:spTree>
    <p:extLst>
      <p:ext uri="{BB962C8B-B14F-4D97-AF65-F5344CB8AC3E}">
        <p14:creationId xmlns:p14="http://schemas.microsoft.com/office/powerpoint/2010/main" val="2800687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18</a:t>
            </a:fld>
            <a:endParaRPr lang="en-US" dirty="0"/>
          </a:p>
        </p:txBody>
      </p:sp>
    </p:spTree>
    <p:extLst>
      <p:ext uri="{BB962C8B-B14F-4D97-AF65-F5344CB8AC3E}">
        <p14:creationId xmlns:p14="http://schemas.microsoft.com/office/powerpoint/2010/main" val="2733086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20</a:t>
            </a:fld>
            <a:endParaRPr lang="en-US" dirty="0"/>
          </a:p>
        </p:txBody>
      </p:sp>
    </p:spTree>
    <p:extLst>
      <p:ext uri="{BB962C8B-B14F-4D97-AF65-F5344CB8AC3E}">
        <p14:creationId xmlns:p14="http://schemas.microsoft.com/office/powerpoint/2010/main" val="3615855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22</a:t>
            </a:fld>
            <a:endParaRPr lang="en-US" dirty="0"/>
          </a:p>
        </p:txBody>
      </p:sp>
    </p:spTree>
    <p:extLst>
      <p:ext uri="{BB962C8B-B14F-4D97-AF65-F5344CB8AC3E}">
        <p14:creationId xmlns:p14="http://schemas.microsoft.com/office/powerpoint/2010/main" val="1005134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23</a:t>
            </a:fld>
            <a:endParaRPr lang="en-US" dirty="0"/>
          </a:p>
        </p:txBody>
      </p:sp>
    </p:spTree>
    <p:extLst>
      <p:ext uri="{BB962C8B-B14F-4D97-AF65-F5344CB8AC3E}">
        <p14:creationId xmlns:p14="http://schemas.microsoft.com/office/powerpoint/2010/main" val="4112706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24</a:t>
            </a:fld>
            <a:endParaRPr lang="en-US" dirty="0"/>
          </a:p>
        </p:txBody>
      </p:sp>
    </p:spTree>
    <p:extLst>
      <p:ext uri="{BB962C8B-B14F-4D97-AF65-F5344CB8AC3E}">
        <p14:creationId xmlns:p14="http://schemas.microsoft.com/office/powerpoint/2010/main" val="538556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a:t>
            </a:fld>
            <a:endParaRPr lang="en-US" dirty="0"/>
          </a:p>
        </p:txBody>
      </p:sp>
    </p:spTree>
    <p:extLst>
      <p:ext uri="{BB962C8B-B14F-4D97-AF65-F5344CB8AC3E}">
        <p14:creationId xmlns:p14="http://schemas.microsoft.com/office/powerpoint/2010/main" val="3295739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25</a:t>
            </a:fld>
            <a:endParaRPr lang="en-US" dirty="0"/>
          </a:p>
        </p:txBody>
      </p:sp>
    </p:spTree>
    <p:extLst>
      <p:ext uri="{BB962C8B-B14F-4D97-AF65-F5344CB8AC3E}">
        <p14:creationId xmlns:p14="http://schemas.microsoft.com/office/powerpoint/2010/main" val="2983701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26</a:t>
            </a:fld>
            <a:endParaRPr lang="en-US" dirty="0"/>
          </a:p>
        </p:txBody>
      </p:sp>
    </p:spTree>
    <p:extLst>
      <p:ext uri="{BB962C8B-B14F-4D97-AF65-F5344CB8AC3E}">
        <p14:creationId xmlns:p14="http://schemas.microsoft.com/office/powerpoint/2010/main" val="37633706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27</a:t>
            </a:fld>
            <a:endParaRPr lang="en-US" dirty="0"/>
          </a:p>
        </p:txBody>
      </p:sp>
    </p:spTree>
    <p:extLst>
      <p:ext uri="{BB962C8B-B14F-4D97-AF65-F5344CB8AC3E}">
        <p14:creationId xmlns:p14="http://schemas.microsoft.com/office/powerpoint/2010/main" val="16266203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28</a:t>
            </a:fld>
            <a:endParaRPr lang="en-US" dirty="0"/>
          </a:p>
        </p:txBody>
      </p:sp>
    </p:spTree>
    <p:extLst>
      <p:ext uri="{BB962C8B-B14F-4D97-AF65-F5344CB8AC3E}">
        <p14:creationId xmlns:p14="http://schemas.microsoft.com/office/powerpoint/2010/main" val="36170988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29</a:t>
            </a:fld>
            <a:endParaRPr lang="en-US" dirty="0"/>
          </a:p>
        </p:txBody>
      </p:sp>
    </p:spTree>
    <p:extLst>
      <p:ext uri="{BB962C8B-B14F-4D97-AF65-F5344CB8AC3E}">
        <p14:creationId xmlns:p14="http://schemas.microsoft.com/office/powerpoint/2010/main" val="3291047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30</a:t>
            </a:fld>
            <a:endParaRPr lang="en-US" dirty="0"/>
          </a:p>
        </p:txBody>
      </p:sp>
    </p:spTree>
    <p:extLst>
      <p:ext uri="{BB962C8B-B14F-4D97-AF65-F5344CB8AC3E}">
        <p14:creationId xmlns:p14="http://schemas.microsoft.com/office/powerpoint/2010/main" val="36416944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31</a:t>
            </a:fld>
            <a:endParaRPr lang="en-US" dirty="0"/>
          </a:p>
        </p:txBody>
      </p:sp>
    </p:spTree>
    <p:extLst>
      <p:ext uri="{BB962C8B-B14F-4D97-AF65-F5344CB8AC3E}">
        <p14:creationId xmlns:p14="http://schemas.microsoft.com/office/powerpoint/2010/main" val="31616686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32</a:t>
            </a:fld>
            <a:endParaRPr lang="en-US" dirty="0"/>
          </a:p>
        </p:txBody>
      </p:sp>
    </p:spTree>
    <p:extLst>
      <p:ext uri="{BB962C8B-B14F-4D97-AF65-F5344CB8AC3E}">
        <p14:creationId xmlns:p14="http://schemas.microsoft.com/office/powerpoint/2010/main" val="4842464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33</a:t>
            </a:fld>
            <a:endParaRPr lang="en-US" dirty="0"/>
          </a:p>
        </p:txBody>
      </p:sp>
    </p:spTree>
    <p:extLst>
      <p:ext uri="{BB962C8B-B14F-4D97-AF65-F5344CB8AC3E}">
        <p14:creationId xmlns:p14="http://schemas.microsoft.com/office/powerpoint/2010/main" val="5039419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34</a:t>
            </a:fld>
            <a:endParaRPr lang="en-US" dirty="0"/>
          </a:p>
        </p:txBody>
      </p:sp>
    </p:spTree>
    <p:extLst>
      <p:ext uri="{BB962C8B-B14F-4D97-AF65-F5344CB8AC3E}">
        <p14:creationId xmlns:p14="http://schemas.microsoft.com/office/powerpoint/2010/main" val="3321898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6</a:t>
            </a:fld>
            <a:endParaRPr lang="en-US" dirty="0"/>
          </a:p>
        </p:txBody>
      </p:sp>
    </p:spTree>
    <p:extLst>
      <p:ext uri="{BB962C8B-B14F-4D97-AF65-F5344CB8AC3E}">
        <p14:creationId xmlns:p14="http://schemas.microsoft.com/office/powerpoint/2010/main" val="26895306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35</a:t>
            </a:fld>
            <a:endParaRPr lang="en-US" dirty="0"/>
          </a:p>
        </p:txBody>
      </p:sp>
    </p:spTree>
    <p:extLst>
      <p:ext uri="{BB962C8B-B14F-4D97-AF65-F5344CB8AC3E}">
        <p14:creationId xmlns:p14="http://schemas.microsoft.com/office/powerpoint/2010/main" val="2031594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36</a:t>
            </a:fld>
            <a:endParaRPr lang="en-US" dirty="0"/>
          </a:p>
        </p:txBody>
      </p:sp>
    </p:spTree>
    <p:extLst>
      <p:ext uri="{BB962C8B-B14F-4D97-AF65-F5344CB8AC3E}">
        <p14:creationId xmlns:p14="http://schemas.microsoft.com/office/powerpoint/2010/main" val="36225260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37</a:t>
            </a:fld>
            <a:endParaRPr lang="en-US" dirty="0"/>
          </a:p>
        </p:txBody>
      </p:sp>
    </p:spTree>
    <p:extLst>
      <p:ext uri="{BB962C8B-B14F-4D97-AF65-F5344CB8AC3E}">
        <p14:creationId xmlns:p14="http://schemas.microsoft.com/office/powerpoint/2010/main" val="16167210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38</a:t>
            </a:fld>
            <a:endParaRPr lang="en-US" dirty="0"/>
          </a:p>
        </p:txBody>
      </p:sp>
    </p:spTree>
    <p:extLst>
      <p:ext uri="{BB962C8B-B14F-4D97-AF65-F5344CB8AC3E}">
        <p14:creationId xmlns:p14="http://schemas.microsoft.com/office/powerpoint/2010/main" val="15565892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39</a:t>
            </a:fld>
            <a:endParaRPr lang="en-US" dirty="0"/>
          </a:p>
        </p:txBody>
      </p:sp>
    </p:spTree>
    <p:extLst>
      <p:ext uri="{BB962C8B-B14F-4D97-AF65-F5344CB8AC3E}">
        <p14:creationId xmlns:p14="http://schemas.microsoft.com/office/powerpoint/2010/main" val="35247748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40</a:t>
            </a:fld>
            <a:endParaRPr lang="en-US" dirty="0"/>
          </a:p>
        </p:txBody>
      </p:sp>
    </p:spTree>
    <p:extLst>
      <p:ext uri="{BB962C8B-B14F-4D97-AF65-F5344CB8AC3E}">
        <p14:creationId xmlns:p14="http://schemas.microsoft.com/office/powerpoint/2010/main" val="41946090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41</a:t>
            </a:fld>
            <a:endParaRPr lang="en-US" dirty="0"/>
          </a:p>
        </p:txBody>
      </p:sp>
    </p:spTree>
    <p:extLst>
      <p:ext uri="{BB962C8B-B14F-4D97-AF65-F5344CB8AC3E}">
        <p14:creationId xmlns:p14="http://schemas.microsoft.com/office/powerpoint/2010/main" val="26841063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42</a:t>
            </a:fld>
            <a:endParaRPr lang="en-US" dirty="0"/>
          </a:p>
        </p:txBody>
      </p:sp>
    </p:spTree>
    <p:extLst>
      <p:ext uri="{BB962C8B-B14F-4D97-AF65-F5344CB8AC3E}">
        <p14:creationId xmlns:p14="http://schemas.microsoft.com/office/powerpoint/2010/main" val="15895344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43</a:t>
            </a:fld>
            <a:endParaRPr lang="en-US" dirty="0"/>
          </a:p>
        </p:txBody>
      </p:sp>
    </p:spTree>
    <p:extLst>
      <p:ext uri="{BB962C8B-B14F-4D97-AF65-F5344CB8AC3E}">
        <p14:creationId xmlns:p14="http://schemas.microsoft.com/office/powerpoint/2010/main" val="39733081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44</a:t>
            </a:fld>
            <a:endParaRPr lang="en-US" dirty="0"/>
          </a:p>
        </p:txBody>
      </p:sp>
    </p:spTree>
    <p:extLst>
      <p:ext uri="{BB962C8B-B14F-4D97-AF65-F5344CB8AC3E}">
        <p14:creationId xmlns:p14="http://schemas.microsoft.com/office/powerpoint/2010/main" val="1445060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7</a:t>
            </a:fld>
            <a:endParaRPr lang="en-US" dirty="0"/>
          </a:p>
        </p:txBody>
      </p:sp>
    </p:spTree>
    <p:extLst>
      <p:ext uri="{BB962C8B-B14F-4D97-AF65-F5344CB8AC3E}">
        <p14:creationId xmlns:p14="http://schemas.microsoft.com/office/powerpoint/2010/main" val="42907980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46</a:t>
            </a:fld>
            <a:endParaRPr lang="en-US" dirty="0"/>
          </a:p>
        </p:txBody>
      </p:sp>
    </p:spTree>
    <p:extLst>
      <p:ext uri="{BB962C8B-B14F-4D97-AF65-F5344CB8AC3E}">
        <p14:creationId xmlns:p14="http://schemas.microsoft.com/office/powerpoint/2010/main" val="2182251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48</a:t>
            </a:fld>
            <a:endParaRPr lang="en-US" dirty="0"/>
          </a:p>
        </p:txBody>
      </p:sp>
    </p:spTree>
    <p:extLst>
      <p:ext uri="{BB962C8B-B14F-4D97-AF65-F5344CB8AC3E}">
        <p14:creationId xmlns:p14="http://schemas.microsoft.com/office/powerpoint/2010/main" val="17273126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49</a:t>
            </a:fld>
            <a:endParaRPr lang="en-US" dirty="0"/>
          </a:p>
        </p:txBody>
      </p:sp>
    </p:spTree>
    <p:extLst>
      <p:ext uri="{BB962C8B-B14F-4D97-AF65-F5344CB8AC3E}">
        <p14:creationId xmlns:p14="http://schemas.microsoft.com/office/powerpoint/2010/main" val="39513938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41521A-2C4A-4B2C-B7BD-3889C73180C4}" type="slidenum">
              <a:rPr lang="en-US" altLang="en-US" smtClean="0"/>
              <a:pPr eaLnBrk="1" hangingPunct="1"/>
              <a:t>50</a:t>
            </a:fld>
            <a:endParaRPr lang="en-US" altLang="en-US"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662789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8</a:t>
            </a:fld>
            <a:endParaRPr lang="en-US" dirty="0"/>
          </a:p>
        </p:txBody>
      </p:sp>
    </p:spTree>
    <p:extLst>
      <p:ext uri="{BB962C8B-B14F-4D97-AF65-F5344CB8AC3E}">
        <p14:creationId xmlns:p14="http://schemas.microsoft.com/office/powerpoint/2010/main" val="1620253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9</a:t>
            </a:fld>
            <a:endParaRPr lang="en-US" dirty="0"/>
          </a:p>
        </p:txBody>
      </p:sp>
    </p:spTree>
    <p:extLst>
      <p:ext uri="{BB962C8B-B14F-4D97-AF65-F5344CB8AC3E}">
        <p14:creationId xmlns:p14="http://schemas.microsoft.com/office/powerpoint/2010/main" val="2149389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10</a:t>
            </a:fld>
            <a:endParaRPr lang="en-US" dirty="0"/>
          </a:p>
        </p:txBody>
      </p:sp>
    </p:spTree>
    <p:extLst>
      <p:ext uri="{BB962C8B-B14F-4D97-AF65-F5344CB8AC3E}">
        <p14:creationId xmlns:p14="http://schemas.microsoft.com/office/powerpoint/2010/main" val="3079676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11</a:t>
            </a:fld>
            <a:endParaRPr lang="en-US" dirty="0"/>
          </a:p>
        </p:txBody>
      </p:sp>
    </p:spTree>
    <p:extLst>
      <p:ext uri="{BB962C8B-B14F-4D97-AF65-F5344CB8AC3E}">
        <p14:creationId xmlns:p14="http://schemas.microsoft.com/office/powerpoint/2010/main" val="769903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959E96-1061-4E2E-B998-2EDD65CD9656}" type="slidenum">
              <a:rPr lang="en-US" smtClean="0"/>
              <a:pPr/>
              <a:t>12</a:t>
            </a:fld>
            <a:endParaRPr lang="en-US" dirty="0"/>
          </a:p>
        </p:txBody>
      </p:sp>
    </p:spTree>
    <p:extLst>
      <p:ext uri="{BB962C8B-B14F-4D97-AF65-F5344CB8AC3E}">
        <p14:creationId xmlns:p14="http://schemas.microsoft.com/office/powerpoint/2010/main" val="2390760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1026"/>
          <p:cNvGrpSpPr>
            <a:grpSpLocks/>
          </p:cNvGrpSpPr>
          <p:nvPr/>
        </p:nvGrpSpPr>
        <p:grpSpPr bwMode="auto">
          <a:xfrm>
            <a:off x="0" y="2438400"/>
            <a:ext cx="9009063" cy="1052513"/>
            <a:chOff x="0" y="1536"/>
            <a:chExt cx="5675" cy="663"/>
          </a:xfrm>
        </p:grpSpPr>
        <p:grpSp>
          <p:nvGrpSpPr>
            <p:cNvPr id="5" name="Group 1027"/>
            <p:cNvGrpSpPr>
              <a:grpSpLocks/>
            </p:cNvGrpSpPr>
            <p:nvPr/>
          </p:nvGrpSpPr>
          <p:grpSpPr bwMode="auto">
            <a:xfrm>
              <a:off x="185" y="1604"/>
              <a:ext cx="449" cy="299"/>
              <a:chOff x="720" y="336"/>
              <a:chExt cx="624" cy="432"/>
            </a:xfrm>
          </p:grpSpPr>
          <p:sp>
            <p:nvSpPr>
              <p:cNvPr id="12" name="Rectangle 1028"/>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sp>
            <p:nvSpPr>
              <p:cNvPr id="13" name="Rectangle 1029"/>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grpSp>
        <p:grpSp>
          <p:nvGrpSpPr>
            <p:cNvPr id="6" name="Group 1030"/>
            <p:cNvGrpSpPr>
              <a:grpSpLocks/>
            </p:cNvGrpSpPr>
            <p:nvPr/>
          </p:nvGrpSpPr>
          <p:grpSpPr bwMode="auto">
            <a:xfrm>
              <a:off x="263" y="1870"/>
              <a:ext cx="466" cy="299"/>
              <a:chOff x="912" y="2640"/>
              <a:chExt cx="672" cy="432"/>
            </a:xfrm>
          </p:grpSpPr>
          <p:sp>
            <p:nvSpPr>
              <p:cNvPr id="10" name="Rectangle 1031"/>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sp>
            <p:nvSpPr>
              <p:cNvPr id="11" name="Rectangle 1032"/>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grpSp>
        <p:sp>
          <p:nvSpPr>
            <p:cNvPr id="7" name="Rectangle 1033"/>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sp>
          <p:nvSpPr>
            <p:cNvPr id="8" name="Rectangle 1034"/>
            <p:cNvSpPr>
              <a:spLocks noChangeArrowheads="1"/>
            </p:cNvSpPr>
            <p:nvPr/>
          </p:nvSpPr>
          <p:spPr bwMode="auto">
            <a:xfrm>
              <a:off x="400" y="1536"/>
              <a:ext cx="20" cy="663"/>
            </a:xfrm>
            <a:prstGeom prst="rect">
              <a:avLst/>
            </a:prstGeom>
            <a:solidFill>
              <a:srgbClr val="F85E08"/>
            </a:soli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sp>
          <p:nvSpPr>
            <p:cNvPr id="9" name="Rectangle 1035"/>
            <p:cNvSpPr>
              <a:spLocks noChangeArrowheads="1"/>
            </p:cNvSpPr>
            <p:nvPr/>
          </p:nvSpPr>
          <p:spPr bwMode="auto">
            <a:xfrm flipV="1">
              <a:off x="199" y="2060"/>
              <a:ext cx="5476" cy="29"/>
            </a:xfrm>
            <a:prstGeom prst="rect">
              <a:avLst/>
            </a:prstGeom>
            <a:solidFill>
              <a:srgbClr val="F85E08"/>
            </a:solidFill>
            <a:ln w="9525">
              <a:noFill/>
              <a:miter lim="800000"/>
              <a:headEnd/>
              <a:tailEnd/>
            </a:ln>
            <a:effectLst/>
          </p:spPr>
          <p:txBody>
            <a:bodyPr wrap="none" anchor="ctr"/>
            <a:lstStyle/>
            <a:p>
              <a:pPr algn="ctr">
                <a:defRPr/>
              </a:pPr>
              <a:endParaRPr lang="en-US" dirty="0">
                <a:effectLst>
                  <a:outerShdw blurRad="38100" dist="38100" dir="2700000" algn="tl">
                    <a:srgbClr val="000000">
                      <a:alpha val="43137"/>
                    </a:srgbClr>
                  </a:outerShdw>
                </a:effectLst>
                <a:cs typeface="+mn-cs"/>
              </a:endParaRPr>
            </a:p>
          </p:txBody>
        </p:sp>
      </p:grpSp>
      <p:sp>
        <p:nvSpPr>
          <p:cNvPr id="93197" name="Rectangle 1037"/>
          <p:cNvSpPr>
            <a:spLocks noGrp="1" noChangeArrowheads="1"/>
          </p:cNvSpPr>
          <p:nvPr>
            <p:ph type="subTitle" idx="1" hasCustomPrompt="1"/>
          </p:nvPr>
        </p:nvSpPr>
        <p:spPr>
          <a:xfrm>
            <a:off x="677497" y="3886200"/>
            <a:ext cx="7780703" cy="2286000"/>
          </a:xfrm>
        </p:spPr>
        <p:txBody>
          <a:bodyPr/>
          <a:lstStyle>
            <a:lvl1pPr marL="0" indent="0" algn="ctr">
              <a:buFont typeface="Wingdings" pitchFamily="2" charset="2"/>
              <a:buNone/>
              <a:defRPr sz="4000" b="0">
                <a:solidFill>
                  <a:srgbClr val="0000CC"/>
                </a:solidFill>
                <a:effectLst>
                  <a:outerShdw blurRad="38100" dist="38100" dir="2700000" algn="tl">
                    <a:srgbClr val="C0C0C0"/>
                  </a:outerShdw>
                </a:effectLst>
              </a:defRPr>
            </a:lvl1pPr>
          </a:lstStyle>
          <a:p>
            <a:r>
              <a:rPr lang="en-US" dirty="0" smtClean="0"/>
              <a:t>Chapter 1</a:t>
            </a:r>
          </a:p>
          <a:p>
            <a:r>
              <a:rPr lang="en-US" dirty="0" smtClean="0"/>
              <a:t>Some Title ….</a:t>
            </a:r>
            <a:endParaRPr lang="en-US" dirty="0"/>
          </a:p>
        </p:txBody>
      </p:sp>
      <p:sp>
        <p:nvSpPr>
          <p:cNvPr id="14" name="Rectangle 13"/>
          <p:cNvSpPr>
            <a:spLocks noGrp="1" noChangeArrowheads="1"/>
          </p:cNvSpPr>
          <p:nvPr userDrawn="1"/>
        </p:nvSpPr>
        <p:spPr bwMode="auto">
          <a:xfrm>
            <a:off x="0" y="304800"/>
            <a:ext cx="9144000" cy="2286000"/>
          </a:xfrm>
          <a:prstGeom prst="rect">
            <a:avLst/>
          </a:prstGeom>
          <a:noFill/>
          <a:ln w="9525">
            <a:noFill/>
            <a:miter lim="800000"/>
            <a:headEnd/>
            <a:tailEnd/>
          </a:ln>
          <a:effectLst/>
        </p:spPr>
        <p:txBody>
          <a:bodyPr anchor="b"/>
          <a:lstStyle>
            <a:lvl1pPr algn="ctr" rtl="0" fontAlgn="base">
              <a:spcBef>
                <a:spcPct val="0"/>
              </a:spcBef>
              <a:spcAft>
                <a:spcPct val="0"/>
              </a:spcAft>
              <a:defRPr sz="3600">
                <a:solidFill>
                  <a:srgbClr val="CC3300"/>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2pPr>
            <a:lvl3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3pPr>
            <a:lvl4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4pPr>
            <a:lvl5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5pPr>
            <a:lvl6pPr marL="4572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9pPr>
          </a:lstStyle>
          <a:p>
            <a:pPr>
              <a:spcBef>
                <a:spcPts val="1200"/>
              </a:spcBef>
              <a:defRPr/>
            </a:pPr>
            <a:r>
              <a:rPr lang="en-US" dirty="0" smtClean="0">
                <a:solidFill>
                  <a:srgbClr val="F85E08"/>
                </a:solidFill>
              </a:rPr>
              <a:t/>
            </a:r>
            <a:br>
              <a:rPr lang="en-US" dirty="0" smtClean="0">
                <a:solidFill>
                  <a:srgbClr val="F85E08"/>
                </a:solidFill>
              </a:rPr>
            </a:br>
            <a:r>
              <a:rPr lang="en-US" dirty="0">
                <a:solidFill>
                  <a:srgbClr val="F85E08"/>
                </a:solidFill>
              </a:rPr>
              <a:t/>
            </a:r>
            <a:br>
              <a:rPr lang="en-US" dirty="0">
                <a:solidFill>
                  <a:srgbClr val="F85E08"/>
                </a:solidFill>
              </a:rPr>
            </a:br>
            <a:r>
              <a:rPr lang="en-US" dirty="0" smtClean="0">
                <a:solidFill>
                  <a:srgbClr val="F85E08"/>
                </a:solidFill>
              </a:rPr>
              <a:t/>
            </a:r>
            <a:br>
              <a:rPr lang="en-US" dirty="0" smtClean="0">
                <a:solidFill>
                  <a:srgbClr val="F85E08"/>
                </a:solidFill>
              </a:rPr>
            </a:br>
            <a:r>
              <a:rPr lang="en-US" sz="4000" b="0" dirty="0" smtClean="0">
                <a:solidFill>
                  <a:srgbClr val="F85E08"/>
                </a:solidFill>
              </a:rPr>
              <a:t>Business </a:t>
            </a:r>
            <a:r>
              <a:rPr lang="en-US" sz="4000" b="0" dirty="0">
                <a:solidFill>
                  <a:srgbClr val="F85E08"/>
                </a:solidFill>
              </a:rPr>
              <a:t>Intelligence and Analytics: Systems for Decision </a:t>
            </a:r>
            <a:r>
              <a:rPr lang="en-US" sz="4000" b="0" dirty="0" smtClean="0">
                <a:solidFill>
                  <a:srgbClr val="F85E08"/>
                </a:solidFill>
              </a:rPr>
              <a:t>Support </a:t>
            </a:r>
          </a:p>
          <a:p>
            <a:pPr>
              <a:spcBef>
                <a:spcPts val="1200"/>
              </a:spcBef>
              <a:defRPr/>
            </a:pPr>
            <a:r>
              <a:rPr lang="en-US" sz="4000" b="0" dirty="0" smtClean="0">
                <a:solidFill>
                  <a:srgbClr val="F85E08"/>
                </a:solidFill>
              </a:rPr>
              <a:t>(10</a:t>
            </a:r>
            <a:r>
              <a:rPr lang="en-US" sz="4000" b="0" baseline="30000" dirty="0" smtClean="0">
                <a:solidFill>
                  <a:srgbClr val="F85E08"/>
                </a:solidFill>
              </a:rPr>
              <a:t>th</a:t>
            </a:r>
            <a:r>
              <a:rPr lang="en-US" sz="4000" b="0" dirty="0" smtClean="0">
                <a:solidFill>
                  <a:srgbClr val="F85E08"/>
                </a:solidFill>
              </a:rPr>
              <a:t> Edition)</a:t>
            </a:r>
            <a:endParaRPr lang="en-US" sz="4000" b="0" dirty="0">
              <a:solidFill>
                <a:srgbClr val="F85E08"/>
              </a:solidFill>
            </a:endParaRPr>
          </a:p>
        </p:txBody>
      </p:sp>
      <p:pic>
        <p:nvPicPr>
          <p:cNvPr id="15" name="Picture 2" descr="http://ecx.images-amazon.com/images/I/51L11n8dpnL._SX258_BO1,204,203,200_.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90857" y="2141538"/>
            <a:ext cx="1889222" cy="23542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50825"/>
            <a:ext cx="1951038" cy="58816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50825"/>
            <a:ext cx="5700712" cy="58816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9402A8D-DDAC-497C-93D6-0F6E7DA747E5}" type="slidenum">
              <a:rPr lang="en-US"/>
              <a:pPr>
                <a:defRPr/>
              </a:pPr>
              <a:t>‹#›</a:t>
            </a:fld>
            <a:endParaRPr lang="en-US" dirty="0"/>
          </a:p>
        </p:txBody>
      </p:sp>
    </p:spTree>
    <p:extLst>
      <p:ext uri="{BB962C8B-B14F-4D97-AF65-F5344CB8AC3E}">
        <p14:creationId xmlns:p14="http://schemas.microsoft.com/office/powerpoint/2010/main" val="293815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762000" y="1524000"/>
            <a:ext cx="8193088" cy="4800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1524000"/>
            <a:ext cx="3810000"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1524000"/>
            <a:ext cx="3810000"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79" name="Text Box 19"/>
          <p:cNvSpPr txBox="1">
            <a:spLocks noChangeArrowheads="1"/>
          </p:cNvSpPr>
          <p:nvPr/>
        </p:nvSpPr>
        <p:spPr bwMode="auto">
          <a:xfrm>
            <a:off x="990600" y="6431578"/>
            <a:ext cx="7315200" cy="276999"/>
          </a:xfrm>
          <a:prstGeom prst="rect">
            <a:avLst/>
          </a:prstGeom>
          <a:noFill/>
          <a:ln w="9525">
            <a:noFill/>
            <a:miter lim="800000"/>
            <a:headEnd/>
            <a:tailEnd/>
          </a:ln>
          <a:effectLst/>
        </p:spPr>
        <p:txBody>
          <a:bodyPr wrap="square" anchor="b">
            <a:spAutoFit/>
          </a:bodyPr>
          <a:lstStyle/>
          <a:p>
            <a:pPr algn="ctr">
              <a:spcBef>
                <a:spcPts val="600"/>
              </a:spcBef>
              <a:buClr>
                <a:schemeClr val="hlink"/>
              </a:buClr>
              <a:buSzPct val="110000"/>
              <a:buFont typeface="Wingdings" pitchFamily="2" charset="2"/>
              <a:buNone/>
              <a:defRPr/>
            </a:pPr>
            <a:r>
              <a:rPr lang="en-US" sz="1200" b="0" i="1" dirty="0">
                <a:solidFill>
                  <a:schemeClr val="tx1"/>
                </a:solidFill>
                <a:latin typeface="Arial" charset="0"/>
                <a:cs typeface="+mn-cs"/>
              </a:rPr>
              <a:t>     </a:t>
            </a:r>
            <a:r>
              <a:rPr lang="en-US" sz="1200" b="0" i="1" dirty="0">
                <a:solidFill>
                  <a:srgbClr val="0000CC"/>
                </a:solidFill>
                <a:latin typeface="Arial" charset="0"/>
                <a:cs typeface="+mn-cs"/>
              </a:rPr>
              <a:t>Copyright © </a:t>
            </a:r>
            <a:r>
              <a:rPr lang="en-US" sz="1200" b="0" i="1" dirty="0" smtClean="0">
                <a:solidFill>
                  <a:srgbClr val="0000CC"/>
                </a:solidFill>
                <a:latin typeface="Arial" charset="0"/>
                <a:cs typeface="+mn-cs"/>
              </a:rPr>
              <a:t>2014 </a:t>
            </a:r>
            <a:r>
              <a:rPr lang="en-US" sz="1200" b="0" i="1" dirty="0">
                <a:solidFill>
                  <a:srgbClr val="0000CC"/>
                </a:solidFill>
                <a:latin typeface="Arial" charset="0"/>
                <a:cs typeface="+mn-cs"/>
              </a:rPr>
              <a:t>Pearson Education, Inc. </a:t>
            </a:r>
            <a:endParaRPr lang="en-US" sz="1200" b="0" dirty="0">
              <a:solidFill>
                <a:srgbClr val="0000CC"/>
              </a:solidFill>
              <a:latin typeface="Arial" charset="0"/>
              <a:cs typeface="+mn-cs"/>
            </a:endParaRPr>
          </a:p>
        </p:txBody>
      </p:sp>
      <p:sp>
        <p:nvSpPr>
          <p:cNvPr id="92162" name="Rectangle 2"/>
          <p:cNvSpPr>
            <a:spLocks noChangeArrowheads="1"/>
          </p:cNvSpPr>
          <p:nvPr/>
        </p:nvSpPr>
        <p:spPr bwMode="ltGray">
          <a:xfrm>
            <a:off x="417513" y="731838"/>
            <a:ext cx="438150" cy="474662"/>
          </a:xfrm>
          <a:prstGeom prst="rect">
            <a:avLst/>
          </a:prstGeom>
          <a:solidFill>
            <a:schemeClr val="accent2"/>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3" name="Rectangle 3"/>
          <p:cNvSpPr>
            <a:spLocks noChangeArrowheads="1"/>
          </p:cNvSpPr>
          <p:nvPr/>
        </p:nvSpPr>
        <p:spPr bwMode="ltGray">
          <a:xfrm>
            <a:off x="800100" y="731838"/>
            <a:ext cx="328613" cy="47466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4" name="Rectangle 4"/>
          <p:cNvSpPr>
            <a:spLocks noChangeArrowheads="1"/>
          </p:cNvSpPr>
          <p:nvPr/>
        </p:nvSpPr>
        <p:spPr bwMode="ltGray">
          <a:xfrm>
            <a:off x="541338" y="1154113"/>
            <a:ext cx="422275" cy="474662"/>
          </a:xfrm>
          <a:prstGeom prst="rect">
            <a:avLst/>
          </a:prstGeom>
          <a:solidFill>
            <a:schemeClr val="folHlink"/>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5" name="Rectangle 5"/>
          <p:cNvSpPr>
            <a:spLocks noChangeArrowheads="1"/>
          </p:cNvSpPr>
          <p:nvPr/>
        </p:nvSpPr>
        <p:spPr bwMode="ltGray">
          <a:xfrm>
            <a:off x="911225" y="1154113"/>
            <a:ext cx="368300" cy="47466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6" name="Rectangle 6"/>
          <p:cNvSpPr>
            <a:spLocks noChangeArrowheads="1"/>
          </p:cNvSpPr>
          <p:nvPr/>
        </p:nvSpPr>
        <p:spPr bwMode="ltGray">
          <a:xfrm>
            <a:off x="127000" y="1081088"/>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7" name="Rectangle 7"/>
          <p:cNvSpPr>
            <a:spLocks noChangeArrowheads="1"/>
          </p:cNvSpPr>
          <p:nvPr/>
        </p:nvSpPr>
        <p:spPr bwMode="gray">
          <a:xfrm>
            <a:off x="762000" y="623888"/>
            <a:ext cx="31750" cy="1052512"/>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8" name="Rectangle 8"/>
          <p:cNvSpPr>
            <a:spLocks noChangeArrowheads="1"/>
          </p:cNvSpPr>
          <p:nvPr/>
        </p:nvSpPr>
        <p:spPr bwMode="gray">
          <a:xfrm>
            <a:off x="442913" y="1414463"/>
            <a:ext cx="8226425" cy="3175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92169" name="Rectangle 9"/>
          <p:cNvSpPr>
            <a:spLocks noGrp="1" noChangeArrowheads="1"/>
          </p:cNvSpPr>
          <p:nvPr>
            <p:ph type="title"/>
          </p:nvPr>
        </p:nvSpPr>
        <p:spPr bwMode="auto">
          <a:xfrm>
            <a:off x="1150938" y="231776"/>
            <a:ext cx="7793037" cy="11398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1034" name="Rectangle 10"/>
          <p:cNvSpPr>
            <a:spLocks noGrp="1" noChangeArrowheads="1"/>
          </p:cNvSpPr>
          <p:nvPr>
            <p:ph type="body" idx="1"/>
          </p:nvPr>
        </p:nvSpPr>
        <p:spPr bwMode="auto">
          <a:xfrm>
            <a:off x="777875" y="1524000"/>
            <a:ext cx="8177213"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2180" name="Text Box 20"/>
          <p:cNvSpPr txBox="1">
            <a:spLocks noChangeArrowheads="1"/>
          </p:cNvSpPr>
          <p:nvPr/>
        </p:nvSpPr>
        <p:spPr bwMode="auto">
          <a:xfrm>
            <a:off x="76200" y="6430962"/>
            <a:ext cx="606256" cy="276999"/>
          </a:xfrm>
          <a:prstGeom prst="rect">
            <a:avLst/>
          </a:prstGeom>
          <a:noFill/>
          <a:ln w="9525">
            <a:noFill/>
            <a:miter lim="800000"/>
            <a:headEnd/>
            <a:tailEnd/>
          </a:ln>
          <a:effectLst/>
        </p:spPr>
        <p:txBody>
          <a:bodyPr wrap="none">
            <a:spAutoFit/>
          </a:bodyPr>
          <a:lstStyle/>
          <a:p>
            <a:pPr>
              <a:defRPr/>
            </a:pPr>
            <a:r>
              <a:rPr lang="en-US" sz="1200" dirty="0" smtClean="0">
                <a:solidFill>
                  <a:srgbClr val="EE8411"/>
                </a:solidFill>
                <a:cs typeface="+mn-cs"/>
              </a:rPr>
              <a:t>2-</a:t>
            </a:r>
            <a:fld id="{930D3EF6-C8D8-4409-A7BA-DC47BF803ED5}" type="slidenum">
              <a:rPr lang="en-US" sz="1200" smtClean="0">
                <a:solidFill>
                  <a:srgbClr val="EE8411"/>
                </a:solidFill>
                <a:cs typeface="+mn-cs"/>
              </a:rPr>
              <a:pPr>
                <a:defRPr/>
              </a:pPr>
              <a:t>‹#›</a:t>
            </a:fld>
            <a:endParaRPr lang="en-US" sz="1200" dirty="0">
              <a:solidFill>
                <a:srgbClr val="EE8411"/>
              </a:solidFill>
              <a:cs typeface="+mn-cs"/>
            </a:endParaRPr>
          </a:p>
        </p:txBody>
      </p:sp>
      <p:sp>
        <p:nvSpPr>
          <p:cNvPr id="20" name="Rectangle 8"/>
          <p:cNvSpPr>
            <a:spLocks noChangeArrowheads="1"/>
          </p:cNvSpPr>
          <p:nvPr userDrawn="1"/>
        </p:nvSpPr>
        <p:spPr bwMode="gray">
          <a:xfrm>
            <a:off x="548265" y="6445250"/>
            <a:ext cx="8226425" cy="3175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21" name="Rectangle 8"/>
          <p:cNvSpPr>
            <a:spLocks noChangeArrowheads="1"/>
          </p:cNvSpPr>
          <p:nvPr userDrawn="1"/>
        </p:nvSpPr>
        <p:spPr bwMode="gray">
          <a:xfrm>
            <a:off x="541337" y="6705600"/>
            <a:ext cx="8226425" cy="3175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22" name="Rectangle 8"/>
          <p:cNvSpPr>
            <a:spLocks noChangeArrowheads="1"/>
          </p:cNvSpPr>
          <p:nvPr userDrawn="1"/>
        </p:nvSpPr>
        <p:spPr bwMode="gray">
          <a:xfrm>
            <a:off x="685800" y="6477000"/>
            <a:ext cx="428048" cy="22860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
        <p:nvSpPr>
          <p:cNvPr id="24" name="Rectangle 8"/>
          <p:cNvSpPr>
            <a:spLocks noChangeArrowheads="1"/>
          </p:cNvSpPr>
          <p:nvPr userDrawn="1"/>
        </p:nvSpPr>
        <p:spPr bwMode="gray">
          <a:xfrm>
            <a:off x="8182552" y="6477000"/>
            <a:ext cx="428048" cy="228600"/>
          </a:xfrm>
          <a:prstGeom prst="rect">
            <a:avLst/>
          </a:prstGeom>
          <a:solidFill>
            <a:srgbClr val="EE8411"/>
          </a:solidFill>
          <a:ln w="9525">
            <a:noFill/>
            <a:miter lim="800000"/>
            <a:headEnd/>
            <a:tailEnd/>
          </a:ln>
          <a:effectLst/>
        </p:spPr>
        <p:txBody>
          <a:bodyPr wrap="none" anchor="ctr"/>
          <a:lstStyle/>
          <a:p>
            <a:pPr algn="ctr">
              <a:defRPr/>
            </a:pPr>
            <a:endParaRPr kumimoji="1" lang="en-US" sz="2400" b="0" dirty="0">
              <a:solidFill>
                <a:schemeClr val="tx1"/>
              </a:solidFill>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63" r:id="rId2"/>
    <p:sldLayoutId id="2147483662" r:id="rId3"/>
    <p:sldLayoutId id="2147483661" r:id="rId4"/>
    <p:sldLayoutId id="2147483660" r:id="rId5"/>
    <p:sldLayoutId id="2147483659" r:id="rId6"/>
    <p:sldLayoutId id="2147483658" r:id="rId7"/>
    <p:sldLayoutId id="2147483657" r:id="rId8"/>
    <p:sldLayoutId id="2147483656" r:id="rId9"/>
    <p:sldLayoutId id="2147483655" r:id="rId10"/>
    <p:sldLayoutId id="2147483654" r:id="rId11"/>
    <p:sldLayoutId id="2147483665" r:id="rId12"/>
  </p:sldLayoutIdLst>
  <p:timing>
    <p:tnLst>
      <p:par>
        <p:cTn id="1" dur="indefinite" restart="never" nodeType="tmRoot"/>
      </p:par>
    </p:tnLst>
  </p:timing>
  <p:txStyles>
    <p:titleStyle>
      <a:lvl1pPr algn="l" rtl="0" eaLnBrk="0" fontAlgn="base" hangingPunct="0">
        <a:lnSpc>
          <a:spcPts val="4000"/>
        </a:lnSpc>
        <a:spcBef>
          <a:spcPct val="0"/>
        </a:spcBef>
        <a:spcAft>
          <a:spcPct val="0"/>
        </a:spcAft>
        <a:defRPr sz="4000">
          <a:solidFill>
            <a:srgbClr val="F85E08"/>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rgbClr val="CC3300"/>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3600">
          <a:solidFill>
            <a:srgbClr val="CC3300"/>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3600">
          <a:solidFill>
            <a:srgbClr val="CC3300"/>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3600">
          <a:solidFill>
            <a:srgbClr val="CC3300"/>
          </a:solidFill>
          <a:effectLst>
            <a:outerShdw blurRad="38100" dist="38100" dir="2700000" algn="tl">
              <a:srgbClr val="C0C0C0"/>
            </a:outerShdw>
          </a:effectLst>
          <a:latin typeface="Tahoma" pitchFamily="34" charset="0"/>
        </a:defRPr>
      </a:lvl5pPr>
      <a:lvl6pPr marL="4572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folHlink"/>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folHlink"/>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folHlink"/>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folHlink"/>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folHlink"/>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folHlink"/>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folHlink"/>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folHlink"/>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fo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Rectangle 8"/>
          <p:cNvSpPr>
            <a:spLocks noGrp="1" noChangeArrowheads="1"/>
          </p:cNvSpPr>
          <p:nvPr>
            <p:ph type="subTitle" idx="1"/>
          </p:nvPr>
        </p:nvSpPr>
        <p:spPr>
          <a:xfrm>
            <a:off x="685800" y="3886200"/>
            <a:ext cx="7848600" cy="2286000"/>
          </a:xfrm>
        </p:spPr>
        <p:txBody>
          <a:bodyPr/>
          <a:lstStyle/>
          <a:p>
            <a:pPr eaLnBrk="1" hangingPunct="1">
              <a:defRPr/>
            </a:pPr>
            <a:r>
              <a:rPr lang="en-US" sz="4000" b="1" dirty="0" smtClean="0">
                <a:solidFill>
                  <a:srgbClr val="F85E08"/>
                </a:solidFill>
              </a:rPr>
              <a:t>Chapter 2:</a:t>
            </a:r>
          </a:p>
          <a:p>
            <a:pPr eaLnBrk="1" hangingPunct="1">
              <a:defRPr/>
            </a:pPr>
            <a:r>
              <a:rPr lang="en-US" dirty="0"/>
              <a:t>Foundations and Technologies</a:t>
            </a:r>
          </a:p>
          <a:p>
            <a:pPr eaLnBrk="1" hangingPunct="1">
              <a:defRPr/>
            </a:pPr>
            <a:r>
              <a:rPr lang="en-US" dirty="0"/>
              <a:t>for Decision Making</a:t>
            </a:r>
          </a:p>
          <a:p>
            <a:pPr eaLnBrk="1" hangingPunct="1">
              <a:defRPr/>
            </a:pPr>
            <a:endParaRPr lang="en-US" dirty="0"/>
          </a:p>
        </p:txBody>
      </p:sp>
      <p:sp>
        <p:nvSpPr>
          <p:cNvPr id="5" name="Rectangle 4"/>
          <p:cNvSpPr>
            <a:spLocks noGrp="1" noChangeArrowheads="1"/>
          </p:cNvSpPr>
          <p:nvPr/>
        </p:nvSpPr>
        <p:spPr bwMode="auto">
          <a:xfrm>
            <a:off x="0" y="304800"/>
            <a:ext cx="9144000" cy="2286000"/>
          </a:xfrm>
          <a:prstGeom prst="rect">
            <a:avLst/>
          </a:prstGeom>
          <a:noFill/>
          <a:ln w="9525">
            <a:noFill/>
            <a:miter lim="800000"/>
            <a:headEnd/>
            <a:tailEnd/>
          </a:ln>
          <a:effectLst/>
        </p:spPr>
        <p:txBody>
          <a:bodyPr anchor="b"/>
          <a:lstStyle>
            <a:lvl1pPr algn="ctr" rtl="0" fontAlgn="base">
              <a:spcBef>
                <a:spcPct val="0"/>
              </a:spcBef>
              <a:spcAft>
                <a:spcPct val="0"/>
              </a:spcAft>
              <a:defRPr sz="3600">
                <a:solidFill>
                  <a:srgbClr val="CC3300"/>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2pPr>
            <a:lvl3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3pPr>
            <a:lvl4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4pPr>
            <a:lvl5pPr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5pPr>
            <a:lvl6pPr marL="4572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3600">
                <a:solidFill>
                  <a:srgbClr val="CC3300"/>
                </a:solidFill>
                <a:effectLst>
                  <a:outerShdw blurRad="38100" dist="38100" dir="2700000" algn="tl">
                    <a:srgbClr val="C0C0C0"/>
                  </a:outerShdw>
                </a:effectLst>
                <a:latin typeface="Tahoma" pitchFamily="34" charset="0"/>
              </a:defRPr>
            </a:lvl9pPr>
          </a:lstStyle>
          <a:p>
            <a:pPr>
              <a:spcBef>
                <a:spcPts val="1200"/>
              </a:spcBef>
              <a:defRPr/>
            </a:pPr>
            <a:r>
              <a:rPr lang="en-US" dirty="0" smtClean="0">
                <a:solidFill>
                  <a:srgbClr val="F85E08"/>
                </a:solidFill>
              </a:rPr>
              <a:t/>
            </a:r>
            <a:br>
              <a:rPr lang="en-US" dirty="0" smtClean="0">
                <a:solidFill>
                  <a:srgbClr val="F85E08"/>
                </a:solidFill>
              </a:rPr>
            </a:br>
            <a:r>
              <a:rPr lang="en-US" dirty="0">
                <a:solidFill>
                  <a:srgbClr val="F85E08"/>
                </a:solidFill>
              </a:rPr>
              <a:t/>
            </a:r>
            <a:br>
              <a:rPr lang="en-US" dirty="0">
                <a:solidFill>
                  <a:srgbClr val="F85E08"/>
                </a:solidFill>
              </a:rPr>
            </a:br>
            <a:r>
              <a:rPr lang="en-US" dirty="0" smtClean="0">
                <a:solidFill>
                  <a:srgbClr val="F85E08"/>
                </a:solidFill>
              </a:rPr>
              <a:t/>
            </a:r>
            <a:br>
              <a:rPr lang="en-US" dirty="0" smtClean="0">
                <a:solidFill>
                  <a:srgbClr val="F85E08"/>
                </a:solidFill>
              </a:rPr>
            </a:br>
            <a:r>
              <a:rPr lang="en-US" sz="4000" b="0" dirty="0" smtClean="0">
                <a:solidFill>
                  <a:srgbClr val="F85E08"/>
                </a:solidFill>
              </a:rPr>
              <a:t>Business </a:t>
            </a:r>
            <a:r>
              <a:rPr lang="en-US" sz="4000" b="0" dirty="0">
                <a:solidFill>
                  <a:srgbClr val="F85E08"/>
                </a:solidFill>
              </a:rPr>
              <a:t>Intelligence and Analytics: Systems for Decision </a:t>
            </a:r>
            <a:r>
              <a:rPr lang="en-US" sz="4000" b="0" dirty="0" smtClean="0">
                <a:solidFill>
                  <a:srgbClr val="F85E08"/>
                </a:solidFill>
              </a:rPr>
              <a:t>Support </a:t>
            </a:r>
          </a:p>
          <a:p>
            <a:pPr>
              <a:spcBef>
                <a:spcPts val="1200"/>
              </a:spcBef>
              <a:defRPr/>
            </a:pPr>
            <a:r>
              <a:rPr lang="en-US" sz="4000" b="0" dirty="0" smtClean="0">
                <a:solidFill>
                  <a:srgbClr val="F85E08"/>
                </a:solidFill>
              </a:rPr>
              <a:t>(10</a:t>
            </a:r>
            <a:r>
              <a:rPr lang="en-US" sz="4000" b="0" baseline="30000" dirty="0" smtClean="0">
                <a:solidFill>
                  <a:srgbClr val="F85E08"/>
                </a:solidFill>
              </a:rPr>
              <a:t>th</a:t>
            </a:r>
            <a:r>
              <a:rPr lang="en-US" sz="4000" b="0" dirty="0" smtClean="0">
                <a:solidFill>
                  <a:srgbClr val="F85E08"/>
                </a:solidFill>
              </a:rPr>
              <a:t> Edition)</a:t>
            </a:r>
            <a:endParaRPr lang="en-US" sz="4000" b="0" dirty="0">
              <a:solidFill>
                <a:srgbClr val="F85E08"/>
              </a:solidFill>
            </a:endParaRPr>
          </a:p>
        </p:txBody>
      </p:sp>
      <p:pic>
        <p:nvPicPr>
          <p:cNvPr id="1026" name="Picture 2" descr="http://ecx.images-amazon.com/images/I/51L11n8dpnL._SX258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0857" y="2141538"/>
            <a:ext cx="1889222" cy="23542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31776"/>
            <a:ext cx="7993062" cy="1139824"/>
          </a:xfrm>
        </p:spPr>
        <p:txBody>
          <a:bodyPr/>
          <a:lstStyle/>
          <a:p>
            <a:r>
              <a:rPr lang="en-US" dirty="0" smtClean="0"/>
              <a:t>Decision-Making Disciplines</a:t>
            </a:r>
            <a:endParaRPr lang="en-US" dirty="0"/>
          </a:p>
        </p:txBody>
      </p:sp>
      <p:sp>
        <p:nvSpPr>
          <p:cNvPr id="3" name="Content Placeholder 2"/>
          <p:cNvSpPr>
            <a:spLocks noGrp="1"/>
          </p:cNvSpPr>
          <p:nvPr>
            <p:ph idx="1"/>
          </p:nvPr>
        </p:nvSpPr>
        <p:spPr>
          <a:xfrm>
            <a:off x="1182688" y="1447800"/>
            <a:ext cx="7772400" cy="4876800"/>
          </a:xfrm>
        </p:spPr>
        <p:txBody>
          <a:bodyPr/>
          <a:lstStyle/>
          <a:p>
            <a:r>
              <a:rPr lang="en-US" dirty="0" smtClean="0"/>
              <a:t>Better decisions</a:t>
            </a:r>
          </a:p>
          <a:p>
            <a:pPr lvl="1"/>
            <a:r>
              <a:rPr lang="en-US" dirty="0" smtClean="0"/>
              <a:t>Tradeoff: </a:t>
            </a:r>
            <a:r>
              <a:rPr lang="en-US" dirty="0" smtClean="0">
                <a:solidFill>
                  <a:srgbClr val="FF0000"/>
                </a:solidFill>
              </a:rPr>
              <a:t>accuracy</a:t>
            </a:r>
            <a:r>
              <a:rPr lang="en-US" dirty="0" smtClean="0"/>
              <a:t> versus </a:t>
            </a:r>
            <a:r>
              <a:rPr lang="en-US" dirty="0" smtClean="0">
                <a:solidFill>
                  <a:srgbClr val="FF0000"/>
                </a:solidFill>
              </a:rPr>
              <a:t>speed</a:t>
            </a:r>
          </a:p>
          <a:p>
            <a:r>
              <a:rPr lang="en-US" dirty="0" smtClean="0"/>
              <a:t>Fast decision may be detrimental</a:t>
            </a:r>
          </a:p>
          <a:p>
            <a:r>
              <a:rPr lang="en-US" dirty="0" smtClean="0"/>
              <a:t>Many areas suffer from fast decisions </a:t>
            </a:r>
          </a:p>
          <a:p>
            <a:r>
              <a:rPr lang="en-US" dirty="0" smtClean="0"/>
              <a:t>Effectiveness versus Efficiency</a:t>
            </a:r>
          </a:p>
          <a:p>
            <a:r>
              <a:rPr lang="en-US" dirty="0" smtClean="0"/>
              <a:t>Effectiveness </a:t>
            </a:r>
            <a:r>
              <a:rPr lang="en-US" dirty="0" smtClean="0">
                <a:sym typeface="Wingdings" panose="05000000000000000000" pitchFamily="2" charset="2"/>
              </a:rPr>
              <a:t> “goodness” “accuracy”</a:t>
            </a:r>
          </a:p>
          <a:p>
            <a:r>
              <a:rPr lang="en-US" dirty="0" smtClean="0">
                <a:sym typeface="Wingdings" panose="05000000000000000000" pitchFamily="2" charset="2"/>
              </a:rPr>
              <a:t>Efficiency  “speed” “less resources”</a:t>
            </a:r>
          </a:p>
          <a:p>
            <a:r>
              <a:rPr lang="en-US" dirty="0" smtClean="0">
                <a:sym typeface="Wingdings" panose="05000000000000000000" pitchFamily="2" charset="2"/>
              </a:rPr>
              <a:t>A fine balance is what is needed!</a:t>
            </a:r>
            <a:endParaRPr lang="en-US" dirty="0" smtClean="0"/>
          </a:p>
        </p:txBody>
      </p:sp>
    </p:spTree>
    <p:extLst>
      <p:ext uri="{BB962C8B-B14F-4D97-AF65-F5344CB8AC3E}">
        <p14:creationId xmlns:p14="http://schemas.microsoft.com/office/powerpoint/2010/main" val="1723453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Style</a:t>
            </a:r>
            <a:endParaRPr lang="en-US" dirty="0"/>
          </a:p>
        </p:txBody>
      </p:sp>
      <p:sp>
        <p:nvSpPr>
          <p:cNvPr id="3" name="Content Placeholder 2"/>
          <p:cNvSpPr>
            <a:spLocks noGrp="1"/>
          </p:cNvSpPr>
          <p:nvPr>
            <p:ph idx="1"/>
          </p:nvPr>
        </p:nvSpPr>
        <p:spPr/>
        <p:txBody>
          <a:bodyPr/>
          <a:lstStyle/>
          <a:p>
            <a:r>
              <a:rPr lang="en-US" dirty="0" smtClean="0"/>
              <a:t>The manner by which decision makers think and react to problems</a:t>
            </a:r>
          </a:p>
          <a:p>
            <a:pPr lvl="1"/>
            <a:r>
              <a:rPr lang="en-US" dirty="0" smtClean="0"/>
              <a:t>perceive a problem</a:t>
            </a:r>
          </a:p>
          <a:p>
            <a:pPr lvl="1"/>
            <a:r>
              <a:rPr lang="en-US" dirty="0" smtClean="0"/>
              <a:t>cognitive response</a:t>
            </a:r>
          </a:p>
          <a:p>
            <a:pPr lvl="1"/>
            <a:r>
              <a:rPr lang="en-US" dirty="0" smtClean="0"/>
              <a:t>values and beliefs</a:t>
            </a:r>
          </a:p>
          <a:p>
            <a:r>
              <a:rPr lang="en-US" dirty="0" smtClean="0"/>
              <a:t>When making decisions, people…</a:t>
            </a:r>
          </a:p>
          <a:p>
            <a:pPr lvl="1"/>
            <a:r>
              <a:rPr lang="en-US" dirty="0" smtClean="0"/>
              <a:t>follow different steps/sequence</a:t>
            </a:r>
          </a:p>
          <a:p>
            <a:pPr lvl="1"/>
            <a:r>
              <a:rPr lang="en-US" dirty="0" smtClean="0"/>
              <a:t>give different emphasis, time allotment, and priority to each step</a:t>
            </a:r>
          </a:p>
        </p:txBody>
      </p:sp>
    </p:spTree>
    <p:extLst>
      <p:ext uri="{BB962C8B-B14F-4D97-AF65-F5344CB8AC3E}">
        <p14:creationId xmlns:p14="http://schemas.microsoft.com/office/powerpoint/2010/main" val="3262676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Style </a:t>
            </a:r>
            <a:endParaRPr lang="en-US" dirty="0"/>
          </a:p>
        </p:txBody>
      </p:sp>
      <p:sp>
        <p:nvSpPr>
          <p:cNvPr id="3" name="Content Placeholder 2"/>
          <p:cNvSpPr>
            <a:spLocks noGrp="1"/>
          </p:cNvSpPr>
          <p:nvPr>
            <p:ph idx="1"/>
          </p:nvPr>
        </p:nvSpPr>
        <p:spPr/>
        <p:txBody>
          <a:bodyPr/>
          <a:lstStyle/>
          <a:p>
            <a:r>
              <a:rPr lang="en-US" dirty="0" smtClean="0"/>
              <a:t>Personality temperament tests are often used to determine decision styles</a:t>
            </a:r>
          </a:p>
          <a:p>
            <a:r>
              <a:rPr lang="en-US" dirty="0" smtClean="0"/>
              <a:t>There are many such tests</a:t>
            </a:r>
          </a:p>
          <a:p>
            <a:pPr lvl="1"/>
            <a:r>
              <a:rPr lang="en-US" dirty="0" smtClean="0"/>
              <a:t>Meyers/Briggs,</a:t>
            </a:r>
          </a:p>
          <a:p>
            <a:pPr lvl="1"/>
            <a:r>
              <a:rPr lang="en-US" dirty="0" smtClean="0"/>
              <a:t>True Colors (Birkman),</a:t>
            </a:r>
          </a:p>
          <a:p>
            <a:pPr lvl="1"/>
            <a:r>
              <a:rPr lang="en-US" dirty="0" smtClean="0"/>
              <a:t>Keirsey Temperament Theory, …</a:t>
            </a:r>
          </a:p>
          <a:p>
            <a:r>
              <a:rPr lang="en-US" dirty="0" smtClean="0"/>
              <a:t>Various tests measure somewhat different aspects of personality</a:t>
            </a:r>
          </a:p>
          <a:p>
            <a:pPr lvl="1"/>
            <a:r>
              <a:rPr lang="en-US" dirty="0" smtClean="0"/>
              <a:t>They cannot be equated!</a:t>
            </a:r>
          </a:p>
          <a:p>
            <a:endParaRPr lang="en-US" dirty="0" smtClean="0"/>
          </a:p>
        </p:txBody>
      </p:sp>
    </p:spTree>
    <p:extLst>
      <p:ext uri="{BB962C8B-B14F-4D97-AF65-F5344CB8AC3E}">
        <p14:creationId xmlns:p14="http://schemas.microsoft.com/office/powerpoint/2010/main" val="2176117276"/>
      </p:ext>
    </p:extLst>
  </p:cSld>
  <p:clrMapOvr>
    <a:masterClrMapping/>
  </p:clrMapOvr>
  <p:timing>
    <p:tnLst>
      <p:par>
        <p:cTn id="1" dur="indefinite" restart="never" nodeType="tmRoot"/>
      </p:par>
    </p:tnLst>
  </p:timing>
</p:sld>
</file>

<file path=ppt/slides/slide13.xml><?xml version="1.0" encoding="utf-8"?>
<p:sld xmlns:r="http://schemas.openxmlformats.org/officeDocument/2006/relationships" xmlns:a="http://schemas.openxmlformats.org/drawingml/2006/main" xmlns:p="http://schemas.openxmlformats.org/presentationml/2006/main">
  <p:cSld>
    <p:spTree>
      <p:nvGrpSpPr>
        <p:cNvPr name="" id="1"/>
        <p:cNvGrpSpPr/>
        <p:nvPr/>
      </p:nvGrpSpPr>
      <p:grpSpPr>
        <a:xfrm>
          <a:off x="0" y="0"/>
          <a:ext cy="0" cx="0"/>
          <a:chOff x="0" y="0"/>
          <a:chExt cy="0" cx="0"/>
        </a:xfrm>
      </p:grpSpPr>
      <p:sp>
        <p:nvSpPr>
          <p:cNvPr name="Title 1" id="2"/>
          <p:cNvSpPr>
            <a:spLocks noGrp="1"/>
          </p:cNvSpPr>
          <p:nvPr>
            <p:ph type="title"/>
          </p:nvPr>
        </p:nvSpPr>
        <p:spPr/>
        <p:txBody>
          <a:bodyPr/>
          <a:lstStyle/>
          <a:p>
            <a:r>
              <a:rPr smtClean="0" lang="en-US" dirty="0"/>
              <a:t>Decision Style </a:t>
            </a:r>
            <a:endParaRPr lang="en-US" dirty="0"/>
          </a:p>
        </p:txBody>
      </p:sp>
      <p:sp>
        <p:nvSpPr>
          <p:cNvPr name="Content Placeholder 2" id="3"/>
          <p:cNvSpPr>
            <a:spLocks noGrp="1"/>
          </p:cNvSpPr>
          <p:nvPr>
            <p:ph idx="1"/>
          </p:nvPr>
        </p:nvSpPr>
        <p:spPr>
          <a:xfrm>
            <a:off x="850090" y="1526055"/>
            <a:ext cy="4800601" cx="8193090"/>
          </a:xfrm>
        </p:spPr>
        <p:txBody>
          <a:bodyPr/>
          <a:lstStyle/>
          <a:p>
            <a:r>
              <a:rPr smtClean="0" lang="en-US" dirty="0"/>
              <a:t>Decision-making styles</a:t>
            </a:r>
          </a:p>
          <a:p>
            <a:pPr lvl="1"/>
            <a:r>
              <a:rPr smtClean="0" lang="en-US" dirty="0"/>
              <a:t>Heuristic versus Analytic</a:t>
            </a:r>
          </a:p>
          <a:p>
            <a:pPr lvl="1"/>
            <a:r>
              <a:rPr smtClean="0" lang="en-US" dirty="0"/>
              <a:t>Autocratic versus Democratic</a:t>
            </a:r>
          </a:p>
          <a:p>
            <a:pPr lvl="1"/>
            <a:r>
              <a:rPr smtClean="0" lang="en-US" dirty="0"/>
              <a:t>Consultative (with individuals or groups)</a:t>
            </a:r>
          </a:p>
          <a:p>
            <a:r>
              <a:rPr smtClean="0" lang="en-US" dirty="0"/>
              <a:t>A successful computerized system should fit the decision style and the decision situation</a:t>
            </a:r>
          </a:p>
          <a:p>
            <a:pPr lvl="1"/>
            <a:r>
              <a:rPr smtClean="0" lang="en-US" dirty="0"/>
              <a:t>Should be flexible and adaptable to different users (individuals vs. groups)</a:t>
            </a:r>
          </a:p>
        </p:txBody>
      </p:sp>
    </p:spTree>
    <p:extLst>
      <p:ext uri="{BB962C8B-B14F-4D97-AF65-F5344CB8AC3E}">
        <p14:creationId xmlns:p14="http://schemas.microsoft.com/office/powerpoint/2010/main" val="2240758897"/>
      </p:ext>
    </p:extLst>
  </p:cSld>
  <p:clrMapOvr>
    <a:masterClrMapping/>
  </p:clrMapOvr>
  <p:timing>
    <p:tnLst>
      <p:par>
        <p:cTn restart="never" dur="indefinite" id="1"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Makers</a:t>
            </a:r>
            <a:endParaRPr lang="en-US" dirty="0"/>
          </a:p>
        </p:txBody>
      </p:sp>
      <p:sp>
        <p:nvSpPr>
          <p:cNvPr id="3" name="Content Placeholder 2"/>
          <p:cNvSpPr>
            <a:spLocks noGrp="1"/>
          </p:cNvSpPr>
          <p:nvPr>
            <p:ph idx="1"/>
          </p:nvPr>
        </p:nvSpPr>
        <p:spPr/>
        <p:txBody>
          <a:bodyPr/>
          <a:lstStyle/>
          <a:p>
            <a:r>
              <a:rPr lang="en-US" dirty="0" smtClean="0"/>
              <a:t>Small organizations</a:t>
            </a:r>
          </a:p>
          <a:p>
            <a:pPr lvl="1"/>
            <a:r>
              <a:rPr lang="en-US" dirty="0" smtClean="0"/>
              <a:t>Individuals</a:t>
            </a:r>
          </a:p>
          <a:p>
            <a:pPr lvl="1"/>
            <a:r>
              <a:rPr lang="en-US" dirty="0" smtClean="0"/>
              <a:t>Conflicting objectives</a:t>
            </a:r>
          </a:p>
          <a:p>
            <a:r>
              <a:rPr lang="en-US" dirty="0" smtClean="0"/>
              <a:t>Medium-to-large organizations</a:t>
            </a:r>
          </a:p>
          <a:p>
            <a:pPr lvl="1"/>
            <a:r>
              <a:rPr lang="en-US" dirty="0" smtClean="0"/>
              <a:t>Groups</a:t>
            </a:r>
          </a:p>
          <a:p>
            <a:pPr lvl="1"/>
            <a:r>
              <a:rPr lang="en-US" dirty="0" smtClean="0"/>
              <a:t>Different styles, backgrounds, expectations</a:t>
            </a:r>
          </a:p>
          <a:p>
            <a:pPr lvl="1"/>
            <a:r>
              <a:rPr lang="en-US" dirty="0" smtClean="0"/>
              <a:t>Conflicting objectives</a:t>
            </a:r>
          </a:p>
          <a:p>
            <a:pPr lvl="1"/>
            <a:r>
              <a:rPr lang="en-US" dirty="0" smtClean="0"/>
              <a:t>Consensus is often difficult to reach</a:t>
            </a:r>
          </a:p>
          <a:p>
            <a:pPr lvl="1"/>
            <a:r>
              <a:rPr lang="en-US" dirty="0" smtClean="0"/>
              <a:t>Help: Computer support, GSS, …</a:t>
            </a:r>
          </a:p>
        </p:txBody>
      </p:sp>
    </p:spTree>
    <p:extLst>
      <p:ext uri="{BB962C8B-B14F-4D97-AF65-F5344CB8AC3E}">
        <p14:creationId xmlns:p14="http://schemas.microsoft.com/office/powerpoint/2010/main" val="2474565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a:t>
            </a:r>
            <a:br>
              <a:rPr lang="en-US" dirty="0" smtClean="0"/>
            </a:br>
            <a:r>
              <a:rPr lang="en-US" dirty="0" smtClean="0"/>
              <a:t>Decision-Making Process</a:t>
            </a:r>
            <a:endParaRPr lang="en-US" dirty="0"/>
          </a:p>
        </p:txBody>
      </p:sp>
      <p:sp>
        <p:nvSpPr>
          <p:cNvPr id="3" name="Content Placeholder 2"/>
          <p:cNvSpPr>
            <a:spLocks noGrp="1"/>
          </p:cNvSpPr>
          <p:nvPr>
            <p:ph idx="1"/>
          </p:nvPr>
        </p:nvSpPr>
        <p:spPr/>
        <p:txBody>
          <a:bodyPr/>
          <a:lstStyle/>
          <a:p>
            <a:r>
              <a:rPr lang="en-US" dirty="0" smtClean="0"/>
              <a:t>Humans consciously or subconsciously follow a systematic decision-making process                             </a:t>
            </a:r>
            <a:r>
              <a:rPr lang="en-US" sz="2400" dirty="0" smtClean="0"/>
              <a:t>- Simon (1977)</a:t>
            </a:r>
            <a:r>
              <a:rPr lang="en-US" dirty="0" smtClean="0"/>
              <a:t> </a:t>
            </a:r>
          </a:p>
          <a:p>
            <a:pPr marL="971550" lvl="1" indent="-514350">
              <a:buSzPct val="75000"/>
              <a:buFont typeface="+mj-lt"/>
              <a:buAutoNum type="arabicParenR"/>
            </a:pPr>
            <a:r>
              <a:rPr lang="en-US" dirty="0" smtClean="0"/>
              <a:t>Intelligence</a:t>
            </a:r>
          </a:p>
          <a:p>
            <a:pPr marL="971550" lvl="1" indent="-514350">
              <a:buSzPct val="75000"/>
              <a:buFont typeface="+mj-lt"/>
              <a:buAutoNum type="arabicParenR"/>
            </a:pPr>
            <a:r>
              <a:rPr lang="en-US" dirty="0" smtClean="0"/>
              <a:t>Design</a:t>
            </a:r>
          </a:p>
          <a:p>
            <a:pPr marL="971550" lvl="1" indent="-514350">
              <a:buSzPct val="75000"/>
              <a:buFont typeface="+mj-lt"/>
              <a:buAutoNum type="arabicParenR"/>
            </a:pPr>
            <a:r>
              <a:rPr lang="en-US" dirty="0" smtClean="0"/>
              <a:t>Choice</a:t>
            </a:r>
          </a:p>
          <a:p>
            <a:pPr marL="971550" lvl="1" indent="-514350">
              <a:buSzPct val="75000"/>
              <a:buFont typeface="+mj-lt"/>
              <a:buAutoNum type="arabicParenR"/>
            </a:pPr>
            <a:r>
              <a:rPr lang="en-US" dirty="0" smtClean="0"/>
              <a:t>Implementation</a:t>
            </a:r>
          </a:p>
          <a:p>
            <a:pPr marL="971550" lvl="1" indent="-514350">
              <a:buSzPct val="75000"/>
              <a:buFont typeface="+mj-lt"/>
              <a:buAutoNum type="arabicParenR"/>
            </a:pPr>
            <a:r>
              <a:rPr lang="en-US" dirty="0" smtClean="0"/>
              <a:t>(?) Monitoring (a part of intelligence?)</a:t>
            </a:r>
            <a:endParaRPr lang="en-US" dirty="0"/>
          </a:p>
        </p:txBody>
      </p:sp>
    </p:spTree>
    <p:extLst>
      <p:ext uri="{BB962C8B-B14F-4D97-AF65-F5344CB8AC3E}">
        <p14:creationId xmlns:p14="http://schemas.microsoft.com/office/powerpoint/2010/main" val="3656829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Simon’s Decision-Making Process</a:t>
            </a:r>
            <a:endParaRPr lang="en-US" dirty="0"/>
          </a:p>
        </p:txBody>
      </p:sp>
      <p:pic>
        <p:nvPicPr>
          <p:cNvPr id="2050" name="Picture 2"/>
          <p:cNvPicPr>
            <a:picLocks noChangeAspect="1" noChangeArrowheads="1"/>
          </p:cNvPicPr>
          <p:nvPr/>
        </p:nvPicPr>
        <p:blipFill>
          <a:blip r:embed="rId3"/>
          <a:srcRect/>
          <a:stretch>
            <a:fillRect/>
          </a:stretch>
        </p:blipFill>
        <p:spPr bwMode="auto">
          <a:xfrm>
            <a:off x="1900238" y="1573053"/>
            <a:ext cx="4957762" cy="4751547"/>
          </a:xfrm>
          <a:prstGeom prst="rect">
            <a:avLst/>
          </a:prstGeom>
          <a:noFill/>
          <a:ln w="9525">
            <a:noFill/>
            <a:miter lim="800000"/>
            <a:headEnd/>
            <a:tailEnd/>
          </a:ln>
        </p:spPr>
      </p:pic>
    </p:spTree>
    <p:extLst>
      <p:ext uri="{BB962C8B-B14F-4D97-AF65-F5344CB8AC3E}">
        <p14:creationId xmlns:p14="http://schemas.microsoft.com/office/powerpoint/2010/main" val="158574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Intelligence Phase</a:t>
            </a:r>
            <a:endParaRPr lang="en-US" dirty="0"/>
          </a:p>
        </p:txBody>
      </p:sp>
      <p:sp>
        <p:nvSpPr>
          <p:cNvPr id="3" name="Content Placeholder 2"/>
          <p:cNvSpPr>
            <a:spLocks noGrp="1"/>
          </p:cNvSpPr>
          <p:nvPr>
            <p:ph idx="1"/>
          </p:nvPr>
        </p:nvSpPr>
        <p:spPr>
          <a:xfrm>
            <a:off x="762000" y="1524000"/>
            <a:ext cx="7924800" cy="4800600"/>
          </a:xfrm>
        </p:spPr>
        <p:txBody>
          <a:bodyPr/>
          <a:lstStyle/>
          <a:p>
            <a:r>
              <a:rPr lang="en-US" sz="2800" dirty="0" smtClean="0"/>
              <a:t>Scan the environment, either intermittently or continuously</a:t>
            </a:r>
          </a:p>
          <a:p>
            <a:r>
              <a:rPr lang="en-US" sz="2800" dirty="0" smtClean="0"/>
              <a:t>Identify problem situations or opportunities</a:t>
            </a:r>
          </a:p>
          <a:p>
            <a:r>
              <a:rPr lang="en-US" sz="2800" dirty="0" smtClean="0"/>
              <a:t>Monitor the results of the implementation</a:t>
            </a:r>
          </a:p>
          <a:p>
            <a:r>
              <a:rPr lang="en-US" sz="2800" dirty="0" smtClean="0">
                <a:solidFill>
                  <a:srgbClr val="FF3300"/>
                </a:solidFill>
              </a:rPr>
              <a:t>Problem</a:t>
            </a:r>
            <a:r>
              <a:rPr lang="en-US" sz="2800" dirty="0" smtClean="0"/>
              <a:t> is the difference between what people desire (or expect) and what is actually occurring</a:t>
            </a:r>
          </a:p>
          <a:p>
            <a:pPr lvl="1"/>
            <a:r>
              <a:rPr lang="en-US" sz="2400" u="sng" dirty="0" smtClean="0"/>
              <a:t>Symptom versus Problem</a:t>
            </a:r>
          </a:p>
          <a:p>
            <a:r>
              <a:rPr lang="en-US" sz="2800" dirty="0" smtClean="0"/>
              <a:t>Timely identification of opportunities is as important as identification of problems</a:t>
            </a:r>
          </a:p>
        </p:txBody>
      </p:sp>
    </p:spTree>
    <p:extLst>
      <p:ext uri="{BB962C8B-B14F-4D97-AF65-F5344CB8AC3E}">
        <p14:creationId xmlns:p14="http://schemas.microsoft.com/office/powerpoint/2010/main" val="2558714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Intelligence Phase</a:t>
            </a:r>
            <a:endParaRPr lang="en-US" dirty="0"/>
          </a:p>
        </p:txBody>
      </p:sp>
      <p:sp>
        <p:nvSpPr>
          <p:cNvPr id="3" name="Content Placeholder 2"/>
          <p:cNvSpPr>
            <a:spLocks noGrp="1"/>
          </p:cNvSpPr>
          <p:nvPr>
            <p:ph idx="1"/>
          </p:nvPr>
        </p:nvSpPr>
        <p:spPr/>
        <p:txBody>
          <a:bodyPr/>
          <a:lstStyle/>
          <a:p>
            <a:r>
              <a:rPr lang="en-US" dirty="0" smtClean="0"/>
              <a:t>Potential issues in data/information collection and estimation</a:t>
            </a:r>
          </a:p>
          <a:p>
            <a:pPr lvl="1"/>
            <a:r>
              <a:rPr lang="en-US" dirty="0" smtClean="0"/>
              <a:t>Lack of data</a:t>
            </a:r>
          </a:p>
          <a:p>
            <a:pPr lvl="1"/>
            <a:r>
              <a:rPr lang="en-US" dirty="0" smtClean="0"/>
              <a:t>Cost of data collection</a:t>
            </a:r>
          </a:p>
          <a:p>
            <a:pPr lvl="1"/>
            <a:r>
              <a:rPr lang="en-US" dirty="0" smtClean="0"/>
              <a:t>Inaccurate and/or imprecise data</a:t>
            </a:r>
          </a:p>
          <a:p>
            <a:pPr lvl="1"/>
            <a:r>
              <a:rPr lang="en-US" dirty="0" smtClean="0"/>
              <a:t>Data estimation is often subjective</a:t>
            </a:r>
          </a:p>
          <a:p>
            <a:pPr lvl="1"/>
            <a:r>
              <a:rPr lang="en-US" dirty="0" smtClean="0"/>
              <a:t>Data may be insecure</a:t>
            </a:r>
          </a:p>
          <a:p>
            <a:pPr lvl="1"/>
            <a:r>
              <a:rPr lang="en-US" dirty="0" smtClean="0"/>
              <a:t>Key data may be qualitative</a:t>
            </a:r>
          </a:p>
          <a:p>
            <a:pPr lvl="1"/>
            <a:r>
              <a:rPr lang="en-US" dirty="0" smtClean="0"/>
              <a:t>Data change over time (time-dependence)</a:t>
            </a:r>
            <a:endParaRPr lang="en-US" dirty="0"/>
          </a:p>
        </p:txBody>
      </p:sp>
    </p:spTree>
    <p:extLst>
      <p:ext uri="{BB962C8B-B14F-4D97-AF65-F5344CB8AC3E}">
        <p14:creationId xmlns:p14="http://schemas.microsoft.com/office/powerpoint/2010/main" val="4051408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Case 2.1</a:t>
            </a:r>
            <a:endParaRPr lang="en-US" dirty="0"/>
          </a:p>
        </p:txBody>
      </p:sp>
      <p:sp>
        <p:nvSpPr>
          <p:cNvPr id="3" name="Content Placeholder 2"/>
          <p:cNvSpPr>
            <a:spLocks noGrp="1"/>
          </p:cNvSpPr>
          <p:nvPr>
            <p:ph idx="1"/>
          </p:nvPr>
        </p:nvSpPr>
        <p:spPr>
          <a:xfrm>
            <a:off x="762000" y="1600200"/>
            <a:ext cx="7924800" cy="4876800"/>
          </a:xfrm>
        </p:spPr>
        <p:txBody>
          <a:bodyPr>
            <a:normAutofit/>
          </a:bodyPr>
          <a:lstStyle/>
          <a:p>
            <a:pPr marL="0" indent="0">
              <a:buNone/>
            </a:pPr>
            <a:r>
              <a:rPr lang="en-US" sz="4000" dirty="0">
                <a:solidFill>
                  <a:srgbClr val="F85E08"/>
                </a:solidFill>
                <a:effectLst>
                  <a:outerShdw blurRad="38100" dist="38100" dir="2700000" algn="tl">
                    <a:srgbClr val="000000">
                      <a:alpha val="43137"/>
                    </a:srgbClr>
                  </a:outerShdw>
                </a:effectLst>
              </a:rPr>
              <a:t>Making Elevators Go Faster!</a:t>
            </a:r>
            <a:endParaRPr lang="en-US" sz="4000" dirty="0" smtClean="0">
              <a:solidFill>
                <a:srgbClr val="F85E08"/>
              </a:solidFill>
              <a:effectLst>
                <a:outerShdw blurRad="38100" dist="38100" dir="2700000" algn="tl">
                  <a:srgbClr val="000000">
                    <a:alpha val="43137"/>
                  </a:srgbClr>
                </a:outerShdw>
              </a:effectLst>
            </a:endParaRPr>
          </a:p>
          <a:p>
            <a:endParaRPr lang="en-US" sz="1800" dirty="0" smtClean="0"/>
          </a:p>
          <a:p>
            <a:r>
              <a:rPr lang="en-US" sz="3600" dirty="0" smtClean="0"/>
              <a:t>Background</a:t>
            </a:r>
            <a:endParaRPr lang="en-US" sz="3600" dirty="0"/>
          </a:p>
          <a:p>
            <a:r>
              <a:rPr lang="en-US" sz="3600" dirty="0"/>
              <a:t>Problem description</a:t>
            </a:r>
          </a:p>
          <a:p>
            <a:r>
              <a:rPr lang="en-US" sz="3600" dirty="0"/>
              <a:t>Proposed solution</a:t>
            </a:r>
          </a:p>
          <a:p>
            <a:r>
              <a:rPr lang="en-US" sz="3600" dirty="0"/>
              <a:t>Results</a:t>
            </a:r>
          </a:p>
        </p:txBody>
      </p:sp>
    </p:spTree>
    <p:extLst>
      <p:ext uri="{BB962C8B-B14F-4D97-AF65-F5344CB8AC3E}">
        <p14:creationId xmlns:p14="http://schemas.microsoft.com/office/powerpoint/2010/main" val="2328369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a:xfrm>
            <a:off x="762000" y="1524000"/>
            <a:ext cx="7971000" cy="4876800"/>
          </a:xfrm>
        </p:spPr>
        <p:txBody>
          <a:bodyPr>
            <a:noAutofit/>
          </a:bodyPr>
          <a:lstStyle/>
          <a:p>
            <a:r>
              <a:rPr lang="en-US" dirty="0" smtClean="0"/>
              <a:t>Understand </a:t>
            </a:r>
            <a:r>
              <a:rPr lang="en-US" dirty="0"/>
              <a:t>the conceptual </a:t>
            </a:r>
            <a:r>
              <a:rPr lang="en-US" dirty="0" smtClean="0"/>
              <a:t>foundations of </a:t>
            </a:r>
            <a:r>
              <a:rPr lang="en-US" dirty="0"/>
              <a:t>decision making</a:t>
            </a:r>
          </a:p>
          <a:p>
            <a:r>
              <a:rPr lang="en-US" dirty="0" smtClean="0"/>
              <a:t>Understand </a:t>
            </a:r>
            <a:r>
              <a:rPr lang="en-US" dirty="0"/>
              <a:t>Simon’s four phases </a:t>
            </a:r>
            <a:r>
              <a:rPr lang="en-US" dirty="0" smtClean="0"/>
              <a:t>of decision </a:t>
            </a:r>
            <a:r>
              <a:rPr lang="en-US" dirty="0"/>
              <a:t>making: intelligence, </a:t>
            </a:r>
            <a:r>
              <a:rPr lang="en-US" dirty="0" smtClean="0"/>
              <a:t>design, choice</a:t>
            </a:r>
            <a:r>
              <a:rPr lang="en-US" dirty="0"/>
              <a:t>, and implementation</a:t>
            </a:r>
          </a:p>
          <a:p>
            <a:r>
              <a:rPr lang="en-US" dirty="0" smtClean="0"/>
              <a:t>Understand </a:t>
            </a:r>
            <a:r>
              <a:rPr lang="en-US" dirty="0"/>
              <a:t>the essential </a:t>
            </a:r>
            <a:r>
              <a:rPr lang="en-US" dirty="0" smtClean="0"/>
              <a:t>definition of decision support systems (DSS)</a:t>
            </a:r>
          </a:p>
          <a:p>
            <a:r>
              <a:rPr lang="en-US" dirty="0" smtClean="0"/>
              <a:t>Understand different types of DSS </a:t>
            </a:r>
            <a:r>
              <a:rPr lang="en-US" dirty="0"/>
              <a:t>classifications</a:t>
            </a:r>
            <a:endParaRPr lang="en-US" dirty="0" smtClean="0"/>
          </a:p>
          <a:p>
            <a:endParaRPr lang="en-US" dirty="0"/>
          </a:p>
        </p:txBody>
      </p:sp>
      <p:sp>
        <p:nvSpPr>
          <p:cNvPr id="5" name="TextBox 4"/>
          <p:cNvSpPr txBox="1"/>
          <p:nvPr/>
        </p:nvSpPr>
        <p:spPr>
          <a:xfrm>
            <a:off x="6676603" y="6019800"/>
            <a:ext cx="2056397" cy="461665"/>
          </a:xfrm>
          <a:prstGeom prst="rect">
            <a:avLst/>
          </a:prstGeom>
          <a:noFill/>
        </p:spPr>
        <p:txBody>
          <a:bodyPr wrap="none" rtlCol="0">
            <a:spAutoFit/>
          </a:bodyPr>
          <a:lstStyle/>
          <a:p>
            <a:r>
              <a:rPr lang="en-US" sz="2400" b="0" i="1" dirty="0" smtClean="0">
                <a:solidFill>
                  <a:srgbClr val="F85E08"/>
                </a:solidFill>
              </a:rPr>
              <a:t>(Continued…)</a:t>
            </a:r>
            <a:endParaRPr lang="en-US" sz="2400" b="0" i="1" dirty="0">
              <a:solidFill>
                <a:srgbClr val="F85E08"/>
              </a:solidFill>
            </a:endParaRPr>
          </a:p>
        </p:txBody>
      </p:sp>
    </p:spTree>
    <p:extLst>
      <p:ext uri="{BB962C8B-B14F-4D97-AF65-F5344CB8AC3E}">
        <p14:creationId xmlns:p14="http://schemas.microsoft.com/office/powerpoint/2010/main" val="29536051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Intelligence Phase</a:t>
            </a:r>
            <a:endParaRPr lang="en-US" dirty="0"/>
          </a:p>
        </p:txBody>
      </p:sp>
      <p:sp>
        <p:nvSpPr>
          <p:cNvPr id="3" name="Content Placeholder 2"/>
          <p:cNvSpPr>
            <a:spLocks noGrp="1"/>
          </p:cNvSpPr>
          <p:nvPr>
            <p:ph idx="1"/>
          </p:nvPr>
        </p:nvSpPr>
        <p:spPr>
          <a:xfrm>
            <a:off x="685800" y="1524000"/>
            <a:ext cx="8229600" cy="4800600"/>
          </a:xfrm>
        </p:spPr>
        <p:txBody>
          <a:bodyPr/>
          <a:lstStyle/>
          <a:p>
            <a:r>
              <a:rPr lang="en-US" sz="2800" dirty="0" smtClean="0"/>
              <a:t>Problem Classification</a:t>
            </a:r>
          </a:p>
          <a:p>
            <a:pPr lvl="1"/>
            <a:r>
              <a:rPr lang="en-US" sz="2400" dirty="0" smtClean="0"/>
              <a:t>Classification of problems according to the degree of structuredness</a:t>
            </a:r>
          </a:p>
          <a:p>
            <a:r>
              <a:rPr lang="en-US" sz="2800" dirty="0" smtClean="0"/>
              <a:t>Problem Decomposition </a:t>
            </a:r>
          </a:p>
          <a:p>
            <a:pPr lvl="1"/>
            <a:r>
              <a:rPr lang="en-US" sz="2400" dirty="0" smtClean="0"/>
              <a:t>Often solving the simpler subproblems may help in solving a complex problem.</a:t>
            </a:r>
          </a:p>
          <a:p>
            <a:pPr lvl="1"/>
            <a:r>
              <a:rPr lang="en-US" sz="2400" dirty="0" smtClean="0"/>
              <a:t>Information/data can improve the structuredness of a problem situation</a:t>
            </a:r>
          </a:p>
          <a:p>
            <a:r>
              <a:rPr lang="en-US" sz="2800" dirty="0" smtClean="0"/>
              <a:t>Problem Ownership</a:t>
            </a:r>
          </a:p>
          <a:p>
            <a:r>
              <a:rPr lang="en-US" sz="2800" dirty="0" smtClean="0"/>
              <a:t>Outcome of intelligence phase </a:t>
            </a:r>
            <a:r>
              <a:rPr lang="en-US" sz="2800" dirty="0" smtClean="0">
                <a:solidFill>
                  <a:srgbClr val="F85E08"/>
                </a:solidFill>
                <a:sym typeface="Wingdings" panose="05000000000000000000" pitchFamily="2" charset="2"/>
              </a:rPr>
              <a:t></a:t>
            </a:r>
            <a:endParaRPr lang="en-US" sz="2800" dirty="0" smtClean="0">
              <a:solidFill>
                <a:srgbClr val="F85E08"/>
              </a:solidFill>
            </a:endParaRPr>
          </a:p>
        </p:txBody>
      </p:sp>
      <p:sp>
        <p:nvSpPr>
          <p:cNvPr id="5" name="TextBox 4"/>
          <p:cNvSpPr txBox="1"/>
          <p:nvPr/>
        </p:nvSpPr>
        <p:spPr>
          <a:xfrm>
            <a:off x="6477000" y="5124271"/>
            <a:ext cx="1828800" cy="1200329"/>
          </a:xfrm>
          <a:prstGeom prst="rect">
            <a:avLst/>
          </a:prstGeom>
          <a:noFill/>
        </p:spPr>
        <p:txBody>
          <a:bodyPr wrap="square" rtlCol="0">
            <a:spAutoFit/>
          </a:bodyPr>
          <a:lstStyle/>
          <a:p>
            <a:pPr algn="l"/>
            <a:r>
              <a:rPr lang="en-US" sz="2400" b="0" dirty="0" smtClean="0">
                <a:solidFill>
                  <a:srgbClr val="F85E08"/>
                </a:solidFill>
                <a:effectLst>
                  <a:outerShdw blurRad="38100" dist="38100" dir="2700000" algn="tl">
                    <a:srgbClr val="000000">
                      <a:alpha val="43137"/>
                    </a:srgbClr>
                  </a:outerShdw>
                </a:effectLst>
              </a:rPr>
              <a:t>A Formal Problem</a:t>
            </a:r>
          </a:p>
          <a:p>
            <a:pPr algn="l"/>
            <a:r>
              <a:rPr lang="en-US" sz="2400" b="0" dirty="0" smtClean="0">
                <a:solidFill>
                  <a:srgbClr val="F85E08"/>
                </a:solidFill>
                <a:effectLst>
                  <a:outerShdw blurRad="38100" dist="38100" dir="2700000" algn="tl">
                    <a:srgbClr val="000000">
                      <a:alpha val="43137"/>
                    </a:srgbClr>
                  </a:outerShdw>
                </a:effectLst>
              </a:rPr>
              <a:t>Statement</a:t>
            </a:r>
            <a:endParaRPr lang="en-US" sz="2400" b="0" dirty="0">
              <a:solidFill>
                <a:srgbClr val="F85E08"/>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1883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0"/>
            <a:ext cx="6659385" cy="678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52400" y="838200"/>
            <a:ext cx="2133600" cy="2895600"/>
          </a:xfrm>
        </p:spPr>
        <p:txBody>
          <a:bodyPr/>
          <a:lstStyle/>
          <a:p>
            <a:r>
              <a:rPr lang="en-US" dirty="0" smtClean="0">
                <a:solidFill>
                  <a:srgbClr val="FF0000"/>
                </a:solidFill>
              </a:rPr>
              <a:t>Web and the Decision-Making Process</a:t>
            </a:r>
            <a:endParaRPr lang="en-US" dirty="0">
              <a:solidFill>
                <a:srgbClr val="FF0000"/>
              </a:solidFill>
            </a:endParaRPr>
          </a:p>
        </p:txBody>
      </p:sp>
    </p:spTree>
    <p:extLst>
      <p:ext uri="{BB962C8B-B14F-4D97-AF65-F5344CB8AC3E}">
        <p14:creationId xmlns:p14="http://schemas.microsoft.com/office/powerpoint/2010/main" val="7448906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Design Phase</a:t>
            </a:r>
            <a:endParaRPr lang="en-US" dirty="0"/>
          </a:p>
        </p:txBody>
      </p:sp>
      <p:sp>
        <p:nvSpPr>
          <p:cNvPr id="3" name="Content Placeholder 2"/>
          <p:cNvSpPr>
            <a:spLocks noGrp="1"/>
          </p:cNvSpPr>
          <p:nvPr>
            <p:ph idx="1"/>
          </p:nvPr>
        </p:nvSpPr>
        <p:spPr>
          <a:xfrm>
            <a:off x="304800" y="1524000"/>
            <a:ext cx="8686800" cy="4800600"/>
          </a:xfrm>
        </p:spPr>
        <p:txBody>
          <a:bodyPr/>
          <a:lstStyle/>
          <a:p>
            <a:r>
              <a:rPr lang="en-US" sz="2800" dirty="0" smtClean="0"/>
              <a:t>Finding/developing and analyzing possible courses of actions</a:t>
            </a:r>
          </a:p>
          <a:p>
            <a:r>
              <a:rPr lang="en-US" sz="2800" dirty="0" smtClean="0"/>
              <a:t>A model of the decision-making problem is constructed, tested, and </a:t>
            </a:r>
            <a:r>
              <a:rPr lang="en-US" sz="2800" dirty="0" smtClean="0"/>
              <a:t>validated </a:t>
            </a:r>
          </a:p>
          <a:p>
            <a:r>
              <a:rPr lang="en-US" sz="2800" dirty="0" smtClean="0"/>
              <a:t>Modeling</a:t>
            </a:r>
            <a:r>
              <a:rPr lang="en-US" sz="2800" dirty="0" smtClean="0"/>
              <a:t>: conceptualizing a problem and abstracting it into a quantitative and/or qualitative form (i.e., using symbols/variables)</a:t>
            </a:r>
          </a:p>
          <a:p>
            <a:pPr lvl="1"/>
            <a:r>
              <a:rPr lang="en-US" sz="2400" dirty="0" smtClean="0"/>
              <a:t>Abstraction: making assumptions for simplification</a:t>
            </a:r>
          </a:p>
          <a:p>
            <a:pPr lvl="1"/>
            <a:r>
              <a:rPr lang="en-US" sz="2400" dirty="0" smtClean="0"/>
              <a:t>Tradeoff (cost/benefit): more or less abstraction</a:t>
            </a:r>
          </a:p>
          <a:p>
            <a:pPr lvl="1"/>
            <a:r>
              <a:rPr lang="en-US" sz="2400" dirty="0" smtClean="0"/>
              <a:t>Modeling: both an art and a science</a:t>
            </a:r>
          </a:p>
        </p:txBody>
      </p:sp>
    </p:spTree>
    <p:extLst>
      <p:ext uri="{BB962C8B-B14F-4D97-AF65-F5344CB8AC3E}">
        <p14:creationId xmlns:p14="http://schemas.microsoft.com/office/powerpoint/2010/main" val="321707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Design Phase</a:t>
            </a:r>
            <a:endParaRPr lang="en-US" dirty="0"/>
          </a:p>
        </p:txBody>
      </p:sp>
      <p:sp>
        <p:nvSpPr>
          <p:cNvPr id="3" name="Content Placeholder 2"/>
          <p:cNvSpPr>
            <a:spLocks noGrp="1"/>
          </p:cNvSpPr>
          <p:nvPr>
            <p:ph idx="1"/>
          </p:nvPr>
        </p:nvSpPr>
        <p:spPr/>
        <p:txBody>
          <a:bodyPr/>
          <a:lstStyle/>
          <a:p>
            <a:r>
              <a:rPr lang="en-US" dirty="0" smtClean="0"/>
              <a:t>Selection of a Principle of Choice</a:t>
            </a:r>
          </a:p>
          <a:p>
            <a:pPr lvl="1"/>
            <a:r>
              <a:rPr lang="en-US" dirty="0" smtClean="0"/>
              <a:t>It is a </a:t>
            </a:r>
            <a:r>
              <a:rPr lang="en-US" dirty="0" smtClean="0">
                <a:solidFill>
                  <a:srgbClr val="FF3300"/>
                </a:solidFill>
              </a:rPr>
              <a:t>criterion</a:t>
            </a:r>
            <a:r>
              <a:rPr lang="en-US" dirty="0" smtClean="0"/>
              <a:t> that describes the acceptability of a solution approach</a:t>
            </a:r>
          </a:p>
          <a:p>
            <a:pPr lvl="1"/>
            <a:r>
              <a:rPr lang="en-US" dirty="0" smtClean="0"/>
              <a:t>Reflection of decision-making objective(s) </a:t>
            </a:r>
          </a:p>
          <a:p>
            <a:pPr lvl="1"/>
            <a:r>
              <a:rPr lang="en-US" dirty="0" smtClean="0"/>
              <a:t>In a model, it is the result variable</a:t>
            </a:r>
          </a:p>
          <a:p>
            <a:pPr lvl="1"/>
            <a:r>
              <a:rPr lang="en-US" dirty="0" smtClean="0"/>
              <a:t>Choosing and validating against</a:t>
            </a:r>
          </a:p>
          <a:p>
            <a:pPr lvl="2"/>
            <a:r>
              <a:rPr lang="en-US" dirty="0" smtClean="0"/>
              <a:t>High-risk versus low-risk</a:t>
            </a:r>
          </a:p>
          <a:p>
            <a:pPr lvl="2"/>
            <a:r>
              <a:rPr lang="en-US" dirty="0" smtClean="0"/>
              <a:t>Optimize versus satisfice</a:t>
            </a:r>
          </a:p>
          <a:p>
            <a:pPr lvl="1"/>
            <a:r>
              <a:rPr lang="en-US" dirty="0" smtClean="0">
                <a:solidFill>
                  <a:srgbClr val="F85E08"/>
                </a:solidFill>
                <a:effectLst>
                  <a:outerShdw blurRad="38100" dist="38100" dir="2700000" algn="tl">
                    <a:srgbClr val="000000">
                      <a:alpha val="43137"/>
                    </a:srgbClr>
                  </a:outerShdw>
                </a:effectLst>
              </a:rPr>
              <a:t>Criterion is not a constraint! </a:t>
            </a:r>
          </a:p>
          <a:p>
            <a:pPr lvl="2"/>
            <a:r>
              <a:rPr lang="en-US" dirty="0" smtClean="0"/>
              <a:t>See Technology Insight 2.1</a:t>
            </a:r>
            <a:endParaRPr lang="en-US" dirty="0"/>
          </a:p>
        </p:txBody>
      </p:sp>
    </p:spTree>
    <p:extLst>
      <p:ext uri="{BB962C8B-B14F-4D97-AF65-F5344CB8AC3E}">
        <p14:creationId xmlns:p14="http://schemas.microsoft.com/office/powerpoint/2010/main" val="1107538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Design Phase</a:t>
            </a:r>
            <a:endParaRPr lang="en-US" dirty="0"/>
          </a:p>
        </p:txBody>
      </p:sp>
      <p:sp>
        <p:nvSpPr>
          <p:cNvPr id="3" name="Content Placeholder 2"/>
          <p:cNvSpPr>
            <a:spLocks noGrp="1"/>
          </p:cNvSpPr>
          <p:nvPr>
            <p:ph idx="1"/>
          </p:nvPr>
        </p:nvSpPr>
        <p:spPr>
          <a:xfrm>
            <a:off x="685800" y="1524000"/>
            <a:ext cx="8305800" cy="4800600"/>
          </a:xfrm>
        </p:spPr>
        <p:txBody>
          <a:bodyPr/>
          <a:lstStyle/>
          <a:p>
            <a:r>
              <a:rPr lang="en-US" dirty="0" smtClean="0"/>
              <a:t>Normative models (= optimization)</a:t>
            </a:r>
          </a:p>
          <a:p>
            <a:pPr lvl="1"/>
            <a:r>
              <a:rPr lang="en-US" dirty="0" smtClean="0"/>
              <a:t>the chosen alternative is demonstrably the best of all possible alternatives</a:t>
            </a:r>
          </a:p>
          <a:p>
            <a:pPr lvl="1"/>
            <a:r>
              <a:rPr lang="en-US" dirty="0" smtClean="0"/>
              <a:t>Assumptions of rational decision makers</a:t>
            </a:r>
          </a:p>
          <a:p>
            <a:pPr lvl="2"/>
            <a:r>
              <a:rPr lang="en-US" dirty="0" smtClean="0"/>
              <a:t>Humans are economic beings whose objective is to maximize the attainment of goals</a:t>
            </a:r>
          </a:p>
          <a:p>
            <a:pPr lvl="2"/>
            <a:r>
              <a:rPr lang="en-US" dirty="0" smtClean="0"/>
              <a:t>For a decision-making situation, all alternative courses of action and consequences are known</a:t>
            </a:r>
          </a:p>
          <a:p>
            <a:pPr lvl="2"/>
            <a:r>
              <a:rPr lang="en-US" dirty="0" smtClean="0"/>
              <a:t>Decision makers have an order or preference that enables them to rank the desirability of all consequences </a:t>
            </a:r>
            <a:endParaRPr lang="en-US" dirty="0"/>
          </a:p>
        </p:txBody>
      </p:sp>
    </p:spTree>
    <p:extLst>
      <p:ext uri="{BB962C8B-B14F-4D97-AF65-F5344CB8AC3E}">
        <p14:creationId xmlns:p14="http://schemas.microsoft.com/office/powerpoint/2010/main" val="2971751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Design Phase</a:t>
            </a:r>
            <a:endParaRPr lang="en-US" dirty="0"/>
          </a:p>
        </p:txBody>
      </p:sp>
      <p:sp>
        <p:nvSpPr>
          <p:cNvPr id="3" name="Content Placeholder 2"/>
          <p:cNvSpPr>
            <a:spLocks noGrp="1"/>
          </p:cNvSpPr>
          <p:nvPr>
            <p:ph idx="1"/>
          </p:nvPr>
        </p:nvSpPr>
        <p:spPr>
          <a:xfrm>
            <a:off x="685800" y="1524000"/>
            <a:ext cx="8458200" cy="4800600"/>
          </a:xfrm>
        </p:spPr>
        <p:txBody>
          <a:bodyPr/>
          <a:lstStyle/>
          <a:p>
            <a:r>
              <a:rPr lang="en-US" dirty="0" smtClean="0"/>
              <a:t>Heuristic models (= suboptimization)</a:t>
            </a:r>
          </a:p>
          <a:p>
            <a:pPr lvl="1"/>
            <a:r>
              <a:rPr lang="en-US" dirty="0" smtClean="0"/>
              <a:t>The chosen alternative is the best of only a subset of possible alternatives</a:t>
            </a:r>
          </a:p>
          <a:p>
            <a:pPr lvl="1"/>
            <a:r>
              <a:rPr lang="en-US" dirty="0" smtClean="0"/>
              <a:t>Often, it is not feasible to optimize realistic (size/complexity) problems</a:t>
            </a:r>
          </a:p>
          <a:p>
            <a:pPr lvl="1"/>
            <a:r>
              <a:rPr lang="en-US" dirty="0" smtClean="0"/>
              <a:t>Suboptimization may also help relax unrealistic assumptions in models</a:t>
            </a:r>
          </a:p>
          <a:p>
            <a:pPr lvl="1"/>
            <a:r>
              <a:rPr lang="en-US" dirty="0" smtClean="0"/>
              <a:t>Help reach a good enough solution faster</a:t>
            </a:r>
          </a:p>
        </p:txBody>
      </p:sp>
    </p:spTree>
    <p:extLst>
      <p:ext uri="{BB962C8B-B14F-4D97-AF65-F5344CB8AC3E}">
        <p14:creationId xmlns:p14="http://schemas.microsoft.com/office/powerpoint/2010/main" val="4168907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Design Phase</a:t>
            </a:r>
            <a:endParaRPr lang="en-US" dirty="0"/>
          </a:p>
        </p:txBody>
      </p:sp>
      <p:sp>
        <p:nvSpPr>
          <p:cNvPr id="3" name="Content Placeholder 2"/>
          <p:cNvSpPr>
            <a:spLocks noGrp="1"/>
          </p:cNvSpPr>
          <p:nvPr>
            <p:ph idx="1"/>
          </p:nvPr>
        </p:nvSpPr>
        <p:spPr>
          <a:xfrm>
            <a:off x="685800" y="1524000"/>
            <a:ext cx="8458200" cy="4800600"/>
          </a:xfrm>
        </p:spPr>
        <p:txBody>
          <a:bodyPr/>
          <a:lstStyle/>
          <a:p>
            <a:r>
              <a:rPr lang="en-US" dirty="0" smtClean="0"/>
              <a:t>Descriptive models</a:t>
            </a:r>
          </a:p>
          <a:p>
            <a:pPr lvl="1"/>
            <a:r>
              <a:rPr lang="en-US" dirty="0" smtClean="0"/>
              <a:t>Describe things as they are or as they are believed to be (mathematically based)</a:t>
            </a:r>
          </a:p>
          <a:p>
            <a:pPr lvl="1"/>
            <a:r>
              <a:rPr lang="en-US" dirty="0" smtClean="0"/>
              <a:t>They do not provide a solution but information that may lead to a solution</a:t>
            </a:r>
          </a:p>
          <a:p>
            <a:pPr lvl="1"/>
            <a:r>
              <a:rPr lang="en-US" dirty="0" smtClean="0">
                <a:solidFill>
                  <a:srgbClr val="FF3300"/>
                </a:solidFill>
              </a:rPr>
              <a:t>Simulation</a:t>
            </a:r>
            <a:r>
              <a:rPr lang="en-US" dirty="0" smtClean="0"/>
              <a:t> - most common descriptive modeling method (mathematical depiction of systems in a computer environment) </a:t>
            </a:r>
          </a:p>
          <a:p>
            <a:pPr lvl="1"/>
            <a:r>
              <a:rPr lang="en-US" dirty="0" smtClean="0"/>
              <a:t>Allows experimentation with the descriptive model of a system</a:t>
            </a:r>
          </a:p>
        </p:txBody>
      </p:sp>
    </p:spTree>
    <p:extLst>
      <p:ext uri="{BB962C8B-B14F-4D97-AF65-F5344CB8AC3E}">
        <p14:creationId xmlns:p14="http://schemas.microsoft.com/office/powerpoint/2010/main" val="286471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Design Phase</a:t>
            </a:r>
            <a:endParaRPr lang="en-US" dirty="0"/>
          </a:p>
        </p:txBody>
      </p:sp>
      <p:sp>
        <p:nvSpPr>
          <p:cNvPr id="3" name="Content Placeholder 2"/>
          <p:cNvSpPr>
            <a:spLocks noGrp="1"/>
          </p:cNvSpPr>
          <p:nvPr>
            <p:ph idx="1"/>
          </p:nvPr>
        </p:nvSpPr>
        <p:spPr>
          <a:xfrm>
            <a:off x="685800" y="1524000"/>
            <a:ext cx="8153400" cy="4800600"/>
          </a:xfrm>
        </p:spPr>
        <p:txBody>
          <a:bodyPr/>
          <a:lstStyle/>
          <a:p>
            <a:r>
              <a:rPr lang="en-US" sz="3600" dirty="0" smtClean="0"/>
              <a:t>Good Enough, or Satisficing</a:t>
            </a:r>
          </a:p>
          <a:p>
            <a:pPr lvl="1">
              <a:buNone/>
            </a:pPr>
            <a:r>
              <a:rPr lang="en-US" sz="3200" dirty="0" smtClean="0"/>
              <a:t>“something less than the best”</a:t>
            </a:r>
          </a:p>
          <a:p>
            <a:pPr lvl="1"/>
            <a:r>
              <a:rPr lang="en-US" sz="3200" dirty="0" smtClean="0"/>
              <a:t>A form of suboptimization</a:t>
            </a:r>
          </a:p>
          <a:p>
            <a:pPr lvl="1"/>
            <a:r>
              <a:rPr lang="en-US" sz="3200" dirty="0" smtClean="0"/>
              <a:t>Seeking to achieve a desired level of performance as opposed to the “best”</a:t>
            </a:r>
          </a:p>
          <a:p>
            <a:pPr lvl="1"/>
            <a:r>
              <a:rPr lang="en-US" sz="3200" dirty="0" smtClean="0"/>
              <a:t>Benefit: time saving</a:t>
            </a:r>
          </a:p>
          <a:p>
            <a:pPr lvl="3"/>
            <a:endParaRPr lang="en-US" sz="2400" dirty="0" smtClean="0"/>
          </a:p>
          <a:p>
            <a:pPr lvl="1"/>
            <a:r>
              <a:rPr lang="en-US" sz="3200" dirty="0" smtClean="0"/>
              <a:t>Simon’s idea of </a:t>
            </a:r>
            <a:r>
              <a:rPr lang="en-US" sz="3200" dirty="0" smtClean="0">
                <a:solidFill>
                  <a:srgbClr val="FF3300"/>
                </a:solidFill>
              </a:rPr>
              <a:t>bounded rationality</a:t>
            </a:r>
          </a:p>
        </p:txBody>
      </p:sp>
    </p:spTree>
    <p:extLst>
      <p:ext uri="{BB962C8B-B14F-4D97-AF65-F5344CB8AC3E}">
        <p14:creationId xmlns:p14="http://schemas.microsoft.com/office/powerpoint/2010/main" val="865665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Design Phase</a:t>
            </a:r>
            <a:endParaRPr lang="en-US" dirty="0"/>
          </a:p>
        </p:txBody>
      </p:sp>
      <p:sp>
        <p:nvSpPr>
          <p:cNvPr id="3" name="Content Placeholder 2"/>
          <p:cNvSpPr>
            <a:spLocks noGrp="1"/>
          </p:cNvSpPr>
          <p:nvPr>
            <p:ph idx="1"/>
          </p:nvPr>
        </p:nvSpPr>
        <p:spPr>
          <a:xfrm>
            <a:off x="685800" y="1524000"/>
            <a:ext cx="8229600" cy="4800600"/>
          </a:xfrm>
        </p:spPr>
        <p:txBody>
          <a:bodyPr/>
          <a:lstStyle/>
          <a:p>
            <a:r>
              <a:rPr lang="en-US" dirty="0" smtClean="0"/>
              <a:t>Developing (Generating) Alternatives</a:t>
            </a:r>
          </a:p>
          <a:p>
            <a:pPr lvl="1"/>
            <a:r>
              <a:rPr lang="en-US" dirty="0" smtClean="0"/>
              <a:t>In optimization models (such as linear programming), the alternatives may be generated automatically </a:t>
            </a:r>
          </a:p>
          <a:p>
            <a:pPr lvl="1"/>
            <a:r>
              <a:rPr lang="en-US" dirty="0" smtClean="0"/>
              <a:t>In most MSS situations, however, it is necessary to generate alternatives manually</a:t>
            </a:r>
          </a:p>
          <a:p>
            <a:pPr lvl="1"/>
            <a:r>
              <a:rPr lang="en-US" dirty="0" smtClean="0"/>
              <a:t>Use of GSS helps generate alternatives</a:t>
            </a:r>
          </a:p>
          <a:p>
            <a:r>
              <a:rPr lang="en-US" dirty="0" smtClean="0"/>
              <a:t>Measuring/ranking the outcomes </a:t>
            </a:r>
          </a:p>
          <a:p>
            <a:pPr lvl="1"/>
            <a:r>
              <a:rPr lang="en-US" dirty="0" smtClean="0"/>
              <a:t>Using the principle of choice</a:t>
            </a:r>
          </a:p>
        </p:txBody>
      </p:sp>
    </p:spTree>
    <p:extLst>
      <p:ext uri="{BB962C8B-B14F-4D97-AF65-F5344CB8AC3E}">
        <p14:creationId xmlns:p14="http://schemas.microsoft.com/office/powerpoint/2010/main" val="1446609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Design Phase</a:t>
            </a:r>
            <a:endParaRPr lang="en-US" dirty="0"/>
          </a:p>
        </p:txBody>
      </p:sp>
      <p:sp>
        <p:nvSpPr>
          <p:cNvPr id="3" name="Content Placeholder 2"/>
          <p:cNvSpPr>
            <a:spLocks noGrp="1"/>
          </p:cNvSpPr>
          <p:nvPr>
            <p:ph idx="1"/>
          </p:nvPr>
        </p:nvSpPr>
        <p:spPr>
          <a:xfrm>
            <a:off x="685800" y="1524000"/>
            <a:ext cx="8229600" cy="4800600"/>
          </a:xfrm>
        </p:spPr>
        <p:txBody>
          <a:bodyPr/>
          <a:lstStyle/>
          <a:p>
            <a:r>
              <a:rPr lang="en-US" dirty="0" smtClean="0"/>
              <a:t>Risk</a:t>
            </a:r>
          </a:p>
          <a:p>
            <a:pPr lvl="1"/>
            <a:r>
              <a:rPr lang="en-US" dirty="0" smtClean="0"/>
              <a:t>Lack of precise knowledge (uncertainty)</a:t>
            </a:r>
          </a:p>
          <a:p>
            <a:pPr lvl="1"/>
            <a:r>
              <a:rPr lang="en-US" dirty="0" smtClean="0"/>
              <a:t>Risk can be measured with probability</a:t>
            </a:r>
          </a:p>
          <a:p>
            <a:r>
              <a:rPr lang="en-US" dirty="0" smtClean="0"/>
              <a:t>Scenario (what-if case)</a:t>
            </a:r>
          </a:p>
          <a:p>
            <a:pPr lvl="1"/>
            <a:r>
              <a:rPr lang="en-US" dirty="0" smtClean="0"/>
              <a:t>A statement of assumptions about the operating environment (variables) of a particular system at a given time </a:t>
            </a:r>
          </a:p>
          <a:p>
            <a:pPr lvl="1"/>
            <a:r>
              <a:rPr lang="en-US" dirty="0" smtClean="0"/>
              <a:t>Possible scenarios: best, worst, most likely, average (and custom intervals)</a:t>
            </a:r>
          </a:p>
        </p:txBody>
      </p:sp>
    </p:spTree>
    <p:extLst>
      <p:ext uri="{BB962C8B-B14F-4D97-AF65-F5344CB8AC3E}">
        <p14:creationId xmlns:p14="http://schemas.microsoft.com/office/powerpoint/2010/main" val="2995154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a:xfrm>
            <a:off x="762000" y="1524000"/>
            <a:ext cx="8305800" cy="4800600"/>
          </a:xfrm>
        </p:spPr>
        <p:txBody>
          <a:bodyPr>
            <a:noAutofit/>
          </a:bodyPr>
          <a:lstStyle/>
          <a:p>
            <a:r>
              <a:rPr lang="en-US" dirty="0" smtClean="0"/>
              <a:t>Learn the capabilities and limitations of DSS in supporting managerial decisions</a:t>
            </a:r>
          </a:p>
          <a:p>
            <a:r>
              <a:rPr lang="en-US" dirty="0" smtClean="0"/>
              <a:t>Learn </a:t>
            </a:r>
            <a:r>
              <a:rPr lang="en-US" dirty="0"/>
              <a:t>how DSS support for </a:t>
            </a:r>
            <a:r>
              <a:rPr lang="en-US" dirty="0" smtClean="0"/>
              <a:t>decision making </a:t>
            </a:r>
            <a:r>
              <a:rPr lang="en-US" dirty="0"/>
              <a:t>can be provided in practice</a:t>
            </a:r>
          </a:p>
          <a:p>
            <a:r>
              <a:rPr lang="en-US" dirty="0" smtClean="0"/>
              <a:t>Understand </a:t>
            </a:r>
            <a:r>
              <a:rPr lang="en-US" dirty="0"/>
              <a:t>DSS components and </a:t>
            </a:r>
            <a:r>
              <a:rPr lang="en-US" dirty="0" smtClean="0"/>
              <a:t>how they </a:t>
            </a:r>
            <a:r>
              <a:rPr lang="en-US" dirty="0"/>
              <a:t>integrate</a:t>
            </a:r>
          </a:p>
        </p:txBody>
      </p:sp>
    </p:spTree>
    <p:extLst>
      <p:ext uri="{BB962C8B-B14F-4D97-AF65-F5344CB8AC3E}">
        <p14:creationId xmlns:p14="http://schemas.microsoft.com/office/powerpoint/2010/main" val="27139801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Choice Phase</a:t>
            </a:r>
            <a:endParaRPr lang="en-US" dirty="0"/>
          </a:p>
        </p:txBody>
      </p:sp>
      <p:sp>
        <p:nvSpPr>
          <p:cNvPr id="3" name="Content Placeholder 2"/>
          <p:cNvSpPr>
            <a:spLocks noGrp="1"/>
          </p:cNvSpPr>
          <p:nvPr>
            <p:ph idx="1"/>
          </p:nvPr>
        </p:nvSpPr>
        <p:spPr>
          <a:xfrm>
            <a:off x="685800" y="1524000"/>
            <a:ext cx="8305800" cy="4800600"/>
          </a:xfrm>
        </p:spPr>
        <p:txBody>
          <a:bodyPr/>
          <a:lstStyle/>
          <a:p>
            <a:r>
              <a:rPr lang="en-US" sz="2800" dirty="0" smtClean="0"/>
              <a:t>The actual decision and the commitment to follow a certain course of action are made here</a:t>
            </a:r>
          </a:p>
          <a:p>
            <a:r>
              <a:rPr lang="en-US" sz="2800" dirty="0" smtClean="0"/>
              <a:t>The boundary between the design and choice is often unclear (partially overlapping phases)</a:t>
            </a:r>
          </a:p>
          <a:p>
            <a:pPr lvl="1"/>
            <a:r>
              <a:rPr lang="en-US" sz="2400" dirty="0" smtClean="0"/>
              <a:t>Generate alternatives while performing evaluations</a:t>
            </a:r>
          </a:p>
          <a:p>
            <a:r>
              <a:rPr lang="en-US" sz="2800" dirty="0" smtClean="0"/>
              <a:t>Includes the </a:t>
            </a:r>
            <a:r>
              <a:rPr lang="en-US" sz="2800" dirty="0" smtClean="0">
                <a:solidFill>
                  <a:srgbClr val="FF3300"/>
                </a:solidFill>
              </a:rPr>
              <a:t>search</a:t>
            </a:r>
            <a:r>
              <a:rPr lang="en-US" sz="2800" dirty="0" smtClean="0"/>
              <a:t>, </a:t>
            </a:r>
            <a:r>
              <a:rPr lang="en-US" sz="2800" dirty="0" smtClean="0">
                <a:solidFill>
                  <a:srgbClr val="FF3300"/>
                </a:solidFill>
              </a:rPr>
              <a:t>evaluation</a:t>
            </a:r>
            <a:r>
              <a:rPr lang="en-US" sz="2800" dirty="0" smtClean="0"/>
              <a:t>, and </a:t>
            </a:r>
            <a:r>
              <a:rPr lang="en-US" sz="2800" dirty="0" smtClean="0">
                <a:solidFill>
                  <a:srgbClr val="FF3300"/>
                </a:solidFill>
              </a:rPr>
              <a:t>recommendation</a:t>
            </a:r>
            <a:r>
              <a:rPr lang="en-US" sz="2800" dirty="0" smtClean="0"/>
              <a:t> of an appropriate solution to the model</a:t>
            </a:r>
          </a:p>
          <a:p>
            <a:r>
              <a:rPr lang="en-US" sz="2800" dirty="0" smtClean="0"/>
              <a:t>Solving the model versus solving the problem!</a:t>
            </a:r>
          </a:p>
        </p:txBody>
      </p:sp>
    </p:spTree>
    <p:extLst>
      <p:ext uri="{BB962C8B-B14F-4D97-AF65-F5344CB8AC3E}">
        <p14:creationId xmlns:p14="http://schemas.microsoft.com/office/powerpoint/2010/main" val="1805537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Choice Phase</a:t>
            </a:r>
            <a:endParaRPr lang="en-US" dirty="0"/>
          </a:p>
        </p:txBody>
      </p:sp>
      <p:sp>
        <p:nvSpPr>
          <p:cNvPr id="3" name="Content Placeholder 2"/>
          <p:cNvSpPr>
            <a:spLocks noGrp="1"/>
          </p:cNvSpPr>
          <p:nvPr>
            <p:ph idx="1"/>
          </p:nvPr>
        </p:nvSpPr>
        <p:spPr>
          <a:xfrm>
            <a:off x="685800" y="1524000"/>
            <a:ext cx="8305800" cy="4800600"/>
          </a:xfrm>
        </p:spPr>
        <p:txBody>
          <a:bodyPr/>
          <a:lstStyle/>
          <a:p>
            <a:r>
              <a:rPr lang="en-US" dirty="0" smtClean="0"/>
              <a:t>Search approaches</a:t>
            </a:r>
          </a:p>
          <a:p>
            <a:pPr lvl="1"/>
            <a:r>
              <a:rPr lang="en-US" dirty="0" smtClean="0"/>
              <a:t>Analytic techniques (solving with a formula)</a:t>
            </a:r>
          </a:p>
          <a:p>
            <a:pPr lvl="1"/>
            <a:r>
              <a:rPr lang="en-US" dirty="0" smtClean="0"/>
              <a:t>Algorithms (step-by-step procedures)</a:t>
            </a:r>
          </a:p>
          <a:p>
            <a:pPr lvl="1"/>
            <a:r>
              <a:rPr lang="en-US" dirty="0" smtClean="0"/>
              <a:t>Heuristics (rule of thumb)</a:t>
            </a:r>
          </a:p>
          <a:p>
            <a:pPr lvl="1"/>
            <a:r>
              <a:rPr lang="en-US" dirty="0" smtClean="0"/>
              <a:t>Blind search (truly random search)</a:t>
            </a:r>
          </a:p>
          <a:p>
            <a:r>
              <a:rPr lang="en-US" dirty="0" smtClean="0"/>
              <a:t>Additional activities</a:t>
            </a:r>
          </a:p>
          <a:p>
            <a:pPr lvl="1"/>
            <a:r>
              <a:rPr lang="en-US" dirty="0" smtClean="0"/>
              <a:t>Sensitivity analysis</a:t>
            </a:r>
          </a:p>
          <a:p>
            <a:pPr lvl="1"/>
            <a:r>
              <a:rPr lang="en-US" dirty="0" smtClean="0"/>
              <a:t>What-if analysis</a:t>
            </a:r>
          </a:p>
          <a:p>
            <a:pPr lvl="1"/>
            <a:r>
              <a:rPr lang="en-US" dirty="0" smtClean="0"/>
              <a:t>Goal seeking</a:t>
            </a:r>
          </a:p>
        </p:txBody>
      </p:sp>
    </p:spTree>
    <p:extLst>
      <p:ext uri="{BB962C8B-B14F-4D97-AF65-F5344CB8AC3E}">
        <p14:creationId xmlns:p14="http://schemas.microsoft.com/office/powerpoint/2010/main" val="1245655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br>
              <a:rPr lang="en-US" dirty="0" smtClean="0"/>
            </a:br>
            <a:r>
              <a:rPr lang="en-US" dirty="0" smtClean="0"/>
              <a:t>The Implementation Phase</a:t>
            </a:r>
            <a:endParaRPr lang="en-US" dirty="0"/>
          </a:p>
        </p:txBody>
      </p:sp>
      <p:sp>
        <p:nvSpPr>
          <p:cNvPr id="3" name="Content Placeholder 2"/>
          <p:cNvSpPr>
            <a:spLocks noGrp="1"/>
          </p:cNvSpPr>
          <p:nvPr>
            <p:ph idx="1"/>
          </p:nvPr>
        </p:nvSpPr>
        <p:spPr>
          <a:xfrm>
            <a:off x="685800" y="1524000"/>
            <a:ext cx="8458200" cy="4800600"/>
          </a:xfrm>
        </p:spPr>
        <p:txBody>
          <a:bodyPr/>
          <a:lstStyle/>
          <a:p>
            <a:pPr>
              <a:buNone/>
            </a:pPr>
            <a:r>
              <a:rPr lang="en-US" dirty="0" smtClean="0"/>
              <a:t>	“Nothing more difficult to carry out, nor more doubtful of success, nor more dangerous to handle, than to initiate a new order of things.”</a:t>
            </a:r>
          </a:p>
          <a:p>
            <a:pPr algn="r">
              <a:buNone/>
            </a:pPr>
            <a:r>
              <a:rPr lang="en-US" dirty="0" smtClean="0"/>
              <a:t> </a:t>
            </a:r>
            <a:r>
              <a:rPr lang="en-US" sz="2400" dirty="0" smtClean="0"/>
              <a:t>- </a:t>
            </a:r>
            <a:r>
              <a:rPr lang="en-US" sz="2400" i="1" dirty="0" smtClean="0"/>
              <a:t>The Prince, Machiavelli 1500s</a:t>
            </a:r>
            <a:endParaRPr lang="en-US" i="1" dirty="0" smtClean="0"/>
          </a:p>
          <a:p>
            <a:r>
              <a:rPr lang="en-US" dirty="0" smtClean="0"/>
              <a:t>Solution to a problem </a:t>
            </a:r>
            <a:r>
              <a:rPr lang="en-US" dirty="0" smtClean="0">
                <a:sym typeface="Wingdings" panose="05000000000000000000" pitchFamily="2" charset="2"/>
              </a:rPr>
              <a:t></a:t>
            </a:r>
            <a:r>
              <a:rPr lang="en-US" dirty="0" smtClean="0"/>
              <a:t> </a:t>
            </a:r>
            <a:r>
              <a:rPr lang="en-US" dirty="0" smtClean="0">
                <a:solidFill>
                  <a:srgbClr val="F85E08"/>
                </a:solidFill>
                <a:effectLst>
                  <a:outerShdw blurRad="38100" dist="38100" dir="2700000" algn="tl">
                    <a:srgbClr val="000000">
                      <a:alpha val="43137"/>
                    </a:srgbClr>
                  </a:outerShdw>
                </a:effectLst>
              </a:rPr>
              <a:t>Change </a:t>
            </a:r>
          </a:p>
          <a:p>
            <a:r>
              <a:rPr lang="en-US" dirty="0" smtClean="0"/>
              <a:t>Change management ?..</a:t>
            </a:r>
          </a:p>
          <a:p>
            <a:r>
              <a:rPr lang="en-US" dirty="0" smtClean="0"/>
              <a:t>Implementation: putting a recommended solution to work</a:t>
            </a:r>
          </a:p>
        </p:txBody>
      </p:sp>
    </p:spTree>
    <p:extLst>
      <p:ext uri="{BB962C8B-B14F-4D97-AF65-F5344CB8AC3E}">
        <p14:creationId xmlns:p14="http://schemas.microsoft.com/office/powerpoint/2010/main" val="857618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Decisions are Supported</a:t>
            </a:r>
            <a:endParaRPr lang="en-US" dirty="0"/>
          </a:p>
        </p:txBody>
      </p:sp>
      <p:pic>
        <p:nvPicPr>
          <p:cNvPr id="3074" name="Picture 2"/>
          <p:cNvPicPr>
            <a:picLocks noChangeAspect="1" noChangeArrowheads="1"/>
          </p:cNvPicPr>
          <p:nvPr/>
        </p:nvPicPr>
        <p:blipFill>
          <a:blip r:embed="rId3"/>
          <a:srcRect/>
          <a:stretch>
            <a:fillRect/>
          </a:stretch>
        </p:blipFill>
        <p:spPr bwMode="auto">
          <a:xfrm>
            <a:off x="1524000" y="1600200"/>
            <a:ext cx="6635554" cy="4648200"/>
          </a:xfrm>
          <a:prstGeom prst="rect">
            <a:avLst/>
          </a:prstGeom>
          <a:noFill/>
          <a:ln w="9525">
            <a:noFill/>
            <a:miter lim="800000"/>
            <a:headEnd/>
            <a:tailEnd/>
          </a:ln>
        </p:spPr>
      </p:pic>
    </p:spTree>
    <p:extLst>
      <p:ext uri="{BB962C8B-B14F-4D97-AF65-F5344CB8AC3E}">
        <p14:creationId xmlns:p14="http://schemas.microsoft.com/office/powerpoint/2010/main" val="2043103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Decisions are Supported</a:t>
            </a:r>
            <a:endParaRPr lang="en-US" dirty="0"/>
          </a:p>
        </p:txBody>
      </p:sp>
      <p:sp>
        <p:nvSpPr>
          <p:cNvPr id="3" name="Content Placeholder 2"/>
          <p:cNvSpPr>
            <a:spLocks noGrp="1"/>
          </p:cNvSpPr>
          <p:nvPr>
            <p:ph idx="1"/>
          </p:nvPr>
        </p:nvSpPr>
        <p:spPr>
          <a:xfrm>
            <a:off x="685800" y="1524000"/>
            <a:ext cx="8269288" cy="4724400"/>
          </a:xfrm>
        </p:spPr>
        <p:txBody>
          <a:bodyPr/>
          <a:lstStyle/>
          <a:p>
            <a:r>
              <a:rPr lang="en-US" dirty="0" smtClean="0">
                <a:solidFill>
                  <a:srgbClr val="F85E08"/>
                </a:solidFill>
                <a:effectLst>
                  <a:outerShdw blurRad="38100" dist="38100" dir="2700000" algn="tl">
                    <a:srgbClr val="000000">
                      <a:alpha val="43137"/>
                    </a:srgbClr>
                  </a:outerShdw>
                </a:effectLst>
              </a:rPr>
              <a:t>Support for the Intelligence Phase</a:t>
            </a:r>
          </a:p>
          <a:p>
            <a:pPr lvl="1"/>
            <a:r>
              <a:rPr lang="en-US" dirty="0" smtClean="0"/>
              <a:t>Enabling continuous scanning of external and internal information sources to identify problems and/or opportunities</a:t>
            </a:r>
          </a:p>
          <a:p>
            <a:pPr lvl="1"/>
            <a:r>
              <a:rPr lang="en-US" dirty="0" smtClean="0"/>
              <a:t>Resources/technologies: Web; ES, OLAP, data warehousing, data/text/Web mining, EIS/Dashboards, KMS, GSS, GIS,…</a:t>
            </a:r>
          </a:p>
          <a:p>
            <a:pPr lvl="1"/>
            <a:r>
              <a:rPr lang="en-US" dirty="0" smtClean="0"/>
              <a:t>Business activity monitoring (BAM)</a:t>
            </a:r>
          </a:p>
          <a:p>
            <a:pPr lvl="1"/>
            <a:r>
              <a:rPr lang="en-US" dirty="0" smtClean="0"/>
              <a:t>Business process management (BPM)</a:t>
            </a:r>
          </a:p>
          <a:p>
            <a:pPr lvl="1"/>
            <a:r>
              <a:rPr lang="en-US" dirty="0" smtClean="0"/>
              <a:t>Product life-cycle management (PLM)</a:t>
            </a:r>
            <a:endParaRPr lang="en-US" dirty="0"/>
          </a:p>
        </p:txBody>
      </p:sp>
    </p:spTree>
    <p:extLst>
      <p:ext uri="{BB962C8B-B14F-4D97-AF65-F5344CB8AC3E}">
        <p14:creationId xmlns:p14="http://schemas.microsoft.com/office/powerpoint/2010/main" val="38474832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Decisions are Supported</a:t>
            </a:r>
            <a:endParaRPr lang="en-US" dirty="0"/>
          </a:p>
        </p:txBody>
      </p:sp>
      <p:sp>
        <p:nvSpPr>
          <p:cNvPr id="3" name="Content Placeholder 2"/>
          <p:cNvSpPr>
            <a:spLocks noGrp="1"/>
          </p:cNvSpPr>
          <p:nvPr>
            <p:ph idx="1"/>
          </p:nvPr>
        </p:nvSpPr>
        <p:spPr>
          <a:xfrm>
            <a:off x="685800" y="1524000"/>
            <a:ext cx="8269288" cy="4800600"/>
          </a:xfrm>
        </p:spPr>
        <p:txBody>
          <a:bodyPr/>
          <a:lstStyle/>
          <a:p>
            <a:r>
              <a:rPr lang="en-US" dirty="0" smtClean="0">
                <a:solidFill>
                  <a:srgbClr val="F85E08"/>
                </a:solidFill>
                <a:effectLst>
                  <a:outerShdw blurRad="38100" dist="38100" dir="2700000" algn="tl">
                    <a:srgbClr val="000000">
                      <a:alpha val="43137"/>
                    </a:srgbClr>
                  </a:outerShdw>
                </a:effectLst>
              </a:rPr>
              <a:t>Support for the Design Phase</a:t>
            </a:r>
          </a:p>
          <a:p>
            <a:pPr lvl="1"/>
            <a:r>
              <a:rPr lang="en-US" dirty="0" smtClean="0"/>
              <a:t>Enabling generating alternative courses of action, determining the criteria for choice</a:t>
            </a:r>
          </a:p>
          <a:p>
            <a:pPr lvl="1"/>
            <a:r>
              <a:rPr lang="en-US" dirty="0" smtClean="0"/>
              <a:t>Generating alternatives</a:t>
            </a:r>
          </a:p>
          <a:p>
            <a:pPr lvl="2"/>
            <a:r>
              <a:rPr lang="en-US" dirty="0" smtClean="0">
                <a:solidFill>
                  <a:srgbClr val="FF3300"/>
                </a:solidFill>
              </a:rPr>
              <a:t>Structured/simple problems:</a:t>
            </a:r>
            <a:r>
              <a:rPr lang="en-US" dirty="0" smtClean="0"/>
              <a:t> standard and/or special models </a:t>
            </a:r>
          </a:p>
          <a:p>
            <a:pPr lvl="2"/>
            <a:r>
              <a:rPr lang="en-US" dirty="0" smtClean="0">
                <a:solidFill>
                  <a:srgbClr val="FF3300"/>
                </a:solidFill>
              </a:rPr>
              <a:t>Unstructured/complex problems: </a:t>
            </a:r>
            <a:r>
              <a:rPr lang="en-US" dirty="0" smtClean="0"/>
              <a:t>human experts, ES, KMS, brainstorming/GSS, OLAP, data/text mining</a:t>
            </a:r>
          </a:p>
          <a:p>
            <a:r>
              <a:rPr lang="en-US" dirty="0" smtClean="0"/>
              <a:t>A good “criteria for choice” is critical!</a:t>
            </a:r>
            <a:endParaRPr lang="en-US" dirty="0"/>
          </a:p>
        </p:txBody>
      </p:sp>
    </p:spTree>
    <p:extLst>
      <p:ext uri="{BB962C8B-B14F-4D97-AF65-F5344CB8AC3E}">
        <p14:creationId xmlns:p14="http://schemas.microsoft.com/office/powerpoint/2010/main" val="3185166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Decisions are Supported</a:t>
            </a:r>
            <a:endParaRPr lang="en-US" dirty="0"/>
          </a:p>
        </p:txBody>
      </p:sp>
      <p:sp>
        <p:nvSpPr>
          <p:cNvPr id="3" name="Content Placeholder 2"/>
          <p:cNvSpPr>
            <a:spLocks noGrp="1"/>
          </p:cNvSpPr>
          <p:nvPr>
            <p:ph idx="1"/>
          </p:nvPr>
        </p:nvSpPr>
        <p:spPr>
          <a:xfrm>
            <a:off x="685800" y="1524000"/>
            <a:ext cx="8269288" cy="4800600"/>
          </a:xfrm>
        </p:spPr>
        <p:txBody>
          <a:bodyPr/>
          <a:lstStyle/>
          <a:p>
            <a:r>
              <a:rPr lang="en-US" dirty="0" smtClean="0">
                <a:solidFill>
                  <a:srgbClr val="F85E08"/>
                </a:solidFill>
                <a:effectLst>
                  <a:outerShdw blurRad="38100" dist="38100" dir="2700000" algn="tl">
                    <a:srgbClr val="000000">
                      <a:alpha val="43137"/>
                    </a:srgbClr>
                  </a:outerShdw>
                </a:effectLst>
              </a:rPr>
              <a:t>Support for the Choice Phase</a:t>
            </a:r>
          </a:p>
          <a:p>
            <a:pPr lvl="1"/>
            <a:r>
              <a:rPr lang="en-US" dirty="0" smtClean="0"/>
              <a:t>Enabling selection of the best alternative given a complex constraint structure</a:t>
            </a:r>
          </a:p>
          <a:p>
            <a:pPr lvl="1"/>
            <a:r>
              <a:rPr lang="en-US" dirty="0" smtClean="0"/>
              <a:t>Use sensitivity analyses, what-if analyses, goal seeking</a:t>
            </a:r>
          </a:p>
          <a:p>
            <a:pPr lvl="1"/>
            <a:r>
              <a:rPr lang="en-US" dirty="0" smtClean="0"/>
              <a:t>Resources</a:t>
            </a:r>
          </a:p>
          <a:p>
            <a:pPr lvl="2"/>
            <a:r>
              <a:rPr lang="en-US" dirty="0" smtClean="0"/>
              <a:t>KMS</a:t>
            </a:r>
          </a:p>
          <a:p>
            <a:pPr lvl="2"/>
            <a:r>
              <a:rPr lang="en-US" dirty="0" smtClean="0"/>
              <a:t>CRM, ERP, and SCM </a:t>
            </a:r>
          </a:p>
          <a:p>
            <a:pPr lvl="2"/>
            <a:r>
              <a:rPr lang="en-US" dirty="0" smtClean="0"/>
              <a:t>Simulation and other descriptive models</a:t>
            </a:r>
            <a:endParaRPr lang="en-US" dirty="0"/>
          </a:p>
        </p:txBody>
      </p:sp>
    </p:spTree>
    <p:extLst>
      <p:ext uri="{BB962C8B-B14F-4D97-AF65-F5344CB8AC3E}">
        <p14:creationId xmlns:p14="http://schemas.microsoft.com/office/powerpoint/2010/main" val="41662253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Decisions are Supported</a:t>
            </a:r>
            <a:endParaRPr lang="en-US" dirty="0"/>
          </a:p>
        </p:txBody>
      </p:sp>
      <p:sp>
        <p:nvSpPr>
          <p:cNvPr id="3" name="Content Placeholder 2"/>
          <p:cNvSpPr>
            <a:spLocks noGrp="1"/>
          </p:cNvSpPr>
          <p:nvPr>
            <p:ph idx="1"/>
          </p:nvPr>
        </p:nvSpPr>
        <p:spPr>
          <a:xfrm>
            <a:off x="685800" y="1524000"/>
            <a:ext cx="8269288" cy="4800600"/>
          </a:xfrm>
        </p:spPr>
        <p:txBody>
          <a:bodyPr/>
          <a:lstStyle/>
          <a:p>
            <a:r>
              <a:rPr lang="en-US" dirty="0" smtClean="0">
                <a:solidFill>
                  <a:srgbClr val="F85E08"/>
                </a:solidFill>
                <a:effectLst>
                  <a:outerShdw blurRad="38100" dist="38100" dir="2700000" algn="tl">
                    <a:srgbClr val="000000">
                      <a:alpha val="43137"/>
                    </a:srgbClr>
                  </a:outerShdw>
                </a:effectLst>
              </a:rPr>
              <a:t>Support for the Implementation Phase</a:t>
            </a:r>
          </a:p>
          <a:p>
            <a:pPr lvl="1"/>
            <a:r>
              <a:rPr lang="en-US" dirty="0" smtClean="0"/>
              <a:t>Enabling implementation/deployment of the selected solution to the system</a:t>
            </a:r>
          </a:p>
          <a:p>
            <a:pPr lvl="1"/>
            <a:r>
              <a:rPr lang="en-US" dirty="0" smtClean="0"/>
              <a:t>Decision communication, explanation and justification to reduce resistance to change</a:t>
            </a:r>
          </a:p>
          <a:p>
            <a:pPr lvl="1"/>
            <a:r>
              <a:rPr lang="en-US" dirty="0" smtClean="0"/>
              <a:t>Resources</a:t>
            </a:r>
          </a:p>
          <a:p>
            <a:pPr lvl="2"/>
            <a:r>
              <a:rPr lang="en-US" dirty="0" smtClean="0"/>
              <a:t>Corporate portals, Web 2.0/Wikis </a:t>
            </a:r>
          </a:p>
          <a:p>
            <a:pPr lvl="2"/>
            <a:r>
              <a:rPr lang="en-US" dirty="0" smtClean="0"/>
              <a:t>Brainstorming/GSS </a:t>
            </a:r>
          </a:p>
          <a:p>
            <a:pPr lvl="2"/>
            <a:r>
              <a:rPr lang="en-US" dirty="0" smtClean="0"/>
              <a:t>KMS, ES</a:t>
            </a:r>
            <a:endParaRPr lang="en-US" dirty="0"/>
          </a:p>
        </p:txBody>
      </p:sp>
    </p:spTree>
    <p:extLst>
      <p:ext uri="{BB962C8B-B14F-4D97-AF65-F5344CB8AC3E}">
        <p14:creationId xmlns:p14="http://schemas.microsoft.com/office/powerpoint/2010/main" val="31557582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 Capabilities</a:t>
            </a:r>
            <a:endParaRPr lang="en-US" dirty="0"/>
          </a:p>
        </p:txBody>
      </p:sp>
      <p:sp>
        <p:nvSpPr>
          <p:cNvPr id="3" name="Content Placeholder 2"/>
          <p:cNvSpPr>
            <a:spLocks noGrp="1"/>
          </p:cNvSpPr>
          <p:nvPr>
            <p:ph idx="1"/>
          </p:nvPr>
        </p:nvSpPr>
        <p:spPr>
          <a:xfrm>
            <a:off x="685800" y="1524000"/>
            <a:ext cx="8458200" cy="4800600"/>
          </a:xfrm>
        </p:spPr>
        <p:txBody>
          <a:bodyPr/>
          <a:lstStyle/>
          <a:p>
            <a:r>
              <a:rPr lang="en-US" sz="3000" dirty="0" smtClean="0"/>
              <a:t>DSS early definition</a:t>
            </a:r>
            <a:r>
              <a:rPr lang="en-US" sz="3000" dirty="0"/>
              <a:t>: it </a:t>
            </a:r>
            <a:r>
              <a:rPr lang="en-US" sz="3000" dirty="0" smtClean="0"/>
              <a:t>is </a:t>
            </a:r>
            <a:r>
              <a:rPr lang="en-US" sz="3000" dirty="0"/>
              <a:t>a system intended to support </a:t>
            </a:r>
            <a:r>
              <a:rPr lang="en-US" sz="3000" dirty="0" smtClean="0"/>
              <a:t>managerial decisions </a:t>
            </a:r>
            <a:r>
              <a:rPr lang="en-US" sz="3000" dirty="0"/>
              <a:t>in semistructured and unstructured decision situations </a:t>
            </a:r>
            <a:endParaRPr lang="en-US" sz="3000" dirty="0" smtClean="0"/>
          </a:p>
          <a:p>
            <a:r>
              <a:rPr lang="en-US" sz="3000" dirty="0">
                <a:sym typeface="Wingdings" panose="05000000000000000000" pitchFamily="2" charset="2"/>
              </a:rPr>
              <a:t>DSS were </a:t>
            </a:r>
            <a:r>
              <a:rPr lang="en-US" sz="3000" dirty="0" smtClean="0">
                <a:sym typeface="Wingdings" panose="05000000000000000000" pitchFamily="2" charset="2"/>
              </a:rPr>
              <a:t>meant to </a:t>
            </a:r>
            <a:r>
              <a:rPr lang="en-US" sz="3000" dirty="0">
                <a:sym typeface="Wingdings" panose="05000000000000000000" pitchFamily="2" charset="2"/>
              </a:rPr>
              <a:t>be adjuncts to decision </a:t>
            </a:r>
            <a:r>
              <a:rPr lang="en-US" sz="3000" dirty="0" smtClean="0">
                <a:sym typeface="Wingdings" panose="05000000000000000000" pitchFamily="2" charset="2"/>
              </a:rPr>
              <a:t>makers  </a:t>
            </a:r>
            <a:r>
              <a:rPr lang="en-US" sz="3000" dirty="0" smtClean="0"/>
              <a:t> extending their capabilities</a:t>
            </a:r>
          </a:p>
          <a:p>
            <a:r>
              <a:rPr lang="en-US" sz="3000" dirty="0" smtClean="0"/>
              <a:t>They are computer based and would </a:t>
            </a:r>
            <a:r>
              <a:rPr lang="en-US" sz="3000" dirty="0"/>
              <a:t>operate </a:t>
            </a:r>
            <a:r>
              <a:rPr lang="en-US" sz="3000" dirty="0" smtClean="0"/>
              <a:t>interactively online</a:t>
            </a:r>
            <a:r>
              <a:rPr lang="en-US" sz="3000" dirty="0"/>
              <a:t>, and preferably would have graphical output </a:t>
            </a:r>
            <a:r>
              <a:rPr lang="en-US" sz="3000" dirty="0" smtClean="0"/>
              <a:t>capabilities </a:t>
            </a:r>
          </a:p>
          <a:p>
            <a:r>
              <a:rPr lang="en-US" sz="3000" dirty="0" smtClean="0"/>
              <a:t>Nowadays, simplified via Web browsers </a:t>
            </a:r>
            <a:r>
              <a:rPr lang="en-US" sz="3000" dirty="0"/>
              <a:t>and mobile </a:t>
            </a:r>
            <a:r>
              <a:rPr lang="en-US" sz="3000" dirty="0" smtClean="0"/>
              <a:t>devices</a:t>
            </a:r>
            <a:endParaRPr lang="en-US" sz="3000" dirty="0"/>
          </a:p>
        </p:txBody>
      </p:sp>
    </p:spTree>
    <p:extLst>
      <p:ext uri="{BB962C8B-B14F-4D97-AF65-F5344CB8AC3E}">
        <p14:creationId xmlns:p14="http://schemas.microsoft.com/office/powerpoint/2010/main" val="24444768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 Capabilities</a:t>
            </a:r>
            <a:endParaRPr lang="en-US" dirty="0"/>
          </a:p>
        </p:txBody>
      </p:sp>
      <p:pic>
        <p:nvPicPr>
          <p:cNvPr id="6146" name="Picture 2"/>
          <p:cNvPicPr>
            <a:picLocks noChangeAspect="1" noChangeArrowheads="1"/>
          </p:cNvPicPr>
          <p:nvPr/>
        </p:nvPicPr>
        <p:blipFill>
          <a:blip r:embed="rId3" cstate="print"/>
          <a:srcRect/>
          <a:stretch>
            <a:fillRect/>
          </a:stretch>
        </p:blipFill>
        <p:spPr bwMode="auto">
          <a:xfrm>
            <a:off x="1676400" y="1447800"/>
            <a:ext cx="6248400" cy="4888145"/>
          </a:xfrm>
          <a:prstGeom prst="rect">
            <a:avLst/>
          </a:prstGeom>
          <a:noFill/>
          <a:ln w="9525">
            <a:noFill/>
            <a:miter lim="800000"/>
            <a:headEnd/>
            <a:tailEnd/>
          </a:ln>
        </p:spPr>
      </p:pic>
    </p:spTree>
    <p:extLst>
      <p:ext uri="{BB962C8B-B14F-4D97-AF65-F5344CB8AC3E}">
        <p14:creationId xmlns:p14="http://schemas.microsoft.com/office/powerpoint/2010/main" val="1030409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Vignette</a:t>
            </a:r>
            <a:endParaRPr lang="en-US" dirty="0"/>
          </a:p>
        </p:txBody>
      </p:sp>
      <p:sp>
        <p:nvSpPr>
          <p:cNvPr id="3" name="Content Placeholder 2"/>
          <p:cNvSpPr>
            <a:spLocks noGrp="1"/>
          </p:cNvSpPr>
          <p:nvPr>
            <p:ph idx="1"/>
          </p:nvPr>
        </p:nvSpPr>
        <p:spPr>
          <a:xfrm>
            <a:off x="762000" y="1600200"/>
            <a:ext cx="8153400" cy="4876800"/>
          </a:xfrm>
        </p:spPr>
        <p:txBody>
          <a:bodyPr>
            <a:normAutofit/>
          </a:bodyPr>
          <a:lstStyle/>
          <a:p>
            <a:pPr marL="0" indent="0">
              <a:buNone/>
            </a:pPr>
            <a:r>
              <a:rPr lang="en-US" sz="3600" dirty="0">
                <a:solidFill>
                  <a:srgbClr val="F85E08"/>
                </a:solidFill>
                <a:effectLst>
                  <a:outerShdw blurRad="38100" dist="38100" dir="2700000" algn="tl">
                    <a:srgbClr val="000000">
                      <a:alpha val="43137"/>
                    </a:srgbClr>
                  </a:outerShdw>
                </a:effectLst>
              </a:rPr>
              <a:t>Decision Modeling at HP </a:t>
            </a:r>
            <a:r>
              <a:rPr lang="en-US" sz="3600" dirty="0" smtClean="0">
                <a:solidFill>
                  <a:srgbClr val="F85E08"/>
                </a:solidFill>
                <a:effectLst>
                  <a:outerShdw blurRad="38100" dist="38100" dir="2700000" algn="tl">
                    <a:srgbClr val="000000">
                      <a:alpha val="43137"/>
                    </a:srgbClr>
                  </a:outerShdw>
                </a:effectLst>
              </a:rPr>
              <a:t>Using Spreadsheets</a:t>
            </a:r>
          </a:p>
          <a:p>
            <a:pPr marL="0" indent="0">
              <a:buNone/>
            </a:pPr>
            <a:endParaRPr lang="en-US" sz="2000" dirty="0" smtClean="0">
              <a:solidFill>
                <a:srgbClr val="0000FF"/>
              </a:solidFill>
              <a:effectLst>
                <a:outerShdw blurRad="38100" dist="38100" dir="2700000" algn="tl">
                  <a:srgbClr val="000000">
                    <a:alpha val="43137"/>
                  </a:srgbClr>
                </a:outerShdw>
              </a:effectLst>
            </a:endParaRPr>
          </a:p>
          <a:p>
            <a:r>
              <a:rPr lang="en-US" dirty="0" smtClean="0"/>
              <a:t>Background</a:t>
            </a:r>
          </a:p>
          <a:p>
            <a:r>
              <a:rPr lang="en-US" dirty="0" smtClean="0"/>
              <a:t>Problem description</a:t>
            </a:r>
          </a:p>
          <a:p>
            <a:r>
              <a:rPr lang="en-US" dirty="0" smtClean="0"/>
              <a:t>Proposed solution</a:t>
            </a:r>
          </a:p>
          <a:p>
            <a:r>
              <a:rPr lang="en-US" dirty="0" smtClean="0"/>
              <a:t>Results</a:t>
            </a:r>
          </a:p>
          <a:p>
            <a:r>
              <a:rPr lang="en-US" dirty="0" smtClean="0"/>
              <a:t>Answer &amp; discuss the case questions...</a:t>
            </a:r>
            <a:endParaRPr lang="en-US" dirty="0"/>
          </a:p>
        </p:txBody>
      </p:sp>
    </p:spTree>
    <p:extLst>
      <p:ext uri="{BB962C8B-B14F-4D97-AF65-F5344CB8AC3E}">
        <p14:creationId xmlns:p14="http://schemas.microsoft.com/office/powerpoint/2010/main" val="39418248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 Classifications</a:t>
            </a:r>
            <a:endParaRPr lang="en-US" dirty="0"/>
          </a:p>
        </p:txBody>
      </p:sp>
      <p:sp>
        <p:nvSpPr>
          <p:cNvPr id="3" name="Content Placeholder 2"/>
          <p:cNvSpPr>
            <a:spLocks noGrp="1"/>
          </p:cNvSpPr>
          <p:nvPr>
            <p:ph idx="1"/>
          </p:nvPr>
        </p:nvSpPr>
        <p:spPr/>
        <p:txBody>
          <a:bodyPr/>
          <a:lstStyle/>
          <a:p>
            <a:r>
              <a:rPr lang="en-US" sz="3600" dirty="0" smtClean="0"/>
              <a:t>AIS SIGDSS Classification</a:t>
            </a:r>
          </a:p>
          <a:p>
            <a:pPr marL="914400" lvl="1" indent="-457200">
              <a:buSzPct val="80000"/>
              <a:buFont typeface="+mj-lt"/>
              <a:buAutoNum type="arabicPeriod"/>
            </a:pPr>
            <a:r>
              <a:rPr lang="en-US" sz="3200" dirty="0" smtClean="0"/>
              <a:t>Communication-driven and group DSS</a:t>
            </a:r>
          </a:p>
          <a:p>
            <a:pPr marL="914400" lvl="1" indent="-457200">
              <a:buSzPct val="80000"/>
              <a:buFont typeface="+mj-lt"/>
              <a:buAutoNum type="arabicPeriod"/>
            </a:pPr>
            <a:r>
              <a:rPr lang="en-US" sz="3200" dirty="0" smtClean="0"/>
              <a:t>Data-driven DSS</a:t>
            </a:r>
          </a:p>
          <a:p>
            <a:pPr marL="914400" lvl="1" indent="-457200">
              <a:buSzPct val="80000"/>
              <a:buFont typeface="+mj-lt"/>
              <a:buAutoNum type="arabicPeriod"/>
            </a:pPr>
            <a:r>
              <a:rPr lang="en-US" sz="3200" dirty="0" smtClean="0"/>
              <a:t>Document-driven DSS</a:t>
            </a:r>
          </a:p>
          <a:p>
            <a:pPr marL="914400" lvl="1" indent="-457200">
              <a:buSzPct val="80000"/>
              <a:buFont typeface="+mj-lt"/>
              <a:buAutoNum type="arabicPeriod"/>
            </a:pPr>
            <a:r>
              <a:rPr lang="en-US" sz="3200" dirty="0" smtClean="0"/>
              <a:t>Knowledge-driven DSS</a:t>
            </a:r>
          </a:p>
          <a:p>
            <a:pPr marL="914400" lvl="1" indent="-457200">
              <a:buSzPct val="80000"/>
              <a:buFont typeface="+mj-lt"/>
              <a:buAutoNum type="arabicPeriod"/>
            </a:pPr>
            <a:r>
              <a:rPr lang="en-US" sz="3200" dirty="0" smtClean="0"/>
              <a:t>Model-driven DSS</a:t>
            </a:r>
          </a:p>
          <a:p>
            <a:pPr lvl="3"/>
            <a:endParaRPr lang="en-US" dirty="0" smtClean="0"/>
          </a:p>
          <a:p>
            <a:r>
              <a:rPr lang="en-US" sz="3600" dirty="0" smtClean="0"/>
              <a:t>Often DSS is a hybrid of many classes</a:t>
            </a:r>
            <a:endParaRPr lang="en-US" sz="3600" dirty="0"/>
          </a:p>
        </p:txBody>
      </p:sp>
    </p:spTree>
    <p:extLst>
      <p:ext uri="{BB962C8B-B14F-4D97-AF65-F5344CB8AC3E}">
        <p14:creationId xmlns:p14="http://schemas.microsoft.com/office/powerpoint/2010/main" val="9116790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 Classifications</a:t>
            </a:r>
            <a:endParaRPr lang="en-US" dirty="0"/>
          </a:p>
        </p:txBody>
      </p:sp>
      <p:sp>
        <p:nvSpPr>
          <p:cNvPr id="3" name="Content Placeholder 2"/>
          <p:cNvSpPr>
            <a:spLocks noGrp="1"/>
          </p:cNvSpPr>
          <p:nvPr>
            <p:ph idx="1"/>
          </p:nvPr>
        </p:nvSpPr>
        <p:spPr>
          <a:xfrm>
            <a:off x="685800" y="1524000"/>
            <a:ext cx="8382000" cy="4800600"/>
          </a:xfrm>
        </p:spPr>
        <p:txBody>
          <a:bodyPr/>
          <a:lstStyle/>
          <a:p>
            <a:r>
              <a:rPr lang="en-US" sz="3600" dirty="0" smtClean="0"/>
              <a:t>Other DSS Categories</a:t>
            </a:r>
          </a:p>
          <a:p>
            <a:pPr lvl="1"/>
            <a:r>
              <a:rPr lang="en-US" sz="3200" dirty="0" smtClean="0"/>
              <a:t>Institutional and ad-hoc DSS</a:t>
            </a:r>
          </a:p>
          <a:p>
            <a:pPr lvl="1"/>
            <a:r>
              <a:rPr lang="en-US" sz="3200" dirty="0"/>
              <a:t>Custom-made systems versus ready-made systems</a:t>
            </a:r>
          </a:p>
          <a:p>
            <a:pPr lvl="1"/>
            <a:r>
              <a:rPr lang="en-US" sz="3200" dirty="0" smtClean="0"/>
              <a:t>Personal, group, and organizational support</a:t>
            </a:r>
          </a:p>
          <a:p>
            <a:pPr lvl="1"/>
            <a:r>
              <a:rPr lang="en-US" sz="3200" dirty="0" smtClean="0"/>
              <a:t>Individual support system versus group support system (GSS)…</a:t>
            </a:r>
          </a:p>
          <a:p>
            <a:endParaRPr lang="en-US" sz="3600" dirty="0" smtClean="0"/>
          </a:p>
        </p:txBody>
      </p:sp>
    </p:spTree>
    <p:extLst>
      <p:ext uri="{BB962C8B-B14F-4D97-AF65-F5344CB8AC3E}">
        <p14:creationId xmlns:p14="http://schemas.microsoft.com/office/powerpoint/2010/main" val="15059344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DSS</a:t>
            </a:r>
            <a:endParaRPr lang="en-US" dirty="0"/>
          </a:p>
        </p:txBody>
      </p:sp>
      <p:pic>
        <p:nvPicPr>
          <p:cNvPr id="8194" name="Picture 2"/>
          <p:cNvPicPr>
            <a:picLocks noChangeAspect="1" noChangeArrowheads="1"/>
          </p:cNvPicPr>
          <p:nvPr/>
        </p:nvPicPr>
        <p:blipFill>
          <a:blip r:embed="rId3" cstate="print"/>
          <a:srcRect/>
          <a:stretch>
            <a:fillRect/>
          </a:stretch>
        </p:blipFill>
        <p:spPr bwMode="auto">
          <a:xfrm>
            <a:off x="1905000" y="1495453"/>
            <a:ext cx="5562600" cy="4905347"/>
          </a:xfrm>
          <a:prstGeom prst="rect">
            <a:avLst/>
          </a:prstGeom>
          <a:noFill/>
          <a:ln w="9525">
            <a:noFill/>
            <a:miter lim="800000"/>
            <a:headEnd/>
            <a:tailEnd/>
          </a:ln>
        </p:spPr>
      </p:pic>
    </p:spTree>
    <p:extLst>
      <p:ext uri="{BB962C8B-B14F-4D97-AF65-F5344CB8AC3E}">
        <p14:creationId xmlns:p14="http://schemas.microsoft.com/office/powerpoint/2010/main" val="25799411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DSS</a:t>
            </a:r>
            <a:endParaRPr lang="en-US" dirty="0"/>
          </a:p>
        </p:txBody>
      </p:sp>
      <p:sp>
        <p:nvSpPr>
          <p:cNvPr id="3" name="Content Placeholder 2"/>
          <p:cNvSpPr>
            <a:spLocks noGrp="1"/>
          </p:cNvSpPr>
          <p:nvPr>
            <p:ph idx="1"/>
          </p:nvPr>
        </p:nvSpPr>
        <p:spPr>
          <a:xfrm>
            <a:off x="685800" y="1524000"/>
            <a:ext cx="8458200" cy="4800600"/>
          </a:xfrm>
        </p:spPr>
        <p:txBody>
          <a:bodyPr/>
          <a:lstStyle/>
          <a:p>
            <a:pPr marL="514350" indent="-514350">
              <a:buClr>
                <a:srgbClr val="F85E08"/>
              </a:buClr>
              <a:buSzPct val="80000"/>
              <a:buFont typeface="+mj-lt"/>
              <a:buAutoNum type="arabicPeriod"/>
            </a:pPr>
            <a:r>
              <a:rPr lang="en-US" dirty="0" smtClean="0">
                <a:solidFill>
                  <a:srgbClr val="F85E08"/>
                </a:solidFill>
                <a:effectLst>
                  <a:outerShdw blurRad="38100" dist="38100" dir="2700000" algn="tl">
                    <a:srgbClr val="000000">
                      <a:alpha val="43137"/>
                    </a:srgbClr>
                  </a:outerShdw>
                </a:effectLst>
              </a:rPr>
              <a:t>Data Management Subsystem</a:t>
            </a:r>
          </a:p>
          <a:p>
            <a:pPr lvl="1"/>
            <a:r>
              <a:rPr lang="en-US" dirty="0" smtClean="0"/>
              <a:t>Includes the database that contains the data</a:t>
            </a:r>
          </a:p>
          <a:p>
            <a:pPr lvl="1"/>
            <a:r>
              <a:rPr lang="en-US" dirty="0" smtClean="0"/>
              <a:t>Database management system (DBMS)</a:t>
            </a:r>
          </a:p>
          <a:p>
            <a:pPr lvl="1"/>
            <a:r>
              <a:rPr lang="en-US" dirty="0" smtClean="0"/>
              <a:t>Can be connected to a data warehouse</a:t>
            </a:r>
          </a:p>
          <a:p>
            <a:pPr marL="514350" indent="-514350">
              <a:buClr>
                <a:srgbClr val="F85E08"/>
              </a:buClr>
              <a:buSzPct val="80000"/>
              <a:buFont typeface="+mj-lt"/>
              <a:buAutoNum type="arabicPeriod"/>
            </a:pPr>
            <a:r>
              <a:rPr lang="en-US" dirty="0" smtClean="0">
                <a:solidFill>
                  <a:srgbClr val="F85E08"/>
                </a:solidFill>
                <a:effectLst>
                  <a:outerShdw blurRad="38100" dist="38100" dir="2700000" algn="tl">
                    <a:srgbClr val="000000">
                      <a:alpha val="43137"/>
                    </a:srgbClr>
                  </a:outerShdw>
                </a:effectLst>
              </a:rPr>
              <a:t>Model Management Subsystem</a:t>
            </a:r>
          </a:p>
          <a:p>
            <a:pPr lvl="1"/>
            <a:r>
              <a:rPr lang="en-US" dirty="0" smtClean="0"/>
              <a:t>Model base management system (MBMS)</a:t>
            </a:r>
          </a:p>
          <a:p>
            <a:pPr marL="514350" indent="-514350">
              <a:buClr>
                <a:srgbClr val="F85E08"/>
              </a:buClr>
              <a:buSzPct val="80000"/>
              <a:buFont typeface="+mj-lt"/>
              <a:buAutoNum type="arabicPeriod"/>
            </a:pPr>
            <a:r>
              <a:rPr lang="en-US" dirty="0" smtClean="0">
                <a:solidFill>
                  <a:srgbClr val="F85E08"/>
                </a:solidFill>
                <a:effectLst>
                  <a:outerShdw blurRad="38100" dist="38100" dir="2700000" algn="tl">
                    <a:srgbClr val="000000">
                      <a:alpha val="43137"/>
                    </a:srgbClr>
                  </a:outerShdw>
                </a:effectLst>
              </a:rPr>
              <a:t>User Interface Subsystem</a:t>
            </a:r>
          </a:p>
          <a:p>
            <a:pPr marL="514350" indent="-514350">
              <a:buClr>
                <a:srgbClr val="F85E08"/>
              </a:buClr>
              <a:buSzPct val="80000"/>
              <a:buFont typeface="+mj-lt"/>
              <a:buAutoNum type="arabicPeriod"/>
            </a:pPr>
            <a:r>
              <a:rPr lang="en-US" dirty="0" smtClean="0">
                <a:solidFill>
                  <a:srgbClr val="F85E08"/>
                </a:solidFill>
                <a:effectLst>
                  <a:outerShdw blurRad="38100" dist="38100" dir="2700000" algn="tl">
                    <a:srgbClr val="000000">
                      <a:alpha val="43137"/>
                    </a:srgbClr>
                  </a:outerShdw>
                </a:effectLst>
              </a:rPr>
              <a:t>Knowledgebase Management Subsystem</a:t>
            </a:r>
          </a:p>
          <a:p>
            <a:pPr lvl="1"/>
            <a:r>
              <a:rPr lang="en-US" dirty="0" smtClean="0"/>
              <a:t>Organizational knowledge base</a:t>
            </a:r>
            <a:endParaRPr lang="en-US" dirty="0"/>
          </a:p>
        </p:txBody>
      </p:sp>
    </p:spTree>
    <p:extLst>
      <p:ext uri="{BB962C8B-B14F-4D97-AF65-F5344CB8AC3E}">
        <p14:creationId xmlns:p14="http://schemas.microsoft.com/office/powerpoint/2010/main" val="8429646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 Components: </a:t>
            </a:r>
            <a:br>
              <a:rPr lang="en-US" dirty="0" smtClean="0"/>
            </a:br>
            <a:r>
              <a:rPr lang="en-US" dirty="0" smtClean="0"/>
              <a:t>Data Management Subsystem</a:t>
            </a:r>
            <a:endParaRPr lang="en-US" dirty="0"/>
          </a:p>
        </p:txBody>
      </p:sp>
      <p:pic>
        <p:nvPicPr>
          <p:cNvPr id="9218" name="Picture 2"/>
          <p:cNvPicPr>
            <a:picLocks noChangeAspect="1" noChangeArrowheads="1"/>
          </p:cNvPicPr>
          <p:nvPr/>
        </p:nvPicPr>
        <p:blipFill>
          <a:blip r:embed="rId3" cstate="print"/>
          <a:srcRect/>
          <a:stretch>
            <a:fillRect/>
          </a:stretch>
        </p:blipFill>
        <p:spPr bwMode="auto">
          <a:xfrm>
            <a:off x="3200400" y="1520639"/>
            <a:ext cx="5057775" cy="4880161"/>
          </a:xfrm>
          <a:prstGeom prst="rect">
            <a:avLst/>
          </a:prstGeom>
          <a:noFill/>
          <a:ln w="9525">
            <a:noFill/>
            <a:miter lim="800000"/>
            <a:headEnd/>
            <a:tailEnd/>
          </a:ln>
        </p:spPr>
      </p:pic>
      <p:sp>
        <p:nvSpPr>
          <p:cNvPr id="5" name="Content Placeholder 2"/>
          <p:cNvSpPr>
            <a:spLocks noGrp="1"/>
          </p:cNvSpPr>
          <p:nvPr>
            <p:ph idx="1"/>
          </p:nvPr>
        </p:nvSpPr>
        <p:spPr>
          <a:xfrm>
            <a:off x="228600" y="1981200"/>
            <a:ext cx="2971800" cy="4343400"/>
          </a:xfrm>
        </p:spPr>
        <p:txBody>
          <a:bodyPr/>
          <a:lstStyle/>
          <a:p>
            <a:r>
              <a:rPr lang="en-US" sz="2800" dirty="0" smtClean="0"/>
              <a:t>DSS database </a:t>
            </a:r>
          </a:p>
          <a:p>
            <a:r>
              <a:rPr lang="en-US" sz="2800" dirty="0" smtClean="0"/>
              <a:t>DBMS </a:t>
            </a:r>
          </a:p>
          <a:p>
            <a:r>
              <a:rPr lang="en-US" sz="2800" dirty="0" smtClean="0"/>
              <a:t>Data directory </a:t>
            </a:r>
          </a:p>
          <a:p>
            <a:r>
              <a:rPr lang="en-US" sz="2800" dirty="0" smtClean="0"/>
              <a:t>Query facility </a:t>
            </a:r>
          </a:p>
          <a:p>
            <a:endParaRPr lang="en-US" sz="2800" dirty="0"/>
          </a:p>
        </p:txBody>
      </p:sp>
    </p:spTree>
    <p:extLst>
      <p:ext uri="{BB962C8B-B14F-4D97-AF65-F5344CB8AC3E}">
        <p14:creationId xmlns:p14="http://schemas.microsoft.com/office/powerpoint/2010/main" val="1002792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Case 2.2</a:t>
            </a:r>
            <a:endParaRPr lang="en-US" dirty="0"/>
          </a:p>
        </p:txBody>
      </p:sp>
      <p:sp>
        <p:nvSpPr>
          <p:cNvPr id="3" name="Content Placeholder 2"/>
          <p:cNvSpPr>
            <a:spLocks noGrp="1"/>
          </p:cNvSpPr>
          <p:nvPr>
            <p:ph idx="1"/>
          </p:nvPr>
        </p:nvSpPr>
        <p:spPr>
          <a:xfrm>
            <a:off x="762000" y="1600200"/>
            <a:ext cx="8229600" cy="4876800"/>
          </a:xfrm>
        </p:spPr>
        <p:txBody>
          <a:bodyPr>
            <a:normAutofit/>
          </a:bodyPr>
          <a:lstStyle/>
          <a:p>
            <a:pPr marL="0" indent="0">
              <a:buNone/>
            </a:pPr>
            <a:r>
              <a:rPr lang="en-US" sz="3600" dirty="0">
                <a:solidFill>
                  <a:srgbClr val="F85E08"/>
                </a:solidFill>
                <a:effectLst>
                  <a:outerShdw blurRad="38100" dist="38100" dir="2700000" algn="tl">
                    <a:srgbClr val="000000">
                      <a:alpha val="43137"/>
                    </a:srgbClr>
                  </a:outerShdw>
                </a:effectLst>
              </a:rPr>
              <a:t>Station Casinos Wins by Building Customer Relationships Using Its </a:t>
            </a:r>
            <a:r>
              <a:rPr lang="en-US" sz="3600" dirty="0" smtClean="0">
                <a:solidFill>
                  <a:srgbClr val="F85E08"/>
                </a:solidFill>
                <a:effectLst>
                  <a:outerShdw blurRad="38100" dist="38100" dir="2700000" algn="tl">
                    <a:srgbClr val="000000">
                      <a:alpha val="43137"/>
                    </a:srgbClr>
                  </a:outerShdw>
                </a:effectLst>
              </a:rPr>
              <a:t>Data</a:t>
            </a:r>
          </a:p>
          <a:p>
            <a:pPr marL="0" indent="0">
              <a:buNone/>
            </a:pPr>
            <a:endParaRPr lang="en-US" sz="2000" dirty="0" smtClean="0">
              <a:solidFill>
                <a:srgbClr val="F85E08"/>
              </a:solidFill>
              <a:effectLst>
                <a:outerShdw blurRad="38100" dist="38100" dir="2700000" algn="tl">
                  <a:srgbClr val="000000">
                    <a:alpha val="43137"/>
                  </a:srgbClr>
                </a:outerShdw>
              </a:effectLst>
            </a:endParaRPr>
          </a:p>
          <a:p>
            <a:pPr marL="0" indent="0">
              <a:buNone/>
            </a:pPr>
            <a:r>
              <a:rPr lang="en-US" sz="3600" u="sng" dirty="0">
                <a:solidFill>
                  <a:srgbClr val="F85E08"/>
                </a:solidFill>
                <a:effectLst>
                  <a:outerShdw blurRad="38100" dist="38100" dir="2700000" algn="tl">
                    <a:srgbClr val="000000">
                      <a:alpha val="43137"/>
                    </a:srgbClr>
                  </a:outerShdw>
                </a:effectLst>
              </a:rPr>
              <a:t>Questions for Discussion</a:t>
            </a:r>
          </a:p>
          <a:p>
            <a:pPr marL="465138" indent="-465138">
              <a:buSzPct val="80000"/>
              <a:buFont typeface="+mj-lt"/>
              <a:buAutoNum type="arabicPeriod"/>
            </a:pPr>
            <a:r>
              <a:rPr lang="en-US" dirty="0" smtClean="0"/>
              <a:t>Why </a:t>
            </a:r>
            <a:r>
              <a:rPr lang="en-US" dirty="0"/>
              <a:t>is this decision support system classified </a:t>
            </a:r>
            <a:r>
              <a:rPr lang="en-US" dirty="0" smtClean="0"/>
              <a:t>as a </a:t>
            </a:r>
            <a:r>
              <a:rPr lang="en-US" dirty="0"/>
              <a:t>data-focused DSS?</a:t>
            </a:r>
          </a:p>
          <a:p>
            <a:pPr marL="465138" indent="-465138">
              <a:buSzPct val="80000"/>
              <a:buFont typeface="+mj-lt"/>
              <a:buAutoNum type="arabicPeriod"/>
            </a:pPr>
            <a:r>
              <a:rPr lang="en-US" dirty="0" smtClean="0"/>
              <a:t>What </a:t>
            </a:r>
            <a:r>
              <a:rPr lang="en-US" dirty="0"/>
              <a:t>were some of the benefits from </a:t>
            </a:r>
            <a:r>
              <a:rPr lang="en-US" dirty="0" smtClean="0"/>
              <a:t>implementing this </a:t>
            </a:r>
            <a:r>
              <a:rPr lang="en-US" dirty="0"/>
              <a:t>solution?</a:t>
            </a:r>
          </a:p>
        </p:txBody>
      </p:sp>
    </p:spTree>
    <p:extLst>
      <p:ext uri="{BB962C8B-B14F-4D97-AF65-F5344CB8AC3E}">
        <p14:creationId xmlns:p14="http://schemas.microsoft.com/office/powerpoint/2010/main" val="1486164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 Components: </a:t>
            </a:r>
            <a:br>
              <a:rPr lang="en-US" dirty="0" smtClean="0"/>
            </a:br>
            <a:r>
              <a:rPr lang="en-US" dirty="0" smtClean="0"/>
              <a:t>Model Management Subsystem</a:t>
            </a:r>
            <a:endParaRPr lang="en-US" dirty="0"/>
          </a:p>
        </p:txBody>
      </p:sp>
      <p:pic>
        <p:nvPicPr>
          <p:cNvPr id="10242" name="Picture 2"/>
          <p:cNvPicPr>
            <a:picLocks noChangeAspect="1" noChangeArrowheads="1"/>
          </p:cNvPicPr>
          <p:nvPr/>
        </p:nvPicPr>
        <p:blipFill>
          <a:blip r:embed="rId3" cstate="print"/>
          <a:srcRect/>
          <a:stretch>
            <a:fillRect/>
          </a:stretch>
        </p:blipFill>
        <p:spPr bwMode="auto">
          <a:xfrm>
            <a:off x="2819400" y="1524000"/>
            <a:ext cx="6241945" cy="4876800"/>
          </a:xfrm>
          <a:prstGeom prst="rect">
            <a:avLst/>
          </a:prstGeom>
          <a:noFill/>
          <a:ln w="9525">
            <a:noFill/>
            <a:miter lim="800000"/>
            <a:headEnd/>
            <a:tailEnd/>
          </a:ln>
        </p:spPr>
      </p:pic>
      <p:sp>
        <p:nvSpPr>
          <p:cNvPr id="5" name="Content Placeholder 2"/>
          <p:cNvSpPr>
            <a:spLocks noGrp="1"/>
          </p:cNvSpPr>
          <p:nvPr>
            <p:ph idx="1"/>
          </p:nvPr>
        </p:nvSpPr>
        <p:spPr>
          <a:xfrm>
            <a:off x="152400" y="1828800"/>
            <a:ext cx="2895600" cy="4343400"/>
          </a:xfrm>
        </p:spPr>
        <p:txBody>
          <a:bodyPr/>
          <a:lstStyle/>
          <a:p>
            <a:r>
              <a:rPr lang="en-US" sz="2400" dirty="0" smtClean="0"/>
              <a:t>Model base </a:t>
            </a:r>
          </a:p>
          <a:p>
            <a:r>
              <a:rPr lang="en-US" sz="2400" dirty="0" smtClean="0"/>
              <a:t>MBMS </a:t>
            </a:r>
          </a:p>
          <a:p>
            <a:r>
              <a:rPr lang="en-US" sz="2400" dirty="0" smtClean="0"/>
              <a:t>Modeling language </a:t>
            </a:r>
          </a:p>
          <a:p>
            <a:r>
              <a:rPr lang="en-US" sz="2400" dirty="0" smtClean="0"/>
              <a:t>Model directory </a:t>
            </a:r>
          </a:p>
          <a:p>
            <a:r>
              <a:rPr lang="en-US" sz="2400" dirty="0" smtClean="0"/>
              <a:t>Model execution, integration, and command processor </a:t>
            </a:r>
          </a:p>
          <a:p>
            <a:endParaRPr lang="en-US" sz="2400" dirty="0"/>
          </a:p>
        </p:txBody>
      </p:sp>
    </p:spTree>
    <p:extLst>
      <p:ext uri="{BB962C8B-B14F-4D97-AF65-F5344CB8AC3E}">
        <p14:creationId xmlns:p14="http://schemas.microsoft.com/office/powerpoint/2010/main" val="3925491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Case 2.3</a:t>
            </a:r>
            <a:endParaRPr lang="en-US" dirty="0"/>
          </a:p>
        </p:txBody>
      </p:sp>
      <p:sp>
        <p:nvSpPr>
          <p:cNvPr id="3" name="Content Placeholder 2"/>
          <p:cNvSpPr>
            <a:spLocks noGrp="1"/>
          </p:cNvSpPr>
          <p:nvPr>
            <p:ph idx="1"/>
          </p:nvPr>
        </p:nvSpPr>
        <p:spPr>
          <a:xfrm>
            <a:off x="762000" y="1600200"/>
            <a:ext cx="8077200" cy="4876800"/>
          </a:xfrm>
        </p:spPr>
        <p:txBody>
          <a:bodyPr>
            <a:normAutofit/>
          </a:bodyPr>
          <a:lstStyle/>
          <a:p>
            <a:pPr marL="0" indent="0">
              <a:buNone/>
            </a:pPr>
            <a:r>
              <a:rPr lang="en-US" sz="3600" dirty="0">
                <a:solidFill>
                  <a:srgbClr val="F85E08"/>
                </a:solidFill>
                <a:effectLst>
                  <a:outerShdw blurRad="38100" dist="38100" dir="2700000" algn="tl">
                    <a:srgbClr val="000000">
                      <a:alpha val="43137"/>
                    </a:srgbClr>
                  </a:outerShdw>
                </a:effectLst>
              </a:rPr>
              <a:t>SNAP DSS Helps OneNet Make Telecommunications Rate Decisions</a:t>
            </a:r>
            <a:endParaRPr lang="en-US" sz="3600" dirty="0" smtClean="0">
              <a:solidFill>
                <a:srgbClr val="F85E08"/>
              </a:solidFill>
              <a:effectLst>
                <a:outerShdw blurRad="38100" dist="38100" dir="2700000" algn="tl">
                  <a:srgbClr val="000000">
                    <a:alpha val="43137"/>
                  </a:srgbClr>
                </a:outerShdw>
              </a:effectLst>
            </a:endParaRPr>
          </a:p>
          <a:p>
            <a:pPr marL="0" indent="0">
              <a:buNone/>
            </a:pPr>
            <a:endParaRPr lang="en-US" sz="2000" dirty="0" smtClean="0">
              <a:solidFill>
                <a:srgbClr val="F85E08"/>
              </a:solidFill>
              <a:effectLst>
                <a:outerShdw blurRad="38100" dist="38100" dir="2700000" algn="tl">
                  <a:srgbClr val="000000">
                    <a:alpha val="43137"/>
                  </a:srgbClr>
                </a:outerShdw>
              </a:effectLst>
            </a:endParaRPr>
          </a:p>
          <a:p>
            <a:r>
              <a:rPr lang="en-US" sz="3600" dirty="0"/>
              <a:t>Background</a:t>
            </a:r>
          </a:p>
          <a:p>
            <a:r>
              <a:rPr lang="en-US" sz="3600" dirty="0"/>
              <a:t>Problem description</a:t>
            </a:r>
          </a:p>
          <a:p>
            <a:r>
              <a:rPr lang="en-US" sz="3600" dirty="0"/>
              <a:t>Proposed solution</a:t>
            </a:r>
          </a:p>
          <a:p>
            <a:r>
              <a:rPr lang="en-US" sz="3600" dirty="0"/>
              <a:t>Results</a:t>
            </a:r>
          </a:p>
        </p:txBody>
      </p:sp>
    </p:spTree>
    <p:extLst>
      <p:ext uri="{BB962C8B-B14F-4D97-AF65-F5344CB8AC3E}">
        <p14:creationId xmlns:p14="http://schemas.microsoft.com/office/powerpoint/2010/main" val="14142048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 Components:</a:t>
            </a:r>
            <a:br>
              <a:rPr lang="en-US" dirty="0" smtClean="0"/>
            </a:br>
            <a:r>
              <a:rPr lang="en-US" dirty="0" smtClean="0"/>
              <a:t>User Interface Subsystem</a:t>
            </a:r>
            <a:endParaRPr lang="en-US" dirty="0"/>
          </a:p>
        </p:txBody>
      </p:sp>
      <p:sp>
        <p:nvSpPr>
          <p:cNvPr id="5" name="Content Placeholder 2"/>
          <p:cNvSpPr>
            <a:spLocks noGrp="1"/>
          </p:cNvSpPr>
          <p:nvPr>
            <p:ph idx="1"/>
          </p:nvPr>
        </p:nvSpPr>
        <p:spPr>
          <a:xfrm>
            <a:off x="152400" y="1752600"/>
            <a:ext cx="3657600" cy="4343400"/>
          </a:xfrm>
        </p:spPr>
        <p:txBody>
          <a:bodyPr/>
          <a:lstStyle/>
          <a:p>
            <a:r>
              <a:rPr lang="en-US" sz="2800" dirty="0" smtClean="0">
                <a:solidFill>
                  <a:srgbClr val="F85E08"/>
                </a:solidFill>
                <a:effectLst>
                  <a:outerShdw blurRad="38100" dist="38100" dir="2700000" algn="tl">
                    <a:srgbClr val="000000">
                      <a:alpha val="43137"/>
                    </a:srgbClr>
                  </a:outerShdw>
                </a:effectLst>
              </a:rPr>
              <a:t>Interface</a:t>
            </a:r>
          </a:p>
          <a:p>
            <a:pPr lvl="1"/>
            <a:r>
              <a:rPr lang="en-US" sz="2000" dirty="0" smtClean="0"/>
              <a:t>Application interface</a:t>
            </a:r>
          </a:p>
          <a:p>
            <a:pPr lvl="1"/>
            <a:r>
              <a:rPr lang="en-US" sz="2000" dirty="0" smtClean="0"/>
              <a:t>User Interface (GUI?)</a:t>
            </a:r>
          </a:p>
          <a:p>
            <a:r>
              <a:rPr lang="en-US" sz="2400" dirty="0" smtClean="0">
                <a:solidFill>
                  <a:srgbClr val="F85E08"/>
                </a:solidFill>
                <a:effectLst>
                  <a:outerShdw blurRad="38100" dist="38100" dir="2700000" algn="tl">
                    <a:srgbClr val="000000">
                      <a:alpha val="43137"/>
                    </a:srgbClr>
                  </a:outerShdw>
                </a:effectLst>
              </a:rPr>
              <a:t>DSS User Interface</a:t>
            </a:r>
          </a:p>
          <a:p>
            <a:pPr lvl="1"/>
            <a:r>
              <a:rPr lang="en-US" sz="2000" dirty="0" smtClean="0"/>
              <a:t>Portal</a:t>
            </a:r>
          </a:p>
          <a:p>
            <a:pPr lvl="1"/>
            <a:r>
              <a:rPr lang="en-US" sz="2000" dirty="0" smtClean="0"/>
              <a:t>Graphical icons</a:t>
            </a:r>
          </a:p>
          <a:p>
            <a:pPr lvl="2"/>
            <a:r>
              <a:rPr lang="en-US" sz="1600" dirty="0" smtClean="0"/>
              <a:t>Dashboard</a:t>
            </a:r>
          </a:p>
          <a:p>
            <a:pPr lvl="1"/>
            <a:r>
              <a:rPr lang="en-US" sz="2000" dirty="0" smtClean="0"/>
              <a:t>Color coding</a:t>
            </a:r>
          </a:p>
          <a:p>
            <a:r>
              <a:rPr lang="en-US" sz="2400" dirty="0" smtClean="0">
                <a:solidFill>
                  <a:srgbClr val="F85E08"/>
                </a:solidFill>
                <a:effectLst>
                  <a:outerShdw blurRad="38100" dist="38100" dir="2700000" algn="tl">
                    <a:srgbClr val="000000">
                      <a:alpha val="43137"/>
                    </a:srgbClr>
                  </a:outerShdw>
                </a:effectLst>
              </a:rPr>
              <a:t>Interfacing with PDAs, cell phones, etc.</a:t>
            </a:r>
          </a:p>
          <a:p>
            <a:pPr lvl="1"/>
            <a:r>
              <a:rPr lang="en-US" sz="2000" dirty="0" smtClean="0">
                <a:solidFill>
                  <a:srgbClr val="0000CC"/>
                </a:solidFill>
              </a:rPr>
              <a:t>See Technology Insight 2.2 for next gen devices</a:t>
            </a:r>
          </a:p>
          <a:p>
            <a:endParaRPr lang="en-US" sz="2400" dirty="0"/>
          </a:p>
        </p:txBody>
      </p:sp>
      <p:pic>
        <p:nvPicPr>
          <p:cNvPr id="11266" name="Picture 2"/>
          <p:cNvPicPr>
            <a:picLocks noChangeAspect="1" noChangeArrowheads="1"/>
          </p:cNvPicPr>
          <p:nvPr/>
        </p:nvPicPr>
        <p:blipFill>
          <a:blip r:embed="rId3" cstate="print"/>
          <a:srcRect/>
          <a:stretch>
            <a:fillRect/>
          </a:stretch>
        </p:blipFill>
        <p:spPr bwMode="auto">
          <a:xfrm>
            <a:off x="4038600" y="1500577"/>
            <a:ext cx="4133850" cy="4833548"/>
          </a:xfrm>
          <a:prstGeom prst="rect">
            <a:avLst/>
          </a:prstGeom>
          <a:noFill/>
          <a:ln w="9525">
            <a:noFill/>
            <a:miter lim="800000"/>
            <a:headEnd/>
            <a:tailEnd/>
          </a:ln>
        </p:spPr>
      </p:pic>
    </p:spTree>
    <p:extLst>
      <p:ext uri="{BB962C8B-B14F-4D97-AF65-F5344CB8AC3E}">
        <p14:creationId xmlns:p14="http://schemas.microsoft.com/office/powerpoint/2010/main" val="40687311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the Chapter	</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Questions, comments</a:t>
            </a:r>
            <a:endParaRPr lang="en-US" dirty="0"/>
          </a:p>
        </p:txBody>
      </p:sp>
    </p:spTree>
    <p:extLst>
      <p:ext uri="{BB962C8B-B14F-4D97-AF65-F5344CB8AC3E}">
        <p14:creationId xmlns:p14="http://schemas.microsoft.com/office/powerpoint/2010/main" val="2140757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for </a:t>
            </a:r>
            <a:r>
              <a:rPr lang="en-US" dirty="0" smtClean="0"/>
              <a:t/>
            </a:r>
            <a:br>
              <a:rPr lang="en-US" dirty="0" smtClean="0"/>
            </a:br>
            <a:r>
              <a:rPr lang="en-US" dirty="0" smtClean="0"/>
              <a:t>the </a:t>
            </a:r>
            <a:r>
              <a:rPr lang="en-US" dirty="0"/>
              <a:t>Opening Vignette</a:t>
            </a:r>
          </a:p>
        </p:txBody>
      </p:sp>
      <p:sp>
        <p:nvSpPr>
          <p:cNvPr id="3" name="Content Placeholder 2"/>
          <p:cNvSpPr>
            <a:spLocks noGrp="1"/>
          </p:cNvSpPr>
          <p:nvPr>
            <p:ph idx="1"/>
          </p:nvPr>
        </p:nvSpPr>
        <p:spPr>
          <a:xfrm>
            <a:off x="762000" y="1600200"/>
            <a:ext cx="7924800" cy="4648200"/>
          </a:xfrm>
        </p:spPr>
        <p:txBody>
          <a:bodyPr>
            <a:noAutofit/>
          </a:bodyPr>
          <a:lstStyle/>
          <a:p>
            <a:pPr marL="463550" indent="-463550">
              <a:buClr>
                <a:srgbClr val="F85E08"/>
              </a:buClr>
              <a:buSzPct val="80000"/>
              <a:buFont typeface="+mj-lt"/>
              <a:buAutoNum type="arabicPeriod"/>
            </a:pPr>
            <a:r>
              <a:rPr lang="en-US" dirty="0" smtClean="0"/>
              <a:t>What </a:t>
            </a:r>
            <a:r>
              <a:rPr lang="en-US" dirty="0"/>
              <a:t>are some of the key questions to be asked in supporting decision </a:t>
            </a:r>
            <a:r>
              <a:rPr lang="en-US" dirty="0" smtClean="0"/>
              <a:t>making through </a:t>
            </a:r>
            <a:r>
              <a:rPr lang="en-US" dirty="0"/>
              <a:t>DSS?</a:t>
            </a:r>
          </a:p>
          <a:p>
            <a:pPr marL="463550" indent="-463550">
              <a:buClr>
                <a:srgbClr val="F85E08"/>
              </a:buClr>
              <a:buSzPct val="80000"/>
              <a:buFont typeface="+mj-lt"/>
              <a:buAutoNum type="arabicPeriod"/>
            </a:pPr>
            <a:r>
              <a:rPr lang="en-US" dirty="0" smtClean="0"/>
              <a:t>What </a:t>
            </a:r>
            <a:r>
              <a:rPr lang="en-US" dirty="0"/>
              <a:t>guidelines can be learned from this vignette about developing DSS?</a:t>
            </a:r>
          </a:p>
          <a:p>
            <a:pPr marL="463550" indent="-463550">
              <a:buClr>
                <a:srgbClr val="F85E08"/>
              </a:buClr>
              <a:buSzPct val="80000"/>
              <a:buFont typeface="+mj-lt"/>
              <a:buAutoNum type="arabicPeriod"/>
            </a:pPr>
            <a:r>
              <a:rPr lang="en-US" dirty="0" smtClean="0"/>
              <a:t>What </a:t>
            </a:r>
            <a:r>
              <a:rPr lang="en-US" dirty="0"/>
              <a:t>lessons should be kept in mind for successful model implementation?</a:t>
            </a:r>
          </a:p>
        </p:txBody>
      </p:sp>
    </p:spTree>
    <p:extLst>
      <p:ext uri="{BB962C8B-B14F-4D97-AF65-F5344CB8AC3E}">
        <p14:creationId xmlns:p14="http://schemas.microsoft.com/office/powerpoint/2010/main" val="2435223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id:3287383400_2177562"/>
          <p:cNvPicPr>
            <a:picLocks noGrp="1" noChangeAspect="1" noChangeArrowheads="1"/>
          </p:cNvPicPr>
          <p:nvPr>
            <p:ph type="ctrTitle"/>
          </p:nvPr>
        </p:nvPicPr>
        <p:blipFill>
          <a:blip r:embed="rId3">
            <a:extLst>
              <a:ext uri="{28A0092B-C50C-407E-A947-70E740481C1C}">
                <a14:useLocalDpi xmlns:a14="http://schemas.microsoft.com/office/drawing/2010/main" val="0"/>
              </a:ext>
            </a:extLst>
          </a:blip>
          <a:srcRect/>
          <a:stretch>
            <a:fillRect/>
          </a:stretch>
        </p:blipFill>
        <p:spPr>
          <a:xfrm>
            <a:off x="609600" y="1636712"/>
            <a:ext cx="7685088" cy="2401888"/>
          </a:xfrm>
          <a:solidFill>
            <a:schemeClr val="hlink"/>
          </a:solidFill>
          <a:ln>
            <a:solidFill>
              <a:schemeClr val="bg1"/>
            </a:solidFill>
            <a:miter lim="800000"/>
            <a:headEnd/>
            <a:tailEnd/>
          </a:ln>
        </p:spPr>
      </p:pic>
      <p:sp>
        <p:nvSpPr>
          <p:cNvPr id="2051" name="Rectangle 3"/>
          <p:cNvSpPr>
            <a:spLocks noGrp="1" noChangeArrowheads="1"/>
          </p:cNvSpPr>
          <p:nvPr>
            <p:ph type="subTitle" idx="1"/>
          </p:nvPr>
        </p:nvSpPr>
        <p:spPr>
          <a:xfrm>
            <a:off x="457200" y="4267200"/>
            <a:ext cx="8229600" cy="1905000"/>
          </a:xfrm>
          <a:noFill/>
        </p:spPr>
        <p:txBody>
          <a:bodyPr/>
          <a:lstStyle/>
          <a:p>
            <a:pPr eaLnBrk="1" hangingPunct="1">
              <a:lnSpc>
                <a:spcPct val="80000"/>
              </a:lnSpc>
              <a:spcBef>
                <a:spcPct val="0"/>
              </a:spcBef>
            </a:pPr>
            <a:r>
              <a:rPr lang="en-US" altLang="en-US" sz="2000" dirty="0" smtClean="0"/>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eaLnBrk="1" hangingPunct="1">
              <a:lnSpc>
                <a:spcPct val="80000"/>
              </a:lnSpc>
              <a:spcBef>
                <a:spcPct val="0"/>
              </a:spcBef>
            </a:pPr>
            <a:endParaRPr lang="en-US" altLang="en-US" sz="2000" dirty="0" smtClean="0"/>
          </a:p>
        </p:txBody>
      </p:sp>
    </p:spTree>
    <p:extLst>
      <p:ext uri="{BB962C8B-B14F-4D97-AF65-F5344CB8AC3E}">
        <p14:creationId xmlns:p14="http://schemas.microsoft.com/office/powerpoint/2010/main" val="162022673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31776"/>
            <a:ext cx="7993062" cy="1139824"/>
          </a:xfrm>
        </p:spPr>
        <p:txBody>
          <a:bodyPr/>
          <a:lstStyle/>
          <a:p>
            <a:r>
              <a:rPr lang="en-US" dirty="0" smtClean="0"/>
              <a:t>Characteristics of Decision Making</a:t>
            </a:r>
            <a:endParaRPr lang="en-US" dirty="0"/>
          </a:p>
        </p:txBody>
      </p:sp>
      <p:sp>
        <p:nvSpPr>
          <p:cNvPr id="3" name="Content Placeholder 2"/>
          <p:cNvSpPr>
            <a:spLocks noGrp="1"/>
          </p:cNvSpPr>
          <p:nvPr>
            <p:ph idx="1"/>
          </p:nvPr>
        </p:nvSpPr>
        <p:spPr>
          <a:xfrm>
            <a:off x="762000" y="1524000"/>
            <a:ext cx="8001000" cy="4800600"/>
          </a:xfrm>
        </p:spPr>
        <p:txBody>
          <a:bodyPr/>
          <a:lstStyle/>
          <a:p>
            <a:r>
              <a:rPr lang="en-US" dirty="0" smtClean="0"/>
              <a:t>Groupthink</a:t>
            </a:r>
          </a:p>
          <a:p>
            <a:r>
              <a:rPr lang="en-US" dirty="0" smtClean="0"/>
              <a:t>Evaluating what-if scenarios</a:t>
            </a:r>
          </a:p>
          <a:p>
            <a:r>
              <a:rPr lang="en-US" dirty="0" smtClean="0"/>
              <a:t>Experimentation with a real system!</a:t>
            </a:r>
          </a:p>
          <a:p>
            <a:r>
              <a:rPr lang="en-US" dirty="0" smtClean="0"/>
              <a:t>Changes in the decision-making environment may occur continuously</a:t>
            </a:r>
          </a:p>
          <a:p>
            <a:r>
              <a:rPr lang="en-US" dirty="0" smtClean="0"/>
              <a:t>Time pressure on the decision maker</a:t>
            </a:r>
          </a:p>
          <a:p>
            <a:r>
              <a:rPr lang="en-US" dirty="0" smtClean="0"/>
              <a:t>Analyzing a problem takes time/money</a:t>
            </a:r>
          </a:p>
          <a:p>
            <a:r>
              <a:rPr lang="en-US" dirty="0" smtClean="0"/>
              <a:t>Insufficient or too much information</a:t>
            </a:r>
            <a:endParaRPr lang="en-US" dirty="0"/>
          </a:p>
        </p:txBody>
      </p:sp>
    </p:spTree>
    <p:extLst>
      <p:ext uri="{BB962C8B-B14F-4D97-AF65-F5344CB8AC3E}">
        <p14:creationId xmlns:p14="http://schemas.microsoft.com/office/powerpoint/2010/main" val="3702484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31776"/>
            <a:ext cx="7993062" cy="1139824"/>
          </a:xfrm>
        </p:spPr>
        <p:txBody>
          <a:bodyPr/>
          <a:lstStyle/>
          <a:p>
            <a:r>
              <a:rPr lang="en-US" dirty="0"/>
              <a:t>Characteristics of Decision Making </a:t>
            </a:r>
            <a:r>
              <a:rPr lang="en-US" dirty="0" smtClean="0"/>
              <a:t/>
            </a:r>
            <a:br>
              <a:rPr lang="en-US" dirty="0" smtClean="0"/>
            </a:br>
            <a:r>
              <a:rPr lang="en-US" dirty="0" smtClean="0"/>
              <a:t>Decision Support Systems (DSS)</a:t>
            </a:r>
            <a:endParaRPr lang="en-US" dirty="0"/>
          </a:p>
        </p:txBody>
      </p:sp>
      <p:sp>
        <p:nvSpPr>
          <p:cNvPr id="5" name="TextBox 4"/>
          <p:cNvSpPr txBox="1"/>
          <p:nvPr/>
        </p:nvSpPr>
        <p:spPr>
          <a:xfrm>
            <a:off x="609600" y="1676400"/>
            <a:ext cx="3905250" cy="4585871"/>
          </a:xfrm>
          <a:prstGeom prst="rect">
            <a:avLst/>
          </a:prstGeom>
          <a:noFill/>
        </p:spPr>
        <p:txBody>
          <a:bodyPr wrap="square" rtlCol="0">
            <a:spAutoFit/>
          </a:bodyPr>
          <a:lstStyle/>
          <a:p>
            <a:pPr algn="l"/>
            <a:r>
              <a:rPr lang="en-US" sz="3600" b="0" dirty="0" smtClean="0">
                <a:solidFill>
                  <a:srgbClr val="F85E08"/>
                </a:solidFill>
                <a:effectLst>
                  <a:outerShdw blurRad="38100" dist="38100" dir="2700000" algn="tl">
                    <a:srgbClr val="000000">
                      <a:alpha val="43137"/>
                    </a:srgbClr>
                  </a:outerShdw>
                </a:effectLst>
              </a:rPr>
              <a:t>Dissecting DSS into its main concepts </a:t>
            </a:r>
            <a:r>
              <a:rPr lang="en-US" sz="3600" b="0" dirty="0" smtClean="0">
                <a:solidFill>
                  <a:srgbClr val="F85E08"/>
                </a:solidFill>
                <a:effectLst>
                  <a:outerShdw blurRad="38100" dist="38100" dir="2700000" algn="tl">
                    <a:srgbClr val="000000">
                      <a:alpha val="43137"/>
                    </a:srgbClr>
                  </a:outerShdw>
                </a:effectLst>
                <a:sym typeface="Wingdings" panose="05000000000000000000" pitchFamily="2" charset="2"/>
              </a:rPr>
              <a:t></a:t>
            </a:r>
            <a:endParaRPr lang="en-US" sz="3600" b="0" dirty="0" smtClean="0">
              <a:solidFill>
                <a:srgbClr val="F85E08"/>
              </a:solidFill>
              <a:effectLst>
                <a:outerShdw blurRad="38100" dist="38100" dir="2700000" algn="tl">
                  <a:srgbClr val="000000">
                    <a:alpha val="43137"/>
                  </a:srgbClr>
                </a:outerShdw>
              </a:effectLst>
            </a:endParaRPr>
          </a:p>
          <a:p>
            <a:pPr algn="l"/>
            <a:endParaRPr lang="en-US" sz="2400" b="0" dirty="0" smtClean="0"/>
          </a:p>
          <a:p>
            <a:pPr algn="l"/>
            <a:r>
              <a:rPr lang="en-US" sz="3200" b="0" dirty="0" smtClean="0">
                <a:solidFill>
                  <a:srgbClr val="0000CC"/>
                </a:solidFill>
                <a:effectLst>
                  <a:outerShdw blurRad="38100" dist="38100" dir="2700000" algn="tl">
                    <a:srgbClr val="000000">
                      <a:alpha val="43137"/>
                    </a:srgbClr>
                  </a:outerShdw>
                </a:effectLst>
              </a:rPr>
              <a:t>Building successful DSS requires a thorough understanding of these concepts</a:t>
            </a:r>
          </a:p>
        </p:txBody>
      </p:sp>
      <p:pic>
        <p:nvPicPr>
          <p:cNvPr id="1027" name="Picture 3"/>
          <p:cNvPicPr>
            <a:picLocks noChangeAspect="1" noChangeArrowheads="1"/>
          </p:cNvPicPr>
          <p:nvPr/>
        </p:nvPicPr>
        <p:blipFill>
          <a:blip r:embed="rId3"/>
          <a:srcRect/>
          <a:stretch>
            <a:fillRect/>
          </a:stretch>
        </p:blipFill>
        <p:spPr bwMode="auto">
          <a:xfrm>
            <a:off x="4514850" y="1752600"/>
            <a:ext cx="3714750" cy="4298830"/>
          </a:xfrm>
          <a:prstGeom prst="rect">
            <a:avLst/>
          </a:prstGeom>
          <a:noFill/>
          <a:ln w="9525">
            <a:noFill/>
            <a:miter lim="800000"/>
            <a:headEnd/>
            <a:tailEnd/>
          </a:ln>
        </p:spPr>
      </p:pic>
    </p:spTree>
    <p:extLst>
      <p:ext uri="{BB962C8B-B14F-4D97-AF65-F5344CB8AC3E}">
        <p14:creationId xmlns:p14="http://schemas.microsoft.com/office/powerpoint/2010/main" val="1672683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a:t>
            </a:r>
            <a:endParaRPr lang="en-US" dirty="0"/>
          </a:p>
        </p:txBody>
      </p:sp>
      <p:sp>
        <p:nvSpPr>
          <p:cNvPr id="3" name="Content Placeholder 2"/>
          <p:cNvSpPr>
            <a:spLocks noGrp="1"/>
          </p:cNvSpPr>
          <p:nvPr>
            <p:ph idx="1"/>
          </p:nvPr>
        </p:nvSpPr>
        <p:spPr>
          <a:xfrm>
            <a:off x="762000" y="1524000"/>
            <a:ext cx="8229600" cy="4800600"/>
          </a:xfrm>
        </p:spPr>
        <p:txBody>
          <a:bodyPr/>
          <a:lstStyle/>
          <a:p>
            <a:r>
              <a:rPr lang="en-US" dirty="0" smtClean="0"/>
              <a:t>A process of choosing among two or more alternative courses of action for the purpose of attaining a goal(s)</a:t>
            </a:r>
          </a:p>
          <a:p>
            <a:r>
              <a:rPr lang="en-US" dirty="0" smtClean="0"/>
              <a:t>Managerial decision making is synonymous with the entire management process </a:t>
            </a:r>
            <a:r>
              <a:rPr lang="en-US" sz="2800" i="1" dirty="0" smtClean="0">
                <a:solidFill>
                  <a:srgbClr val="F85E08"/>
                </a:solidFill>
              </a:rPr>
              <a:t>- Simon (1977)</a:t>
            </a:r>
            <a:endParaRPr lang="en-US" i="1" dirty="0" smtClean="0">
              <a:solidFill>
                <a:srgbClr val="F85E08"/>
              </a:solidFill>
            </a:endParaRPr>
          </a:p>
          <a:p>
            <a:r>
              <a:rPr lang="en-US" dirty="0" smtClean="0"/>
              <a:t>Example: Planning</a:t>
            </a:r>
          </a:p>
          <a:p>
            <a:pPr lvl="1"/>
            <a:r>
              <a:rPr lang="en-US" dirty="0" smtClean="0"/>
              <a:t>What should be done? When? Where? Why? How? By whom?</a:t>
            </a:r>
          </a:p>
          <a:p>
            <a:pPr algn="r">
              <a:buNone/>
            </a:pPr>
            <a:endParaRPr lang="en-US" dirty="0"/>
          </a:p>
        </p:txBody>
      </p:sp>
    </p:spTree>
    <p:extLst>
      <p:ext uri="{BB962C8B-B14F-4D97-AF65-F5344CB8AC3E}">
        <p14:creationId xmlns:p14="http://schemas.microsoft.com/office/powerpoint/2010/main" val="3890001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Decision-Making Disciplines</a:t>
            </a:r>
            <a:endParaRPr lang="en-US" dirty="0"/>
          </a:p>
        </p:txBody>
      </p:sp>
      <p:sp>
        <p:nvSpPr>
          <p:cNvPr id="3" name="Content Placeholder 2"/>
          <p:cNvSpPr>
            <a:spLocks noGrp="1"/>
          </p:cNvSpPr>
          <p:nvPr>
            <p:ph idx="1"/>
          </p:nvPr>
        </p:nvSpPr>
        <p:spPr>
          <a:xfrm>
            <a:off x="1182688" y="1447800"/>
            <a:ext cx="7772400" cy="4800600"/>
          </a:xfrm>
        </p:spPr>
        <p:txBody>
          <a:bodyPr/>
          <a:lstStyle/>
          <a:p>
            <a:r>
              <a:rPr lang="en-US" sz="2800" dirty="0" smtClean="0">
                <a:solidFill>
                  <a:srgbClr val="FF3300"/>
                </a:solidFill>
              </a:rPr>
              <a:t>Behavioral: </a:t>
            </a:r>
            <a:r>
              <a:rPr lang="en-US" sz="2800" dirty="0" smtClean="0"/>
              <a:t>anthropology, law, philosophy, political science, psychology, social psychology, and sociology</a:t>
            </a:r>
          </a:p>
          <a:p>
            <a:r>
              <a:rPr lang="en-US" sz="2800" dirty="0" smtClean="0">
                <a:solidFill>
                  <a:srgbClr val="FF3300"/>
                </a:solidFill>
              </a:rPr>
              <a:t>Scientific: </a:t>
            </a:r>
            <a:r>
              <a:rPr lang="en-US" sz="2800" dirty="0" smtClean="0"/>
              <a:t>computer science, decision analysis, economics, engineering, the hard sciences (e.g., biology, chemistry, physics), management science/operations research, mathematics, and statistics</a:t>
            </a:r>
          </a:p>
          <a:p>
            <a:r>
              <a:rPr lang="en-US" sz="2800" dirty="0" smtClean="0"/>
              <a:t>Each discipline has its own set of assumptions and each contributes a unique, valid view of how people make decisions</a:t>
            </a:r>
            <a:endParaRPr lang="en-US" sz="2800" dirty="0"/>
          </a:p>
        </p:txBody>
      </p:sp>
    </p:spTree>
    <p:extLst>
      <p:ext uri="{BB962C8B-B14F-4D97-AF65-F5344CB8AC3E}">
        <p14:creationId xmlns:p14="http://schemas.microsoft.com/office/powerpoint/2010/main" val="1723889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SU_PPTemplate">
  <a:themeElements>
    <a:clrScheme name="OSU_PP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SU_PP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rgbClr val="CC3300"/>
            </a:solidFill>
            <a:effectLst>
              <a:outerShdw blurRad="38100" dist="38100" dir="2700000" algn="tl">
                <a:srgbClr val="000000">
                  <a:alpha val="43137"/>
                </a:srgbClr>
              </a:outerShdw>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rgbClr val="CC3300"/>
            </a:solidFill>
            <a:effectLst>
              <a:outerShdw blurRad="38100" dist="38100" dir="2700000" algn="tl">
                <a:srgbClr val="000000">
                  <a:alpha val="43137"/>
                </a:srgbClr>
              </a:outerShdw>
            </a:effectLst>
            <a:latin typeface="Tahoma" pitchFamily="34" charset="0"/>
          </a:defRPr>
        </a:defPPr>
      </a:lstStyle>
    </a:lnDef>
  </a:objectDefaults>
  <a:extraClrSchemeLst>
    <a:extraClrScheme>
      <a:clrScheme name="OSU_PP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OSU_PP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OSU_PP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SU_PP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OSU_PP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OSU_PP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OSU_PP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C:\User\Teaching\MSIS5633 - Fall2002\Class Presentations\OSU_PPTemplate.pot</Template>
  <TotalTime>4562</TotalTime>
  <Words>1893</Words>
  <Application>Microsoft Office PowerPoint</Application>
  <PresentationFormat>On-screen Show (4:3)</PresentationFormat>
  <Paragraphs>359</Paragraphs>
  <Slides>50</Slides>
  <Notes>43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Tahoma</vt:lpstr>
      <vt:lpstr>Times New Roman</vt:lpstr>
      <vt:lpstr>Wingdings</vt:lpstr>
      <vt:lpstr>OSU_PPTemplate</vt:lpstr>
      <vt:lpstr>PowerPoint Presentation</vt:lpstr>
      <vt:lpstr>Learning Objectives</vt:lpstr>
      <vt:lpstr>Learning Objectives</vt:lpstr>
      <vt:lpstr>Opening Vignette</vt:lpstr>
      <vt:lpstr>Questions for  the Opening Vignette</vt:lpstr>
      <vt:lpstr>Characteristics of Decision Making</vt:lpstr>
      <vt:lpstr>Characteristics of Decision Making  Decision Support Systems (DSS)</vt:lpstr>
      <vt:lpstr>Decision Making</vt:lpstr>
      <vt:lpstr>Decision-Making Disciplines</vt:lpstr>
      <vt:lpstr>Decision-Making Disciplines</vt:lpstr>
      <vt:lpstr>Decision Style</vt:lpstr>
      <vt:lpstr>Decision Style </vt:lpstr>
      <vt:lpstr>Decision Style </vt:lpstr>
      <vt:lpstr>Decision Makers</vt:lpstr>
      <vt:lpstr>Phases of  Decision-Making Process</vt:lpstr>
      <vt:lpstr>Simon’s Decision-Making Process</vt:lpstr>
      <vt:lpstr>Decision Making:  Intelligence Phase</vt:lpstr>
      <vt:lpstr>Decision Making:  Intelligence Phase</vt:lpstr>
      <vt:lpstr>Application Case 2.1</vt:lpstr>
      <vt:lpstr>Decision Making:  Intelligence Phase</vt:lpstr>
      <vt:lpstr>Web and the Decision-Making Process</vt:lpstr>
      <vt:lpstr>Decision Making:  The Design Phase</vt:lpstr>
      <vt:lpstr>Decision Making:  The Design Phase</vt:lpstr>
      <vt:lpstr>Decision Making:  The Design Phase</vt:lpstr>
      <vt:lpstr>Decision Making:  The Design Phase</vt:lpstr>
      <vt:lpstr>Decision Making:  The Design Phase</vt:lpstr>
      <vt:lpstr>Decision Making:  The Design Phase</vt:lpstr>
      <vt:lpstr>Decision Making:  The Design Phase</vt:lpstr>
      <vt:lpstr>Decision Making:  The Design Phase</vt:lpstr>
      <vt:lpstr>Decision Making:  The Choice Phase</vt:lpstr>
      <vt:lpstr>Decision Making:  The Choice Phase</vt:lpstr>
      <vt:lpstr>Decision Making:  The Implementation Phase</vt:lpstr>
      <vt:lpstr>How Decisions are Supported</vt:lpstr>
      <vt:lpstr>How Decisions are Supported</vt:lpstr>
      <vt:lpstr>How Decisions are Supported</vt:lpstr>
      <vt:lpstr>How Decisions are Supported</vt:lpstr>
      <vt:lpstr>How Decisions are Supported</vt:lpstr>
      <vt:lpstr>DSS Capabilities</vt:lpstr>
      <vt:lpstr>DSS Capabilities</vt:lpstr>
      <vt:lpstr>DSS Classifications</vt:lpstr>
      <vt:lpstr>DSS Classifications</vt:lpstr>
      <vt:lpstr>Components of DSS</vt:lpstr>
      <vt:lpstr>Components of DSS</vt:lpstr>
      <vt:lpstr>DSS Components:  Data Management Subsystem</vt:lpstr>
      <vt:lpstr>Application Case 2.2</vt:lpstr>
      <vt:lpstr>DSS Components:  Model Management Subsystem</vt:lpstr>
      <vt:lpstr>Application Case 2.3</vt:lpstr>
      <vt:lpstr>DSS Components: User Interface Subsystem</vt:lpstr>
      <vt:lpstr>End of the Chapter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DSS Chapter 1</dc:title>
  <dc:creator>Dursun Delen</dc:creator>
  <cp:lastModifiedBy>Sawrd One</cp:lastModifiedBy>
  <cp:revision>220</cp:revision>
  <cp:lastPrinted>2000-12-01T14:01:59Z</cp:lastPrinted>
  <dcterms:created xsi:type="dcterms:W3CDTF">1998-03-18T21:58:50Z</dcterms:created>
  <dcterms:modified xsi:type="dcterms:W3CDTF">2016-02-01T14:40:42Z</dcterms:modified>
</cp:coreProperties>
</file>