
<file path=[Content_Types].xml><?xml version="1.0" encoding="utf-8"?>
<Types xmlns="http://schemas.openxmlformats.org/package/2006/content-types">
  <Override PartName="/_rels/.rels" ContentType="application/vnd.openxmlformats-package.relationships+xml"/>
  <Override PartName="/ppt/notesSlides/_rels/notesSlide27.xml.rels" ContentType="application/vnd.openxmlformats-package.relationships+xml"/>
  <Override PartName="/ppt/notesSlides/_rels/notesSlide22.xml.rels" ContentType="application/vnd.openxmlformats-package.relationships+xml"/>
  <Override PartName="/ppt/notesSlides/_rels/notesSlide21.xml.rels" ContentType="application/vnd.openxmlformats-package.relationships+xml"/>
  <Override PartName="/ppt/notesSlides/_rels/notesSlide24.xml.rels" ContentType="application/vnd.openxmlformats-package.relationships+xml"/>
  <Override PartName="/ppt/notesSlides/_rels/notesSlide16.xml.rels" ContentType="application/vnd.openxmlformats-package.relationships+xml"/>
  <Override PartName="/ppt/notesSlides/_rels/notesSlide23.xml.rels" ContentType="application/vnd.openxmlformats-package.relationships+xml"/>
  <Override PartName="/ppt/notesSlides/_rels/notesSlide15.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_rels/notesSlide20.xml.rels" ContentType="application/vnd.openxmlformats-package.relationships+xml"/>
  <Override PartName="/ppt/notesSlides/_rels/notesSlide12.xml.rels" ContentType="application/vnd.openxmlformats-package.relationships+xml"/>
  <Override PartName="/ppt/notesSlides/_rels/notesSlide1.xml.rels" ContentType="application/vnd.openxmlformats-package.relationships+xml"/>
  <Override PartName="/ppt/notesSlides/_rels/notesSlide18.xml.rels" ContentType="application/vnd.openxmlformats-package.relationships+xml"/>
  <Override PartName="/ppt/notesSlides/_rels/notesSlide11.xml.rels" ContentType="application/vnd.openxmlformats-package.relationships+xml"/>
  <Override PartName="/ppt/notesSlides/_rels/notesSlide25.xml.rels" ContentType="application/vnd.openxmlformats-package.relationships+xml"/>
  <Override PartName="/ppt/notesSlides/_rels/notesSlide17.xml.rels" ContentType="application/vnd.openxmlformats-package.relationships+xml"/>
  <Override PartName="/ppt/notesSlides/_rels/notesSlide10.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41.xml.rels" ContentType="application/vnd.openxmlformats-package.relationships+xml"/>
  <Override PartName="/ppt/notesSlides/_rels/notesSlide5.xml.rels" ContentType="application/vnd.openxmlformats-package.relationships+xml"/>
  <Override PartName="/ppt/notesSlides/_rels/notesSlide40.xml.rels" ContentType="application/vnd.openxmlformats-package.relationships+xml"/>
  <Override PartName="/ppt/notesSlides/_rels/notesSlide6.xml.rels" ContentType="application/vnd.openxmlformats-package.relationships+xml"/>
  <Override PartName="/ppt/notesSlides/notesSlide41.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40.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0.xml.rels" ContentType="application/vnd.openxmlformats-package.relationships+xml"/>
  <Override PartName="/ppt/slides/_rels/slide26.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46.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_rels/presentation.xml.rels" ContentType="application/vnd.openxmlformats-package.relationships+xml"/>
  <Override PartName="/ppt/media/image19.jpeg" ContentType="image/jpeg"/>
  <Override PartName="/ppt/media/image18.png" ContentType="image/png"/>
  <Override PartName="/ppt/media/image17.wmf" ContentType="image/x-wmf"/>
  <Override PartName="/ppt/media/image16.png" ContentType="image/png"/>
  <Override PartName="/ppt/media/image15.wmf" ContentType="image/x-wmf"/>
  <Override PartName="/ppt/media/image13.png" ContentType="image/png"/>
  <Override PartName="/ppt/media/image12.png" ContentType="image/png"/>
  <Override PartName="/ppt/media/image4.png" ContentType="image/png"/>
  <Override PartName="/ppt/media/image11.jpeg" ContentType="image/jpeg"/>
  <Override PartName="/ppt/media/image9.png" ContentType="image/png"/>
  <Override PartName="/ppt/media/image8.png" ContentType="image/png"/>
  <Override PartName="/ppt/media/image14.png" ContentType="image/png"/>
  <Override PartName="/ppt/media/image10.jpeg" ContentType="image/jpeg"/>
  <Override PartName="/ppt/media/image7.png" ContentType="image/png"/>
  <Override PartName="/ppt/media/image5.png" ContentType="image/png"/>
  <Override PartName="/ppt/media/image2.png" ContentType="image/png"/>
  <Override PartName="/ppt/media/image3.png" ContentType="image/png"/>
  <Override PartName="/ppt/media/image6.png" ContentType="image/png"/>
  <Override PartName="/ppt/media/image1.jpeg" ContentType="image/jpeg"/>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PlaceHolder 1"/>
          <p:cNvSpPr>
            <a:spLocks noGrp="1"/>
          </p:cNvSpPr>
          <p:nvPr>
            <p:ph type="body"/>
          </p:nvPr>
        </p:nvSpPr>
        <p:spPr>
          <a:xfrm>
            <a:off x="756000" y="5078520"/>
            <a:ext cx="6047640" cy="4811040"/>
          </a:xfrm>
          <a:prstGeom prst="rect">
            <a:avLst/>
          </a:prstGeom>
        </p:spPr>
        <p:txBody>
          <a:bodyPr lIns="0" rIns="0" tIns="0" bIns="0"/>
          <a:p>
            <a:r>
              <a:rPr lang="en-US" sz="2000" spc="-1">
                <a:latin typeface="Arial"/>
              </a:rPr>
              <a:t>Click to edit the notes format</a:t>
            </a:r>
            <a:endParaRPr/>
          </a:p>
        </p:txBody>
      </p:sp>
      <p:sp>
        <p:nvSpPr>
          <p:cNvPr id="211" name="PlaceHolder 2"/>
          <p:cNvSpPr>
            <a:spLocks noGrp="1"/>
          </p:cNvSpPr>
          <p:nvPr>
            <p:ph type="hdr"/>
          </p:nvPr>
        </p:nvSpPr>
        <p:spPr>
          <a:xfrm>
            <a:off x="0" y="0"/>
            <a:ext cx="3280680" cy="534240"/>
          </a:xfrm>
          <a:prstGeom prst="rect">
            <a:avLst/>
          </a:prstGeom>
        </p:spPr>
        <p:txBody>
          <a:bodyPr lIns="0" rIns="0" tIns="0" bIns="0"/>
          <a:p>
            <a:r>
              <a:rPr lang="en-US" sz="1400" spc="-1">
                <a:latin typeface="Times New Roman"/>
              </a:rPr>
              <a:t>&lt;header&gt;</a:t>
            </a:r>
            <a:endParaRPr/>
          </a:p>
        </p:txBody>
      </p:sp>
      <p:sp>
        <p:nvSpPr>
          <p:cNvPr id="212" name="PlaceHolder 3"/>
          <p:cNvSpPr>
            <a:spLocks noGrp="1"/>
          </p:cNvSpPr>
          <p:nvPr>
            <p:ph type="dt"/>
          </p:nvPr>
        </p:nvSpPr>
        <p:spPr>
          <a:xfrm>
            <a:off x="4278960" y="0"/>
            <a:ext cx="3280680" cy="534240"/>
          </a:xfrm>
          <a:prstGeom prst="rect">
            <a:avLst/>
          </a:prstGeom>
        </p:spPr>
        <p:txBody>
          <a:bodyPr lIns="0" rIns="0" tIns="0" bIns="0"/>
          <a:p>
            <a:pPr algn="r"/>
            <a:r>
              <a:rPr lang="en-US" sz="1400" spc="-1">
                <a:latin typeface="Times New Roman"/>
              </a:rPr>
              <a:t>&lt;date/time&gt;</a:t>
            </a:r>
            <a:endParaRPr/>
          </a:p>
        </p:txBody>
      </p:sp>
      <p:sp>
        <p:nvSpPr>
          <p:cNvPr id="213" name="PlaceHolder 4"/>
          <p:cNvSpPr>
            <a:spLocks noGrp="1"/>
          </p:cNvSpPr>
          <p:nvPr>
            <p:ph type="ftr"/>
          </p:nvPr>
        </p:nvSpPr>
        <p:spPr>
          <a:xfrm>
            <a:off x="0" y="10157400"/>
            <a:ext cx="3280680" cy="534240"/>
          </a:xfrm>
          <a:prstGeom prst="rect">
            <a:avLst/>
          </a:prstGeom>
        </p:spPr>
        <p:txBody>
          <a:bodyPr lIns="0" rIns="0" tIns="0" bIns="0" anchor="b"/>
          <a:p>
            <a:r>
              <a:rPr lang="en-US" sz="1400" spc="-1">
                <a:latin typeface="Times New Roman"/>
              </a:rPr>
              <a:t>&lt;footer&gt;</a:t>
            </a:r>
            <a:endParaRPr/>
          </a:p>
        </p:txBody>
      </p:sp>
      <p:sp>
        <p:nvSpPr>
          <p:cNvPr id="214" name="PlaceHolder 5"/>
          <p:cNvSpPr>
            <a:spLocks noGrp="1"/>
          </p:cNvSpPr>
          <p:nvPr>
            <p:ph type="sldNum"/>
          </p:nvPr>
        </p:nvSpPr>
        <p:spPr>
          <a:xfrm>
            <a:off x="4278960" y="10157400"/>
            <a:ext cx="3280680" cy="534240"/>
          </a:xfrm>
          <a:prstGeom prst="rect">
            <a:avLst/>
          </a:prstGeom>
        </p:spPr>
        <p:txBody>
          <a:bodyPr lIns="0" rIns="0" tIns="0" bIns="0" anchor="b"/>
          <a:p>
            <a:pPr algn="r"/>
            <a:fld id="{FD83B9DE-AF5D-4BB7-A92C-9EBA1033F2C5}" type="slidenum">
              <a:rPr lang="en-US" sz="1400" spc="-1">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3" name="TextShape 1"/>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6AAC1C2A-2C59-4943-8E47-7BED59562338}" type="slidenum">
              <a:rPr lang="en-US" sz="1200" spc="-1" strike="noStrike">
                <a:solidFill>
                  <a:srgbClr val="000000"/>
                </a:solidFill>
                <a:uFill>
                  <a:solidFill>
                    <a:srgbClr val="ffffff"/>
                  </a:solidFill>
                </a:uFill>
                <a:latin typeface="Times New Roman"/>
              </a:rPr>
              <a:t>&lt;number&gt;</a:t>
            </a:fld>
            <a:endParaRPr/>
          </a:p>
        </p:txBody>
      </p:sp>
      <p:sp>
        <p:nvSpPr>
          <p:cNvPr id="304" name="PlaceHolder 2"/>
          <p:cNvSpPr>
            <a:spLocks noGrp="1"/>
          </p:cNvSpPr>
          <p:nvPr>
            <p:ph type="body"/>
          </p:nvPr>
        </p:nvSpPr>
        <p:spPr>
          <a:xfrm>
            <a:off x="914400" y="4343400"/>
            <a:ext cx="5028840" cy="4114440"/>
          </a:xfrm>
          <a:prstGeom prst="rect">
            <a:avLst/>
          </a:prstGeom>
        </p:spPr>
        <p:txBody>
          <a:bodyPr lIns="92160" rIns="92160" tIns="46080" bIns="46080"/>
          <a:p>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5"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16"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367EB434-4A56-4F02-9CF9-8D05F7D53B64}"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7"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18"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B0AFC252-0CB8-4897-BB61-F038DB8C542A}"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9"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20"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75837728-F3B1-4424-BEB6-A1B95DE0538A}"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1"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22"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641B8D7C-6B2A-4DE0-9A44-0CD652B9D162}"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3"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24"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5B8A90E6-594F-4866-A39E-F783D8F5C13F}"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5"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26"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D3C36899-BABD-4F2C-9E8B-C5B67FEBD329}"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7"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28"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A078E48C-C8AC-4E06-B835-38B204D73DA5}"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9"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30"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BB97C17D-A475-4CC7-B5C4-66EA4C7D8A9C}"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1"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32"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26647A31-B72D-4628-B671-D923BEC42205}"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3"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34"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6668199B-95AA-4ED9-BB34-C547D419FA88}"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5"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36"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352C9136-8557-4D40-96E1-6360EC1F0936}"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7"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38"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49CAC729-734D-49DB-8AB9-73C58B264FF7}"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9"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40"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0BCCBE82-92D5-4248-A5D0-7977B5E58CD9}"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1"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42"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6281CAD2-849B-4B96-ADF4-AEBA93FE09D0}"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3"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44"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DBB38DA6-CAD2-420E-8754-D655D7843BD8}"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5"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46"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765F967F-4DB4-44D6-9914-77464039B6B9}"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7"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48"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34733E78-D8B1-40DF-A2CF-9C3845D3106E}"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9" name="TextShape 1"/>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574D5F37-6673-43DA-82BE-EC59F91C4C7A}" type="slidenum">
              <a:rPr lang="en-US" sz="1200" spc="-1" strike="noStrike">
                <a:solidFill>
                  <a:srgbClr val="000000"/>
                </a:solidFill>
                <a:uFill>
                  <a:solidFill>
                    <a:srgbClr val="ffffff"/>
                  </a:solidFill>
                </a:uFill>
                <a:latin typeface="Arial"/>
              </a:rPr>
              <a:t>&lt;number&gt;</a:t>
            </a:fld>
            <a:endParaRPr/>
          </a:p>
        </p:txBody>
      </p:sp>
      <p:sp>
        <p:nvSpPr>
          <p:cNvPr id="350" name="PlaceHolder 2"/>
          <p:cNvSpPr>
            <a:spLocks noGrp="1"/>
          </p:cNvSpPr>
          <p:nvPr>
            <p:ph type="body"/>
          </p:nvPr>
        </p:nvSpPr>
        <p:spPr>
          <a:xfrm>
            <a:off x="914400" y="4343400"/>
            <a:ext cx="5028840" cy="4114440"/>
          </a:xfrm>
          <a:prstGeom prst="rect">
            <a:avLst/>
          </a:prstGeom>
        </p:spPr>
        <p:txBody>
          <a:bodyPr lIns="92160" rIns="92160" tIns="46080" bIns="46080"/>
          <a:p>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5"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06"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EE909C58-16CC-4F50-8742-DA71F9260A6E}"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08"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7CA8D220-8EB5-419B-8701-4823DF6F1A3C}"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9"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10"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4E642FB3-99E1-4CC3-AC90-6F4184B57686}"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12"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446F9A1D-28C8-4FD8-A460-8F48E21BACDC}"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3" name="PlaceHolder 1"/>
          <p:cNvSpPr>
            <a:spLocks noGrp="1"/>
          </p:cNvSpPr>
          <p:nvPr>
            <p:ph type="body"/>
          </p:nvPr>
        </p:nvSpPr>
        <p:spPr>
          <a:xfrm>
            <a:off x="914400" y="4343400"/>
            <a:ext cx="5028840" cy="4114440"/>
          </a:xfrm>
          <a:prstGeom prst="rect">
            <a:avLst/>
          </a:prstGeom>
        </p:spPr>
        <p:txBody>
          <a:bodyPr lIns="92160" rIns="92160" tIns="46080" bIns="46080"/>
          <a:p>
            <a:endParaRPr/>
          </a:p>
        </p:txBody>
      </p:sp>
      <p:sp>
        <p:nvSpPr>
          <p:cNvPr id="314" name="TextShape 2"/>
          <p:cNvSpPr txBox="1"/>
          <p:nvPr/>
        </p:nvSpPr>
        <p:spPr>
          <a:xfrm>
            <a:off x="3886200" y="8686800"/>
            <a:ext cx="2971440" cy="456840"/>
          </a:xfrm>
          <a:prstGeom prst="rect">
            <a:avLst/>
          </a:prstGeom>
          <a:noFill/>
          <a:ln w="9360">
            <a:noFill/>
          </a:ln>
        </p:spPr>
        <p:txBody>
          <a:bodyPr lIns="92160" rIns="92160" tIns="46080" bIns="46080" anchor="b"/>
          <a:p>
            <a:pPr algn="r">
              <a:lnSpc>
                <a:spcPct val="100000"/>
              </a:lnSpc>
            </a:pPr>
            <a:fld id="{F959E3D7-E6A8-4E1F-BD48-AF8542506251}" type="slidenum">
              <a:rPr lang="en-US" sz="1200" spc="-1" strike="noStrike">
                <a:solidFill>
                  <a:srgbClr val="000000"/>
                </a:solidFill>
                <a:uFill>
                  <a:solidFill>
                    <a:srgbClr val="ffffff"/>
                  </a:solidFill>
                </a:uFill>
                <a:latin typeface="Times New Roman"/>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47"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48"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50"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5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52"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53"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55"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56"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57" name="" descr=""/>
          <p:cNvPicPr/>
          <p:nvPr/>
        </p:nvPicPr>
        <p:blipFill>
          <a:blip r:embed="rId2"/>
          <a:stretch/>
        </p:blipFill>
        <p:spPr>
          <a:xfrm>
            <a:off x="3473640" y="3885840"/>
            <a:ext cx="2196000" cy="1752120"/>
          </a:xfrm>
          <a:prstGeom prst="rect">
            <a:avLst/>
          </a:prstGeom>
          <a:ln>
            <a:noFill/>
          </a:ln>
        </p:spPr>
      </p:pic>
      <p:pic>
        <p:nvPicPr>
          <p:cNvPr id="58" name="" descr=""/>
          <p:cNvPicPr/>
          <p:nvPr/>
        </p:nvPicPr>
        <p:blipFill>
          <a:blip r:embed="rId3"/>
          <a:stretch/>
        </p:blipFill>
        <p:spPr>
          <a:xfrm>
            <a:off x="3473640" y="3885840"/>
            <a:ext cx="2196000" cy="17521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75"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77"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79"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80"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685800" y="2130480"/>
            <a:ext cx="7772040" cy="146952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685800" y="2130480"/>
            <a:ext cx="7772040" cy="68130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84"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85"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86"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6"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88"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89"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90"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92"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93"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94"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96"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97"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99"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00"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101"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102"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04"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105"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106" name="" descr=""/>
          <p:cNvPicPr/>
          <p:nvPr/>
        </p:nvPicPr>
        <p:blipFill>
          <a:blip r:embed="rId2"/>
          <a:stretch/>
        </p:blipFill>
        <p:spPr>
          <a:xfrm>
            <a:off x="3473640" y="3885840"/>
            <a:ext cx="2196000" cy="1752120"/>
          </a:xfrm>
          <a:prstGeom prst="rect">
            <a:avLst/>
          </a:prstGeom>
          <a:ln>
            <a:noFill/>
          </a:ln>
        </p:spPr>
      </p:pic>
      <p:pic>
        <p:nvPicPr>
          <p:cNvPr id="107" name="" descr=""/>
          <p:cNvPicPr/>
          <p:nvPr/>
        </p:nvPicPr>
        <p:blipFill>
          <a:blip r:embed="rId3"/>
          <a:stretch/>
        </p:blipFill>
        <p:spPr>
          <a:xfrm>
            <a:off x="3473640" y="3885840"/>
            <a:ext cx="2196000" cy="175212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28"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30"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32"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33"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685800" y="2130480"/>
            <a:ext cx="7772040" cy="146952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8"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685800" y="2130480"/>
            <a:ext cx="7772040" cy="681300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37"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38"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39"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41"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42"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143"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45"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46"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147"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49"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150"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52"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53"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154"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155"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57"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158"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159" name="" descr=""/>
          <p:cNvPicPr/>
          <p:nvPr/>
        </p:nvPicPr>
        <p:blipFill>
          <a:blip r:embed="rId2"/>
          <a:stretch/>
        </p:blipFill>
        <p:spPr>
          <a:xfrm>
            <a:off x="3473640" y="3885840"/>
            <a:ext cx="2196000" cy="1752120"/>
          </a:xfrm>
          <a:prstGeom prst="rect">
            <a:avLst/>
          </a:prstGeom>
          <a:ln>
            <a:noFill/>
          </a:ln>
        </p:spPr>
      </p:pic>
      <p:pic>
        <p:nvPicPr>
          <p:cNvPr id="160" name="" descr=""/>
          <p:cNvPicPr/>
          <p:nvPr/>
        </p:nvPicPr>
        <p:blipFill>
          <a:blip r:embed="rId3"/>
          <a:stretch/>
        </p:blipFill>
        <p:spPr>
          <a:xfrm>
            <a:off x="3473640" y="3885840"/>
            <a:ext cx="2196000" cy="175212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7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77"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79"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31"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81"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82"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83" name="PlaceHolder 1"/>
          <p:cNvSpPr>
            <a:spLocks noGrp="1"/>
          </p:cNvSpPr>
          <p:nvPr>
            <p:ph type="title"/>
          </p:nvPr>
        </p:nvSpPr>
        <p:spPr>
          <a:xfrm>
            <a:off x="685800" y="2130480"/>
            <a:ext cx="7772040" cy="146952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84" name="PlaceHolder 1"/>
          <p:cNvSpPr>
            <a:spLocks noGrp="1"/>
          </p:cNvSpPr>
          <p:nvPr>
            <p:ph type="subTitle"/>
          </p:nvPr>
        </p:nvSpPr>
        <p:spPr>
          <a:xfrm>
            <a:off x="685800" y="2130480"/>
            <a:ext cx="7772040" cy="681300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86"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87"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88"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9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9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192"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94"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95"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196"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98"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199"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01"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202"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03"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204"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06"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207"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208" name="" descr=""/>
          <p:cNvPicPr/>
          <p:nvPr/>
        </p:nvPicPr>
        <p:blipFill>
          <a:blip r:embed="rId2"/>
          <a:stretch/>
        </p:blipFill>
        <p:spPr>
          <a:xfrm>
            <a:off x="3473640" y="3885840"/>
            <a:ext cx="2196000" cy="1752120"/>
          </a:xfrm>
          <a:prstGeom prst="rect">
            <a:avLst/>
          </a:prstGeom>
          <a:ln>
            <a:noFill/>
          </a:ln>
        </p:spPr>
      </p:pic>
      <p:pic>
        <p:nvPicPr>
          <p:cNvPr id="209" name="" descr=""/>
          <p:cNvPicPr/>
          <p:nvPr/>
        </p:nvPicPr>
        <p:blipFill>
          <a:blip r:embed="rId3"/>
          <a:stretch/>
        </p:blipFill>
        <p:spPr>
          <a:xfrm>
            <a:off x="3473640" y="3885840"/>
            <a:ext cx="2196000" cy="175212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2130480"/>
            <a:ext cx="7772040" cy="146952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33" name="PlaceHolder 1"/>
          <p:cNvSpPr>
            <a:spLocks noGrp="1"/>
          </p:cNvSpPr>
          <p:nvPr>
            <p:ph type="subTitle"/>
          </p:nvPr>
        </p:nvSpPr>
        <p:spPr>
          <a:xfrm>
            <a:off x="685800" y="2130480"/>
            <a:ext cx="7772040" cy="68130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5"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36"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37"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9"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40"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41"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43"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44"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45"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990720" y="6435000"/>
            <a:ext cx="7314840" cy="272880"/>
          </a:xfrm>
          <a:prstGeom prst="rect">
            <a:avLst/>
          </a:prstGeom>
          <a:noFill/>
          <a:ln w="9360">
            <a:noFill/>
          </a:ln>
        </p:spPr>
        <p:style>
          <a:lnRef idx="0"/>
          <a:fillRef idx="0"/>
          <a:effectRef idx="0"/>
          <a:fontRef idx="minor"/>
        </p:style>
        <p:txBody>
          <a:bodyPr lIns="90000" rIns="90000" tIns="45000" bIns="45000" anchor="b"/>
          <a:p>
            <a:pPr algn="ctr">
              <a:lnSpc>
                <a:spcPct val="100000"/>
              </a:lnSpc>
            </a:pPr>
            <a:r>
              <a:rPr i="1" lang="en-US" sz="1200" spc="-1" strike="noStrike">
                <a:solidFill>
                  <a:srgbClr val="000000"/>
                </a:solidFill>
                <a:uFill>
                  <a:solidFill>
                    <a:srgbClr val="ffffff"/>
                  </a:solidFill>
                </a:uFill>
                <a:latin typeface="Arial"/>
              </a:rPr>
              <a:t>     </a:t>
            </a:r>
            <a:r>
              <a:rPr i="1" lang="en-US" sz="1200" spc="-1" strike="noStrike">
                <a:solidFill>
                  <a:srgbClr val="0000cc"/>
                </a:solidFill>
                <a:uFill>
                  <a:solidFill>
                    <a:srgbClr val="ffffff"/>
                  </a:solidFill>
                </a:uFill>
                <a:latin typeface="Arial"/>
              </a:rPr>
              <a:t>Copyright © 2014 Pearson Education, Inc. </a:t>
            </a:r>
            <a:endParaRPr/>
          </a:p>
        </p:txBody>
      </p:sp>
      <p:sp>
        <p:nvSpPr>
          <p:cNvPr id="1" name="CustomShape 2" hidden="1"/>
          <p:cNvSpPr/>
          <p:nvPr/>
        </p:nvSpPr>
        <p:spPr>
          <a:xfrm>
            <a:off x="417600" y="731880"/>
            <a:ext cx="437760" cy="474480"/>
          </a:xfrm>
          <a:prstGeom prst="rect">
            <a:avLst/>
          </a:prstGeom>
          <a:solidFill>
            <a:schemeClr val="accent2"/>
          </a:solidFill>
          <a:ln w="9360">
            <a:noFill/>
          </a:ln>
        </p:spPr>
        <p:style>
          <a:lnRef idx="0"/>
          <a:fillRef idx="0"/>
          <a:effectRef idx="0"/>
          <a:fontRef idx="minor"/>
        </p:style>
      </p:sp>
      <p:sp>
        <p:nvSpPr>
          <p:cNvPr id="2" name="CustomShape 3" hidden="1"/>
          <p:cNvSpPr/>
          <p:nvPr/>
        </p:nvSpPr>
        <p:spPr>
          <a:xfrm>
            <a:off x="800280" y="731880"/>
            <a:ext cx="328320" cy="474480"/>
          </a:xfrm>
          <a:prstGeom prst="rect">
            <a:avLst/>
          </a:prstGeom>
          <a:gradFill>
            <a:gsLst>
              <a:gs pos="0">
                <a:schemeClr val="accent2"/>
              </a:gs>
              <a:gs pos="100000">
                <a:schemeClr val="bg1"/>
              </a:gs>
            </a:gsLst>
            <a:lin ang="0"/>
          </a:gradFill>
          <a:ln w="9360">
            <a:noFill/>
          </a:ln>
        </p:spPr>
        <p:style>
          <a:lnRef idx="0"/>
          <a:fillRef idx="0"/>
          <a:effectRef idx="0"/>
          <a:fontRef idx="minor"/>
        </p:style>
      </p:sp>
      <p:sp>
        <p:nvSpPr>
          <p:cNvPr id="3" name="CustomShape 4" hidden="1"/>
          <p:cNvSpPr/>
          <p:nvPr/>
        </p:nvSpPr>
        <p:spPr>
          <a:xfrm>
            <a:off x="541440" y="1154160"/>
            <a:ext cx="421920" cy="474480"/>
          </a:xfrm>
          <a:prstGeom prst="rect">
            <a:avLst/>
          </a:prstGeom>
          <a:solidFill>
            <a:schemeClr val="folHlink"/>
          </a:solidFill>
          <a:ln w="9360">
            <a:noFill/>
          </a:ln>
        </p:spPr>
        <p:style>
          <a:lnRef idx="0"/>
          <a:fillRef idx="0"/>
          <a:effectRef idx="0"/>
          <a:fontRef idx="minor"/>
        </p:style>
      </p:sp>
      <p:sp>
        <p:nvSpPr>
          <p:cNvPr id="4" name="CustomShape 5" hidden="1"/>
          <p:cNvSpPr/>
          <p:nvPr/>
        </p:nvSpPr>
        <p:spPr>
          <a:xfrm>
            <a:off x="911160" y="1154160"/>
            <a:ext cx="367920" cy="474480"/>
          </a:xfrm>
          <a:prstGeom prst="rect">
            <a:avLst/>
          </a:prstGeom>
          <a:gradFill>
            <a:gsLst>
              <a:gs pos="0">
                <a:schemeClr val="folHlink"/>
              </a:gs>
              <a:gs pos="100000">
                <a:schemeClr val="bg1"/>
              </a:gs>
            </a:gsLst>
            <a:lin ang="0"/>
          </a:gradFill>
          <a:ln w="9360">
            <a:noFill/>
          </a:ln>
        </p:spPr>
        <p:style>
          <a:lnRef idx="0"/>
          <a:fillRef idx="0"/>
          <a:effectRef idx="0"/>
          <a:fontRef idx="minor"/>
        </p:style>
      </p:sp>
      <p:sp>
        <p:nvSpPr>
          <p:cNvPr id="5" name="CustomShape 6" hidden="1"/>
          <p:cNvSpPr/>
          <p:nvPr/>
        </p:nvSpPr>
        <p:spPr>
          <a:xfrm>
            <a:off x="127080" y="1081080"/>
            <a:ext cx="560160" cy="421920"/>
          </a:xfrm>
          <a:prstGeom prst="rect">
            <a:avLst/>
          </a:prstGeom>
          <a:gradFill>
            <a:gsLst>
              <a:gs pos="0">
                <a:schemeClr val="bg1"/>
              </a:gs>
              <a:gs pos="100000">
                <a:schemeClr val="hlink"/>
              </a:gs>
            </a:gsLst>
            <a:lin ang="18900000"/>
          </a:gradFill>
          <a:ln w="9360">
            <a:noFill/>
          </a:ln>
        </p:spPr>
        <p:style>
          <a:lnRef idx="0"/>
          <a:fillRef idx="0"/>
          <a:effectRef idx="0"/>
          <a:fontRef idx="minor"/>
        </p:style>
      </p:sp>
      <p:sp>
        <p:nvSpPr>
          <p:cNvPr id="6" name="CustomShape 7" hidden="1"/>
          <p:cNvSpPr/>
          <p:nvPr/>
        </p:nvSpPr>
        <p:spPr>
          <a:xfrm>
            <a:off x="762120" y="623880"/>
            <a:ext cx="31320" cy="1052280"/>
          </a:xfrm>
          <a:prstGeom prst="rect">
            <a:avLst/>
          </a:prstGeom>
          <a:solidFill>
            <a:srgbClr val="ee8411"/>
          </a:solidFill>
          <a:ln w="9360">
            <a:noFill/>
          </a:ln>
        </p:spPr>
        <p:style>
          <a:lnRef idx="0"/>
          <a:fillRef idx="0"/>
          <a:effectRef idx="0"/>
          <a:fontRef idx="minor"/>
        </p:style>
      </p:sp>
      <p:sp>
        <p:nvSpPr>
          <p:cNvPr id="7" name="CustomShape 8" hidden="1"/>
          <p:cNvSpPr/>
          <p:nvPr/>
        </p:nvSpPr>
        <p:spPr>
          <a:xfrm>
            <a:off x="442800" y="1414440"/>
            <a:ext cx="8226000" cy="31320"/>
          </a:xfrm>
          <a:prstGeom prst="rect">
            <a:avLst/>
          </a:prstGeom>
          <a:solidFill>
            <a:srgbClr val="ee8411"/>
          </a:solidFill>
          <a:ln w="9360">
            <a:noFill/>
          </a:ln>
        </p:spPr>
        <p:style>
          <a:lnRef idx="0"/>
          <a:fillRef idx="0"/>
          <a:effectRef idx="0"/>
          <a:fontRef idx="minor"/>
        </p:style>
      </p:sp>
      <p:sp>
        <p:nvSpPr>
          <p:cNvPr id="8" name="CustomShape 9" hidden="1"/>
          <p:cNvSpPr/>
          <p:nvPr/>
        </p:nvSpPr>
        <p:spPr>
          <a:xfrm>
            <a:off x="-214200" y="6431040"/>
            <a:ext cx="1182600" cy="2743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200" spc="-1" strike="noStrike">
                <a:solidFill>
                  <a:srgbClr val="ee8411"/>
                </a:solidFill>
                <a:uFill>
                  <a:solidFill>
                    <a:srgbClr val="ffffff"/>
                  </a:solidFill>
                </a:uFill>
                <a:latin typeface="Tahoma"/>
              </a:rPr>
              <a:t>1-</a:t>
            </a:r>
            <a:fld id="{141F6385-4FAD-4855-9C98-07767952217A}" type="slidenum">
              <a:rPr b="1" lang="en-US" sz="1200" spc="-1" strike="noStrike">
                <a:solidFill>
                  <a:srgbClr val="ee8411"/>
                </a:solidFill>
                <a:uFill>
                  <a:solidFill>
                    <a:srgbClr val="ffffff"/>
                  </a:solidFill>
                </a:uFill>
                <a:latin typeface="Tahoma"/>
              </a:rPr>
              <a:t>&lt;number&gt;</a:t>
            </a:fld>
            <a:endParaRPr/>
          </a:p>
        </p:txBody>
      </p:sp>
      <p:sp>
        <p:nvSpPr>
          <p:cNvPr id="9" name="CustomShape 10" hidden="1"/>
          <p:cNvSpPr/>
          <p:nvPr/>
        </p:nvSpPr>
        <p:spPr>
          <a:xfrm>
            <a:off x="548280" y="6445080"/>
            <a:ext cx="8226000" cy="31320"/>
          </a:xfrm>
          <a:prstGeom prst="rect">
            <a:avLst/>
          </a:prstGeom>
          <a:solidFill>
            <a:srgbClr val="ee8411"/>
          </a:solidFill>
          <a:ln w="9360">
            <a:noFill/>
          </a:ln>
        </p:spPr>
        <p:style>
          <a:lnRef idx="0"/>
          <a:fillRef idx="0"/>
          <a:effectRef idx="0"/>
          <a:fontRef idx="minor"/>
        </p:style>
      </p:sp>
      <p:sp>
        <p:nvSpPr>
          <p:cNvPr id="10" name="CustomShape 11" hidden="1"/>
          <p:cNvSpPr/>
          <p:nvPr/>
        </p:nvSpPr>
        <p:spPr>
          <a:xfrm>
            <a:off x="541440" y="6705720"/>
            <a:ext cx="8226000" cy="31320"/>
          </a:xfrm>
          <a:prstGeom prst="rect">
            <a:avLst/>
          </a:prstGeom>
          <a:solidFill>
            <a:srgbClr val="ee8411"/>
          </a:solidFill>
          <a:ln w="9360">
            <a:noFill/>
          </a:ln>
        </p:spPr>
        <p:style>
          <a:lnRef idx="0"/>
          <a:fillRef idx="0"/>
          <a:effectRef idx="0"/>
          <a:fontRef idx="minor"/>
        </p:style>
      </p:sp>
      <p:sp>
        <p:nvSpPr>
          <p:cNvPr id="11" name="CustomShape 12" hidden="1"/>
          <p:cNvSpPr/>
          <p:nvPr/>
        </p:nvSpPr>
        <p:spPr>
          <a:xfrm>
            <a:off x="685800" y="6477120"/>
            <a:ext cx="427680" cy="228240"/>
          </a:xfrm>
          <a:prstGeom prst="rect">
            <a:avLst/>
          </a:prstGeom>
          <a:solidFill>
            <a:srgbClr val="ee8411"/>
          </a:solidFill>
          <a:ln w="9360">
            <a:noFill/>
          </a:ln>
        </p:spPr>
        <p:style>
          <a:lnRef idx="0"/>
          <a:fillRef idx="0"/>
          <a:effectRef idx="0"/>
          <a:fontRef idx="minor"/>
        </p:style>
      </p:sp>
      <p:sp>
        <p:nvSpPr>
          <p:cNvPr id="12" name="CustomShape 13" hidden="1"/>
          <p:cNvSpPr/>
          <p:nvPr/>
        </p:nvSpPr>
        <p:spPr>
          <a:xfrm>
            <a:off x="8182440" y="6477120"/>
            <a:ext cx="427680" cy="228240"/>
          </a:xfrm>
          <a:prstGeom prst="rect">
            <a:avLst/>
          </a:prstGeom>
          <a:solidFill>
            <a:srgbClr val="ee8411"/>
          </a:solidFill>
          <a:ln w="9360">
            <a:noFill/>
          </a:ln>
        </p:spPr>
        <p:style>
          <a:lnRef idx="0"/>
          <a:fillRef idx="0"/>
          <a:effectRef idx="0"/>
          <a:fontRef idx="minor"/>
        </p:style>
      </p:sp>
      <p:sp>
        <p:nvSpPr>
          <p:cNvPr id="13" name="CustomShape 14"/>
          <p:cNvSpPr/>
          <p:nvPr/>
        </p:nvSpPr>
        <p:spPr>
          <a:xfrm>
            <a:off x="293760" y="2546280"/>
            <a:ext cx="438120" cy="474480"/>
          </a:xfrm>
          <a:prstGeom prst="rect">
            <a:avLst/>
          </a:prstGeom>
          <a:solidFill>
            <a:schemeClr val="folHlink"/>
          </a:solidFill>
          <a:ln w="9360">
            <a:noFill/>
          </a:ln>
        </p:spPr>
        <p:style>
          <a:lnRef idx="0"/>
          <a:fillRef idx="0"/>
          <a:effectRef idx="0"/>
          <a:fontRef idx="minor"/>
        </p:style>
      </p:sp>
      <p:sp>
        <p:nvSpPr>
          <p:cNvPr id="14" name="CustomShape 15"/>
          <p:cNvSpPr/>
          <p:nvPr/>
        </p:nvSpPr>
        <p:spPr>
          <a:xfrm>
            <a:off x="677520" y="2546280"/>
            <a:ext cx="328680" cy="474480"/>
          </a:xfrm>
          <a:prstGeom prst="rect">
            <a:avLst/>
          </a:prstGeom>
          <a:gradFill>
            <a:gsLst>
              <a:gs pos="0">
                <a:schemeClr val="folHlink"/>
              </a:gs>
              <a:gs pos="100000">
                <a:schemeClr val="bg1"/>
              </a:gs>
            </a:gsLst>
            <a:lin ang="0"/>
          </a:gradFill>
          <a:ln w="9360">
            <a:noFill/>
          </a:ln>
        </p:spPr>
        <p:style>
          <a:lnRef idx="0"/>
          <a:fillRef idx="0"/>
          <a:effectRef idx="0"/>
          <a:fontRef idx="minor"/>
        </p:style>
      </p:sp>
      <p:sp>
        <p:nvSpPr>
          <p:cNvPr id="15" name="CustomShape 16"/>
          <p:cNvSpPr/>
          <p:nvPr/>
        </p:nvSpPr>
        <p:spPr>
          <a:xfrm>
            <a:off x="417600" y="2968560"/>
            <a:ext cx="422280" cy="474480"/>
          </a:xfrm>
          <a:prstGeom prst="rect">
            <a:avLst/>
          </a:prstGeom>
          <a:solidFill>
            <a:schemeClr val="accent2"/>
          </a:solidFill>
          <a:ln w="9360">
            <a:noFill/>
          </a:ln>
        </p:spPr>
        <p:style>
          <a:lnRef idx="0"/>
          <a:fillRef idx="0"/>
          <a:effectRef idx="0"/>
          <a:fontRef idx="minor"/>
        </p:style>
      </p:sp>
      <p:sp>
        <p:nvSpPr>
          <p:cNvPr id="16" name="CustomShape 17"/>
          <p:cNvSpPr/>
          <p:nvPr/>
        </p:nvSpPr>
        <p:spPr>
          <a:xfrm>
            <a:off x="787320" y="2968560"/>
            <a:ext cx="369360" cy="474480"/>
          </a:xfrm>
          <a:prstGeom prst="rect">
            <a:avLst/>
          </a:prstGeom>
          <a:gradFill>
            <a:gsLst>
              <a:gs pos="0">
                <a:schemeClr val="accent2"/>
              </a:gs>
              <a:gs pos="100000">
                <a:schemeClr val="bg1"/>
              </a:gs>
            </a:gsLst>
            <a:lin ang="0"/>
          </a:gradFill>
          <a:ln w="9360">
            <a:noFill/>
          </a:ln>
        </p:spPr>
        <p:style>
          <a:lnRef idx="0"/>
          <a:fillRef idx="0"/>
          <a:effectRef idx="0"/>
          <a:fontRef idx="minor"/>
        </p:style>
      </p:sp>
      <p:sp>
        <p:nvSpPr>
          <p:cNvPr id="17" name="CustomShape 18"/>
          <p:cNvSpPr/>
          <p:nvPr/>
        </p:nvSpPr>
        <p:spPr>
          <a:xfrm>
            <a:off x="0" y="2895480"/>
            <a:ext cx="560160" cy="421920"/>
          </a:xfrm>
          <a:prstGeom prst="rect">
            <a:avLst/>
          </a:prstGeom>
          <a:gradFill>
            <a:gsLst>
              <a:gs pos="0">
                <a:schemeClr val="bg1"/>
              </a:gs>
              <a:gs pos="100000">
                <a:schemeClr val="hlink"/>
              </a:gs>
            </a:gsLst>
            <a:lin ang="18900000"/>
          </a:gradFill>
          <a:ln w="9360">
            <a:noFill/>
          </a:ln>
        </p:spPr>
        <p:style>
          <a:lnRef idx="0"/>
          <a:fillRef idx="0"/>
          <a:effectRef idx="0"/>
          <a:fontRef idx="minor"/>
        </p:style>
      </p:sp>
      <p:sp>
        <p:nvSpPr>
          <p:cNvPr id="18" name="CustomShape 19"/>
          <p:cNvSpPr/>
          <p:nvPr/>
        </p:nvSpPr>
        <p:spPr>
          <a:xfrm>
            <a:off x="635040" y="2438280"/>
            <a:ext cx="31320" cy="1052280"/>
          </a:xfrm>
          <a:prstGeom prst="rect">
            <a:avLst/>
          </a:prstGeom>
          <a:solidFill>
            <a:srgbClr val="f85e08"/>
          </a:solidFill>
          <a:ln w="9360">
            <a:noFill/>
          </a:ln>
        </p:spPr>
        <p:style>
          <a:lnRef idx="0"/>
          <a:fillRef idx="0"/>
          <a:effectRef idx="0"/>
          <a:fontRef idx="minor"/>
        </p:style>
      </p:sp>
      <p:sp>
        <p:nvSpPr>
          <p:cNvPr id="19" name="CustomShape 20"/>
          <p:cNvSpPr/>
          <p:nvPr/>
        </p:nvSpPr>
        <p:spPr>
          <a:xfrm flipV="1">
            <a:off x="316080" y="3269520"/>
            <a:ext cx="8692920" cy="45720"/>
          </a:xfrm>
          <a:prstGeom prst="rect">
            <a:avLst/>
          </a:prstGeom>
          <a:solidFill>
            <a:srgbClr val="f85e08"/>
          </a:solidFill>
          <a:ln w="9360">
            <a:noFill/>
          </a:ln>
        </p:spPr>
        <p:style>
          <a:lnRef idx="0"/>
          <a:fillRef idx="0"/>
          <a:effectRef idx="0"/>
          <a:fontRef idx="minor"/>
        </p:style>
      </p:sp>
      <p:sp>
        <p:nvSpPr>
          <p:cNvPr id="20" name="PlaceHolder 21"/>
          <p:cNvSpPr>
            <a:spLocks noGrp="1"/>
          </p:cNvSpPr>
          <p:nvPr>
            <p:ph type="subTitle"/>
          </p:nvPr>
        </p:nvSpPr>
        <p:spPr>
          <a:xfrm>
            <a:off x="677520" y="3886200"/>
            <a:ext cx="7780320" cy="2285640"/>
          </a:xfrm>
          <a:prstGeom prst="rect">
            <a:avLst/>
          </a:prstGeom>
        </p:spPr>
        <p:txBody>
          <a:bodyPr/>
          <a:p>
            <a:pPr algn="ctr">
              <a:lnSpc>
                <a:spcPct val="100000"/>
              </a:lnSpc>
            </a:pPr>
            <a:r>
              <a:rPr lang="en-US" sz="4000" spc="-1" strike="noStrike">
                <a:solidFill>
                  <a:srgbClr val="0000cc"/>
                </a:solidFill>
                <a:uFill>
                  <a:solidFill>
                    <a:srgbClr val="ffffff"/>
                  </a:solidFill>
                </a:uFill>
                <a:latin typeface="Tahoma"/>
              </a:rPr>
              <a:t>Chapter 1</a:t>
            </a:r>
            <a:endParaRPr/>
          </a:p>
          <a:p>
            <a:pPr algn="ctr">
              <a:lnSpc>
                <a:spcPct val="100000"/>
              </a:lnSpc>
            </a:pPr>
            <a:r>
              <a:rPr lang="en-US" sz="4000" spc="-1" strike="noStrike">
                <a:solidFill>
                  <a:srgbClr val="0000cc"/>
                </a:solidFill>
                <a:uFill>
                  <a:solidFill>
                    <a:srgbClr val="ffffff"/>
                  </a:solidFill>
                </a:uFill>
                <a:latin typeface="Tahoma"/>
              </a:rPr>
              <a:t>Some Title ….</a:t>
            </a:r>
            <a:endParaRPr/>
          </a:p>
        </p:txBody>
      </p:sp>
      <p:sp>
        <p:nvSpPr>
          <p:cNvPr id="21" name="CustomShape 22"/>
          <p:cNvSpPr/>
          <p:nvPr/>
        </p:nvSpPr>
        <p:spPr>
          <a:xfrm>
            <a:off x="0" y="304920"/>
            <a:ext cx="9143640" cy="2285640"/>
          </a:xfrm>
          <a:prstGeom prst="rect">
            <a:avLst/>
          </a:prstGeom>
          <a:noFill/>
          <a:ln w="9360">
            <a:noFill/>
          </a:ln>
        </p:spPr>
        <p:style>
          <a:lnRef idx="0"/>
          <a:fillRef idx="0"/>
          <a:effectRef idx="0"/>
          <a:fontRef idx="minor"/>
        </p:style>
        <p:txBody>
          <a:bodyPr lIns="90000" rIns="90000" tIns="45000" bIns="45000" anchor="b"/>
          <a:p>
            <a:pPr algn="ctr">
              <a:lnSpc>
                <a:spcPct val="100000"/>
              </a:lnSpc>
            </a:pPr>
            <a:r>
              <a:rPr b="1" lang="en-US" sz="3600" spc="-1" strike="noStrike">
                <a:solidFill>
                  <a:srgbClr val="f85e08"/>
                </a:solidFill>
                <a:uFill>
                  <a:solidFill>
                    <a:srgbClr val="ffffff"/>
                  </a:solidFill>
                </a:uFill>
                <a:latin typeface="Tahoma"/>
              </a:rPr>
              <a:t>
</a:t>
            </a:r>
            <a:r>
              <a:rPr b="1" lang="en-US" sz="3600" spc="-1" strike="noStrike">
                <a:solidFill>
                  <a:srgbClr val="f85e08"/>
                </a:solidFill>
                <a:uFill>
                  <a:solidFill>
                    <a:srgbClr val="ffffff"/>
                  </a:solidFill>
                </a:uFill>
                <a:latin typeface="Tahoma"/>
              </a:rPr>
              <a:t>
</a:t>
            </a:r>
            <a:r>
              <a:rPr b="1" lang="en-US" sz="3600" spc="-1" strike="noStrike">
                <a:solidFill>
                  <a:srgbClr val="f85e08"/>
                </a:solidFill>
                <a:uFill>
                  <a:solidFill>
                    <a:srgbClr val="ffffff"/>
                  </a:solidFill>
                </a:uFill>
                <a:latin typeface="Tahoma"/>
              </a:rPr>
              <a:t>
</a:t>
            </a:r>
            <a:r>
              <a:rPr lang="en-US" sz="4000" spc="-1" strike="noStrike">
                <a:solidFill>
                  <a:srgbClr val="f85e08"/>
                </a:solidFill>
                <a:uFill>
                  <a:solidFill>
                    <a:srgbClr val="ffffff"/>
                  </a:solidFill>
                </a:uFill>
                <a:latin typeface="Tahoma"/>
              </a:rPr>
              <a:t>Business Intelligence and Analytics: Systems for Decision Support </a:t>
            </a:r>
            <a:endParaRPr/>
          </a:p>
          <a:p>
            <a:pPr algn="ctr">
              <a:lnSpc>
                <a:spcPct val="100000"/>
              </a:lnSpc>
            </a:pPr>
            <a:r>
              <a:rPr lang="en-US" sz="4000" spc="-1" strike="noStrike">
                <a:solidFill>
                  <a:srgbClr val="f85e08"/>
                </a:solidFill>
                <a:uFill>
                  <a:solidFill>
                    <a:srgbClr val="ffffff"/>
                  </a:solidFill>
                </a:uFill>
                <a:latin typeface="Tahoma"/>
              </a:rPr>
              <a:t>(10</a:t>
            </a:r>
            <a:r>
              <a:rPr lang="en-US" sz="4000" spc="-1" strike="noStrike" baseline="30000">
                <a:solidFill>
                  <a:srgbClr val="f85e08"/>
                </a:solidFill>
                <a:uFill>
                  <a:solidFill>
                    <a:srgbClr val="ffffff"/>
                  </a:solidFill>
                </a:uFill>
                <a:latin typeface="Tahoma"/>
              </a:rPr>
              <a:t>th</a:t>
            </a:r>
            <a:r>
              <a:rPr lang="en-US" sz="4000" spc="-1" strike="noStrike">
                <a:solidFill>
                  <a:srgbClr val="f85e08"/>
                </a:solidFill>
                <a:uFill>
                  <a:solidFill>
                    <a:srgbClr val="ffffff"/>
                  </a:solidFill>
                </a:uFill>
                <a:latin typeface="Tahoma"/>
              </a:rPr>
              <a:t> Edition)</a:t>
            </a:r>
            <a:endParaRPr/>
          </a:p>
        </p:txBody>
      </p:sp>
      <p:pic>
        <p:nvPicPr>
          <p:cNvPr id="22" name="Picture 2" descr=""/>
          <p:cNvPicPr/>
          <p:nvPr/>
        </p:nvPicPr>
        <p:blipFill>
          <a:blip r:embed="rId2"/>
          <a:stretch/>
        </p:blipFill>
        <p:spPr>
          <a:xfrm>
            <a:off x="6890760" y="2141640"/>
            <a:ext cx="1888920" cy="2354040"/>
          </a:xfrm>
          <a:prstGeom prst="rect">
            <a:avLst/>
          </a:prstGeom>
          <a:ln>
            <a:noFill/>
          </a:ln>
        </p:spPr>
      </p:pic>
      <p:sp>
        <p:nvSpPr>
          <p:cNvPr id="23" name="PlaceHolder 23"/>
          <p:cNvSpPr>
            <a:spLocks noGrp="1"/>
          </p:cNvSpPr>
          <p:nvPr>
            <p:ph type="title"/>
          </p:nvPr>
        </p:nvSpPr>
        <p:spPr>
          <a:xfrm>
            <a:off x="457200" y="273600"/>
            <a:ext cx="8229240" cy="1144800"/>
          </a:xfrm>
          <a:prstGeom prst="rect">
            <a:avLst/>
          </a:prstGeom>
        </p:spPr>
        <p:txBody>
          <a:bodyPr lIns="0" rIns="0" tIns="0" bIns="0" anchor="ctr"/>
          <a:p>
            <a:r>
              <a:rPr lang="en-US" sz="2800" spc="-1">
                <a:latin typeface="Tahoma"/>
              </a:rPr>
              <a:t>Click to edit the title text format</a:t>
            </a:r>
            <a:endParaRPr/>
          </a:p>
        </p:txBody>
      </p:sp>
      <p:sp>
        <p:nvSpPr>
          <p:cNvPr id="24" name="PlaceHolder 24"/>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StarSymbol"/>
              <a:buChar char=""/>
            </a:pPr>
            <a:r>
              <a:rPr lang="en-US" sz="3200" spc="-1">
                <a:latin typeface="Tahoma"/>
              </a:rPr>
              <a:t>Click to edit the outline text format</a:t>
            </a:r>
            <a:endParaRPr/>
          </a:p>
          <a:p>
            <a:pPr lvl="1" marL="864000" indent="-324000">
              <a:buClr>
                <a:srgbClr val="ffffff"/>
              </a:buClr>
              <a:buSzPct val="75000"/>
              <a:buFont typeface="StarSymbol"/>
              <a:buChar char=""/>
            </a:pPr>
            <a:r>
              <a:rPr lang="en-US" sz="2400" spc="-1">
                <a:latin typeface="Tahoma"/>
              </a:rPr>
              <a:t>Second Outline Level</a:t>
            </a:r>
            <a:endParaRPr/>
          </a:p>
          <a:p>
            <a:pPr lvl="2" marL="1296000" indent="-288000">
              <a:buClr>
                <a:srgbClr val="ffffff"/>
              </a:buClr>
              <a:buSzPct val="45000"/>
              <a:buFont typeface="StarSymbol"/>
              <a:buChar char=""/>
            </a:pPr>
            <a:r>
              <a:rPr lang="en-US" sz="2000" spc="-1">
                <a:latin typeface="Tahoma"/>
              </a:rPr>
              <a:t>Third Outline Level</a:t>
            </a:r>
            <a:endParaRPr/>
          </a:p>
          <a:p>
            <a:pPr lvl="3" marL="1728000" indent="-216000">
              <a:buClr>
                <a:srgbClr val="ffffff"/>
              </a:buClr>
              <a:buSzPct val="75000"/>
              <a:buFont typeface="StarSymbol"/>
              <a:buChar char=""/>
            </a:pPr>
            <a:r>
              <a:rPr lang="en-US" sz="2000" spc="-1">
                <a:latin typeface="Tahoma"/>
              </a:rPr>
              <a:t>Fourth Outline Level</a:t>
            </a:r>
            <a:endParaRPr/>
          </a:p>
          <a:p>
            <a:pPr lvl="4" marL="2160000" indent="-216000">
              <a:buClr>
                <a:srgbClr val="ffffff"/>
              </a:buClr>
              <a:buSzPct val="45000"/>
              <a:buFont typeface="StarSymbol"/>
              <a:buChar char=""/>
            </a:pPr>
            <a:r>
              <a:rPr lang="en-US" sz="2000" spc="-1">
                <a:latin typeface="Tahoma"/>
              </a:rPr>
              <a:t>Fifth Outline Level</a:t>
            </a:r>
            <a:endParaRPr/>
          </a:p>
          <a:p>
            <a:pPr lvl="5" marL="2592000" indent="-216000">
              <a:buClr>
                <a:srgbClr val="ffffff"/>
              </a:buClr>
              <a:buSzPct val="45000"/>
              <a:buFont typeface="StarSymbol"/>
              <a:buChar char=""/>
            </a:pPr>
            <a:r>
              <a:rPr lang="en-US" sz="2000" spc="-1">
                <a:latin typeface="Tahoma"/>
              </a:rPr>
              <a:t>Sixth Outline Level</a:t>
            </a:r>
            <a:endParaRPr/>
          </a:p>
          <a:p>
            <a:pPr lvl="6" marL="3024000" indent="-216000">
              <a:buClr>
                <a:srgbClr val="ffffff"/>
              </a:buClr>
              <a:buSzPct val="45000"/>
              <a:buFont typeface="StarSymbol"/>
              <a:buChar char=""/>
            </a:pPr>
            <a:r>
              <a:rPr lang="en-US" sz="2000" spc="-1">
                <a:latin typeface="Tahoma"/>
              </a:rPr>
              <a:t>Seventh Outline Level</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9" name="CustomShape 1"/>
          <p:cNvSpPr/>
          <p:nvPr/>
        </p:nvSpPr>
        <p:spPr>
          <a:xfrm>
            <a:off x="990720" y="6435000"/>
            <a:ext cx="7314840" cy="272880"/>
          </a:xfrm>
          <a:prstGeom prst="rect">
            <a:avLst/>
          </a:prstGeom>
          <a:noFill/>
          <a:ln w="9360">
            <a:noFill/>
          </a:ln>
        </p:spPr>
        <p:style>
          <a:lnRef idx="0"/>
          <a:fillRef idx="0"/>
          <a:effectRef idx="0"/>
          <a:fontRef idx="minor"/>
        </p:style>
        <p:txBody>
          <a:bodyPr lIns="90000" rIns="90000" tIns="45000" bIns="45000" anchor="b"/>
          <a:p>
            <a:pPr algn="ctr">
              <a:lnSpc>
                <a:spcPct val="100000"/>
              </a:lnSpc>
            </a:pPr>
            <a:r>
              <a:rPr i="1" lang="en-US" sz="1200" spc="-1" strike="noStrike">
                <a:solidFill>
                  <a:srgbClr val="000000"/>
                </a:solidFill>
                <a:uFill>
                  <a:solidFill>
                    <a:srgbClr val="ffffff"/>
                  </a:solidFill>
                </a:uFill>
                <a:latin typeface="Arial"/>
              </a:rPr>
              <a:t>     </a:t>
            </a:r>
            <a:r>
              <a:rPr i="1" lang="en-US" sz="1200" spc="-1" strike="noStrike">
                <a:solidFill>
                  <a:srgbClr val="0000cc"/>
                </a:solidFill>
                <a:uFill>
                  <a:solidFill>
                    <a:srgbClr val="ffffff"/>
                  </a:solidFill>
                </a:uFill>
                <a:latin typeface="Arial"/>
              </a:rPr>
              <a:t>Copyright © 2014 Pearson Education, Inc. </a:t>
            </a:r>
            <a:endParaRPr/>
          </a:p>
        </p:txBody>
      </p:sp>
      <p:sp>
        <p:nvSpPr>
          <p:cNvPr id="60" name="CustomShape 2"/>
          <p:cNvSpPr/>
          <p:nvPr/>
        </p:nvSpPr>
        <p:spPr>
          <a:xfrm>
            <a:off x="417600" y="731880"/>
            <a:ext cx="437760" cy="474480"/>
          </a:xfrm>
          <a:prstGeom prst="rect">
            <a:avLst/>
          </a:prstGeom>
          <a:solidFill>
            <a:schemeClr val="accent2"/>
          </a:solidFill>
          <a:ln w="9360">
            <a:noFill/>
          </a:ln>
        </p:spPr>
        <p:style>
          <a:lnRef idx="0"/>
          <a:fillRef idx="0"/>
          <a:effectRef idx="0"/>
          <a:fontRef idx="minor"/>
        </p:style>
      </p:sp>
      <p:sp>
        <p:nvSpPr>
          <p:cNvPr id="61" name="CustomShape 3"/>
          <p:cNvSpPr/>
          <p:nvPr/>
        </p:nvSpPr>
        <p:spPr>
          <a:xfrm>
            <a:off x="800280" y="731880"/>
            <a:ext cx="328320" cy="474480"/>
          </a:xfrm>
          <a:prstGeom prst="rect">
            <a:avLst/>
          </a:prstGeom>
          <a:gradFill>
            <a:gsLst>
              <a:gs pos="0">
                <a:schemeClr val="accent2"/>
              </a:gs>
              <a:gs pos="100000">
                <a:schemeClr val="bg1"/>
              </a:gs>
            </a:gsLst>
            <a:lin ang="0"/>
          </a:gradFill>
          <a:ln w="9360">
            <a:noFill/>
          </a:ln>
        </p:spPr>
        <p:style>
          <a:lnRef idx="0"/>
          <a:fillRef idx="0"/>
          <a:effectRef idx="0"/>
          <a:fontRef idx="minor"/>
        </p:style>
      </p:sp>
      <p:sp>
        <p:nvSpPr>
          <p:cNvPr id="62" name="CustomShape 4"/>
          <p:cNvSpPr/>
          <p:nvPr/>
        </p:nvSpPr>
        <p:spPr>
          <a:xfrm>
            <a:off x="541440" y="1154160"/>
            <a:ext cx="421920" cy="474480"/>
          </a:xfrm>
          <a:prstGeom prst="rect">
            <a:avLst/>
          </a:prstGeom>
          <a:solidFill>
            <a:schemeClr val="folHlink"/>
          </a:solidFill>
          <a:ln w="9360">
            <a:noFill/>
          </a:ln>
        </p:spPr>
        <p:style>
          <a:lnRef idx="0"/>
          <a:fillRef idx="0"/>
          <a:effectRef idx="0"/>
          <a:fontRef idx="minor"/>
        </p:style>
      </p:sp>
      <p:sp>
        <p:nvSpPr>
          <p:cNvPr id="63" name="CustomShape 5"/>
          <p:cNvSpPr/>
          <p:nvPr/>
        </p:nvSpPr>
        <p:spPr>
          <a:xfrm>
            <a:off x="911160" y="1154160"/>
            <a:ext cx="367920" cy="474480"/>
          </a:xfrm>
          <a:prstGeom prst="rect">
            <a:avLst/>
          </a:prstGeom>
          <a:gradFill>
            <a:gsLst>
              <a:gs pos="0">
                <a:schemeClr val="folHlink"/>
              </a:gs>
              <a:gs pos="100000">
                <a:schemeClr val="bg1"/>
              </a:gs>
            </a:gsLst>
            <a:lin ang="0"/>
          </a:gradFill>
          <a:ln w="9360">
            <a:noFill/>
          </a:ln>
        </p:spPr>
        <p:style>
          <a:lnRef idx="0"/>
          <a:fillRef idx="0"/>
          <a:effectRef idx="0"/>
          <a:fontRef idx="minor"/>
        </p:style>
      </p:sp>
      <p:sp>
        <p:nvSpPr>
          <p:cNvPr id="64" name="CustomShape 6"/>
          <p:cNvSpPr/>
          <p:nvPr/>
        </p:nvSpPr>
        <p:spPr>
          <a:xfrm>
            <a:off x="127080" y="1081080"/>
            <a:ext cx="560160" cy="421920"/>
          </a:xfrm>
          <a:prstGeom prst="rect">
            <a:avLst/>
          </a:prstGeom>
          <a:gradFill>
            <a:gsLst>
              <a:gs pos="0">
                <a:schemeClr val="bg1"/>
              </a:gs>
              <a:gs pos="100000">
                <a:schemeClr val="hlink"/>
              </a:gs>
            </a:gsLst>
            <a:lin ang="18900000"/>
          </a:gradFill>
          <a:ln w="9360">
            <a:noFill/>
          </a:ln>
        </p:spPr>
        <p:style>
          <a:lnRef idx="0"/>
          <a:fillRef idx="0"/>
          <a:effectRef idx="0"/>
          <a:fontRef idx="minor"/>
        </p:style>
      </p:sp>
      <p:sp>
        <p:nvSpPr>
          <p:cNvPr id="65" name="CustomShape 7"/>
          <p:cNvSpPr/>
          <p:nvPr/>
        </p:nvSpPr>
        <p:spPr>
          <a:xfrm>
            <a:off x="762120" y="623880"/>
            <a:ext cx="31320" cy="1052280"/>
          </a:xfrm>
          <a:prstGeom prst="rect">
            <a:avLst/>
          </a:prstGeom>
          <a:solidFill>
            <a:srgbClr val="ee8411"/>
          </a:solidFill>
          <a:ln w="9360">
            <a:noFill/>
          </a:ln>
        </p:spPr>
        <p:style>
          <a:lnRef idx="0"/>
          <a:fillRef idx="0"/>
          <a:effectRef idx="0"/>
          <a:fontRef idx="minor"/>
        </p:style>
      </p:sp>
      <p:sp>
        <p:nvSpPr>
          <p:cNvPr id="66" name="CustomShape 8"/>
          <p:cNvSpPr/>
          <p:nvPr/>
        </p:nvSpPr>
        <p:spPr>
          <a:xfrm>
            <a:off x="442800" y="1414440"/>
            <a:ext cx="8226000" cy="31320"/>
          </a:xfrm>
          <a:prstGeom prst="rect">
            <a:avLst/>
          </a:prstGeom>
          <a:solidFill>
            <a:srgbClr val="ee8411"/>
          </a:solidFill>
          <a:ln w="9360">
            <a:noFill/>
          </a:ln>
        </p:spPr>
        <p:style>
          <a:lnRef idx="0"/>
          <a:fillRef idx="0"/>
          <a:effectRef idx="0"/>
          <a:fontRef idx="minor"/>
        </p:style>
      </p:sp>
      <p:sp>
        <p:nvSpPr>
          <p:cNvPr id="67" name="CustomShape 9"/>
          <p:cNvSpPr/>
          <p:nvPr/>
        </p:nvSpPr>
        <p:spPr>
          <a:xfrm>
            <a:off x="-214200" y="6431040"/>
            <a:ext cx="1182600" cy="2743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200" spc="-1" strike="noStrike">
                <a:solidFill>
                  <a:srgbClr val="ee8411"/>
                </a:solidFill>
                <a:uFill>
                  <a:solidFill>
                    <a:srgbClr val="ffffff"/>
                  </a:solidFill>
                </a:uFill>
                <a:latin typeface="Tahoma"/>
              </a:rPr>
              <a:t>1-</a:t>
            </a:r>
            <a:fld id="{31B6627E-4E7E-4838-AF9D-EF3761B3FD22}" type="slidenum">
              <a:rPr b="1" lang="en-US" sz="1200" spc="-1" strike="noStrike">
                <a:solidFill>
                  <a:srgbClr val="ee8411"/>
                </a:solidFill>
                <a:uFill>
                  <a:solidFill>
                    <a:srgbClr val="ffffff"/>
                  </a:solidFill>
                </a:uFill>
                <a:latin typeface="Tahoma"/>
              </a:rPr>
              <a:t>&lt;number&gt;</a:t>
            </a:fld>
            <a:endParaRPr/>
          </a:p>
        </p:txBody>
      </p:sp>
      <p:sp>
        <p:nvSpPr>
          <p:cNvPr id="68" name="CustomShape 10"/>
          <p:cNvSpPr/>
          <p:nvPr/>
        </p:nvSpPr>
        <p:spPr>
          <a:xfrm>
            <a:off x="548280" y="6445080"/>
            <a:ext cx="8226000" cy="31320"/>
          </a:xfrm>
          <a:prstGeom prst="rect">
            <a:avLst/>
          </a:prstGeom>
          <a:solidFill>
            <a:srgbClr val="ee8411"/>
          </a:solidFill>
          <a:ln w="9360">
            <a:noFill/>
          </a:ln>
        </p:spPr>
        <p:style>
          <a:lnRef idx="0"/>
          <a:fillRef idx="0"/>
          <a:effectRef idx="0"/>
          <a:fontRef idx="minor"/>
        </p:style>
      </p:sp>
      <p:sp>
        <p:nvSpPr>
          <p:cNvPr id="69" name="CustomShape 11"/>
          <p:cNvSpPr/>
          <p:nvPr/>
        </p:nvSpPr>
        <p:spPr>
          <a:xfrm>
            <a:off x="541440" y="6705720"/>
            <a:ext cx="8226000" cy="31320"/>
          </a:xfrm>
          <a:prstGeom prst="rect">
            <a:avLst/>
          </a:prstGeom>
          <a:solidFill>
            <a:srgbClr val="ee8411"/>
          </a:solidFill>
          <a:ln w="9360">
            <a:noFill/>
          </a:ln>
        </p:spPr>
        <p:style>
          <a:lnRef idx="0"/>
          <a:fillRef idx="0"/>
          <a:effectRef idx="0"/>
          <a:fontRef idx="minor"/>
        </p:style>
      </p:sp>
      <p:sp>
        <p:nvSpPr>
          <p:cNvPr id="70" name="CustomShape 12"/>
          <p:cNvSpPr/>
          <p:nvPr/>
        </p:nvSpPr>
        <p:spPr>
          <a:xfrm>
            <a:off x="685800" y="6477120"/>
            <a:ext cx="427680" cy="228240"/>
          </a:xfrm>
          <a:prstGeom prst="rect">
            <a:avLst/>
          </a:prstGeom>
          <a:solidFill>
            <a:srgbClr val="ee8411"/>
          </a:solidFill>
          <a:ln w="9360">
            <a:noFill/>
          </a:ln>
        </p:spPr>
        <p:style>
          <a:lnRef idx="0"/>
          <a:fillRef idx="0"/>
          <a:effectRef idx="0"/>
          <a:fontRef idx="minor"/>
        </p:style>
      </p:sp>
      <p:sp>
        <p:nvSpPr>
          <p:cNvPr id="71" name="CustomShape 13"/>
          <p:cNvSpPr/>
          <p:nvPr/>
        </p:nvSpPr>
        <p:spPr>
          <a:xfrm>
            <a:off x="8182440" y="6477120"/>
            <a:ext cx="427680" cy="228240"/>
          </a:xfrm>
          <a:prstGeom prst="rect">
            <a:avLst/>
          </a:prstGeom>
          <a:solidFill>
            <a:srgbClr val="ee8411"/>
          </a:solidFill>
          <a:ln w="9360">
            <a:noFill/>
          </a:ln>
        </p:spPr>
        <p:style>
          <a:lnRef idx="0"/>
          <a:fillRef idx="0"/>
          <a:effectRef idx="0"/>
          <a:fontRef idx="minor"/>
        </p:style>
      </p:sp>
      <p:sp>
        <p:nvSpPr>
          <p:cNvPr id="72" name="PlaceHolder 14"/>
          <p:cNvSpPr>
            <a:spLocks noGrp="1"/>
          </p:cNvSpPr>
          <p:nvPr>
            <p:ph type="title"/>
          </p:nvPr>
        </p:nvSpPr>
        <p:spPr>
          <a:xfrm>
            <a:off x="1150920" y="231840"/>
            <a:ext cx="7792560" cy="1139400"/>
          </a:xfrm>
          <a:prstGeom prst="rect">
            <a:avLst/>
          </a:prstGeom>
        </p:spPr>
        <p:txBody>
          <a:bodyPr anchor="b"/>
          <a:p>
            <a:pPr>
              <a:lnSpc>
                <a:spcPts val="1411"/>
              </a:lnSpc>
            </a:pPr>
            <a:r>
              <a:rPr lang="en-US" sz="4000" spc="-1" strike="noStrike">
                <a:solidFill>
                  <a:srgbClr val="f85e08"/>
                </a:solidFill>
                <a:uFill>
                  <a:solidFill>
                    <a:srgbClr val="ffffff"/>
                  </a:solidFill>
                </a:uFill>
                <a:latin typeface="Tahoma"/>
              </a:rPr>
              <a:t>Click to edit Master title style</a:t>
            </a:r>
            <a:endParaRPr/>
          </a:p>
        </p:txBody>
      </p:sp>
      <p:sp>
        <p:nvSpPr>
          <p:cNvPr id="73" name="PlaceHolder 15"/>
          <p:cNvSpPr>
            <a:spLocks noGrp="1"/>
          </p:cNvSpPr>
          <p:nvPr>
            <p:ph type="body"/>
          </p:nvPr>
        </p:nvSpPr>
        <p:spPr>
          <a:xfrm>
            <a:off x="762120" y="1523880"/>
            <a:ext cx="8192880" cy="4800240"/>
          </a:xfrm>
          <a:prstGeom prst="rect">
            <a:avLst/>
          </a:prstGeom>
        </p:spPr>
        <p:txBody>
          <a:bodyPr/>
          <a:p>
            <a:pPr marL="432000" indent="-324000">
              <a:buClr>
                <a:srgbClr val="ffffff"/>
              </a:buClr>
              <a:buSzPct val="45000"/>
              <a:buFont typeface="StarSymbol"/>
              <a:buChar char=""/>
            </a:pPr>
            <a:r>
              <a:rPr lang="en-US" sz="3200" spc="-1" strike="noStrike">
                <a:solidFill>
                  <a:srgbClr val="3333cc"/>
                </a:solidFill>
                <a:uFill>
                  <a:solidFill>
                    <a:srgbClr val="ffffff"/>
                  </a:solidFill>
                </a:uFill>
                <a:latin typeface="Tahoma"/>
              </a:rPr>
              <a:t>Click to edit the outline text format</a:t>
            </a:r>
            <a:endParaRPr/>
          </a:p>
          <a:p>
            <a:pPr lvl="1" marL="864000" indent="-324000">
              <a:buClr>
                <a:srgbClr val="ffffff"/>
              </a:buClr>
              <a:buSzPct val="75000"/>
              <a:buFont typeface="StarSymbol"/>
              <a:buChar char=""/>
            </a:pPr>
            <a:r>
              <a:rPr lang="en-US" sz="3200" spc="-1" strike="noStrike">
                <a:solidFill>
                  <a:srgbClr val="3333cc"/>
                </a:solidFill>
                <a:uFill>
                  <a:solidFill>
                    <a:srgbClr val="ffffff"/>
                  </a:solidFill>
                </a:uFill>
                <a:latin typeface="Tahoma"/>
              </a:rPr>
              <a:t>Second Outline Level</a:t>
            </a:r>
            <a:endParaRPr/>
          </a:p>
          <a:p>
            <a:pPr lvl="2" marL="1296000" indent="-288000">
              <a:buClr>
                <a:srgbClr val="ffffff"/>
              </a:buClr>
              <a:buSzPct val="45000"/>
              <a:buFont typeface="StarSymbol"/>
              <a:buChar char=""/>
            </a:pPr>
            <a:r>
              <a:rPr lang="en-US" sz="3200" spc="-1" strike="noStrike">
                <a:solidFill>
                  <a:srgbClr val="3333cc"/>
                </a:solidFill>
                <a:uFill>
                  <a:solidFill>
                    <a:srgbClr val="ffffff"/>
                  </a:solidFill>
                </a:uFill>
                <a:latin typeface="Tahoma"/>
              </a:rPr>
              <a:t>Third Outline Level</a:t>
            </a:r>
            <a:endParaRPr/>
          </a:p>
          <a:p>
            <a:pPr lvl="3" marL="1728000" indent="-216000">
              <a:buClr>
                <a:srgbClr val="ffffff"/>
              </a:buClr>
              <a:buSzPct val="75000"/>
              <a:buFont typeface="StarSymbol"/>
              <a:buChar char=""/>
            </a:pPr>
            <a:r>
              <a:rPr lang="en-US" sz="3200" spc="-1" strike="noStrike">
                <a:solidFill>
                  <a:srgbClr val="3333cc"/>
                </a:solidFill>
                <a:uFill>
                  <a:solidFill>
                    <a:srgbClr val="ffffff"/>
                  </a:solidFill>
                </a:uFill>
                <a:latin typeface="Tahoma"/>
              </a:rPr>
              <a:t>Fourth Outline Level</a:t>
            </a:r>
            <a:endParaRPr/>
          </a:p>
          <a:p>
            <a:pPr lvl="4" marL="2160000" indent="-216000">
              <a:buClr>
                <a:srgbClr val="ffffff"/>
              </a:buClr>
              <a:buSzPct val="45000"/>
              <a:buFont typeface="StarSymbol"/>
              <a:buChar char=""/>
            </a:pPr>
            <a:r>
              <a:rPr lang="en-US" sz="3200" spc="-1" strike="noStrike">
                <a:solidFill>
                  <a:srgbClr val="3333cc"/>
                </a:solidFill>
                <a:uFill>
                  <a:solidFill>
                    <a:srgbClr val="ffffff"/>
                  </a:solidFill>
                </a:uFill>
                <a:latin typeface="Tahoma"/>
              </a:rPr>
              <a:t>Fifth Outline Level</a:t>
            </a:r>
            <a:endParaRPr/>
          </a:p>
          <a:p>
            <a:pPr lvl="5" marL="2592000" indent="-216000">
              <a:buClr>
                <a:srgbClr val="ffffff"/>
              </a:buClr>
              <a:buSzPct val="45000"/>
              <a:buFont typeface="StarSymbol"/>
              <a:buChar char=""/>
            </a:pPr>
            <a:r>
              <a:rPr lang="en-US" sz="3200" spc="-1" strike="noStrike">
                <a:solidFill>
                  <a:srgbClr val="3333cc"/>
                </a:solidFill>
                <a:uFill>
                  <a:solidFill>
                    <a:srgbClr val="ffffff"/>
                  </a:solidFill>
                </a:uFill>
                <a:latin typeface="Tahoma"/>
              </a:rPr>
              <a:t>Sixth Outline Level</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Seventh Outline LevelClick to edit Master text styles</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Second level</a:t>
            </a:r>
            <a:endParaRPr/>
          </a:p>
          <a:p>
            <a:pPr lvl="2" marL="1143000" indent="-228240">
              <a:lnSpc>
                <a:spcPct val="100000"/>
              </a:lnSpc>
              <a:buClr>
                <a:srgbClr val="3333cc"/>
              </a:buClr>
              <a:buSzPct val="50000"/>
              <a:buFont typeface="Wingdings" charset="2"/>
              <a:buChar char=""/>
            </a:pPr>
            <a:r>
              <a:rPr lang="en-US" sz="2400" spc="-1" strike="noStrike">
                <a:solidFill>
                  <a:srgbClr val="3333cc"/>
                </a:solidFill>
                <a:uFill>
                  <a:solidFill>
                    <a:srgbClr val="ffffff"/>
                  </a:solidFill>
                </a:uFill>
                <a:latin typeface="Tahoma"/>
              </a:rPr>
              <a:t>Third level</a:t>
            </a:r>
            <a:endParaRPr/>
          </a:p>
          <a:p>
            <a:pPr lvl="3" marL="1600200" indent="-228240">
              <a:lnSpc>
                <a:spcPct val="100000"/>
              </a:lnSpc>
              <a:buClr>
                <a:srgbClr val="ffcf01"/>
              </a:buClr>
              <a:buSzPct val="55000"/>
              <a:buFont typeface="Wingdings" charset="2"/>
              <a:buChar char=""/>
            </a:pPr>
            <a:r>
              <a:rPr lang="en-US" sz="2000" spc="-1" strike="noStrike">
                <a:solidFill>
                  <a:srgbClr val="3333cc"/>
                </a:solidFill>
                <a:uFill>
                  <a:solidFill>
                    <a:srgbClr val="ffffff"/>
                  </a:solidFill>
                </a:uFill>
                <a:latin typeface="Tahoma"/>
              </a:rPr>
              <a:t>Fourth level</a:t>
            </a:r>
            <a:endParaRPr/>
          </a:p>
          <a:p>
            <a:pPr lvl="4" marL="2057400" indent="-228240">
              <a:lnSpc>
                <a:spcPct val="100000"/>
              </a:lnSpc>
              <a:buClr>
                <a:srgbClr val="00e4a8"/>
              </a:buClr>
              <a:buSzPct val="50000"/>
              <a:buFont typeface="Wingdings" charset="2"/>
              <a:buChar char=""/>
            </a:pPr>
            <a:r>
              <a:rPr lang="en-US" sz="2000" spc="-1" strike="noStrike">
                <a:solidFill>
                  <a:srgbClr val="3333cc"/>
                </a:solidFill>
                <a:uFill>
                  <a:solidFill>
                    <a:srgbClr val="ffffff"/>
                  </a:solidFill>
                </a:uFill>
                <a:latin typeface="Tahoma"/>
              </a:rPr>
              <a:t>Fifth level</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08" name="CustomShape 1"/>
          <p:cNvSpPr/>
          <p:nvPr/>
        </p:nvSpPr>
        <p:spPr>
          <a:xfrm>
            <a:off x="990720" y="6435000"/>
            <a:ext cx="7314840" cy="272880"/>
          </a:xfrm>
          <a:prstGeom prst="rect">
            <a:avLst/>
          </a:prstGeom>
          <a:noFill/>
          <a:ln w="9360">
            <a:noFill/>
          </a:ln>
        </p:spPr>
        <p:style>
          <a:lnRef idx="0"/>
          <a:fillRef idx="0"/>
          <a:effectRef idx="0"/>
          <a:fontRef idx="minor"/>
        </p:style>
        <p:txBody>
          <a:bodyPr lIns="90000" rIns="90000" tIns="45000" bIns="45000" anchor="b"/>
          <a:p>
            <a:pPr algn="ctr">
              <a:lnSpc>
                <a:spcPct val="100000"/>
              </a:lnSpc>
            </a:pPr>
            <a:r>
              <a:rPr i="1" lang="en-US" sz="1200" spc="-1" strike="noStrike">
                <a:solidFill>
                  <a:srgbClr val="000000"/>
                </a:solidFill>
                <a:uFill>
                  <a:solidFill>
                    <a:srgbClr val="ffffff"/>
                  </a:solidFill>
                </a:uFill>
                <a:latin typeface="Arial"/>
              </a:rPr>
              <a:t>     </a:t>
            </a:r>
            <a:r>
              <a:rPr i="1" lang="en-US" sz="1200" spc="-1" strike="noStrike">
                <a:solidFill>
                  <a:srgbClr val="0000cc"/>
                </a:solidFill>
                <a:uFill>
                  <a:solidFill>
                    <a:srgbClr val="ffffff"/>
                  </a:solidFill>
                </a:uFill>
                <a:latin typeface="Arial"/>
              </a:rPr>
              <a:t>Copyright © 2014 Pearson Education, Inc. </a:t>
            </a:r>
            <a:endParaRPr/>
          </a:p>
        </p:txBody>
      </p:sp>
      <p:sp>
        <p:nvSpPr>
          <p:cNvPr id="109" name="CustomShape 2"/>
          <p:cNvSpPr/>
          <p:nvPr/>
        </p:nvSpPr>
        <p:spPr>
          <a:xfrm>
            <a:off x="417600" y="731880"/>
            <a:ext cx="437760" cy="474480"/>
          </a:xfrm>
          <a:prstGeom prst="rect">
            <a:avLst/>
          </a:prstGeom>
          <a:solidFill>
            <a:schemeClr val="accent2"/>
          </a:solidFill>
          <a:ln w="9360">
            <a:noFill/>
          </a:ln>
        </p:spPr>
        <p:style>
          <a:lnRef idx="0"/>
          <a:fillRef idx="0"/>
          <a:effectRef idx="0"/>
          <a:fontRef idx="minor"/>
        </p:style>
      </p:sp>
      <p:sp>
        <p:nvSpPr>
          <p:cNvPr id="110" name="CustomShape 3"/>
          <p:cNvSpPr/>
          <p:nvPr/>
        </p:nvSpPr>
        <p:spPr>
          <a:xfrm>
            <a:off x="800280" y="731880"/>
            <a:ext cx="328320" cy="474480"/>
          </a:xfrm>
          <a:prstGeom prst="rect">
            <a:avLst/>
          </a:prstGeom>
          <a:gradFill>
            <a:gsLst>
              <a:gs pos="0">
                <a:schemeClr val="accent2"/>
              </a:gs>
              <a:gs pos="100000">
                <a:schemeClr val="bg1"/>
              </a:gs>
            </a:gsLst>
            <a:lin ang="0"/>
          </a:gradFill>
          <a:ln w="9360">
            <a:noFill/>
          </a:ln>
        </p:spPr>
        <p:style>
          <a:lnRef idx="0"/>
          <a:fillRef idx="0"/>
          <a:effectRef idx="0"/>
          <a:fontRef idx="minor"/>
        </p:style>
      </p:sp>
      <p:sp>
        <p:nvSpPr>
          <p:cNvPr id="111" name="CustomShape 4"/>
          <p:cNvSpPr/>
          <p:nvPr/>
        </p:nvSpPr>
        <p:spPr>
          <a:xfrm>
            <a:off x="541440" y="1154160"/>
            <a:ext cx="421920" cy="474480"/>
          </a:xfrm>
          <a:prstGeom prst="rect">
            <a:avLst/>
          </a:prstGeom>
          <a:solidFill>
            <a:schemeClr val="folHlink"/>
          </a:solidFill>
          <a:ln w="9360">
            <a:noFill/>
          </a:ln>
        </p:spPr>
        <p:style>
          <a:lnRef idx="0"/>
          <a:fillRef idx="0"/>
          <a:effectRef idx="0"/>
          <a:fontRef idx="minor"/>
        </p:style>
      </p:sp>
      <p:sp>
        <p:nvSpPr>
          <p:cNvPr id="112" name="CustomShape 5"/>
          <p:cNvSpPr/>
          <p:nvPr/>
        </p:nvSpPr>
        <p:spPr>
          <a:xfrm>
            <a:off x="911160" y="1154160"/>
            <a:ext cx="367920" cy="474480"/>
          </a:xfrm>
          <a:prstGeom prst="rect">
            <a:avLst/>
          </a:prstGeom>
          <a:gradFill>
            <a:gsLst>
              <a:gs pos="0">
                <a:schemeClr val="folHlink"/>
              </a:gs>
              <a:gs pos="100000">
                <a:schemeClr val="bg1"/>
              </a:gs>
            </a:gsLst>
            <a:lin ang="0"/>
          </a:gradFill>
          <a:ln w="9360">
            <a:noFill/>
          </a:ln>
        </p:spPr>
        <p:style>
          <a:lnRef idx="0"/>
          <a:fillRef idx="0"/>
          <a:effectRef idx="0"/>
          <a:fontRef idx="minor"/>
        </p:style>
      </p:sp>
      <p:sp>
        <p:nvSpPr>
          <p:cNvPr id="113" name="CustomShape 6"/>
          <p:cNvSpPr/>
          <p:nvPr/>
        </p:nvSpPr>
        <p:spPr>
          <a:xfrm>
            <a:off x="127080" y="1081080"/>
            <a:ext cx="560160" cy="421920"/>
          </a:xfrm>
          <a:prstGeom prst="rect">
            <a:avLst/>
          </a:prstGeom>
          <a:gradFill>
            <a:gsLst>
              <a:gs pos="0">
                <a:schemeClr val="bg1"/>
              </a:gs>
              <a:gs pos="100000">
                <a:schemeClr val="hlink"/>
              </a:gs>
            </a:gsLst>
            <a:lin ang="18900000"/>
          </a:gradFill>
          <a:ln w="9360">
            <a:noFill/>
          </a:ln>
        </p:spPr>
        <p:style>
          <a:lnRef idx="0"/>
          <a:fillRef idx="0"/>
          <a:effectRef idx="0"/>
          <a:fontRef idx="minor"/>
        </p:style>
      </p:sp>
      <p:sp>
        <p:nvSpPr>
          <p:cNvPr id="114" name="CustomShape 7"/>
          <p:cNvSpPr/>
          <p:nvPr/>
        </p:nvSpPr>
        <p:spPr>
          <a:xfrm>
            <a:off x="762120" y="623880"/>
            <a:ext cx="31320" cy="1052280"/>
          </a:xfrm>
          <a:prstGeom prst="rect">
            <a:avLst/>
          </a:prstGeom>
          <a:solidFill>
            <a:srgbClr val="ee8411"/>
          </a:solidFill>
          <a:ln w="9360">
            <a:noFill/>
          </a:ln>
        </p:spPr>
        <p:style>
          <a:lnRef idx="0"/>
          <a:fillRef idx="0"/>
          <a:effectRef idx="0"/>
          <a:fontRef idx="minor"/>
        </p:style>
      </p:sp>
      <p:sp>
        <p:nvSpPr>
          <p:cNvPr id="115" name="CustomShape 8"/>
          <p:cNvSpPr/>
          <p:nvPr/>
        </p:nvSpPr>
        <p:spPr>
          <a:xfrm>
            <a:off x="442800" y="1414440"/>
            <a:ext cx="8226000" cy="31320"/>
          </a:xfrm>
          <a:prstGeom prst="rect">
            <a:avLst/>
          </a:prstGeom>
          <a:solidFill>
            <a:srgbClr val="ee8411"/>
          </a:solidFill>
          <a:ln w="9360">
            <a:noFill/>
          </a:ln>
        </p:spPr>
        <p:style>
          <a:lnRef idx="0"/>
          <a:fillRef idx="0"/>
          <a:effectRef idx="0"/>
          <a:fontRef idx="minor"/>
        </p:style>
      </p:sp>
      <p:sp>
        <p:nvSpPr>
          <p:cNvPr id="116" name="CustomShape 9"/>
          <p:cNvSpPr/>
          <p:nvPr/>
        </p:nvSpPr>
        <p:spPr>
          <a:xfrm>
            <a:off x="-214200" y="6431040"/>
            <a:ext cx="1182600" cy="2743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200" spc="-1" strike="noStrike">
                <a:solidFill>
                  <a:srgbClr val="ee8411"/>
                </a:solidFill>
                <a:uFill>
                  <a:solidFill>
                    <a:srgbClr val="ffffff"/>
                  </a:solidFill>
                </a:uFill>
                <a:latin typeface="Tahoma"/>
              </a:rPr>
              <a:t>1-</a:t>
            </a:r>
            <a:fld id="{157FC51B-2B87-4D55-83A5-62C148DD119C}" type="slidenum">
              <a:rPr b="1" lang="en-US" sz="1200" spc="-1" strike="noStrike">
                <a:solidFill>
                  <a:srgbClr val="ee8411"/>
                </a:solidFill>
                <a:uFill>
                  <a:solidFill>
                    <a:srgbClr val="ffffff"/>
                  </a:solidFill>
                </a:uFill>
                <a:latin typeface="Tahoma"/>
              </a:rPr>
              <a:t>&lt;number&gt;</a:t>
            </a:fld>
            <a:endParaRPr/>
          </a:p>
        </p:txBody>
      </p:sp>
      <p:sp>
        <p:nvSpPr>
          <p:cNvPr id="117" name="CustomShape 10"/>
          <p:cNvSpPr/>
          <p:nvPr/>
        </p:nvSpPr>
        <p:spPr>
          <a:xfrm>
            <a:off x="548280" y="6445080"/>
            <a:ext cx="8226000" cy="31320"/>
          </a:xfrm>
          <a:prstGeom prst="rect">
            <a:avLst/>
          </a:prstGeom>
          <a:solidFill>
            <a:srgbClr val="ee8411"/>
          </a:solidFill>
          <a:ln w="9360">
            <a:noFill/>
          </a:ln>
        </p:spPr>
        <p:style>
          <a:lnRef idx="0"/>
          <a:fillRef idx="0"/>
          <a:effectRef idx="0"/>
          <a:fontRef idx="minor"/>
        </p:style>
      </p:sp>
      <p:sp>
        <p:nvSpPr>
          <p:cNvPr id="118" name="CustomShape 11"/>
          <p:cNvSpPr/>
          <p:nvPr/>
        </p:nvSpPr>
        <p:spPr>
          <a:xfrm>
            <a:off x="541440" y="6705720"/>
            <a:ext cx="8226000" cy="31320"/>
          </a:xfrm>
          <a:prstGeom prst="rect">
            <a:avLst/>
          </a:prstGeom>
          <a:solidFill>
            <a:srgbClr val="ee8411"/>
          </a:solidFill>
          <a:ln w="9360">
            <a:noFill/>
          </a:ln>
        </p:spPr>
        <p:style>
          <a:lnRef idx="0"/>
          <a:fillRef idx="0"/>
          <a:effectRef idx="0"/>
          <a:fontRef idx="minor"/>
        </p:style>
      </p:sp>
      <p:sp>
        <p:nvSpPr>
          <p:cNvPr id="119" name="CustomShape 12"/>
          <p:cNvSpPr/>
          <p:nvPr/>
        </p:nvSpPr>
        <p:spPr>
          <a:xfrm>
            <a:off x="685800" y="6477120"/>
            <a:ext cx="427680" cy="228240"/>
          </a:xfrm>
          <a:prstGeom prst="rect">
            <a:avLst/>
          </a:prstGeom>
          <a:solidFill>
            <a:srgbClr val="ee8411"/>
          </a:solidFill>
          <a:ln w="9360">
            <a:noFill/>
          </a:ln>
        </p:spPr>
        <p:style>
          <a:lnRef idx="0"/>
          <a:fillRef idx="0"/>
          <a:effectRef idx="0"/>
          <a:fontRef idx="minor"/>
        </p:style>
      </p:sp>
      <p:sp>
        <p:nvSpPr>
          <p:cNvPr id="120" name="CustomShape 13"/>
          <p:cNvSpPr/>
          <p:nvPr/>
        </p:nvSpPr>
        <p:spPr>
          <a:xfrm>
            <a:off x="8182440" y="6477120"/>
            <a:ext cx="427680" cy="228240"/>
          </a:xfrm>
          <a:prstGeom prst="rect">
            <a:avLst/>
          </a:prstGeom>
          <a:solidFill>
            <a:srgbClr val="ee8411"/>
          </a:solidFill>
          <a:ln w="9360">
            <a:noFill/>
          </a:ln>
        </p:spPr>
        <p:style>
          <a:lnRef idx="0"/>
          <a:fillRef idx="0"/>
          <a:effectRef idx="0"/>
          <a:fontRef idx="minor"/>
        </p:style>
      </p:sp>
      <p:sp>
        <p:nvSpPr>
          <p:cNvPr id="121" name="PlaceHolder 14"/>
          <p:cNvSpPr>
            <a:spLocks noGrp="1"/>
          </p:cNvSpPr>
          <p:nvPr>
            <p:ph type="title"/>
          </p:nvPr>
        </p:nvSpPr>
        <p:spPr>
          <a:xfrm>
            <a:off x="685800" y="2130480"/>
            <a:ext cx="7772040" cy="1469520"/>
          </a:xfrm>
          <a:prstGeom prst="rect">
            <a:avLst/>
          </a:prstGeom>
        </p:spPr>
        <p:txBody>
          <a:bodyPr anchor="b"/>
          <a:p>
            <a:pPr>
              <a:lnSpc>
                <a:spcPts val="1411"/>
              </a:lnSpc>
            </a:pPr>
            <a:r>
              <a:rPr lang="en-US" sz="4000" spc="-1" strike="noStrike">
                <a:solidFill>
                  <a:srgbClr val="f85e08"/>
                </a:solidFill>
                <a:uFill>
                  <a:solidFill>
                    <a:srgbClr val="ffffff"/>
                  </a:solidFill>
                </a:uFill>
                <a:latin typeface="Tahoma"/>
              </a:rPr>
              <a:t>Click to edit Master title style</a:t>
            </a:r>
            <a:endParaRPr/>
          </a:p>
        </p:txBody>
      </p:sp>
      <p:sp>
        <p:nvSpPr>
          <p:cNvPr id="122" name="PlaceHolder 15"/>
          <p:cNvSpPr>
            <a:spLocks noGrp="1"/>
          </p:cNvSpPr>
          <p:nvPr>
            <p:ph type="subTitle"/>
          </p:nvPr>
        </p:nvSpPr>
        <p:spPr>
          <a:xfrm>
            <a:off x="1371600" y="3886200"/>
            <a:ext cx="6400440" cy="1752120"/>
          </a:xfrm>
          <a:prstGeom prst="rect">
            <a:avLst/>
          </a:prstGeom>
        </p:spPr>
        <p:txBody>
          <a:bodyPr/>
          <a:p>
            <a:pPr algn="ctr">
              <a:lnSpc>
                <a:spcPct val="100000"/>
              </a:lnSpc>
            </a:pPr>
            <a:r>
              <a:rPr lang="en-US" sz="3200" spc="-1" strike="noStrike">
                <a:solidFill>
                  <a:srgbClr val="3333cc"/>
                </a:solidFill>
                <a:uFill>
                  <a:solidFill>
                    <a:srgbClr val="ffffff"/>
                  </a:solidFill>
                </a:uFill>
                <a:latin typeface="Tahoma"/>
              </a:rPr>
              <a:t>Click to edit Master subtitle style</a:t>
            </a:r>
            <a:endParaRPr/>
          </a:p>
        </p:txBody>
      </p:sp>
      <p:sp>
        <p:nvSpPr>
          <p:cNvPr id="123" name="PlaceHolder 16"/>
          <p:cNvSpPr>
            <a:spLocks noGrp="1"/>
          </p:cNvSpPr>
          <p:nvPr>
            <p:ph type="dt"/>
          </p:nvPr>
        </p:nvSpPr>
        <p:spPr>
          <a:xfrm>
            <a:off x="457200" y="6245280"/>
            <a:ext cx="2133360" cy="475920"/>
          </a:xfrm>
          <a:prstGeom prst="rect">
            <a:avLst/>
          </a:prstGeom>
        </p:spPr>
        <p:txBody>
          <a:bodyPr lIns="90000" rIns="90000" tIns="45000" bIns="45000" anchor="ctr"/>
          <a:p>
            <a:endParaRPr/>
          </a:p>
        </p:txBody>
      </p:sp>
      <p:sp>
        <p:nvSpPr>
          <p:cNvPr id="124" name="PlaceHolder 17"/>
          <p:cNvSpPr>
            <a:spLocks noGrp="1"/>
          </p:cNvSpPr>
          <p:nvPr>
            <p:ph type="ftr"/>
          </p:nvPr>
        </p:nvSpPr>
        <p:spPr>
          <a:xfrm>
            <a:off x="3124080" y="6245280"/>
            <a:ext cx="2895120" cy="475920"/>
          </a:xfrm>
          <a:prstGeom prst="rect">
            <a:avLst/>
          </a:prstGeom>
        </p:spPr>
        <p:txBody>
          <a:bodyPr lIns="90000" rIns="90000" tIns="45000" bIns="45000" anchor="ctr"/>
          <a:p>
            <a:endParaRPr/>
          </a:p>
        </p:txBody>
      </p:sp>
      <p:sp>
        <p:nvSpPr>
          <p:cNvPr id="125" name="PlaceHolder 18"/>
          <p:cNvSpPr>
            <a:spLocks noGrp="1"/>
          </p:cNvSpPr>
          <p:nvPr>
            <p:ph type="sldNum"/>
          </p:nvPr>
        </p:nvSpPr>
        <p:spPr>
          <a:xfrm>
            <a:off x="6553080" y="6245280"/>
            <a:ext cx="2133360" cy="475920"/>
          </a:xfrm>
          <a:prstGeom prst="rect">
            <a:avLst/>
          </a:prstGeom>
        </p:spPr>
        <p:txBody>
          <a:bodyPr lIns="90000" rIns="90000" tIns="45000" bIns="45000" anchor="ctr"/>
          <a:p>
            <a:pPr>
              <a:lnSpc>
                <a:spcPct val="100000"/>
              </a:lnSpc>
            </a:pPr>
            <a:fld id="{A9463343-740E-49F6-A16D-CFA661B737FF}" type="slidenum">
              <a:rPr b="1" lang="en-US" sz="2800" spc="-1" strike="noStrike">
                <a:solidFill>
                  <a:srgbClr val="cc3300"/>
                </a:solidFill>
                <a:uFill>
                  <a:solidFill>
                    <a:srgbClr val="ffffff"/>
                  </a:solidFill>
                </a:uFill>
                <a:latin typeface="Tahoma"/>
              </a:rPr>
              <a:t>&lt;number&gt;</a:t>
            </a:fld>
            <a:endParaRPr/>
          </a:p>
        </p:txBody>
      </p:sp>
      <p:sp>
        <p:nvSpPr>
          <p:cNvPr id="126" name="PlaceHolder 19"/>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StarSymbol"/>
              <a:buChar char=""/>
            </a:pPr>
            <a:r>
              <a:rPr lang="en-US" sz="3200" spc="-1">
                <a:latin typeface="Tahoma"/>
              </a:rPr>
              <a:t>Click to edit the outline text format</a:t>
            </a:r>
            <a:endParaRPr/>
          </a:p>
          <a:p>
            <a:pPr lvl="1" marL="864000" indent="-324000">
              <a:buClr>
                <a:srgbClr val="ffffff"/>
              </a:buClr>
              <a:buSzPct val="75000"/>
              <a:buFont typeface="StarSymbol"/>
              <a:buChar char=""/>
            </a:pPr>
            <a:r>
              <a:rPr lang="en-US" sz="2400" spc="-1">
                <a:latin typeface="Tahoma"/>
              </a:rPr>
              <a:t>Second Outline Level</a:t>
            </a:r>
            <a:endParaRPr/>
          </a:p>
          <a:p>
            <a:pPr lvl="2" marL="1296000" indent="-288000">
              <a:buClr>
                <a:srgbClr val="ffffff"/>
              </a:buClr>
              <a:buSzPct val="45000"/>
              <a:buFont typeface="StarSymbol"/>
              <a:buChar char=""/>
            </a:pPr>
            <a:r>
              <a:rPr lang="en-US" sz="2000" spc="-1">
                <a:latin typeface="Tahoma"/>
              </a:rPr>
              <a:t>Third Outline Level</a:t>
            </a:r>
            <a:endParaRPr/>
          </a:p>
          <a:p>
            <a:pPr lvl="3" marL="1728000" indent="-216000">
              <a:buClr>
                <a:srgbClr val="ffffff"/>
              </a:buClr>
              <a:buSzPct val="75000"/>
              <a:buFont typeface="StarSymbol"/>
              <a:buChar char=""/>
            </a:pPr>
            <a:r>
              <a:rPr lang="en-US" sz="2000" spc="-1">
                <a:latin typeface="Tahoma"/>
              </a:rPr>
              <a:t>Fourth Outline Level</a:t>
            </a:r>
            <a:endParaRPr/>
          </a:p>
          <a:p>
            <a:pPr lvl="4" marL="2160000" indent="-216000">
              <a:buClr>
                <a:srgbClr val="ffffff"/>
              </a:buClr>
              <a:buSzPct val="45000"/>
              <a:buFont typeface="StarSymbol"/>
              <a:buChar char=""/>
            </a:pPr>
            <a:r>
              <a:rPr lang="en-US" sz="2000" spc="-1">
                <a:latin typeface="Tahoma"/>
              </a:rPr>
              <a:t>Fifth Outline Level</a:t>
            </a:r>
            <a:endParaRPr/>
          </a:p>
          <a:p>
            <a:pPr lvl="5" marL="2592000" indent="-216000">
              <a:buClr>
                <a:srgbClr val="ffffff"/>
              </a:buClr>
              <a:buSzPct val="45000"/>
              <a:buFont typeface="StarSymbol"/>
              <a:buChar char=""/>
            </a:pPr>
            <a:r>
              <a:rPr lang="en-US" sz="2000" spc="-1">
                <a:latin typeface="Tahoma"/>
              </a:rPr>
              <a:t>Sixth Outline Level</a:t>
            </a:r>
            <a:endParaRPr/>
          </a:p>
          <a:p>
            <a:pPr lvl="6" marL="3024000" indent="-216000">
              <a:buClr>
                <a:srgbClr val="ffffff"/>
              </a:buClr>
              <a:buSzPct val="45000"/>
              <a:buFont typeface="StarSymbol"/>
              <a:buChar char=""/>
            </a:pPr>
            <a:r>
              <a:rPr lang="en-US" sz="2000" spc="-1">
                <a:latin typeface="Tahoma"/>
              </a:rPr>
              <a:t>Seventh Outline Level</a:t>
            </a:r>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1" name="CustomShape 1"/>
          <p:cNvSpPr/>
          <p:nvPr/>
        </p:nvSpPr>
        <p:spPr>
          <a:xfrm>
            <a:off x="990720" y="6435000"/>
            <a:ext cx="7314840" cy="272880"/>
          </a:xfrm>
          <a:prstGeom prst="rect">
            <a:avLst/>
          </a:prstGeom>
          <a:noFill/>
          <a:ln w="9360">
            <a:noFill/>
          </a:ln>
        </p:spPr>
        <p:style>
          <a:lnRef idx="0"/>
          <a:fillRef idx="0"/>
          <a:effectRef idx="0"/>
          <a:fontRef idx="minor"/>
        </p:style>
        <p:txBody>
          <a:bodyPr lIns="90000" rIns="90000" tIns="45000" bIns="45000" anchor="b"/>
          <a:p>
            <a:pPr algn="ctr">
              <a:lnSpc>
                <a:spcPct val="100000"/>
              </a:lnSpc>
            </a:pPr>
            <a:r>
              <a:rPr i="1" lang="en-US" sz="1200" spc="-1" strike="noStrike">
                <a:solidFill>
                  <a:srgbClr val="000000"/>
                </a:solidFill>
                <a:uFill>
                  <a:solidFill>
                    <a:srgbClr val="ffffff"/>
                  </a:solidFill>
                </a:uFill>
                <a:latin typeface="Arial"/>
              </a:rPr>
              <a:t>     </a:t>
            </a:r>
            <a:r>
              <a:rPr i="1" lang="en-US" sz="1200" spc="-1" strike="noStrike">
                <a:solidFill>
                  <a:srgbClr val="0000cc"/>
                </a:solidFill>
                <a:uFill>
                  <a:solidFill>
                    <a:srgbClr val="ffffff"/>
                  </a:solidFill>
                </a:uFill>
                <a:latin typeface="Arial"/>
              </a:rPr>
              <a:t>Copyright © 2014 Pearson Education, Inc. </a:t>
            </a:r>
            <a:endParaRPr/>
          </a:p>
        </p:txBody>
      </p:sp>
      <p:sp>
        <p:nvSpPr>
          <p:cNvPr id="162" name="CustomShape 2"/>
          <p:cNvSpPr/>
          <p:nvPr/>
        </p:nvSpPr>
        <p:spPr>
          <a:xfrm>
            <a:off x="417600" y="731880"/>
            <a:ext cx="437760" cy="474480"/>
          </a:xfrm>
          <a:prstGeom prst="rect">
            <a:avLst/>
          </a:prstGeom>
          <a:solidFill>
            <a:schemeClr val="accent2"/>
          </a:solidFill>
          <a:ln w="9360">
            <a:noFill/>
          </a:ln>
        </p:spPr>
        <p:style>
          <a:lnRef idx="0"/>
          <a:fillRef idx="0"/>
          <a:effectRef idx="0"/>
          <a:fontRef idx="minor"/>
        </p:style>
      </p:sp>
      <p:sp>
        <p:nvSpPr>
          <p:cNvPr id="163" name="CustomShape 3"/>
          <p:cNvSpPr/>
          <p:nvPr/>
        </p:nvSpPr>
        <p:spPr>
          <a:xfrm>
            <a:off x="800280" y="731880"/>
            <a:ext cx="328320" cy="474480"/>
          </a:xfrm>
          <a:prstGeom prst="rect">
            <a:avLst/>
          </a:prstGeom>
          <a:gradFill>
            <a:gsLst>
              <a:gs pos="0">
                <a:schemeClr val="accent2"/>
              </a:gs>
              <a:gs pos="100000">
                <a:schemeClr val="bg1"/>
              </a:gs>
            </a:gsLst>
            <a:lin ang="0"/>
          </a:gradFill>
          <a:ln w="9360">
            <a:noFill/>
          </a:ln>
        </p:spPr>
        <p:style>
          <a:lnRef idx="0"/>
          <a:fillRef idx="0"/>
          <a:effectRef idx="0"/>
          <a:fontRef idx="minor"/>
        </p:style>
      </p:sp>
      <p:sp>
        <p:nvSpPr>
          <p:cNvPr id="164" name="CustomShape 4"/>
          <p:cNvSpPr/>
          <p:nvPr/>
        </p:nvSpPr>
        <p:spPr>
          <a:xfrm>
            <a:off x="541440" y="1154160"/>
            <a:ext cx="421920" cy="474480"/>
          </a:xfrm>
          <a:prstGeom prst="rect">
            <a:avLst/>
          </a:prstGeom>
          <a:solidFill>
            <a:schemeClr val="folHlink"/>
          </a:solidFill>
          <a:ln w="9360">
            <a:noFill/>
          </a:ln>
        </p:spPr>
        <p:style>
          <a:lnRef idx="0"/>
          <a:fillRef idx="0"/>
          <a:effectRef idx="0"/>
          <a:fontRef idx="minor"/>
        </p:style>
      </p:sp>
      <p:sp>
        <p:nvSpPr>
          <p:cNvPr id="165" name="CustomShape 5"/>
          <p:cNvSpPr/>
          <p:nvPr/>
        </p:nvSpPr>
        <p:spPr>
          <a:xfrm>
            <a:off x="911160" y="1154160"/>
            <a:ext cx="367920" cy="474480"/>
          </a:xfrm>
          <a:prstGeom prst="rect">
            <a:avLst/>
          </a:prstGeom>
          <a:gradFill>
            <a:gsLst>
              <a:gs pos="0">
                <a:schemeClr val="folHlink"/>
              </a:gs>
              <a:gs pos="100000">
                <a:schemeClr val="bg1"/>
              </a:gs>
            </a:gsLst>
            <a:lin ang="0"/>
          </a:gradFill>
          <a:ln w="9360">
            <a:noFill/>
          </a:ln>
        </p:spPr>
        <p:style>
          <a:lnRef idx="0"/>
          <a:fillRef idx="0"/>
          <a:effectRef idx="0"/>
          <a:fontRef idx="minor"/>
        </p:style>
      </p:sp>
      <p:sp>
        <p:nvSpPr>
          <p:cNvPr id="166" name="CustomShape 6"/>
          <p:cNvSpPr/>
          <p:nvPr/>
        </p:nvSpPr>
        <p:spPr>
          <a:xfrm>
            <a:off x="127080" y="1081080"/>
            <a:ext cx="560160" cy="421920"/>
          </a:xfrm>
          <a:prstGeom prst="rect">
            <a:avLst/>
          </a:prstGeom>
          <a:gradFill>
            <a:gsLst>
              <a:gs pos="0">
                <a:schemeClr val="bg1"/>
              </a:gs>
              <a:gs pos="100000">
                <a:schemeClr val="hlink"/>
              </a:gs>
            </a:gsLst>
            <a:lin ang="18900000"/>
          </a:gradFill>
          <a:ln w="9360">
            <a:noFill/>
          </a:ln>
        </p:spPr>
        <p:style>
          <a:lnRef idx="0"/>
          <a:fillRef idx="0"/>
          <a:effectRef idx="0"/>
          <a:fontRef idx="minor"/>
        </p:style>
      </p:sp>
      <p:sp>
        <p:nvSpPr>
          <p:cNvPr id="167" name="CustomShape 7"/>
          <p:cNvSpPr/>
          <p:nvPr/>
        </p:nvSpPr>
        <p:spPr>
          <a:xfrm>
            <a:off x="762120" y="623880"/>
            <a:ext cx="31320" cy="1052280"/>
          </a:xfrm>
          <a:prstGeom prst="rect">
            <a:avLst/>
          </a:prstGeom>
          <a:solidFill>
            <a:srgbClr val="ee8411"/>
          </a:solidFill>
          <a:ln w="9360">
            <a:noFill/>
          </a:ln>
        </p:spPr>
        <p:style>
          <a:lnRef idx="0"/>
          <a:fillRef idx="0"/>
          <a:effectRef idx="0"/>
          <a:fontRef idx="minor"/>
        </p:style>
      </p:sp>
      <p:sp>
        <p:nvSpPr>
          <p:cNvPr id="168" name="CustomShape 8"/>
          <p:cNvSpPr/>
          <p:nvPr/>
        </p:nvSpPr>
        <p:spPr>
          <a:xfrm>
            <a:off x="442800" y="1414440"/>
            <a:ext cx="8226000" cy="31320"/>
          </a:xfrm>
          <a:prstGeom prst="rect">
            <a:avLst/>
          </a:prstGeom>
          <a:solidFill>
            <a:srgbClr val="ee8411"/>
          </a:solidFill>
          <a:ln w="9360">
            <a:noFill/>
          </a:ln>
        </p:spPr>
        <p:style>
          <a:lnRef idx="0"/>
          <a:fillRef idx="0"/>
          <a:effectRef idx="0"/>
          <a:fontRef idx="minor"/>
        </p:style>
      </p:sp>
      <p:sp>
        <p:nvSpPr>
          <p:cNvPr id="169" name="CustomShape 9"/>
          <p:cNvSpPr/>
          <p:nvPr/>
        </p:nvSpPr>
        <p:spPr>
          <a:xfrm>
            <a:off x="-214200" y="6431040"/>
            <a:ext cx="1182600" cy="2743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200" spc="-1" strike="noStrike">
                <a:solidFill>
                  <a:srgbClr val="ee8411"/>
                </a:solidFill>
                <a:uFill>
                  <a:solidFill>
                    <a:srgbClr val="ffffff"/>
                  </a:solidFill>
                </a:uFill>
                <a:latin typeface="Tahoma"/>
              </a:rPr>
              <a:t>1-</a:t>
            </a:r>
            <a:fld id="{D3C9337E-D406-431C-890E-BE74CA88C307}" type="slidenum">
              <a:rPr b="1" lang="en-US" sz="1200" spc="-1" strike="noStrike">
                <a:solidFill>
                  <a:srgbClr val="ee8411"/>
                </a:solidFill>
                <a:uFill>
                  <a:solidFill>
                    <a:srgbClr val="ffffff"/>
                  </a:solidFill>
                </a:uFill>
                <a:latin typeface="Tahoma"/>
              </a:rPr>
              <a:t>&lt;number&gt;</a:t>
            </a:fld>
            <a:endParaRPr/>
          </a:p>
        </p:txBody>
      </p:sp>
      <p:sp>
        <p:nvSpPr>
          <p:cNvPr id="170" name="CustomShape 10"/>
          <p:cNvSpPr/>
          <p:nvPr/>
        </p:nvSpPr>
        <p:spPr>
          <a:xfrm>
            <a:off x="548280" y="6445080"/>
            <a:ext cx="8226000" cy="31320"/>
          </a:xfrm>
          <a:prstGeom prst="rect">
            <a:avLst/>
          </a:prstGeom>
          <a:solidFill>
            <a:srgbClr val="ee8411"/>
          </a:solidFill>
          <a:ln w="9360">
            <a:noFill/>
          </a:ln>
        </p:spPr>
        <p:style>
          <a:lnRef idx="0"/>
          <a:fillRef idx="0"/>
          <a:effectRef idx="0"/>
          <a:fontRef idx="minor"/>
        </p:style>
      </p:sp>
      <p:sp>
        <p:nvSpPr>
          <p:cNvPr id="171" name="CustomShape 11"/>
          <p:cNvSpPr/>
          <p:nvPr/>
        </p:nvSpPr>
        <p:spPr>
          <a:xfrm>
            <a:off x="541440" y="6705720"/>
            <a:ext cx="8226000" cy="31320"/>
          </a:xfrm>
          <a:prstGeom prst="rect">
            <a:avLst/>
          </a:prstGeom>
          <a:solidFill>
            <a:srgbClr val="ee8411"/>
          </a:solidFill>
          <a:ln w="9360">
            <a:noFill/>
          </a:ln>
        </p:spPr>
        <p:style>
          <a:lnRef idx="0"/>
          <a:fillRef idx="0"/>
          <a:effectRef idx="0"/>
          <a:fontRef idx="minor"/>
        </p:style>
      </p:sp>
      <p:sp>
        <p:nvSpPr>
          <p:cNvPr id="172" name="CustomShape 12"/>
          <p:cNvSpPr/>
          <p:nvPr/>
        </p:nvSpPr>
        <p:spPr>
          <a:xfrm>
            <a:off x="685800" y="6477120"/>
            <a:ext cx="427680" cy="228240"/>
          </a:xfrm>
          <a:prstGeom prst="rect">
            <a:avLst/>
          </a:prstGeom>
          <a:solidFill>
            <a:srgbClr val="ee8411"/>
          </a:solidFill>
          <a:ln w="9360">
            <a:noFill/>
          </a:ln>
        </p:spPr>
        <p:style>
          <a:lnRef idx="0"/>
          <a:fillRef idx="0"/>
          <a:effectRef idx="0"/>
          <a:fontRef idx="minor"/>
        </p:style>
      </p:sp>
      <p:sp>
        <p:nvSpPr>
          <p:cNvPr id="173" name="CustomShape 13"/>
          <p:cNvSpPr/>
          <p:nvPr/>
        </p:nvSpPr>
        <p:spPr>
          <a:xfrm>
            <a:off x="8182440" y="6477120"/>
            <a:ext cx="427680" cy="228240"/>
          </a:xfrm>
          <a:prstGeom prst="rect">
            <a:avLst/>
          </a:prstGeom>
          <a:solidFill>
            <a:srgbClr val="ee8411"/>
          </a:solidFill>
          <a:ln w="9360">
            <a:noFill/>
          </a:ln>
        </p:spPr>
        <p:style>
          <a:lnRef idx="0"/>
          <a:fillRef idx="0"/>
          <a:effectRef idx="0"/>
          <a:fontRef idx="minor"/>
        </p:style>
      </p:sp>
      <p:sp>
        <p:nvSpPr>
          <p:cNvPr id="174" name="PlaceHolder 14"/>
          <p:cNvSpPr>
            <a:spLocks noGrp="1"/>
          </p:cNvSpPr>
          <p:nvPr>
            <p:ph type="title"/>
          </p:nvPr>
        </p:nvSpPr>
        <p:spPr>
          <a:xfrm>
            <a:off x="1150920" y="231840"/>
            <a:ext cx="7792560" cy="1139400"/>
          </a:xfrm>
          <a:prstGeom prst="rect">
            <a:avLst/>
          </a:prstGeom>
        </p:spPr>
        <p:txBody>
          <a:bodyPr anchor="b"/>
          <a:p>
            <a:pPr>
              <a:lnSpc>
                <a:spcPts val="1411"/>
              </a:lnSpc>
            </a:pPr>
            <a:r>
              <a:rPr lang="en-US" sz="4000" spc="-1" strike="noStrike">
                <a:solidFill>
                  <a:srgbClr val="f85e08"/>
                </a:solidFill>
                <a:uFill>
                  <a:solidFill>
                    <a:srgbClr val="ffffff"/>
                  </a:solidFill>
                </a:uFill>
                <a:latin typeface="Tahoma"/>
              </a:rPr>
              <a:t>Click to edit Master title style</a:t>
            </a:r>
            <a:endParaRPr/>
          </a:p>
        </p:txBody>
      </p:sp>
      <p:sp>
        <p:nvSpPr>
          <p:cNvPr id="175" name="PlaceHolder 15"/>
          <p:cNvSpPr>
            <a:spLocks noGrp="1"/>
          </p:cNvSpPr>
          <p:nvPr>
            <p:ph type="body"/>
          </p:nvPr>
        </p:nvSpPr>
        <p:spPr>
          <a:xfrm>
            <a:off x="762120" y="1523880"/>
            <a:ext cx="8192880" cy="4800240"/>
          </a:xfrm>
          <a:prstGeom prst="rect">
            <a:avLst/>
          </a:prstGeom>
        </p:spPr>
        <p:txBody>
          <a:bodyPr/>
          <a:p>
            <a:pPr marL="432000" indent="-324000">
              <a:buClr>
                <a:srgbClr val="ffffff"/>
              </a:buClr>
              <a:buSzPct val="45000"/>
              <a:buFont typeface="StarSymbol"/>
              <a:buChar char=""/>
            </a:pPr>
            <a:r>
              <a:rPr lang="en-US" sz="3200" spc="-1" strike="noStrike">
                <a:solidFill>
                  <a:srgbClr val="3333cc"/>
                </a:solidFill>
                <a:uFill>
                  <a:solidFill>
                    <a:srgbClr val="ffffff"/>
                  </a:solidFill>
                </a:uFill>
                <a:latin typeface="Tahoma"/>
              </a:rPr>
              <a:t>Click to edit the outline text format</a:t>
            </a:r>
            <a:endParaRPr/>
          </a:p>
          <a:p>
            <a:pPr lvl="1" marL="864000" indent="-324000">
              <a:buClr>
                <a:srgbClr val="ffffff"/>
              </a:buClr>
              <a:buSzPct val="75000"/>
              <a:buFont typeface="StarSymbol"/>
              <a:buChar char=""/>
            </a:pPr>
            <a:r>
              <a:rPr lang="en-US" sz="3200" spc="-1" strike="noStrike">
                <a:solidFill>
                  <a:srgbClr val="3333cc"/>
                </a:solidFill>
                <a:uFill>
                  <a:solidFill>
                    <a:srgbClr val="ffffff"/>
                  </a:solidFill>
                </a:uFill>
                <a:latin typeface="Tahoma"/>
              </a:rPr>
              <a:t>Second Outline Level</a:t>
            </a:r>
            <a:endParaRPr/>
          </a:p>
          <a:p>
            <a:pPr lvl="2" marL="1296000" indent="-288000">
              <a:buClr>
                <a:srgbClr val="ffffff"/>
              </a:buClr>
              <a:buSzPct val="45000"/>
              <a:buFont typeface="StarSymbol"/>
              <a:buChar char=""/>
            </a:pPr>
            <a:r>
              <a:rPr lang="en-US" sz="3200" spc="-1" strike="noStrike">
                <a:solidFill>
                  <a:srgbClr val="3333cc"/>
                </a:solidFill>
                <a:uFill>
                  <a:solidFill>
                    <a:srgbClr val="ffffff"/>
                  </a:solidFill>
                </a:uFill>
                <a:latin typeface="Tahoma"/>
              </a:rPr>
              <a:t>Third Outline Level</a:t>
            </a:r>
            <a:endParaRPr/>
          </a:p>
          <a:p>
            <a:pPr lvl="3" marL="1728000" indent="-216000">
              <a:buClr>
                <a:srgbClr val="ffffff"/>
              </a:buClr>
              <a:buSzPct val="75000"/>
              <a:buFont typeface="StarSymbol"/>
              <a:buChar char=""/>
            </a:pPr>
            <a:r>
              <a:rPr lang="en-US" sz="3200" spc="-1" strike="noStrike">
                <a:solidFill>
                  <a:srgbClr val="3333cc"/>
                </a:solidFill>
                <a:uFill>
                  <a:solidFill>
                    <a:srgbClr val="ffffff"/>
                  </a:solidFill>
                </a:uFill>
                <a:latin typeface="Tahoma"/>
              </a:rPr>
              <a:t>Fourth Outline Level</a:t>
            </a:r>
            <a:endParaRPr/>
          </a:p>
          <a:p>
            <a:pPr lvl="4" marL="2160000" indent="-216000">
              <a:buClr>
                <a:srgbClr val="ffffff"/>
              </a:buClr>
              <a:buSzPct val="45000"/>
              <a:buFont typeface="StarSymbol"/>
              <a:buChar char=""/>
            </a:pPr>
            <a:r>
              <a:rPr lang="en-US" sz="3200" spc="-1" strike="noStrike">
                <a:solidFill>
                  <a:srgbClr val="3333cc"/>
                </a:solidFill>
                <a:uFill>
                  <a:solidFill>
                    <a:srgbClr val="ffffff"/>
                  </a:solidFill>
                </a:uFill>
                <a:latin typeface="Tahoma"/>
              </a:rPr>
              <a:t>Fifth Outline Level</a:t>
            </a:r>
            <a:endParaRPr/>
          </a:p>
          <a:p>
            <a:pPr lvl="5" marL="2592000" indent="-216000">
              <a:buClr>
                <a:srgbClr val="ffffff"/>
              </a:buClr>
              <a:buSzPct val="45000"/>
              <a:buFont typeface="StarSymbol"/>
              <a:buChar char=""/>
            </a:pPr>
            <a:r>
              <a:rPr lang="en-US" sz="3200" spc="-1" strike="noStrike">
                <a:solidFill>
                  <a:srgbClr val="3333cc"/>
                </a:solidFill>
                <a:uFill>
                  <a:solidFill>
                    <a:srgbClr val="ffffff"/>
                  </a:solidFill>
                </a:uFill>
                <a:latin typeface="Tahoma"/>
              </a:rPr>
              <a:t>Sixth Outline Level</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Seventh Outline LevelClick to edit Master text styles</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Second level</a:t>
            </a:r>
            <a:endParaRPr/>
          </a:p>
          <a:p>
            <a:pPr lvl="2" marL="1143000" indent="-228240">
              <a:lnSpc>
                <a:spcPct val="100000"/>
              </a:lnSpc>
              <a:buClr>
                <a:srgbClr val="3333cc"/>
              </a:buClr>
              <a:buSzPct val="50000"/>
              <a:buFont typeface="Wingdings" charset="2"/>
              <a:buChar char=""/>
            </a:pPr>
            <a:r>
              <a:rPr lang="en-US" sz="2400" spc="-1" strike="noStrike">
                <a:solidFill>
                  <a:srgbClr val="3333cc"/>
                </a:solidFill>
                <a:uFill>
                  <a:solidFill>
                    <a:srgbClr val="ffffff"/>
                  </a:solidFill>
                </a:uFill>
                <a:latin typeface="Tahoma"/>
              </a:rPr>
              <a:t>Third level</a:t>
            </a:r>
            <a:endParaRPr/>
          </a:p>
          <a:p>
            <a:pPr lvl="3" marL="1600200" indent="-228240">
              <a:lnSpc>
                <a:spcPct val="100000"/>
              </a:lnSpc>
              <a:buClr>
                <a:srgbClr val="ffcf01"/>
              </a:buClr>
              <a:buSzPct val="55000"/>
              <a:buFont typeface="Wingdings" charset="2"/>
              <a:buChar char=""/>
            </a:pPr>
            <a:r>
              <a:rPr lang="en-US" sz="2000" spc="-1" strike="noStrike">
                <a:solidFill>
                  <a:srgbClr val="3333cc"/>
                </a:solidFill>
                <a:uFill>
                  <a:solidFill>
                    <a:srgbClr val="ffffff"/>
                  </a:solidFill>
                </a:uFill>
                <a:latin typeface="Tahoma"/>
              </a:rPr>
              <a:t>Fourth level</a:t>
            </a:r>
            <a:endParaRPr/>
          </a:p>
          <a:p>
            <a:pPr lvl="4" marL="2057400" indent="-228240">
              <a:lnSpc>
                <a:spcPct val="100000"/>
              </a:lnSpc>
              <a:buClr>
                <a:srgbClr val="00e4a8"/>
              </a:buClr>
              <a:buSzPct val="50000"/>
              <a:buFont typeface="Wingdings" charset="2"/>
              <a:buChar char=""/>
            </a:pPr>
            <a:r>
              <a:rPr lang="en-US" sz="2000" spc="-1" strike="noStrike">
                <a:solidFill>
                  <a:srgbClr val="3333cc"/>
                </a:solidFill>
                <a:uFill>
                  <a:solidFill>
                    <a:srgbClr val="ffffff"/>
                  </a:solidFill>
                </a:uFill>
                <a:latin typeface="Tahoma"/>
              </a:rPr>
              <a:t>Fifth level</a:t>
            </a:r>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37.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13.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6.xml"/><Relationship Id="rId3" Type="http://schemas.openxmlformats.org/officeDocument/2006/relationships/notesSlide" Target="../notesSlides/notesSlide4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TextShape 1"/>
          <p:cNvSpPr txBox="1"/>
          <p:nvPr/>
        </p:nvSpPr>
        <p:spPr>
          <a:xfrm>
            <a:off x="685800" y="3962520"/>
            <a:ext cx="7848360" cy="2285640"/>
          </a:xfrm>
          <a:prstGeom prst="rect">
            <a:avLst/>
          </a:prstGeom>
          <a:noFill/>
          <a:ln>
            <a:noFill/>
          </a:ln>
        </p:spPr>
        <p:txBody>
          <a:bodyPr/>
          <a:p>
            <a:pPr algn="ctr">
              <a:lnSpc>
                <a:spcPct val="100000"/>
              </a:lnSpc>
            </a:pPr>
            <a:r>
              <a:rPr b="1" lang="en-US" sz="4000" spc="-1" strike="noStrike">
                <a:solidFill>
                  <a:srgbClr val="f85e08"/>
                </a:solidFill>
                <a:uFill>
                  <a:solidFill>
                    <a:srgbClr val="ffffff"/>
                  </a:solidFill>
                </a:uFill>
                <a:latin typeface="Tahoma"/>
              </a:rPr>
              <a:t>Chapter 1:</a:t>
            </a:r>
            <a:endParaRPr/>
          </a:p>
          <a:p>
            <a:pPr algn="ctr">
              <a:lnSpc>
                <a:spcPct val="100000"/>
              </a:lnSpc>
            </a:pPr>
            <a:r>
              <a:rPr lang="en-US" sz="4000" spc="-1" strike="noStrike">
                <a:solidFill>
                  <a:srgbClr val="0000cc"/>
                </a:solidFill>
                <a:uFill>
                  <a:solidFill>
                    <a:srgbClr val="ffffff"/>
                  </a:solidFill>
                </a:uFill>
                <a:latin typeface="Tahoma"/>
              </a:rPr>
              <a:t>An Overview of Business Intelligence, Analytics, and Decision Support</a:t>
            </a:r>
            <a:endParaRPr/>
          </a:p>
        </p:txBody>
      </p:sp>
      <p:sp>
        <p:nvSpPr>
          <p:cNvPr id="216" name="CustomShape 2"/>
          <p:cNvSpPr/>
          <p:nvPr/>
        </p:nvSpPr>
        <p:spPr>
          <a:xfrm>
            <a:off x="0" y="304920"/>
            <a:ext cx="9143640" cy="2285640"/>
          </a:xfrm>
          <a:prstGeom prst="rect">
            <a:avLst/>
          </a:prstGeom>
          <a:noFill/>
          <a:ln w="9360">
            <a:noFill/>
          </a:ln>
        </p:spPr>
        <p:style>
          <a:lnRef idx="0"/>
          <a:fillRef idx="0"/>
          <a:effectRef idx="0"/>
          <a:fontRef idx="minor"/>
        </p:style>
        <p:txBody>
          <a:bodyPr lIns="90000" rIns="90000" tIns="45000" bIns="45000" anchor="b"/>
          <a:p>
            <a:pPr algn="ctr">
              <a:lnSpc>
                <a:spcPct val="100000"/>
              </a:lnSpc>
            </a:pPr>
            <a:r>
              <a:rPr b="1" lang="en-US" sz="3600" spc="-1" strike="noStrike">
                <a:solidFill>
                  <a:srgbClr val="f85e08"/>
                </a:solidFill>
                <a:uFill>
                  <a:solidFill>
                    <a:srgbClr val="ffffff"/>
                  </a:solidFill>
                </a:uFill>
                <a:latin typeface="Tahoma"/>
              </a:rPr>
              <a:t>
</a:t>
            </a:r>
            <a:r>
              <a:rPr b="1" lang="en-US" sz="3600" spc="-1" strike="noStrike">
                <a:solidFill>
                  <a:srgbClr val="f85e08"/>
                </a:solidFill>
                <a:uFill>
                  <a:solidFill>
                    <a:srgbClr val="ffffff"/>
                  </a:solidFill>
                </a:uFill>
                <a:latin typeface="Tahoma"/>
              </a:rPr>
              <a:t>
</a:t>
            </a:r>
            <a:r>
              <a:rPr b="1" lang="en-US" sz="3600" spc="-1" strike="noStrike">
                <a:solidFill>
                  <a:srgbClr val="f85e08"/>
                </a:solidFill>
                <a:uFill>
                  <a:solidFill>
                    <a:srgbClr val="ffffff"/>
                  </a:solidFill>
                </a:uFill>
                <a:latin typeface="Tahoma"/>
              </a:rPr>
              <a:t>
</a:t>
            </a:r>
            <a:r>
              <a:rPr lang="en-US" sz="4000" spc="-1" strike="noStrike">
                <a:solidFill>
                  <a:srgbClr val="f85e08"/>
                </a:solidFill>
                <a:uFill>
                  <a:solidFill>
                    <a:srgbClr val="ffffff"/>
                  </a:solidFill>
                </a:uFill>
                <a:latin typeface="Tahoma"/>
              </a:rPr>
              <a:t>Business Intelligence and Analytics: Systems for Decision Support </a:t>
            </a:r>
            <a:endParaRPr/>
          </a:p>
          <a:p>
            <a:pPr algn="ctr">
              <a:lnSpc>
                <a:spcPct val="100000"/>
              </a:lnSpc>
            </a:pPr>
            <a:r>
              <a:rPr lang="en-US" sz="4000" spc="-1" strike="noStrike">
                <a:solidFill>
                  <a:srgbClr val="f85e08"/>
                </a:solidFill>
                <a:uFill>
                  <a:solidFill>
                    <a:srgbClr val="ffffff"/>
                  </a:solidFill>
                </a:uFill>
                <a:latin typeface="Tahoma"/>
              </a:rPr>
              <a:t>(10</a:t>
            </a:r>
            <a:r>
              <a:rPr lang="en-US" sz="4000" spc="-1" strike="noStrike" baseline="30000">
                <a:solidFill>
                  <a:srgbClr val="f85e08"/>
                </a:solidFill>
                <a:uFill>
                  <a:solidFill>
                    <a:srgbClr val="ffffff"/>
                  </a:solidFill>
                </a:uFill>
                <a:latin typeface="Tahoma"/>
              </a:rPr>
              <a:t>th</a:t>
            </a:r>
            <a:r>
              <a:rPr lang="en-US" sz="4000" spc="-1" strike="noStrike">
                <a:solidFill>
                  <a:srgbClr val="f85e08"/>
                </a:solidFill>
                <a:uFill>
                  <a:solidFill>
                    <a:srgbClr val="ffffff"/>
                  </a:solidFill>
                </a:uFill>
                <a:latin typeface="Tahoma"/>
              </a:rPr>
              <a:t> Edition)</a:t>
            </a:r>
            <a:endParaRPr/>
          </a:p>
        </p:txBody>
      </p:sp>
      <p:pic>
        <p:nvPicPr>
          <p:cNvPr id="217" name="Picture 2" descr=""/>
          <p:cNvPicPr/>
          <p:nvPr/>
        </p:nvPicPr>
        <p:blipFill>
          <a:blip r:embed="rId1"/>
          <a:stretch/>
        </p:blipFill>
        <p:spPr>
          <a:xfrm>
            <a:off x="6890760" y="2141640"/>
            <a:ext cx="1888920" cy="23540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Business Environment Factors</a:t>
            </a:r>
            <a:endParaRPr/>
          </a:p>
        </p:txBody>
      </p:sp>
      <p:sp>
        <p:nvSpPr>
          <p:cNvPr id="237" name="CustomShape 2"/>
          <p:cNvSpPr/>
          <p:nvPr/>
        </p:nvSpPr>
        <p:spPr>
          <a:xfrm>
            <a:off x="1219320" y="1447920"/>
            <a:ext cx="7391160" cy="4957560"/>
          </a:xfrm>
          <a:prstGeom prst="rect">
            <a:avLst/>
          </a:prstGeom>
          <a:noFill/>
          <a:ln>
            <a:noFill/>
          </a:ln>
        </p:spPr>
        <p:style>
          <a:lnRef idx="0"/>
          <a:fillRef idx="0"/>
          <a:effectRef idx="0"/>
          <a:fontRef idx="minor"/>
        </p:style>
        <p:txBody>
          <a:bodyPr lIns="90000" rIns="90000" tIns="45000" bIns="45000"/>
          <a:p>
            <a:pPr>
              <a:lnSpc>
                <a:spcPct val="100000"/>
              </a:lnSpc>
            </a:pPr>
            <a:r>
              <a:rPr b="1" lang="en-US" sz="1600" spc="-1" strike="noStrike" u="sng">
                <a:solidFill>
                  <a:srgbClr val="0000cc"/>
                </a:solidFill>
                <a:uFill>
                  <a:solidFill>
                    <a:srgbClr val="ffffff"/>
                  </a:solidFill>
                </a:uFill>
                <a:latin typeface="Times New Roman"/>
              </a:rPr>
              <a:t>FACTOR</a:t>
            </a:r>
            <a:r>
              <a:rPr b="1" lang="en-US" sz="1600" spc="-1" strike="noStrike">
                <a:solidFill>
                  <a:srgbClr val="0000cc"/>
                </a:solidFill>
                <a:uFill>
                  <a:solidFill>
                    <a:srgbClr val="ffffff"/>
                  </a:solidFill>
                </a:uFill>
                <a:latin typeface="Times New Roman"/>
              </a:rPr>
              <a:t>	</a:t>
            </a:r>
            <a:r>
              <a:rPr b="1" lang="en-US" sz="1600" spc="-1" strike="noStrike" u="sng">
                <a:solidFill>
                  <a:srgbClr val="0000cc"/>
                </a:solidFill>
                <a:uFill>
                  <a:solidFill>
                    <a:srgbClr val="ffffff"/>
                  </a:solidFill>
                </a:uFill>
                <a:latin typeface="Times New Roman"/>
              </a:rPr>
              <a:t>DESCRIPTION</a:t>
            </a:r>
            <a:r>
              <a:rPr b="1" lang="en-US" sz="1600" spc="-1" strike="noStrike" u="sng">
                <a:solidFill>
                  <a:srgbClr val="0000cc"/>
                </a:solidFill>
                <a:uFill>
                  <a:solidFill>
                    <a:srgbClr val="ffffff"/>
                  </a:solidFill>
                </a:uFill>
                <a:latin typeface="Times New Roman"/>
              </a:rPr>
              <a:t>	</a:t>
            </a:r>
            <a:r>
              <a:rPr b="1" lang="en-US" sz="1600" spc="-1" strike="noStrike" u="sng">
                <a:solidFill>
                  <a:srgbClr val="0000cc"/>
                </a:solidFill>
                <a:uFill>
                  <a:solidFill>
                    <a:srgbClr val="ffffff"/>
                  </a:solidFill>
                </a:uFill>
                <a:latin typeface="Times New Roman"/>
              </a:rPr>
              <a:t>	</a:t>
            </a:r>
            <a:r>
              <a:rPr b="1" lang="en-US" sz="1600" spc="-1" strike="noStrike" u="sng">
                <a:solidFill>
                  <a:srgbClr val="0000cc"/>
                </a:solidFill>
                <a:uFill>
                  <a:solidFill>
                    <a:srgbClr val="ffffff"/>
                  </a:solidFill>
                </a:uFill>
                <a:latin typeface="Times New Roman"/>
              </a:rPr>
              <a:t>	</a:t>
            </a:r>
            <a:r>
              <a:rPr b="1" lang="en-US" sz="1600" spc="-1" strike="noStrike" u="sng">
                <a:solidFill>
                  <a:srgbClr val="0000cc"/>
                </a:solidFill>
                <a:uFill>
                  <a:solidFill>
                    <a:srgbClr val="ffffff"/>
                  </a:solidFill>
                </a:uFill>
                <a:latin typeface="Times New Roman"/>
              </a:rPr>
              <a:t>	</a:t>
            </a:r>
            <a:r>
              <a:rPr b="1" lang="en-US" sz="1600" spc="-1" strike="noStrike" u="sng">
                <a:solidFill>
                  <a:srgbClr val="0000cc"/>
                </a:solidFill>
                <a:uFill>
                  <a:solidFill>
                    <a:srgbClr val="ffffff"/>
                  </a:solidFill>
                </a:uFill>
                <a:latin typeface="Times New Roman"/>
              </a:rPr>
              <a:t>	</a:t>
            </a:r>
            <a:endParaRPr/>
          </a:p>
          <a:p>
            <a:pPr>
              <a:lnSpc>
                <a:spcPct val="100000"/>
              </a:lnSpc>
            </a:pPr>
            <a:r>
              <a:rPr b="1" lang="en-US" sz="1600" spc="-1" strike="noStrike">
                <a:solidFill>
                  <a:srgbClr val="ff0000"/>
                </a:solidFill>
                <a:uFill>
                  <a:solidFill>
                    <a:srgbClr val="ffffff"/>
                  </a:solidFill>
                </a:uFill>
                <a:latin typeface="Times New Roman"/>
              </a:rPr>
              <a:t>Markets</a:t>
            </a: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Strong competition</a:t>
            </a:r>
            <a:r>
              <a:rPr lang="en-US" sz="1600" spc="-1" strike="noStrike">
                <a:solidFill>
                  <a:srgbClr val="cc3300"/>
                </a:solidFill>
                <a:uFill>
                  <a:solidFill>
                    <a:srgbClr val="ffffff"/>
                  </a:solidFill>
                </a:uFill>
                <a:latin typeface="Times New Roman"/>
              </a:rPr>
              <a:t>	</a:t>
            </a:r>
            <a:endParaRPr/>
          </a:p>
          <a:p>
            <a:pPr>
              <a:lnSpc>
                <a:spcPct val="100000"/>
              </a:lnSpc>
            </a:pP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Expanding global markets</a:t>
            </a:r>
            <a:r>
              <a:rPr lang="en-US" sz="1600" spc="-1" strike="noStrike">
                <a:solidFill>
                  <a:srgbClr val="cc3300"/>
                </a:solidFill>
                <a:uFill>
                  <a:solidFill>
                    <a:srgbClr val="ffffff"/>
                  </a:solidFill>
                </a:uFill>
                <a:latin typeface="Times New Roman"/>
              </a:rPr>
              <a:t>	</a:t>
            </a:r>
            <a:endParaRPr/>
          </a:p>
          <a:p>
            <a:pPr>
              <a:lnSpc>
                <a:spcPct val="100000"/>
              </a:lnSpc>
            </a:pP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Blooming electronic markets on the Internet</a:t>
            </a:r>
            <a:r>
              <a:rPr lang="en-US" sz="1600" spc="-1" strike="noStrike">
                <a:solidFill>
                  <a:srgbClr val="cc3300"/>
                </a:solidFill>
                <a:uFill>
                  <a:solidFill>
                    <a:srgbClr val="ffffff"/>
                  </a:solidFill>
                </a:uFill>
                <a:latin typeface="Times New Roman"/>
              </a:rPr>
              <a:t>	</a:t>
            </a:r>
            <a:endParaRPr/>
          </a:p>
          <a:p>
            <a:pPr>
              <a:lnSpc>
                <a:spcPct val="100000"/>
              </a:lnSpc>
            </a:pP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Innovative marketing methods</a:t>
            </a:r>
            <a:r>
              <a:rPr lang="en-US" sz="1600" spc="-1" strike="noStrike">
                <a:solidFill>
                  <a:srgbClr val="cc3300"/>
                </a:solidFill>
                <a:uFill>
                  <a:solidFill>
                    <a:srgbClr val="ffffff"/>
                  </a:solidFill>
                </a:uFill>
                <a:latin typeface="Times New Roman"/>
              </a:rPr>
              <a:t>	</a:t>
            </a:r>
            <a:endParaRPr/>
          </a:p>
          <a:p>
            <a:pPr>
              <a:lnSpc>
                <a:spcPct val="100000"/>
              </a:lnSpc>
            </a:pP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Opportunities for outsourcing with IT support</a:t>
            </a:r>
            <a:r>
              <a:rPr lang="en-US" sz="1600" spc="-1" strike="noStrike">
                <a:solidFill>
                  <a:srgbClr val="cc3300"/>
                </a:solidFill>
                <a:uFill>
                  <a:solidFill>
                    <a:srgbClr val="ffffff"/>
                  </a:solidFill>
                </a:uFill>
                <a:latin typeface="Times New Roman"/>
              </a:rPr>
              <a:t>	</a:t>
            </a:r>
            <a:endParaRPr/>
          </a:p>
          <a:p>
            <a:pPr>
              <a:lnSpc>
                <a:spcPct val="100000"/>
              </a:lnSpc>
            </a:pPr>
            <a:r>
              <a:rPr lang="en-US" sz="1600" spc="-1" strike="noStrike" u="sng">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	</a:t>
            </a:r>
            <a:r>
              <a:rPr lang="en-US" sz="1600" spc="-1" strike="noStrike" u="sng">
                <a:solidFill>
                  <a:srgbClr val="cc3300"/>
                </a:solidFill>
                <a:uFill>
                  <a:solidFill>
                    <a:srgbClr val="ffffff"/>
                  </a:solidFill>
                </a:uFill>
                <a:latin typeface="Times New Roman"/>
              </a:rPr>
              <a:t>Need for real-time, on-demand transactions</a:t>
            </a:r>
            <a:r>
              <a:rPr lang="en-US" sz="1600" spc="-1" strike="noStrike" u="sng">
                <a:solidFill>
                  <a:srgbClr val="cc3300"/>
                </a:solidFill>
                <a:uFill>
                  <a:solidFill>
                    <a:srgbClr val="ffffff"/>
                  </a:solidFill>
                </a:uFill>
                <a:latin typeface="Times New Roman"/>
              </a:rPr>
              <a:t>	</a:t>
            </a:r>
            <a:r>
              <a:rPr lang="en-US" sz="1600" spc="-1" strike="noStrike" u="sng">
                <a:solidFill>
                  <a:srgbClr val="cc3300"/>
                </a:solidFill>
                <a:uFill>
                  <a:solidFill>
                    <a:srgbClr val="ffffff"/>
                  </a:solidFill>
                </a:uFill>
                <a:latin typeface="Times New Roman"/>
              </a:rPr>
              <a:t>	</a:t>
            </a:r>
            <a:endParaRPr/>
          </a:p>
          <a:p>
            <a:pPr>
              <a:lnSpc>
                <a:spcPct val="100000"/>
              </a:lnSpc>
            </a:pPr>
            <a:r>
              <a:rPr b="1" lang="en-US" sz="1600" spc="-1" strike="noStrike">
                <a:solidFill>
                  <a:srgbClr val="ff0000"/>
                </a:solidFill>
                <a:uFill>
                  <a:solidFill>
                    <a:srgbClr val="ffffff"/>
                  </a:solidFill>
                </a:uFill>
                <a:latin typeface="Times New Roman"/>
              </a:rPr>
              <a:t>Consumer</a:t>
            </a:r>
            <a:r>
              <a:rPr b="1"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Desire for customization</a:t>
            </a:r>
            <a:r>
              <a:rPr lang="en-US" sz="1600" spc="-1" strike="noStrike">
                <a:solidFill>
                  <a:srgbClr val="cc3300"/>
                </a:solidFill>
                <a:uFill>
                  <a:solidFill>
                    <a:srgbClr val="ffffff"/>
                  </a:solidFill>
                </a:uFill>
                <a:latin typeface="Times New Roman"/>
              </a:rPr>
              <a:t>	</a:t>
            </a:r>
            <a:endParaRPr/>
          </a:p>
          <a:p>
            <a:pPr>
              <a:lnSpc>
                <a:spcPct val="100000"/>
              </a:lnSpc>
            </a:pPr>
            <a:r>
              <a:rPr b="1" lang="en-US" sz="1600" spc="-1" strike="noStrike">
                <a:solidFill>
                  <a:srgbClr val="cc3300"/>
                </a:solidFill>
                <a:uFill>
                  <a:solidFill>
                    <a:srgbClr val="ffffff"/>
                  </a:solidFill>
                </a:uFill>
                <a:latin typeface="Times New Roman"/>
              </a:rPr>
              <a:t>   </a:t>
            </a:r>
            <a:r>
              <a:rPr b="1" lang="en-US" sz="1600" spc="-1" strike="noStrike">
                <a:solidFill>
                  <a:srgbClr val="ff0000"/>
                </a:solidFill>
                <a:uFill>
                  <a:solidFill>
                    <a:srgbClr val="ffffff"/>
                  </a:solidFill>
                </a:uFill>
                <a:latin typeface="Times New Roman"/>
              </a:rPr>
              <a:t>demand</a:t>
            </a: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Desire for quality, diversity of products, and speed of delivery</a:t>
            </a:r>
            <a:r>
              <a:rPr lang="en-US" sz="1600" spc="-1" strike="noStrike">
                <a:solidFill>
                  <a:srgbClr val="cc3300"/>
                </a:solidFill>
                <a:uFill>
                  <a:solidFill>
                    <a:srgbClr val="ffffff"/>
                  </a:solidFill>
                </a:uFill>
                <a:latin typeface="Times New Roman"/>
              </a:rPr>
              <a:t>	</a:t>
            </a:r>
            <a:endParaRPr/>
          </a:p>
          <a:p>
            <a:pPr>
              <a:lnSpc>
                <a:spcPct val="100000"/>
              </a:lnSpc>
            </a:pPr>
            <a:r>
              <a:rPr lang="en-US" sz="1600" spc="-1" strike="noStrike" u="sng">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	</a:t>
            </a:r>
            <a:r>
              <a:rPr lang="en-US" sz="1600" spc="-1" strike="noStrike" u="sng">
                <a:solidFill>
                  <a:srgbClr val="cc3300"/>
                </a:solidFill>
                <a:uFill>
                  <a:solidFill>
                    <a:srgbClr val="ffffff"/>
                  </a:solidFill>
                </a:uFill>
                <a:latin typeface="Times New Roman"/>
              </a:rPr>
              <a:t>Customers getting powerful and less loyal</a:t>
            </a:r>
            <a:r>
              <a:rPr lang="en-US" sz="1600" spc="-1" strike="noStrike" u="sng">
                <a:solidFill>
                  <a:srgbClr val="cc3300"/>
                </a:solidFill>
                <a:uFill>
                  <a:solidFill>
                    <a:srgbClr val="ffffff"/>
                  </a:solidFill>
                </a:uFill>
                <a:latin typeface="Times New Roman"/>
              </a:rPr>
              <a:t>	</a:t>
            </a:r>
            <a:r>
              <a:rPr lang="en-US" sz="1600" spc="-1" strike="noStrike" u="sng">
                <a:solidFill>
                  <a:srgbClr val="cc3300"/>
                </a:solidFill>
                <a:uFill>
                  <a:solidFill>
                    <a:srgbClr val="ffffff"/>
                  </a:solidFill>
                </a:uFill>
                <a:latin typeface="Times New Roman"/>
              </a:rPr>
              <a:t>	</a:t>
            </a:r>
            <a:r>
              <a:rPr lang="en-US" sz="1600" spc="-1" strike="noStrike" u="sng">
                <a:solidFill>
                  <a:srgbClr val="cc3300"/>
                </a:solidFill>
                <a:uFill>
                  <a:solidFill>
                    <a:srgbClr val="ffffff"/>
                  </a:solidFill>
                </a:uFill>
                <a:latin typeface="Times New Roman"/>
              </a:rPr>
              <a:t>      </a:t>
            </a:r>
            <a:endParaRPr/>
          </a:p>
          <a:p>
            <a:pPr>
              <a:lnSpc>
                <a:spcPct val="100000"/>
              </a:lnSpc>
            </a:pPr>
            <a:r>
              <a:rPr b="1" lang="en-US" sz="1600" spc="-1" strike="noStrike">
                <a:solidFill>
                  <a:srgbClr val="ff0000"/>
                </a:solidFill>
                <a:uFill>
                  <a:solidFill>
                    <a:srgbClr val="ffffff"/>
                  </a:solidFill>
                </a:uFill>
                <a:latin typeface="Times New Roman"/>
              </a:rPr>
              <a:t>Technology</a:t>
            </a: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More innovations, new products, and new services</a:t>
            </a:r>
            <a:r>
              <a:rPr lang="en-US" sz="1600" spc="-1" strike="noStrike">
                <a:solidFill>
                  <a:srgbClr val="cc3300"/>
                </a:solidFill>
                <a:uFill>
                  <a:solidFill>
                    <a:srgbClr val="ffffff"/>
                  </a:solidFill>
                </a:uFill>
                <a:latin typeface="Times New Roman"/>
              </a:rPr>
              <a:t>	</a:t>
            </a:r>
            <a:endParaRPr/>
          </a:p>
          <a:p>
            <a:pPr>
              <a:lnSpc>
                <a:spcPct val="100000"/>
              </a:lnSpc>
            </a:pP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Increasing obsolescence rate</a:t>
            </a:r>
            <a:r>
              <a:rPr lang="en-US" sz="1600" spc="-1" strike="noStrike">
                <a:solidFill>
                  <a:srgbClr val="cc3300"/>
                </a:solidFill>
                <a:uFill>
                  <a:solidFill>
                    <a:srgbClr val="ffffff"/>
                  </a:solidFill>
                </a:uFill>
                <a:latin typeface="Times New Roman"/>
              </a:rPr>
              <a:t>	</a:t>
            </a:r>
            <a:endParaRPr/>
          </a:p>
          <a:p>
            <a:pPr marL="457200">
              <a:lnSpc>
                <a:spcPct val="100000"/>
              </a:lnSpc>
            </a:pP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Increasing information overload</a:t>
            </a:r>
            <a:endParaRPr/>
          </a:p>
          <a:p>
            <a:pPr marL="457200">
              <a:lnSpc>
                <a:spcPct val="100000"/>
              </a:lnSpc>
            </a:pPr>
            <a:r>
              <a:rPr lang="en-US" sz="1600" spc="-1" strike="noStrike" u="sng">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	</a:t>
            </a:r>
            <a:r>
              <a:rPr lang="en-US" sz="1600" spc="-1" strike="noStrike" u="sng">
                <a:solidFill>
                  <a:srgbClr val="cc3300"/>
                </a:solidFill>
                <a:uFill>
                  <a:solidFill>
                    <a:srgbClr val="ffffff"/>
                  </a:solidFill>
                </a:uFill>
                <a:latin typeface="Times New Roman"/>
              </a:rPr>
              <a:t>Social networking, Web 2.0 and beyond</a:t>
            </a:r>
            <a:r>
              <a:rPr lang="en-US" sz="1600" spc="-1" strike="noStrike" u="sng">
                <a:solidFill>
                  <a:srgbClr val="cc3300"/>
                </a:solidFill>
                <a:uFill>
                  <a:solidFill>
                    <a:srgbClr val="ffffff"/>
                  </a:solidFill>
                </a:uFill>
                <a:latin typeface="Times New Roman"/>
              </a:rPr>
              <a:t>	</a:t>
            </a:r>
            <a:r>
              <a:rPr lang="en-US" sz="1600" spc="-1" strike="noStrike" u="sng">
                <a:solidFill>
                  <a:srgbClr val="cc3300"/>
                </a:solidFill>
                <a:uFill>
                  <a:solidFill>
                    <a:srgbClr val="ffffff"/>
                  </a:solidFill>
                </a:uFill>
                <a:latin typeface="Times New Roman"/>
              </a:rPr>
              <a:t>	</a:t>
            </a:r>
            <a:r>
              <a:rPr lang="en-US" sz="1600" spc="-1" strike="noStrike" u="sng">
                <a:solidFill>
                  <a:srgbClr val="cc3300"/>
                </a:solidFill>
                <a:uFill>
                  <a:solidFill>
                    <a:srgbClr val="ffffff"/>
                  </a:solidFill>
                </a:uFill>
                <a:latin typeface="Times New Roman"/>
              </a:rPr>
              <a:t>	</a:t>
            </a:r>
            <a:endParaRPr/>
          </a:p>
          <a:p>
            <a:pPr marL="457200">
              <a:lnSpc>
                <a:spcPct val="100000"/>
              </a:lnSpc>
            </a:pPr>
            <a:r>
              <a:rPr b="1" lang="en-US" sz="1600" spc="-1" strike="noStrike">
                <a:solidFill>
                  <a:srgbClr val="ff0000"/>
                </a:solidFill>
                <a:uFill>
                  <a:solidFill>
                    <a:srgbClr val="ffffff"/>
                  </a:solidFill>
                </a:uFill>
                <a:latin typeface="Times New Roman"/>
              </a:rPr>
              <a:t>Societal</a:t>
            </a: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Growing government regulations and deregulation</a:t>
            </a:r>
            <a:r>
              <a:rPr lang="en-US" sz="1600" spc="-1" strike="noStrike">
                <a:solidFill>
                  <a:srgbClr val="cc3300"/>
                </a:solidFill>
                <a:uFill>
                  <a:solidFill>
                    <a:srgbClr val="ffffff"/>
                  </a:solidFill>
                </a:uFill>
                <a:latin typeface="Times New Roman"/>
              </a:rPr>
              <a:t>	</a:t>
            </a:r>
            <a:endParaRPr/>
          </a:p>
          <a:p>
            <a:pPr marL="457200">
              <a:lnSpc>
                <a:spcPct val="100000"/>
              </a:lnSpc>
            </a:pP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Workforce more diversified, older, and composed of more women</a:t>
            </a: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Prime concerns of homeland security and terrorist attacks</a:t>
            </a:r>
            <a:r>
              <a:rPr lang="en-US" sz="1600" spc="-1" strike="noStrike">
                <a:solidFill>
                  <a:srgbClr val="cc3300"/>
                </a:solidFill>
                <a:uFill>
                  <a:solidFill>
                    <a:srgbClr val="ffffff"/>
                  </a:solidFill>
                </a:uFill>
                <a:latin typeface="Times New Roman"/>
              </a:rPr>
              <a:t>	</a:t>
            </a:r>
            <a:endParaRPr/>
          </a:p>
          <a:p>
            <a:pPr marL="457200">
              <a:lnSpc>
                <a:spcPct val="100000"/>
              </a:lnSpc>
            </a:pP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Necessity of Sarbanes-Oxley Act and other reporting-related legislation</a:t>
            </a: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Increasing social responsibility of companies</a:t>
            </a:r>
            <a:endParaRPr/>
          </a:p>
          <a:p>
            <a:pPr marL="457200">
              <a:lnSpc>
                <a:spcPct val="100000"/>
              </a:lnSpc>
            </a:pPr>
            <a:r>
              <a:rPr lang="en-US" sz="1600" spc="-1" strike="noStrike">
                <a:solidFill>
                  <a:srgbClr val="cc3300"/>
                </a:solidFill>
                <a:uFill>
                  <a:solidFill>
                    <a:srgbClr val="ffffff"/>
                  </a:solidFill>
                </a:uFill>
                <a:latin typeface="Times New Roman"/>
              </a:rPr>
              <a:t>	</a:t>
            </a:r>
            <a:r>
              <a:rPr lang="en-US" sz="1600" spc="-1" strike="noStrike">
                <a:solidFill>
                  <a:srgbClr val="cc3300"/>
                </a:solidFill>
                <a:uFill>
                  <a:solidFill>
                    <a:srgbClr val="ffffff"/>
                  </a:solidFill>
                </a:uFill>
                <a:latin typeface="Times New Roman"/>
              </a:rPr>
              <a:t>Greater emphasis on sustainability</a:t>
            </a:r>
            <a:r>
              <a:rPr lang="en-US" sz="1600" spc="-1" strike="noStrike">
                <a:solidFill>
                  <a:srgbClr val="cc3300"/>
                </a:solidFill>
                <a:uFill>
                  <a:solidFill>
                    <a:srgbClr val="ffffff"/>
                  </a:solidFill>
                </a:uFill>
                <a:latin typeface="Times New Roman"/>
              </a:rPr>
              <a:t>	</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Organizational Responses</a:t>
            </a:r>
            <a:endParaRPr/>
          </a:p>
        </p:txBody>
      </p:sp>
      <p:sp>
        <p:nvSpPr>
          <p:cNvPr id="239" name="TextShape 2"/>
          <p:cNvSpPr txBox="1"/>
          <p:nvPr/>
        </p:nvSpPr>
        <p:spPr>
          <a:xfrm>
            <a:off x="762120" y="1523880"/>
            <a:ext cx="819288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Be Reactive, Anticipative, Adaptive, and Proactive</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Managers may take actions, such as</a:t>
            </a:r>
            <a:endParaRPr/>
          </a:p>
          <a:p>
            <a:pPr lvl="1" marL="743040" indent="-285480">
              <a:lnSpc>
                <a:spcPct val="100000"/>
              </a:lnSpc>
              <a:buClr>
                <a:srgbClr val="ff0000"/>
              </a:buClr>
              <a:buSzPct val="55000"/>
              <a:buFont typeface="Wingdings" charset="2"/>
              <a:buChar char=""/>
            </a:pPr>
            <a:r>
              <a:rPr lang="en-US" sz="2400" spc="-1" strike="noStrike">
                <a:solidFill>
                  <a:srgbClr val="3333cc"/>
                </a:solidFill>
                <a:uFill>
                  <a:solidFill>
                    <a:srgbClr val="ffffff"/>
                  </a:solidFill>
                </a:uFill>
                <a:latin typeface="Tahoma"/>
              </a:rPr>
              <a:t>Employ strategic planning.</a:t>
            </a:r>
            <a:endParaRPr/>
          </a:p>
          <a:p>
            <a:pPr lvl="1" marL="743040" indent="-285480">
              <a:lnSpc>
                <a:spcPct val="100000"/>
              </a:lnSpc>
              <a:buClr>
                <a:srgbClr val="ff0000"/>
              </a:buClr>
              <a:buSzPct val="55000"/>
              <a:buFont typeface="Wingdings" charset="2"/>
              <a:buChar char=""/>
            </a:pPr>
            <a:r>
              <a:rPr lang="en-US" sz="2400" spc="-1" strike="noStrike">
                <a:solidFill>
                  <a:srgbClr val="3333cc"/>
                </a:solidFill>
                <a:uFill>
                  <a:solidFill>
                    <a:srgbClr val="ffffff"/>
                  </a:solidFill>
                </a:uFill>
                <a:latin typeface="Tahoma"/>
              </a:rPr>
              <a:t>Use new and innovative business models.</a:t>
            </a:r>
            <a:endParaRPr/>
          </a:p>
          <a:p>
            <a:pPr lvl="1" marL="743040" indent="-285480">
              <a:lnSpc>
                <a:spcPct val="100000"/>
              </a:lnSpc>
              <a:buClr>
                <a:srgbClr val="ff0000"/>
              </a:buClr>
              <a:buSzPct val="55000"/>
              <a:buFont typeface="Wingdings" charset="2"/>
              <a:buChar char=""/>
            </a:pPr>
            <a:r>
              <a:rPr lang="en-US" sz="2400" spc="-1" strike="noStrike">
                <a:solidFill>
                  <a:srgbClr val="3333cc"/>
                </a:solidFill>
                <a:uFill>
                  <a:solidFill>
                    <a:srgbClr val="ffffff"/>
                  </a:solidFill>
                </a:uFill>
                <a:latin typeface="Tahoma"/>
              </a:rPr>
              <a:t>Restructure business processes.</a:t>
            </a:r>
            <a:endParaRPr/>
          </a:p>
          <a:p>
            <a:pPr lvl="1" marL="743040" indent="-285480">
              <a:lnSpc>
                <a:spcPct val="100000"/>
              </a:lnSpc>
              <a:buClr>
                <a:srgbClr val="ff0000"/>
              </a:buClr>
              <a:buSzPct val="55000"/>
              <a:buFont typeface="Wingdings" charset="2"/>
              <a:buChar char=""/>
            </a:pPr>
            <a:r>
              <a:rPr lang="en-US" sz="2400" spc="-1" strike="noStrike">
                <a:solidFill>
                  <a:srgbClr val="3333cc"/>
                </a:solidFill>
                <a:uFill>
                  <a:solidFill>
                    <a:srgbClr val="ffffff"/>
                  </a:solidFill>
                </a:uFill>
                <a:latin typeface="Tahoma"/>
              </a:rPr>
              <a:t>Participate in business alliances.</a:t>
            </a:r>
            <a:endParaRPr/>
          </a:p>
          <a:p>
            <a:pPr lvl="1" marL="743040" indent="-285480">
              <a:lnSpc>
                <a:spcPct val="100000"/>
              </a:lnSpc>
              <a:buClr>
                <a:srgbClr val="ff0000"/>
              </a:buClr>
              <a:buSzPct val="55000"/>
              <a:buFont typeface="Wingdings" charset="2"/>
              <a:buChar char=""/>
            </a:pPr>
            <a:r>
              <a:rPr lang="en-US" sz="2400" spc="-1" strike="noStrike">
                <a:solidFill>
                  <a:srgbClr val="3333cc"/>
                </a:solidFill>
                <a:uFill>
                  <a:solidFill>
                    <a:srgbClr val="ffffff"/>
                  </a:solidFill>
                </a:uFill>
                <a:latin typeface="Tahoma"/>
              </a:rPr>
              <a:t>Improve corporate information systems.</a:t>
            </a:r>
            <a:endParaRPr/>
          </a:p>
          <a:p>
            <a:pPr lvl="1" marL="743040" indent="-285480">
              <a:lnSpc>
                <a:spcPct val="100000"/>
              </a:lnSpc>
              <a:buClr>
                <a:srgbClr val="ff0000"/>
              </a:buClr>
              <a:buSzPct val="55000"/>
              <a:buFont typeface="Wingdings" charset="2"/>
              <a:buChar char=""/>
            </a:pPr>
            <a:r>
              <a:rPr lang="en-US" sz="2400" spc="-1" strike="noStrike">
                <a:solidFill>
                  <a:srgbClr val="3333cc"/>
                </a:solidFill>
                <a:uFill>
                  <a:solidFill>
                    <a:srgbClr val="ffffff"/>
                  </a:solidFill>
                </a:uFill>
                <a:latin typeface="Tahoma"/>
              </a:rPr>
              <a:t>… </a:t>
            </a:r>
            <a:r>
              <a:rPr lang="en-US" sz="2400" spc="-1" strike="noStrike">
                <a:solidFill>
                  <a:srgbClr val="3333cc"/>
                </a:solidFill>
                <a:uFill>
                  <a:solidFill>
                    <a:srgbClr val="ffffff"/>
                  </a:solidFill>
                </a:uFill>
                <a:latin typeface="Tahoma"/>
              </a:rPr>
              <a:t>more [in your book]</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0"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Closing the Strategy Gap </a:t>
            </a:r>
            <a:endParaRPr/>
          </a:p>
        </p:txBody>
      </p:sp>
      <p:sp>
        <p:nvSpPr>
          <p:cNvPr id="241" name="TextShape 2"/>
          <p:cNvSpPr txBox="1"/>
          <p:nvPr/>
        </p:nvSpPr>
        <p:spPr>
          <a:xfrm>
            <a:off x="762120" y="1523880"/>
            <a:ext cx="819288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One of the major objectives of computerized decision support is to facilitate closing the gap between the current performance of an organization and its desired performance, as expressed in its mission, objectives, and goals, and the strategy to achieve them.</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2"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Managerial Decision Making</a:t>
            </a:r>
            <a:endParaRPr/>
          </a:p>
        </p:txBody>
      </p:sp>
      <p:sp>
        <p:nvSpPr>
          <p:cNvPr id="243" name="TextShape 2"/>
          <p:cNvSpPr txBox="1"/>
          <p:nvPr/>
        </p:nvSpPr>
        <p:spPr>
          <a:xfrm>
            <a:off x="1182600" y="1523880"/>
            <a:ext cx="796104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Management is a </a:t>
            </a:r>
            <a:r>
              <a:rPr lang="en-US" sz="3200" spc="-1" strike="noStrike" u="sng">
                <a:solidFill>
                  <a:srgbClr val="3333cc"/>
                </a:solidFill>
                <a:uFill>
                  <a:solidFill>
                    <a:srgbClr val="ffffff"/>
                  </a:solidFill>
                </a:uFill>
                <a:latin typeface="Tahoma"/>
              </a:rPr>
              <a:t>process</a:t>
            </a:r>
            <a:r>
              <a:rPr lang="en-US" sz="3200" spc="-1" strike="noStrike">
                <a:solidFill>
                  <a:srgbClr val="3333cc"/>
                </a:solidFill>
                <a:uFill>
                  <a:solidFill>
                    <a:srgbClr val="ffffff"/>
                  </a:solidFill>
                </a:uFill>
                <a:latin typeface="Tahoma"/>
              </a:rPr>
              <a:t> by which organizational goals are achieved by using resources. </a:t>
            </a:r>
            <a:endParaRPr/>
          </a:p>
          <a:p>
            <a:pPr lvl="1" marL="743040" indent="-285480">
              <a:lnSpc>
                <a:spcPct val="100000"/>
              </a:lnSpc>
              <a:buClr>
                <a:srgbClr val="ff0000"/>
              </a:buClr>
              <a:buSzPct val="55000"/>
              <a:buFont typeface="Wingdings" charset="2"/>
              <a:buChar char=""/>
            </a:pPr>
            <a:r>
              <a:rPr lang="en-US" sz="2800" spc="-1" strike="noStrike">
                <a:solidFill>
                  <a:srgbClr val="ff3300"/>
                </a:solidFill>
                <a:uFill>
                  <a:solidFill>
                    <a:srgbClr val="ffffff"/>
                  </a:solidFill>
                </a:uFill>
                <a:latin typeface="Tahoma"/>
              </a:rPr>
              <a:t>Inputs</a:t>
            </a:r>
            <a:r>
              <a:rPr lang="en-US" sz="2800" spc="-1" strike="noStrike">
                <a:solidFill>
                  <a:srgbClr val="3333cc"/>
                </a:solidFill>
                <a:uFill>
                  <a:solidFill>
                    <a:srgbClr val="ffffff"/>
                  </a:solidFill>
                </a:uFill>
                <a:latin typeface="Tahoma"/>
              </a:rPr>
              <a:t>: resources</a:t>
            </a:r>
            <a:endParaRPr/>
          </a:p>
          <a:p>
            <a:pPr lvl="1" marL="743040" indent="-285480">
              <a:lnSpc>
                <a:spcPct val="100000"/>
              </a:lnSpc>
              <a:buClr>
                <a:srgbClr val="ff0000"/>
              </a:buClr>
              <a:buSzPct val="55000"/>
              <a:buFont typeface="Wingdings" charset="2"/>
              <a:buChar char=""/>
            </a:pPr>
            <a:r>
              <a:rPr lang="en-US" sz="2800" spc="-1" strike="noStrike">
                <a:solidFill>
                  <a:srgbClr val="ff3300"/>
                </a:solidFill>
                <a:uFill>
                  <a:solidFill>
                    <a:srgbClr val="ffffff"/>
                  </a:solidFill>
                </a:uFill>
                <a:latin typeface="Tahoma"/>
              </a:rPr>
              <a:t>Output</a:t>
            </a:r>
            <a:r>
              <a:rPr lang="en-US" sz="2800" spc="-1" strike="noStrike">
                <a:solidFill>
                  <a:srgbClr val="3333cc"/>
                </a:solidFill>
                <a:uFill>
                  <a:solidFill>
                    <a:srgbClr val="ffffff"/>
                  </a:solidFill>
                </a:uFill>
                <a:latin typeface="Tahoma"/>
              </a:rPr>
              <a:t>: attainment of goals </a:t>
            </a:r>
            <a:endParaRPr/>
          </a:p>
          <a:p>
            <a:pPr lvl="1" marL="743040" indent="-285480">
              <a:lnSpc>
                <a:spcPct val="100000"/>
              </a:lnSpc>
              <a:buClr>
                <a:srgbClr val="ff0000"/>
              </a:buClr>
              <a:buSzPct val="55000"/>
              <a:buFont typeface="Wingdings" charset="2"/>
              <a:buChar char=""/>
            </a:pPr>
            <a:r>
              <a:rPr lang="en-US" sz="2800" spc="-1" strike="noStrike">
                <a:solidFill>
                  <a:srgbClr val="ff3300"/>
                </a:solidFill>
                <a:uFill>
                  <a:solidFill>
                    <a:srgbClr val="ffffff"/>
                  </a:solidFill>
                </a:uFill>
                <a:latin typeface="Tahoma"/>
              </a:rPr>
              <a:t>Measure of success</a:t>
            </a:r>
            <a:r>
              <a:rPr lang="en-US" sz="2800" spc="-1" strike="noStrike">
                <a:solidFill>
                  <a:srgbClr val="3333cc"/>
                </a:solidFill>
                <a:uFill>
                  <a:solidFill>
                    <a:srgbClr val="ffffff"/>
                  </a:solidFill>
                </a:uFill>
                <a:latin typeface="Tahoma"/>
              </a:rPr>
              <a:t>: outputs / inputs</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Management </a:t>
            </a:r>
            <a:r>
              <a:rPr b="1" lang="en-US" sz="3200" spc="-1" strike="noStrike">
                <a:solidFill>
                  <a:srgbClr val="3333cc"/>
                </a:solidFill>
                <a:uFill>
                  <a:solidFill>
                    <a:srgbClr val="ffffff"/>
                  </a:solidFill>
                </a:uFill>
                <a:latin typeface="Symbol"/>
              </a:rPr>
              <a:t></a:t>
            </a:r>
            <a:r>
              <a:rPr lang="en-US" sz="3200" spc="-1" strike="noStrike">
                <a:solidFill>
                  <a:srgbClr val="3333cc"/>
                </a:solidFill>
                <a:uFill>
                  <a:solidFill>
                    <a:srgbClr val="ffffff"/>
                  </a:solidFill>
                </a:uFill>
                <a:latin typeface="Tahoma"/>
              </a:rPr>
              <a:t> Decision Making</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Decision making: selecting the best solution from two or more alternatives</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4"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The Nature of Managers’ Work</a:t>
            </a:r>
            <a:r>
              <a:rPr lang="en-US" sz="4000" spc="-1" strike="noStrike">
                <a:solidFill>
                  <a:srgbClr val="f85e08"/>
                </a:solidFill>
                <a:uFill>
                  <a:solidFill>
                    <a:srgbClr val="ffffff"/>
                  </a:solidFill>
                </a:uFill>
                <a:latin typeface="Tahoma"/>
              </a:rPr>
              <a:t>
</a:t>
            </a:r>
            <a:r>
              <a:rPr lang="en-US" sz="4000" spc="-1" strike="noStrike">
                <a:solidFill>
                  <a:srgbClr val="f85e08"/>
                </a:solidFill>
                <a:uFill>
                  <a:solidFill>
                    <a:srgbClr val="ffffff"/>
                  </a:solidFill>
                </a:uFill>
                <a:latin typeface="Tahoma"/>
              </a:rPr>
              <a:t>Mintzberg's 10 Managerial Roles</a:t>
            </a:r>
            <a:endParaRPr/>
          </a:p>
        </p:txBody>
      </p:sp>
      <p:sp>
        <p:nvSpPr>
          <p:cNvPr id="245" name="CustomShape 2"/>
          <p:cNvSpPr/>
          <p:nvPr/>
        </p:nvSpPr>
        <p:spPr>
          <a:xfrm>
            <a:off x="1447920" y="1828800"/>
            <a:ext cx="3428640" cy="4051440"/>
          </a:xfrm>
          <a:prstGeom prst="rect">
            <a:avLst/>
          </a:prstGeom>
          <a:noFill/>
          <a:ln>
            <a:noFill/>
          </a:ln>
        </p:spPr>
        <p:style>
          <a:lnRef idx="0"/>
          <a:fillRef idx="0"/>
          <a:effectRef idx="0"/>
          <a:fontRef idx="minor"/>
        </p:style>
        <p:txBody>
          <a:bodyPr lIns="90000" rIns="90000" tIns="45000" bIns="45000"/>
          <a:p>
            <a:pPr>
              <a:lnSpc>
                <a:spcPct val="100000"/>
              </a:lnSpc>
            </a:pPr>
            <a:r>
              <a:rPr b="1" lang="en-US" sz="3200" spc="-1" strike="noStrike">
                <a:solidFill>
                  <a:srgbClr val="f85e08"/>
                </a:solidFill>
                <a:uFill>
                  <a:solidFill>
                    <a:srgbClr val="ffffff"/>
                  </a:solidFill>
                </a:uFill>
                <a:latin typeface="Times New Roman"/>
              </a:rPr>
              <a:t>Interpersonal</a:t>
            </a:r>
            <a:endParaRPr/>
          </a:p>
          <a:p>
            <a:pPr>
              <a:lnSpc>
                <a:spcPct val="100000"/>
              </a:lnSpc>
            </a:pPr>
            <a:r>
              <a:rPr lang="en-US" sz="2800" spc="-1" strike="noStrike">
                <a:solidFill>
                  <a:srgbClr val="0000cc"/>
                </a:solidFill>
                <a:uFill>
                  <a:solidFill>
                    <a:srgbClr val="ffffff"/>
                  </a:solidFill>
                </a:uFill>
                <a:latin typeface="Times New Roman"/>
              </a:rPr>
              <a:t>1. Figurehead</a:t>
            </a:r>
            <a:r>
              <a:rPr lang="en-US" sz="2800" spc="-1" strike="noStrike">
                <a:solidFill>
                  <a:srgbClr val="0000cc"/>
                </a:solidFill>
                <a:uFill>
                  <a:solidFill>
                    <a:srgbClr val="ffffff"/>
                  </a:solidFill>
                </a:uFill>
                <a:latin typeface="Times New Roman"/>
              </a:rPr>
              <a:t>	</a:t>
            </a:r>
            <a:endParaRPr/>
          </a:p>
          <a:p>
            <a:pPr>
              <a:lnSpc>
                <a:spcPct val="100000"/>
              </a:lnSpc>
            </a:pPr>
            <a:r>
              <a:rPr lang="en-US" sz="2800" spc="-1" strike="noStrike">
                <a:solidFill>
                  <a:srgbClr val="0000cc"/>
                </a:solidFill>
                <a:uFill>
                  <a:solidFill>
                    <a:srgbClr val="ffffff"/>
                  </a:solidFill>
                </a:uFill>
                <a:latin typeface="Times New Roman"/>
              </a:rPr>
              <a:t>2. Leader</a:t>
            </a:r>
            <a:r>
              <a:rPr lang="en-US" sz="2800" spc="-1" strike="noStrike">
                <a:solidFill>
                  <a:srgbClr val="0000cc"/>
                </a:solidFill>
                <a:uFill>
                  <a:solidFill>
                    <a:srgbClr val="ffffff"/>
                  </a:solidFill>
                </a:uFill>
                <a:latin typeface="Times New Roman"/>
              </a:rPr>
              <a:t>	</a:t>
            </a:r>
            <a:endParaRPr/>
          </a:p>
          <a:p>
            <a:pPr>
              <a:lnSpc>
                <a:spcPct val="100000"/>
              </a:lnSpc>
            </a:pPr>
            <a:r>
              <a:rPr lang="en-US" sz="2800" spc="-1" strike="noStrike">
                <a:solidFill>
                  <a:srgbClr val="0000cc"/>
                </a:solidFill>
                <a:uFill>
                  <a:solidFill>
                    <a:srgbClr val="ffffff"/>
                  </a:solidFill>
                </a:uFill>
                <a:latin typeface="Times New Roman"/>
              </a:rPr>
              <a:t>3. Liaison</a:t>
            </a:r>
            <a:r>
              <a:rPr lang="en-US" sz="2800" spc="-1" strike="noStrike">
                <a:solidFill>
                  <a:srgbClr val="cc3300"/>
                </a:solidFill>
                <a:uFill>
                  <a:solidFill>
                    <a:srgbClr val="ffffff"/>
                  </a:solidFill>
                </a:uFill>
                <a:latin typeface="Times New Roman"/>
              </a:rPr>
              <a:t>	</a:t>
            </a:r>
            <a:endParaRPr/>
          </a:p>
          <a:p>
            <a:pPr>
              <a:lnSpc>
                <a:spcPct val="100000"/>
              </a:lnSpc>
            </a:pPr>
            <a:endParaRPr/>
          </a:p>
          <a:p>
            <a:pPr>
              <a:lnSpc>
                <a:spcPct val="100000"/>
              </a:lnSpc>
            </a:pPr>
            <a:r>
              <a:rPr b="1" lang="en-US" sz="3200" spc="-1" strike="noStrike">
                <a:solidFill>
                  <a:srgbClr val="f85e08"/>
                </a:solidFill>
                <a:uFill>
                  <a:solidFill>
                    <a:srgbClr val="ffffff"/>
                  </a:solidFill>
                </a:uFill>
                <a:latin typeface="Times New Roman"/>
              </a:rPr>
              <a:t>Informational</a:t>
            </a:r>
            <a:r>
              <a:rPr b="1" lang="en-US" sz="3200" spc="-1" strike="noStrike">
                <a:solidFill>
                  <a:srgbClr val="cc3300"/>
                </a:solidFill>
                <a:uFill>
                  <a:solidFill>
                    <a:srgbClr val="ffffff"/>
                  </a:solidFill>
                </a:uFill>
                <a:latin typeface="Times New Roman"/>
              </a:rPr>
              <a:t>	</a:t>
            </a:r>
            <a:endParaRPr/>
          </a:p>
          <a:p>
            <a:pPr>
              <a:lnSpc>
                <a:spcPct val="100000"/>
              </a:lnSpc>
            </a:pPr>
            <a:r>
              <a:rPr lang="en-US" sz="2800" spc="-1" strike="noStrike">
                <a:solidFill>
                  <a:srgbClr val="0000cc"/>
                </a:solidFill>
                <a:uFill>
                  <a:solidFill>
                    <a:srgbClr val="ffffff"/>
                  </a:solidFill>
                </a:uFill>
                <a:latin typeface="Times New Roman"/>
              </a:rPr>
              <a:t>4. Monitor</a:t>
            </a:r>
            <a:r>
              <a:rPr lang="en-US" sz="2800" spc="-1" strike="noStrike">
                <a:solidFill>
                  <a:srgbClr val="0000cc"/>
                </a:solidFill>
                <a:uFill>
                  <a:solidFill>
                    <a:srgbClr val="ffffff"/>
                  </a:solidFill>
                </a:uFill>
                <a:latin typeface="Times New Roman"/>
              </a:rPr>
              <a:t>	</a:t>
            </a:r>
            <a:endParaRPr/>
          </a:p>
          <a:p>
            <a:pPr>
              <a:lnSpc>
                <a:spcPct val="100000"/>
              </a:lnSpc>
            </a:pPr>
            <a:r>
              <a:rPr lang="en-US" sz="2800" spc="-1" strike="noStrike">
                <a:solidFill>
                  <a:srgbClr val="0000cc"/>
                </a:solidFill>
                <a:uFill>
                  <a:solidFill>
                    <a:srgbClr val="ffffff"/>
                  </a:solidFill>
                </a:uFill>
                <a:latin typeface="Times New Roman"/>
              </a:rPr>
              <a:t>5. Disseminator</a:t>
            </a:r>
            <a:r>
              <a:rPr lang="en-US" sz="2800" spc="-1" strike="noStrike">
                <a:solidFill>
                  <a:srgbClr val="0000cc"/>
                </a:solidFill>
                <a:uFill>
                  <a:solidFill>
                    <a:srgbClr val="ffffff"/>
                  </a:solidFill>
                </a:uFill>
                <a:latin typeface="Times New Roman"/>
              </a:rPr>
              <a:t>	</a:t>
            </a:r>
            <a:endParaRPr/>
          </a:p>
          <a:p>
            <a:pPr>
              <a:lnSpc>
                <a:spcPct val="100000"/>
              </a:lnSpc>
            </a:pPr>
            <a:r>
              <a:rPr lang="en-US" sz="2800" spc="-1" strike="noStrike">
                <a:solidFill>
                  <a:srgbClr val="0000cc"/>
                </a:solidFill>
                <a:uFill>
                  <a:solidFill>
                    <a:srgbClr val="ffffff"/>
                  </a:solidFill>
                </a:uFill>
                <a:latin typeface="Times New Roman"/>
              </a:rPr>
              <a:t>6. Spokesperson</a:t>
            </a:r>
            <a:r>
              <a:rPr lang="en-US" sz="2800" spc="-1" strike="noStrike">
                <a:solidFill>
                  <a:srgbClr val="cc3300"/>
                </a:solidFill>
                <a:uFill>
                  <a:solidFill>
                    <a:srgbClr val="ffffff"/>
                  </a:solidFill>
                </a:uFill>
                <a:latin typeface="Times New Roman"/>
              </a:rPr>
              <a:t>	</a:t>
            </a:r>
            <a:endParaRPr/>
          </a:p>
        </p:txBody>
      </p:sp>
      <p:sp>
        <p:nvSpPr>
          <p:cNvPr id="246" name="CustomShape 3"/>
          <p:cNvSpPr/>
          <p:nvPr/>
        </p:nvSpPr>
        <p:spPr>
          <a:xfrm>
            <a:off x="4724280" y="2743200"/>
            <a:ext cx="3809520" cy="2284200"/>
          </a:xfrm>
          <a:prstGeom prst="rect">
            <a:avLst/>
          </a:prstGeom>
          <a:noFill/>
          <a:ln>
            <a:noFill/>
          </a:ln>
        </p:spPr>
        <p:style>
          <a:lnRef idx="0"/>
          <a:fillRef idx="0"/>
          <a:effectRef idx="0"/>
          <a:fontRef idx="minor"/>
        </p:style>
        <p:txBody>
          <a:bodyPr lIns="90000" rIns="90000" tIns="45000" bIns="45000"/>
          <a:p>
            <a:pPr>
              <a:lnSpc>
                <a:spcPct val="100000"/>
              </a:lnSpc>
            </a:pPr>
            <a:r>
              <a:rPr b="1" lang="en-US" sz="3200" spc="-1" strike="noStrike">
                <a:solidFill>
                  <a:srgbClr val="f85e08"/>
                </a:solidFill>
                <a:uFill>
                  <a:solidFill>
                    <a:srgbClr val="ffffff"/>
                  </a:solidFill>
                </a:uFill>
                <a:latin typeface="Times New Roman"/>
              </a:rPr>
              <a:t>Decisional</a:t>
            </a:r>
            <a:r>
              <a:rPr b="1" lang="en-US" sz="3200" spc="-1" strike="noStrike">
                <a:solidFill>
                  <a:srgbClr val="cc3300"/>
                </a:solidFill>
                <a:uFill>
                  <a:solidFill>
                    <a:srgbClr val="ffffff"/>
                  </a:solidFill>
                </a:uFill>
                <a:latin typeface="Times New Roman"/>
              </a:rPr>
              <a:t>	</a:t>
            </a:r>
            <a:endParaRPr/>
          </a:p>
          <a:p>
            <a:pPr>
              <a:lnSpc>
                <a:spcPct val="100000"/>
              </a:lnSpc>
            </a:pPr>
            <a:r>
              <a:rPr lang="en-US" sz="2800" spc="-1" strike="noStrike">
                <a:solidFill>
                  <a:srgbClr val="0000cc"/>
                </a:solidFill>
                <a:uFill>
                  <a:solidFill>
                    <a:srgbClr val="ffffff"/>
                  </a:solidFill>
                </a:uFill>
                <a:latin typeface="Times New Roman"/>
              </a:rPr>
              <a:t>7. Entrepreneur</a:t>
            </a:r>
            <a:r>
              <a:rPr lang="en-US" sz="2800" spc="-1" strike="noStrike">
                <a:solidFill>
                  <a:srgbClr val="0000cc"/>
                </a:solidFill>
                <a:uFill>
                  <a:solidFill>
                    <a:srgbClr val="ffffff"/>
                  </a:solidFill>
                </a:uFill>
                <a:latin typeface="Times New Roman"/>
              </a:rPr>
              <a:t>	</a:t>
            </a:r>
            <a:endParaRPr/>
          </a:p>
          <a:p>
            <a:pPr>
              <a:lnSpc>
                <a:spcPct val="100000"/>
              </a:lnSpc>
            </a:pPr>
            <a:r>
              <a:rPr lang="en-US" sz="2800" spc="-1" strike="noStrike">
                <a:solidFill>
                  <a:srgbClr val="0000cc"/>
                </a:solidFill>
                <a:uFill>
                  <a:solidFill>
                    <a:srgbClr val="ffffff"/>
                  </a:solidFill>
                </a:uFill>
                <a:latin typeface="Times New Roman"/>
              </a:rPr>
              <a:t>8. Disturbance handler</a:t>
            </a:r>
            <a:endParaRPr/>
          </a:p>
          <a:p>
            <a:pPr>
              <a:lnSpc>
                <a:spcPct val="100000"/>
              </a:lnSpc>
            </a:pPr>
            <a:r>
              <a:rPr lang="en-US" sz="2800" spc="-1" strike="noStrike">
                <a:solidFill>
                  <a:srgbClr val="0000cc"/>
                </a:solidFill>
                <a:uFill>
                  <a:solidFill>
                    <a:srgbClr val="ffffff"/>
                  </a:solidFill>
                </a:uFill>
                <a:latin typeface="Times New Roman"/>
              </a:rPr>
              <a:t>9. Resource allocator</a:t>
            </a:r>
            <a:endParaRPr/>
          </a:p>
          <a:p>
            <a:pPr>
              <a:lnSpc>
                <a:spcPct val="100000"/>
              </a:lnSpc>
            </a:pPr>
            <a:r>
              <a:rPr lang="en-US" sz="2800" spc="-1" strike="noStrike">
                <a:solidFill>
                  <a:srgbClr val="0000cc"/>
                </a:solidFill>
                <a:uFill>
                  <a:solidFill>
                    <a:srgbClr val="ffffff"/>
                  </a:solidFill>
                </a:uFill>
                <a:latin typeface="Times New Roman"/>
              </a:rPr>
              <a:t>10. Negotiator</a:t>
            </a:r>
            <a:r>
              <a:rPr lang="en-US" sz="2800" spc="-1" strike="noStrike">
                <a:solidFill>
                  <a:srgbClr val="0000cc"/>
                </a:solidFill>
                <a:uFill>
                  <a:solidFill>
                    <a:srgbClr val="ffffff"/>
                  </a:solidFill>
                </a:uFill>
                <a:latin typeface="Times New Roman"/>
              </a:rPr>
              <a:t>	</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Decision-Making Process</a:t>
            </a:r>
            <a:endParaRPr/>
          </a:p>
        </p:txBody>
      </p:sp>
      <p:sp>
        <p:nvSpPr>
          <p:cNvPr id="248" name="TextShape 2"/>
          <p:cNvSpPr txBox="1"/>
          <p:nvPr/>
        </p:nvSpPr>
        <p:spPr>
          <a:xfrm>
            <a:off x="1182600" y="1447920"/>
            <a:ext cx="777204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Managers usually make decisions by following a four-step process (a.k.a. the scientific approach) </a:t>
            </a:r>
            <a:endParaRPr/>
          </a:p>
          <a:p>
            <a:pPr lvl="1" marL="914400" indent="-514080">
              <a:lnSpc>
                <a:spcPct val="100000"/>
              </a:lnSpc>
              <a:buClr>
                <a:srgbClr val="ff0000"/>
              </a:buClr>
              <a:buSzPct val="75000"/>
              <a:buFont typeface="Tahoma"/>
              <a:buAutoNum type="arabicPeriod"/>
            </a:pPr>
            <a:r>
              <a:rPr lang="en-US" sz="2800" spc="-1" strike="noStrike">
                <a:solidFill>
                  <a:srgbClr val="3333cc"/>
                </a:solidFill>
                <a:uFill>
                  <a:solidFill>
                    <a:srgbClr val="ffffff"/>
                  </a:solidFill>
                </a:uFill>
                <a:latin typeface="Tahoma"/>
              </a:rPr>
              <a:t>Define the problem (or opportunity) </a:t>
            </a:r>
            <a:endParaRPr/>
          </a:p>
          <a:p>
            <a:pPr lvl="1" marL="914400" indent="-514080">
              <a:lnSpc>
                <a:spcPct val="100000"/>
              </a:lnSpc>
              <a:buClr>
                <a:srgbClr val="ff0000"/>
              </a:buClr>
              <a:buSzPct val="75000"/>
              <a:buFont typeface="Tahoma"/>
              <a:buAutoNum type="arabicPeriod"/>
            </a:pPr>
            <a:r>
              <a:rPr lang="en-US" sz="2800" spc="-1" strike="noStrike">
                <a:solidFill>
                  <a:srgbClr val="3333cc"/>
                </a:solidFill>
                <a:uFill>
                  <a:solidFill>
                    <a:srgbClr val="ffffff"/>
                  </a:solidFill>
                </a:uFill>
                <a:latin typeface="Tahoma"/>
              </a:rPr>
              <a:t>Construct a model that describes the real-world problem.</a:t>
            </a:r>
            <a:endParaRPr/>
          </a:p>
          <a:p>
            <a:pPr lvl="1" marL="914400" indent="-514080">
              <a:lnSpc>
                <a:spcPct val="100000"/>
              </a:lnSpc>
              <a:buClr>
                <a:srgbClr val="ff0000"/>
              </a:buClr>
              <a:buSzPct val="75000"/>
              <a:buFont typeface="Tahoma"/>
              <a:buAutoNum type="arabicPeriod"/>
            </a:pPr>
            <a:r>
              <a:rPr lang="en-US" sz="2800" spc="-1" strike="noStrike">
                <a:solidFill>
                  <a:srgbClr val="3333cc"/>
                </a:solidFill>
                <a:uFill>
                  <a:solidFill>
                    <a:srgbClr val="ffffff"/>
                  </a:solidFill>
                </a:uFill>
                <a:latin typeface="Tahoma"/>
              </a:rPr>
              <a:t>Identify possible solutions to the modeled problem and evaluate the solutions.</a:t>
            </a:r>
            <a:endParaRPr/>
          </a:p>
          <a:p>
            <a:pPr lvl="1" marL="914400" indent="-514080">
              <a:lnSpc>
                <a:spcPct val="100000"/>
              </a:lnSpc>
              <a:buClr>
                <a:srgbClr val="ff0000"/>
              </a:buClr>
              <a:buSzPct val="75000"/>
              <a:buFont typeface="Tahoma"/>
              <a:buAutoNum type="arabicPeriod"/>
            </a:pPr>
            <a:r>
              <a:rPr lang="en-US" sz="2800" spc="-1" strike="noStrike">
                <a:solidFill>
                  <a:srgbClr val="3333cc"/>
                </a:solidFill>
                <a:uFill>
                  <a:solidFill>
                    <a:srgbClr val="ffffff"/>
                  </a:solidFill>
                </a:uFill>
                <a:latin typeface="Tahoma"/>
              </a:rPr>
              <a:t>Compare, choose, and recommend a potential solution to the problem.</a:t>
            </a:r>
            <a:endParaRPr/>
          </a:p>
          <a:p>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Information Systems Support </a:t>
            </a:r>
            <a:r>
              <a:rPr lang="en-US" sz="4000" spc="-1" strike="noStrike">
                <a:solidFill>
                  <a:srgbClr val="f85e08"/>
                </a:solidFill>
                <a:uFill>
                  <a:solidFill>
                    <a:srgbClr val="ffffff"/>
                  </a:solidFill>
                </a:uFill>
                <a:latin typeface="Tahoma"/>
              </a:rPr>
              <a:t>
</a:t>
            </a:r>
            <a:r>
              <a:rPr lang="en-US" sz="4000" spc="-1" strike="noStrike">
                <a:solidFill>
                  <a:srgbClr val="f85e08"/>
                </a:solidFill>
                <a:uFill>
                  <a:solidFill>
                    <a:srgbClr val="ffffff"/>
                  </a:solidFill>
                </a:uFill>
                <a:latin typeface="Tahoma"/>
              </a:rPr>
              <a:t>for Decision Making</a:t>
            </a:r>
            <a:endParaRPr/>
          </a:p>
        </p:txBody>
      </p:sp>
      <p:sp>
        <p:nvSpPr>
          <p:cNvPr id="250" name="TextShape 2"/>
          <p:cNvSpPr txBox="1"/>
          <p:nvPr/>
        </p:nvSpPr>
        <p:spPr>
          <a:xfrm>
            <a:off x="1182600" y="1523880"/>
            <a:ext cx="788472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Group communication and collaboration</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Improved data management</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Managing data warehouses and Big Data</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Analytical support</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Overcoming cognitive limits in processing and storing information</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Knowledge management</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Anywhere, anytime support</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An Early Decision Support Framework</a:t>
            </a:r>
            <a:r>
              <a:rPr lang="en-US" sz="2400" spc="-1" strike="noStrike">
                <a:solidFill>
                  <a:srgbClr val="f85e08"/>
                </a:solidFill>
                <a:uFill>
                  <a:solidFill>
                    <a:srgbClr val="ffffff"/>
                  </a:solidFill>
                </a:uFill>
                <a:latin typeface="Tahoma"/>
              </a:rPr>
              <a:t>    (by Gory and Scott-Morten, 1971)</a:t>
            </a:r>
            <a:endParaRPr/>
          </a:p>
        </p:txBody>
      </p:sp>
      <p:pic>
        <p:nvPicPr>
          <p:cNvPr id="252" name="Picture 2" descr=""/>
          <p:cNvPicPr/>
          <p:nvPr/>
        </p:nvPicPr>
        <p:blipFill>
          <a:blip r:embed="rId1"/>
          <a:stretch/>
        </p:blipFill>
        <p:spPr>
          <a:xfrm>
            <a:off x="828720" y="1523880"/>
            <a:ext cx="8010000" cy="4695480"/>
          </a:xfrm>
          <a:prstGeom prst="rect">
            <a:avLst/>
          </a:prstGeom>
          <a:ln w="9360">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 name="TextShape 1"/>
          <p:cNvSpPr txBox="1"/>
          <p:nvPr/>
        </p:nvSpPr>
        <p:spPr>
          <a:xfrm>
            <a:off x="1150920" y="250920"/>
            <a:ext cx="7992720" cy="104436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An Early Decision Support Framework </a:t>
            </a:r>
            <a:endParaRPr/>
          </a:p>
        </p:txBody>
      </p:sp>
      <p:sp>
        <p:nvSpPr>
          <p:cNvPr id="254" name="TextShape 2"/>
          <p:cNvSpPr txBox="1"/>
          <p:nvPr/>
        </p:nvSpPr>
        <p:spPr>
          <a:xfrm>
            <a:off x="1182600" y="1523880"/>
            <a:ext cx="780840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Degree of Structuredness (Simon, 1977)</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Decisions are classified as </a:t>
            </a:r>
            <a:endParaRPr/>
          </a:p>
          <a:p>
            <a:pPr lvl="2" marL="1143000" indent="-228240">
              <a:lnSpc>
                <a:spcPct val="100000"/>
              </a:lnSpc>
              <a:buClr>
                <a:srgbClr val="3333cc"/>
              </a:buClr>
              <a:buSzPct val="50000"/>
              <a:buFont typeface="Wingdings" charset="2"/>
              <a:buChar char=""/>
            </a:pPr>
            <a:r>
              <a:rPr lang="en-US" sz="2400" spc="-1" strike="noStrike">
                <a:solidFill>
                  <a:srgbClr val="3333cc"/>
                </a:solidFill>
                <a:uFill>
                  <a:solidFill>
                    <a:srgbClr val="ffffff"/>
                  </a:solidFill>
                </a:uFill>
                <a:latin typeface="Tahoma"/>
              </a:rPr>
              <a:t>Highly structured (a.k.a. programmed)</a:t>
            </a:r>
            <a:endParaRPr/>
          </a:p>
          <a:p>
            <a:pPr lvl="2" marL="1143000" indent="-228240">
              <a:lnSpc>
                <a:spcPct val="100000"/>
              </a:lnSpc>
              <a:buClr>
                <a:srgbClr val="3333cc"/>
              </a:buClr>
              <a:buSzPct val="50000"/>
              <a:buFont typeface="Wingdings" charset="2"/>
              <a:buChar char=""/>
            </a:pPr>
            <a:r>
              <a:rPr lang="en-US" sz="2400" spc="-1" strike="noStrike">
                <a:solidFill>
                  <a:srgbClr val="3333cc"/>
                </a:solidFill>
                <a:uFill>
                  <a:solidFill>
                    <a:srgbClr val="ffffff"/>
                  </a:solidFill>
                </a:uFill>
                <a:latin typeface="Tahoma"/>
              </a:rPr>
              <a:t>Semi-structured</a:t>
            </a:r>
            <a:endParaRPr/>
          </a:p>
          <a:p>
            <a:pPr lvl="2" marL="1143000" indent="-228240">
              <a:lnSpc>
                <a:spcPct val="100000"/>
              </a:lnSpc>
              <a:buClr>
                <a:srgbClr val="3333cc"/>
              </a:buClr>
              <a:buSzPct val="50000"/>
              <a:buFont typeface="Wingdings" charset="2"/>
              <a:buChar char=""/>
            </a:pPr>
            <a:r>
              <a:rPr lang="en-US" sz="2400" spc="-1" strike="noStrike">
                <a:solidFill>
                  <a:srgbClr val="3333cc"/>
                </a:solidFill>
                <a:uFill>
                  <a:solidFill>
                    <a:srgbClr val="ffffff"/>
                  </a:solidFill>
                </a:uFill>
                <a:latin typeface="Tahoma"/>
              </a:rPr>
              <a:t>Highly unstructured (i.e., nonprogrammed)  </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Types of Control (Anthony, 1965)</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Strategic planning (top-level, long-range)</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Management control (tactical planning)</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Operational control</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The Concept of DSS</a:t>
            </a:r>
            <a:endParaRPr/>
          </a:p>
        </p:txBody>
      </p:sp>
      <p:sp>
        <p:nvSpPr>
          <p:cNvPr id="256" name="TextShape 2"/>
          <p:cNvSpPr txBox="1"/>
          <p:nvPr/>
        </p:nvSpPr>
        <p:spPr>
          <a:xfrm>
            <a:off x="762120" y="1523880"/>
            <a:ext cx="819288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2800" spc="-1" strike="noStrike">
                <a:solidFill>
                  <a:srgbClr val="3333cc"/>
                </a:solidFill>
                <a:uFill>
                  <a:solidFill>
                    <a:srgbClr val="ffffff"/>
                  </a:solidFill>
                </a:uFill>
                <a:latin typeface="Tahoma"/>
              </a:rPr>
              <a:t>DSS - interactive computer-based systems, which help decision makers utilize data and models to solve unstructured problems</a:t>
            </a:r>
            <a:endParaRPr/>
          </a:p>
          <a:p>
            <a:pPr algn="r">
              <a:lnSpc>
                <a:spcPct val="100000"/>
              </a:lnSpc>
            </a:pPr>
            <a:r>
              <a:rPr i="1" lang="en-US" sz="2400" spc="-1" strike="noStrike">
                <a:solidFill>
                  <a:srgbClr val="3333cc"/>
                </a:solidFill>
                <a:uFill>
                  <a:solidFill>
                    <a:srgbClr val="ffffff"/>
                  </a:solidFill>
                </a:uFill>
                <a:latin typeface="Tahoma"/>
              </a:rPr>
              <a:t>(Gorry and Scott-Morton, 1971)</a:t>
            </a:r>
            <a:endParaRPr/>
          </a:p>
          <a:p>
            <a:pPr marL="343080" indent="-342720">
              <a:lnSpc>
                <a:spcPct val="100000"/>
              </a:lnSpc>
              <a:buClr>
                <a:srgbClr val="3333cc"/>
              </a:buClr>
              <a:buSzPct val="60000"/>
              <a:buFont typeface="Wingdings" charset="2"/>
              <a:buChar char=""/>
            </a:pPr>
            <a:r>
              <a:rPr lang="en-US" sz="2800" spc="-1" strike="noStrike">
                <a:solidFill>
                  <a:srgbClr val="3333cc"/>
                </a:solidFill>
                <a:uFill>
                  <a:solidFill>
                    <a:srgbClr val="ffffff"/>
                  </a:solidFill>
                </a:uFill>
                <a:latin typeface="Tahoma"/>
              </a:rPr>
              <a:t>Decision support systems couple the intellectual resources of individuals with the capabilities of the computer to improve the quality of decisions.</a:t>
            </a:r>
            <a:endParaRPr/>
          </a:p>
          <a:p>
            <a:pPr marL="343080" indent="-342720">
              <a:lnSpc>
                <a:spcPct val="100000"/>
              </a:lnSpc>
              <a:buClr>
                <a:srgbClr val="3333cc"/>
              </a:buClr>
              <a:buSzPct val="60000"/>
              <a:buFont typeface="Wingdings" charset="2"/>
              <a:buChar char=""/>
            </a:pPr>
            <a:r>
              <a:rPr lang="en-US" sz="2800" spc="-1" strike="noStrike">
                <a:solidFill>
                  <a:srgbClr val="3333cc"/>
                </a:solidFill>
                <a:uFill>
                  <a:solidFill>
                    <a:srgbClr val="ffffff"/>
                  </a:solidFill>
                </a:uFill>
                <a:latin typeface="Tahoma"/>
              </a:rPr>
              <a:t>DS as an Umbrella Term</a:t>
            </a:r>
            <a:endParaRPr/>
          </a:p>
          <a:p>
            <a:pPr marL="343080" indent="-342720">
              <a:lnSpc>
                <a:spcPct val="100000"/>
              </a:lnSpc>
              <a:buClr>
                <a:srgbClr val="3333cc"/>
              </a:buClr>
              <a:buSzPct val="60000"/>
              <a:buFont typeface="Wingdings" charset="2"/>
              <a:buChar char=""/>
            </a:pPr>
            <a:r>
              <a:rPr lang="en-US" sz="2800" spc="-1" strike="noStrike">
                <a:solidFill>
                  <a:srgbClr val="3333cc"/>
                </a:solidFill>
                <a:uFill>
                  <a:solidFill>
                    <a:srgbClr val="ffffff"/>
                  </a:solidFill>
                </a:uFill>
                <a:latin typeface="Tahoma"/>
              </a:rPr>
              <a:t>Evolution of DS into Business Intelligence</a:t>
            </a:r>
            <a:endParaRPr/>
          </a:p>
          <a:p>
            <a:pPr>
              <a:lnSpc>
                <a:spcPct val="100000"/>
              </a:lnSpc>
            </a:pP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Plan of the Book</a:t>
            </a:r>
            <a:endParaRPr/>
          </a:p>
        </p:txBody>
      </p:sp>
      <p:sp>
        <p:nvSpPr>
          <p:cNvPr id="219" name="TextShape 2"/>
          <p:cNvSpPr txBox="1"/>
          <p:nvPr/>
        </p:nvSpPr>
        <p:spPr>
          <a:xfrm>
            <a:off x="1066680" y="1600200"/>
            <a:ext cx="7887960" cy="472392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f85e08"/>
                </a:solidFill>
                <a:uFill>
                  <a:solidFill>
                    <a:srgbClr val="ffffff"/>
                  </a:solidFill>
                </a:uFill>
                <a:latin typeface="Tahoma"/>
              </a:rPr>
              <a:t>Part I</a:t>
            </a:r>
            <a:r>
              <a:rPr lang="en-US" sz="3200" spc="-1" strike="noStrike">
                <a:solidFill>
                  <a:srgbClr val="3333cc"/>
                </a:solidFill>
                <a:uFill>
                  <a:solidFill>
                    <a:srgbClr val="ffffff"/>
                  </a:solidFill>
                </a:uFill>
                <a:latin typeface="Tahoma"/>
              </a:rPr>
              <a:t> - Decision Making and Analytics: An Overview </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(Chapters 1 &amp; 2)</a:t>
            </a:r>
            <a:endParaRPr/>
          </a:p>
          <a:p>
            <a:pPr marL="343080" indent="-342720">
              <a:lnSpc>
                <a:spcPct val="100000"/>
              </a:lnSpc>
              <a:buClr>
                <a:srgbClr val="3333cc"/>
              </a:buClr>
              <a:buSzPct val="60000"/>
              <a:buFont typeface="Wingdings" charset="2"/>
              <a:buChar char=""/>
            </a:pPr>
            <a:r>
              <a:rPr lang="en-US" sz="3200" spc="-1" strike="noStrike">
                <a:solidFill>
                  <a:srgbClr val="f85e08"/>
                </a:solidFill>
                <a:uFill>
                  <a:solidFill>
                    <a:srgbClr val="ffffff"/>
                  </a:solidFill>
                </a:uFill>
                <a:latin typeface="Tahoma"/>
              </a:rPr>
              <a:t>Part II </a:t>
            </a:r>
            <a:r>
              <a:rPr lang="en-US" sz="3200" spc="-1" strike="noStrike">
                <a:solidFill>
                  <a:srgbClr val="3333cc"/>
                </a:solidFill>
                <a:uFill>
                  <a:solidFill>
                    <a:srgbClr val="ffffff"/>
                  </a:solidFill>
                </a:uFill>
                <a:latin typeface="Tahoma"/>
              </a:rPr>
              <a:t>- Descriptive Analytics </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(Chapters 3 &amp; 4)</a:t>
            </a:r>
            <a:endParaRPr/>
          </a:p>
          <a:p>
            <a:pPr marL="343080" indent="-342720">
              <a:lnSpc>
                <a:spcPct val="100000"/>
              </a:lnSpc>
              <a:buClr>
                <a:srgbClr val="3333cc"/>
              </a:buClr>
              <a:buSzPct val="60000"/>
              <a:buFont typeface="Wingdings" charset="2"/>
              <a:buChar char=""/>
            </a:pPr>
            <a:r>
              <a:rPr lang="en-US" sz="3200" spc="-1" strike="noStrike">
                <a:solidFill>
                  <a:srgbClr val="f85e08"/>
                </a:solidFill>
                <a:uFill>
                  <a:solidFill>
                    <a:srgbClr val="ffffff"/>
                  </a:solidFill>
                </a:uFill>
                <a:latin typeface="Tahoma"/>
              </a:rPr>
              <a:t>Part III </a:t>
            </a:r>
            <a:r>
              <a:rPr lang="en-US" sz="3200" spc="-1" strike="noStrike">
                <a:solidFill>
                  <a:srgbClr val="3333cc"/>
                </a:solidFill>
                <a:uFill>
                  <a:solidFill>
                    <a:srgbClr val="ffffff"/>
                  </a:solidFill>
                </a:uFill>
                <a:latin typeface="Tahoma"/>
              </a:rPr>
              <a:t>- Predictive Analytics </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Chapters 5 - 8</a:t>
            </a:r>
            <a:endParaRPr/>
          </a:p>
          <a:p>
            <a:pPr marL="343080" indent="-342720">
              <a:lnSpc>
                <a:spcPct val="100000"/>
              </a:lnSpc>
              <a:buClr>
                <a:srgbClr val="3333cc"/>
              </a:buClr>
              <a:buSzPct val="60000"/>
              <a:buFont typeface="Wingdings" charset="2"/>
              <a:buChar char=""/>
            </a:pPr>
            <a:r>
              <a:rPr lang="en-US" sz="3200" spc="-1" strike="noStrike">
                <a:solidFill>
                  <a:srgbClr val="f85e08"/>
                </a:solidFill>
                <a:uFill>
                  <a:solidFill>
                    <a:srgbClr val="ffffff"/>
                  </a:solidFill>
                </a:uFill>
                <a:latin typeface="Tahoma"/>
              </a:rPr>
              <a:t>Part IV </a:t>
            </a:r>
            <a:r>
              <a:rPr lang="en-US" sz="3200" spc="-1" strike="noStrike">
                <a:solidFill>
                  <a:srgbClr val="3333cc"/>
                </a:solidFill>
                <a:uFill>
                  <a:solidFill>
                    <a:srgbClr val="ffffff"/>
                  </a:solidFill>
                </a:uFill>
                <a:latin typeface="Tahoma"/>
              </a:rPr>
              <a:t>- Prescriptive Analytics</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Chapter 9 - 12</a:t>
            </a:r>
            <a:endParaRPr/>
          </a:p>
          <a:p>
            <a:pPr marL="343080" indent="-342720">
              <a:lnSpc>
                <a:spcPct val="100000"/>
              </a:lnSpc>
              <a:buClr>
                <a:srgbClr val="3333cc"/>
              </a:buClr>
              <a:buSzPct val="60000"/>
              <a:buFont typeface="Wingdings" charset="2"/>
              <a:buChar char=""/>
            </a:pPr>
            <a:r>
              <a:rPr lang="en-US" sz="3200" spc="-1" strike="noStrike">
                <a:solidFill>
                  <a:srgbClr val="f85e08"/>
                </a:solidFill>
                <a:uFill>
                  <a:solidFill>
                    <a:srgbClr val="ffffff"/>
                  </a:solidFill>
                </a:uFill>
                <a:latin typeface="Tahoma"/>
              </a:rPr>
              <a:t>Part V </a:t>
            </a:r>
            <a:r>
              <a:rPr lang="en-US" sz="3200" spc="-1" strike="noStrike">
                <a:solidFill>
                  <a:srgbClr val="3333cc"/>
                </a:solidFill>
                <a:uFill>
                  <a:solidFill>
                    <a:srgbClr val="ffffff"/>
                  </a:solidFill>
                </a:uFill>
                <a:latin typeface="Tahoma"/>
              </a:rPr>
              <a:t>- Big Data and Future Directions for Business Analytics</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Chapters 13 &amp; 14</a:t>
            </a:r>
            <a:endParaRPr/>
          </a:p>
          <a:p>
            <a:pPr marL="343080" indent="-342720">
              <a:lnSpc>
                <a:spcPct val="100000"/>
              </a:lnSpc>
              <a:buClr>
                <a:srgbClr val="3333cc"/>
              </a:buClr>
              <a:buSzPct val="60000"/>
              <a:buFont typeface="Wingdings" charset="2"/>
              <a:buChar char=""/>
            </a:pPr>
            <a:r>
              <a:rPr lang="en-US" sz="3200" spc="-1" strike="noStrike">
                <a:solidFill>
                  <a:srgbClr val="f85e08"/>
                </a:solidFill>
                <a:uFill>
                  <a:solidFill>
                    <a:srgbClr val="ffffff"/>
                  </a:solidFill>
                </a:uFill>
                <a:latin typeface="Tahoma"/>
              </a:rPr>
              <a:t>PLUS </a:t>
            </a:r>
            <a:r>
              <a:rPr lang="en-US" sz="3200" spc="-1" strike="noStrike">
                <a:solidFill>
                  <a:srgbClr val="3333cc"/>
                </a:solidFill>
                <a:uFill>
                  <a:solidFill>
                    <a:srgbClr val="ffffff"/>
                  </a:solidFill>
                </a:uFill>
                <a:latin typeface="Tahoma"/>
              </a:rPr>
              <a:t>- Online Supplements</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a:t>
            </a:r>
            <a:endParaRPr/>
          </a:p>
          <a:p>
            <a:pPr>
              <a:lnSpc>
                <a:spcPct val="100000"/>
              </a:lnSpc>
            </a:pPr>
            <a:endParaRPr/>
          </a:p>
        </p:txBody>
      </p:sp>
      <p:pic>
        <p:nvPicPr>
          <p:cNvPr id="220" name="Picture 2" descr=""/>
          <p:cNvPicPr/>
          <p:nvPr/>
        </p:nvPicPr>
        <p:blipFill>
          <a:blip r:embed="rId1"/>
          <a:stretch/>
        </p:blipFill>
        <p:spPr>
          <a:xfrm>
            <a:off x="6705720" y="2057400"/>
            <a:ext cx="1904760" cy="237348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7"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 Framework for </a:t>
            </a:r>
            <a:r>
              <a:rPr lang="en-US" sz="4000" spc="-1" strike="noStrike">
                <a:solidFill>
                  <a:srgbClr val="f85e08"/>
                </a:solidFill>
                <a:uFill>
                  <a:solidFill>
                    <a:srgbClr val="ffffff"/>
                  </a:solidFill>
                </a:uFill>
                <a:latin typeface="Tahoma"/>
              </a:rPr>
              <a:t>
</a:t>
            </a:r>
            <a:r>
              <a:rPr lang="en-US" sz="4000" spc="-1" strike="noStrike">
                <a:solidFill>
                  <a:srgbClr val="f85e08"/>
                </a:solidFill>
                <a:uFill>
                  <a:solidFill>
                    <a:srgbClr val="ffffff"/>
                  </a:solidFill>
                </a:uFill>
                <a:latin typeface="Tahoma"/>
              </a:rPr>
              <a:t>Business Intelligence (BI) </a:t>
            </a:r>
            <a:endParaRPr/>
          </a:p>
        </p:txBody>
      </p:sp>
      <p:sp>
        <p:nvSpPr>
          <p:cNvPr id="258" name="TextShape 2"/>
          <p:cNvSpPr txBox="1"/>
          <p:nvPr/>
        </p:nvSpPr>
        <p:spPr>
          <a:xfrm>
            <a:off x="685800" y="1600200"/>
            <a:ext cx="838152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BI is an evolution of decision support concepts over time</a:t>
            </a:r>
            <a:endParaRPr/>
          </a:p>
          <a:p>
            <a:pPr lvl="2" marL="1143000" indent="-228240">
              <a:lnSpc>
                <a:spcPct val="100000"/>
              </a:lnSpc>
              <a:buClr>
                <a:srgbClr val="3333cc"/>
              </a:buClr>
              <a:buSzPct val="50000"/>
              <a:buFont typeface="Wingdings" charset="2"/>
              <a:buChar char=""/>
            </a:pPr>
            <a:r>
              <a:rPr lang="en-US" sz="2800" spc="-1" strike="noStrike">
                <a:solidFill>
                  <a:srgbClr val="ff0000"/>
                </a:solidFill>
                <a:uFill>
                  <a:solidFill>
                    <a:srgbClr val="ffffff"/>
                  </a:solidFill>
                </a:uFill>
                <a:latin typeface="Tahoma"/>
              </a:rPr>
              <a:t>Then:</a:t>
            </a:r>
            <a:r>
              <a:rPr lang="en-US" sz="2800" spc="-1" strike="noStrike">
                <a:solidFill>
                  <a:srgbClr val="3333cc"/>
                </a:solidFill>
                <a:uFill>
                  <a:solidFill>
                    <a:srgbClr val="ffffff"/>
                  </a:solidFill>
                </a:uFill>
                <a:latin typeface="Tahoma"/>
              </a:rPr>
              <a:t> Executive Information System </a:t>
            </a:r>
            <a:endParaRPr/>
          </a:p>
          <a:p>
            <a:pPr lvl="2" marL="1143000" indent="-228240">
              <a:lnSpc>
                <a:spcPct val="100000"/>
              </a:lnSpc>
              <a:buClr>
                <a:srgbClr val="3333cc"/>
              </a:buClr>
              <a:buSzPct val="50000"/>
              <a:buFont typeface="Wingdings" charset="2"/>
              <a:buChar char=""/>
            </a:pPr>
            <a:r>
              <a:rPr lang="en-US" sz="2800" spc="-1" strike="noStrike">
                <a:solidFill>
                  <a:srgbClr val="ff0000"/>
                </a:solidFill>
                <a:uFill>
                  <a:solidFill>
                    <a:srgbClr val="ffffff"/>
                  </a:solidFill>
                </a:uFill>
                <a:latin typeface="Tahoma"/>
              </a:rPr>
              <a:t>Now:</a:t>
            </a:r>
            <a:r>
              <a:rPr lang="en-US" sz="2800" spc="-1" strike="noStrike">
                <a:solidFill>
                  <a:srgbClr val="3333cc"/>
                </a:solidFill>
                <a:uFill>
                  <a:solidFill>
                    <a:srgbClr val="ffffff"/>
                  </a:solidFill>
                </a:uFill>
                <a:latin typeface="Tahoma"/>
              </a:rPr>
              <a:t> Everybody’s Information System (BI)</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BI systems are enhanced with additional visualizations, alerts, and performance measurement capabilities</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The term BI emerged from industry</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9"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Definition of BI</a:t>
            </a:r>
            <a:endParaRPr/>
          </a:p>
        </p:txBody>
      </p:sp>
      <p:sp>
        <p:nvSpPr>
          <p:cNvPr id="260" name="TextShape 2"/>
          <p:cNvSpPr txBox="1"/>
          <p:nvPr/>
        </p:nvSpPr>
        <p:spPr>
          <a:xfrm>
            <a:off x="762120" y="1523880"/>
            <a:ext cx="819288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2800" spc="-1" strike="noStrike">
                <a:solidFill>
                  <a:srgbClr val="3333cc"/>
                </a:solidFill>
                <a:uFill>
                  <a:solidFill>
                    <a:srgbClr val="ffffff"/>
                  </a:solidFill>
                </a:uFill>
                <a:latin typeface="Tahoma"/>
              </a:rPr>
              <a:t>BI is an umbrella term that combines architectures, tools, databases, analytical tools, applications, and methodologies</a:t>
            </a:r>
            <a:endParaRPr/>
          </a:p>
          <a:p>
            <a:pPr marL="343080" indent="-342720">
              <a:lnSpc>
                <a:spcPct val="100000"/>
              </a:lnSpc>
              <a:buClr>
                <a:srgbClr val="3333cc"/>
              </a:buClr>
              <a:buSzPct val="60000"/>
              <a:buFont typeface="Wingdings" charset="2"/>
              <a:buChar char=""/>
            </a:pPr>
            <a:r>
              <a:rPr lang="en-US" sz="2800" spc="-1" strike="noStrike">
                <a:solidFill>
                  <a:srgbClr val="3333cc"/>
                </a:solidFill>
                <a:uFill>
                  <a:solidFill>
                    <a:srgbClr val="ffffff"/>
                  </a:solidFill>
                </a:uFill>
                <a:latin typeface="Tahoma"/>
              </a:rPr>
              <a:t>BI is a content-free expression, so it means different things to different people</a:t>
            </a:r>
            <a:endParaRPr/>
          </a:p>
          <a:p>
            <a:pPr marL="343080" indent="-342720">
              <a:lnSpc>
                <a:spcPct val="100000"/>
              </a:lnSpc>
              <a:buClr>
                <a:srgbClr val="3333cc"/>
              </a:buClr>
              <a:buSzPct val="60000"/>
              <a:buFont typeface="Wingdings" charset="2"/>
              <a:buChar char=""/>
            </a:pPr>
            <a:r>
              <a:rPr lang="en-US" sz="2800" spc="-1" strike="noStrike">
                <a:solidFill>
                  <a:srgbClr val="3333cc"/>
                </a:solidFill>
                <a:uFill>
                  <a:solidFill>
                    <a:srgbClr val="ffffff"/>
                  </a:solidFill>
                </a:uFill>
                <a:latin typeface="Tahoma"/>
              </a:rPr>
              <a:t>BI's major objective is to enable easy access to data (and models) to provide business managers with the ability to conduct analysis</a:t>
            </a:r>
            <a:endParaRPr/>
          </a:p>
          <a:p>
            <a:pPr marL="343080" indent="-342720">
              <a:lnSpc>
                <a:spcPct val="100000"/>
              </a:lnSpc>
              <a:buClr>
                <a:srgbClr val="3333cc"/>
              </a:buClr>
              <a:buSzPct val="60000"/>
              <a:buFont typeface="Wingdings" charset="2"/>
              <a:buChar char=""/>
            </a:pPr>
            <a:r>
              <a:rPr lang="en-US" sz="2800" spc="-1" strike="noStrike">
                <a:solidFill>
                  <a:srgbClr val="3333cc"/>
                </a:solidFill>
                <a:uFill>
                  <a:solidFill>
                    <a:srgbClr val="ffffff"/>
                  </a:solidFill>
                </a:uFill>
                <a:latin typeface="Tahoma"/>
              </a:rPr>
              <a:t>BI helps </a:t>
            </a:r>
            <a:r>
              <a:rPr i="1" lang="en-US" sz="2800" spc="-1" strike="noStrike">
                <a:solidFill>
                  <a:srgbClr val="3333cc"/>
                </a:solidFill>
                <a:uFill>
                  <a:solidFill>
                    <a:srgbClr val="ffffff"/>
                  </a:solidFill>
                </a:uFill>
                <a:latin typeface="Tahoma"/>
              </a:rPr>
              <a:t>transform</a:t>
            </a:r>
            <a:r>
              <a:rPr lang="en-US" sz="2800" spc="-1" strike="noStrike">
                <a:solidFill>
                  <a:srgbClr val="3333cc"/>
                </a:solidFill>
                <a:uFill>
                  <a:solidFill>
                    <a:srgbClr val="ffffff"/>
                  </a:solidFill>
                </a:uFill>
                <a:latin typeface="Tahoma"/>
              </a:rPr>
              <a:t> data, to information (and knowledge), to decisions, and finally to action</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1"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 Brief History of BI</a:t>
            </a:r>
            <a:endParaRPr/>
          </a:p>
        </p:txBody>
      </p:sp>
      <p:sp>
        <p:nvSpPr>
          <p:cNvPr id="262" name="TextShape 2"/>
          <p:cNvSpPr txBox="1"/>
          <p:nvPr/>
        </p:nvSpPr>
        <p:spPr>
          <a:xfrm>
            <a:off x="762120" y="1523880"/>
            <a:ext cx="822924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The term BI was coined by the Gartner Group in the mid-1990s</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However, the concept is much older</a:t>
            </a:r>
            <a:endParaRPr/>
          </a:p>
          <a:p>
            <a:pPr lvl="1" marL="743040" indent="-285480">
              <a:lnSpc>
                <a:spcPct val="100000"/>
              </a:lnSpc>
              <a:buClr>
                <a:srgbClr val="ff0000"/>
              </a:buClr>
              <a:buSzPct val="55000"/>
              <a:buFont typeface="Wingdings" charset="2"/>
              <a:buChar char=""/>
            </a:pPr>
            <a:r>
              <a:rPr lang="en-US" sz="2400" spc="-1" strike="noStrike">
                <a:solidFill>
                  <a:srgbClr val="3333cc"/>
                </a:solidFill>
                <a:uFill>
                  <a:solidFill>
                    <a:srgbClr val="ffffff"/>
                  </a:solidFill>
                </a:uFill>
                <a:latin typeface="Tahoma"/>
              </a:rPr>
              <a:t>1970s - MIS reporting - static/periodic reports</a:t>
            </a:r>
            <a:endParaRPr/>
          </a:p>
          <a:p>
            <a:pPr lvl="1" marL="743040" indent="-285480">
              <a:lnSpc>
                <a:spcPct val="100000"/>
              </a:lnSpc>
              <a:buClr>
                <a:srgbClr val="ff0000"/>
              </a:buClr>
              <a:buSzPct val="55000"/>
              <a:buFont typeface="Wingdings" charset="2"/>
              <a:buChar char=""/>
            </a:pPr>
            <a:r>
              <a:rPr lang="en-US" sz="2400" spc="-1" strike="noStrike">
                <a:solidFill>
                  <a:srgbClr val="3333cc"/>
                </a:solidFill>
                <a:uFill>
                  <a:solidFill>
                    <a:srgbClr val="ffffff"/>
                  </a:solidFill>
                </a:uFill>
                <a:latin typeface="Tahoma"/>
              </a:rPr>
              <a:t>1980s - Executive Information Systems (EIS)</a:t>
            </a:r>
            <a:endParaRPr/>
          </a:p>
          <a:p>
            <a:pPr lvl="1" marL="743040" indent="-285480">
              <a:lnSpc>
                <a:spcPct val="100000"/>
              </a:lnSpc>
              <a:buClr>
                <a:srgbClr val="ff0000"/>
              </a:buClr>
              <a:buSzPct val="55000"/>
              <a:buFont typeface="Wingdings" charset="2"/>
              <a:buChar char=""/>
            </a:pPr>
            <a:r>
              <a:rPr lang="en-US" sz="2400" spc="-1" strike="noStrike">
                <a:solidFill>
                  <a:srgbClr val="3333cc"/>
                </a:solidFill>
                <a:uFill>
                  <a:solidFill>
                    <a:srgbClr val="ffffff"/>
                  </a:solidFill>
                </a:uFill>
                <a:latin typeface="Tahoma"/>
              </a:rPr>
              <a:t>1990s - OLAP, dynamic, multidimensional, ad-hoc reporting -&gt; coining of the term “BI”</a:t>
            </a:r>
            <a:endParaRPr/>
          </a:p>
          <a:p>
            <a:pPr lvl="1" marL="743040" indent="-285480">
              <a:lnSpc>
                <a:spcPct val="100000"/>
              </a:lnSpc>
              <a:buClr>
                <a:srgbClr val="ff0000"/>
              </a:buClr>
              <a:buSzPct val="55000"/>
              <a:buFont typeface="Wingdings" charset="2"/>
              <a:buChar char=""/>
            </a:pPr>
            <a:r>
              <a:rPr lang="en-US" sz="2400" spc="-1" strike="noStrike">
                <a:solidFill>
                  <a:srgbClr val="3333cc"/>
                </a:solidFill>
                <a:uFill>
                  <a:solidFill>
                    <a:srgbClr val="ffffff"/>
                  </a:solidFill>
                </a:uFill>
                <a:latin typeface="Tahoma"/>
              </a:rPr>
              <a:t> </a:t>
            </a:r>
            <a:r>
              <a:rPr lang="en-US" sz="2400" spc="-1" strike="noStrike">
                <a:solidFill>
                  <a:srgbClr val="3333cc"/>
                </a:solidFill>
                <a:uFill>
                  <a:solidFill>
                    <a:srgbClr val="ffffff"/>
                  </a:solidFill>
                </a:uFill>
                <a:latin typeface="Tahoma"/>
              </a:rPr>
              <a:t>2010s - Inclusion of AI and Data/Text Mining capabilities; Web-based Portals/Dashboards, Big Data, Social Media, Analytics</a:t>
            </a:r>
            <a:endParaRPr/>
          </a:p>
          <a:p>
            <a:pPr lvl="1" marL="743040" indent="-285480">
              <a:lnSpc>
                <a:spcPct val="100000"/>
              </a:lnSpc>
              <a:buClr>
                <a:srgbClr val="ff0000"/>
              </a:buClr>
              <a:buSzPct val="55000"/>
              <a:buFont typeface="Wingdings" charset="2"/>
              <a:buChar char=""/>
            </a:pPr>
            <a:r>
              <a:rPr lang="en-US" sz="2400" spc="-1" strike="noStrike">
                <a:solidFill>
                  <a:srgbClr val="3333cc"/>
                </a:solidFill>
                <a:uFill>
                  <a:solidFill>
                    <a:srgbClr val="ffffff"/>
                  </a:solidFill>
                </a:uFill>
                <a:latin typeface="Tahoma"/>
              </a:rPr>
              <a:t>2020s  - yet to be seen</a:t>
            </a:r>
            <a:endParaRPr/>
          </a:p>
          <a:p>
            <a:endParaRPr/>
          </a:p>
          <a:p>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The Evolution of BI Capabilities</a:t>
            </a:r>
            <a:endParaRPr/>
          </a:p>
        </p:txBody>
      </p:sp>
      <p:pic>
        <p:nvPicPr>
          <p:cNvPr id="264" name="Picture 2" descr=""/>
          <p:cNvPicPr/>
          <p:nvPr/>
        </p:nvPicPr>
        <p:blipFill>
          <a:blip r:embed="rId1"/>
          <a:stretch/>
        </p:blipFill>
        <p:spPr>
          <a:xfrm>
            <a:off x="1676520" y="1600200"/>
            <a:ext cx="5105160" cy="4721760"/>
          </a:xfrm>
          <a:prstGeom prst="rect">
            <a:avLst/>
          </a:prstGeom>
          <a:ln w="9360">
            <a:noFill/>
          </a:ln>
        </p:spPr>
      </p:pic>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5"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The Architecture of BI</a:t>
            </a:r>
            <a:endParaRPr/>
          </a:p>
        </p:txBody>
      </p:sp>
      <p:sp>
        <p:nvSpPr>
          <p:cNvPr id="266" name="TextShape 2"/>
          <p:cNvSpPr txBox="1"/>
          <p:nvPr/>
        </p:nvSpPr>
        <p:spPr>
          <a:xfrm>
            <a:off x="762120" y="1523880"/>
            <a:ext cx="819288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A BI system has four major components</a:t>
            </a:r>
            <a:endParaRPr/>
          </a:p>
          <a:p>
            <a:pPr lvl="1" marL="743040" indent="-285480">
              <a:lnSpc>
                <a:spcPct val="100000"/>
              </a:lnSpc>
              <a:buClr>
                <a:srgbClr val="ff0000"/>
              </a:buClr>
              <a:buSzPct val="55000"/>
              <a:buFont typeface="Wingdings" charset="2"/>
              <a:buChar char=""/>
            </a:pPr>
            <a:r>
              <a:rPr lang="en-US" sz="2800" spc="-1" strike="noStrike">
                <a:solidFill>
                  <a:srgbClr val="ff3300"/>
                </a:solidFill>
                <a:uFill>
                  <a:solidFill>
                    <a:srgbClr val="ffffff"/>
                  </a:solidFill>
                </a:uFill>
                <a:latin typeface="Tahoma"/>
              </a:rPr>
              <a:t>a data warehouse</a:t>
            </a:r>
            <a:r>
              <a:rPr lang="en-US" sz="2800" spc="-1" strike="noStrike">
                <a:solidFill>
                  <a:srgbClr val="3333cc"/>
                </a:solidFill>
                <a:uFill>
                  <a:solidFill>
                    <a:srgbClr val="ffffff"/>
                  </a:solidFill>
                </a:uFill>
                <a:latin typeface="Tahoma"/>
              </a:rPr>
              <a:t>, with its source data</a:t>
            </a:r>
            <a:endParaRPr/>
          </a:p>
          <a:p>
            <a:pPr lvl="1" marL="743040" indent="-285480">
              <a:lnSpc>
                <a:spcPct val="100000"/>
              </a:lnSpc>
              <a:buClr>
                <a:srgbClr val="ff0000"/>
              </a:buClr>
              <a:buSzPct val="55000"/>
              <a:buFont typeface="Wingdings" charset="2"/>
              <a:buChar char=""/>
            </a:pPr>
            <a:r>
              <a:rPr lang="en-US" sz="2800" spc="-1" strike="noStrike">
                <a:solidFill>
                  <a:srgbClr val="ff3300"/>
                </a:solidFill>
                <a:uFill>
                  <a:solidFill>
                    <a:srgbClr val="ffffff"/>
                  </a:solidFill>
                </a:uFill>
                <a:latin typeface="Tahoma"/>
              </a:rPr>
              <a:t>business analytics</a:t>
            </a:r>
            <a:r>
              <a:rPr lang="en-US" sz="2800" spc="-1" strike="noStrike">
                <a:solidFill>
                  <a:srgbClr val="3333cc"/>
                </a:solidFill>
                <a:uFill>
                  <a:solidFill>
                    <a:srgbClr val="ffffff"/>
                  </a:solidFill>
                </a:uFill>
                <a:latin typeface="Tahoma"/>
              </a:rPr>
              <a:t>, a collection of tools for manipulating, mining, and analyzing the data in the data warehouse </a:t>
            </a:r>
            <a:endParaRPr/>
          </a:p>
          <a:p>
            <a:pPr lvl="1" marL="743040" indent="-285480">
              <a:lnSpc>
                <a:spcPct val="100000"/>
              </a:lnSpc>
              <a:buClr>
                <a:srgbClr val="ff0000"/>
              </a:buClr>
              <a:buSzPct val="55000"/>
              <a:buFont typeface="Wingdings" charset="2"/>
              <a:buChar char=""/>
            </a:pPr>
            <a:r>
              <a:rPr lang="en-US" sz="2800" spc="-1" strike="noStrike">
                <a:solidFill>
                  <a:srgbClr val="ff3300"/>
                </a:solidFill>
                <a:uFill>
                  <a:solidFill>
                    <a:srgbClr val="ffffff"/>
                  </a:solidFill>
                </a:uFill>
                <a:latin typeface="Tahoma"/>
              </a:rPr>
              <a:t>business performance management </a:t>
            </a:r>
            <a:r>
              <a:rPr lang="en-US" sz="2800" spc="-1" strike="noStrike">
                <a:solidFill>
                  <a:srgbClr val="3333cc"/>
                </a:solidFill>
                <a:uFill>
                  <a:solidFill>
                    <a:srgbClr val="ffffff"/>
                  </a:solidFill>
                </a:uFill>
                <a:latin typeface="Tahoma"/>
              </a:rPr>
              <a:t>(BPM) for monitoring and analyzing performance</a:t>
            </a:r>
            <a:endParaRPr/>
          </a:p>
          <a:p>
            <a:pPr lvl="1" marL="743040" indent="-285480">
              <a:lnSpc>
                <a:spcPct val="100000"/>
              </a:lnSpc>
              <a:buClr>
                <a:srgbClr val="ff0000"/>
              </a:buClr>
              <a:buSzPct val="55000"/>
              <a:buFont typeface="Wingdings" charset="2"/>
              <a:buChar char=""/>
            </a:pPr>
            <a:r>
              <a:rPr lang="en-US" sz="2800" spc="-1" strike="noStrike">
                <a:solidFill>
                  <a:srgbClr val="ff3300"/>
                </a:solidFill>
                <a:uFill>
                  <a:solidFill>
                    <a:srgbClr val="ffffff"/>
                  </a:solidFill>
                </a:uFill>
                <a:latin typeface="Tahoma"/>
              </a:rPr>
              <a:t>a user interface </a:t>
            </a:r>
            <a:r>
              <a:rPr lang="en-US" sz="2800" spc="-1" strike="noStrike">
                <a:solidFill>
                  <a:srgbClr val="3333cc"/>
                </a:solidFill>
                <a:uFill>
                  <a:solidFill>
                    <a:srgbClr val="ffffff"/>
                  </a:solidFill>
                </a:uFill>
                <a:latin typeface="Tahoma"/>
              </a:rPr>
              <a:t>(e.g., dashboard) </a:t>
            </a:r>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7"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 High-Level Architecture of BI</a:t>
            </a:r>
            <a:endParaRPr/>
          </a:p>
        </p:txBody>
      </p:sp>
      <p:pic>
        <p:nvPicPr>
          <p:cNvPr id="268" name="Picture 2" descr=""/>
          <p:cNvPicPr/>
          <p:nvPr/>
        </p:nvPicPr>
        <p:blipFill>
          <a:blip r:embed="rId1"/>
          <a:stretch/>
        </p:blipFill>
        <p:spPr>
          <a:xfrm>
            <a:off x="181440" y="1925640"/>
            <a:ext cx="8733600" cy="4093920"/>
          </a:xfrm>
          <a:prstGeom prst="rect">
            <a:avLst/>
          </a:prstGeom>
          <a:ln>
            <a:noFill/>
          </a:ln>
        </p:spPr>
      </p:pic>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9"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Business Value of BI Analytical Applications</a:t>
            </a:r>
            <a:endParaRPr/>
          </a:p>
        </p:txBody>
      </p:sp>
      <p:sp>
        <p:nvSpPr>
          <p:cNvPr id="270" name="TextShape 2"/>
          <p:cNvSpPr txBox="1"/>
          <p:nvPr/>
        </p:nvSpPr>
        <p:spPr>
          <a:xfrm>
            <a:off x="762120" y="1523880"/>
            <a:ext cx="819288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600" spc="-1" strike="noStrike">
                <a:solidFill>
                  <a:srgbClr val="3333cc"/>
                </a:solidFill>
                <a:uFill>
                  <a:solidFill>
                    <a:srgbClr val="ffffff"/>
                  </a:solidFill>
                </a:uFill>
                <a:latin typeface="Tahoma"/>
              </a:rPr>
              <a:t>Customer segmentation</a:t>
            </a:r>
            <a:endParaRPr/>
          </a:p>
          <a:p>
            <a:pPr marL="343080" indent="-342720">
              <a:lnSpc>
                <a:spcPct val="100000"/>
              </a:lnSpc>
              <a:buClr>
                <a:srgbClr val="3333cc"/>
              </a:buClr>
              <a:buSzPct val="60000"/>
              <a:buFont typeface="Wingdings" charset="2"/>
              <a:buChar char=""/>
            </a:pPr>
            <a:r>
              <a:rPr lang="en-US" sz="3600" spc="-1" strike="noStrike">
                <a:solidFill>
                  <a:srgbClr val="3333cc"/>
                </a:solidFill>
                <a:uFill>
                  <a:solidFill>
                    <a:srgbClr val="ffffff"/>
                  </a:solidFill>
                </a:uFill>
                <a:latin typeface="Tahoma"/>
              </a:rPr>
              <a:t>Propensity to buy</a:t>
            </a:r>
            <a:endParaRPr/>
          </a:p>
          <a:p>
            <a:pPr marL="343080" indent="-342720">
              <a:lnSpc>
                <a:spcPct val="100000"/>
              </a:lnSpc>
              <a:buClr>
                <a:srgbClr val="3333cc"/>
              </a:buClr>
              <a:buSzPct val="60000"/>
              <a:buFont typeface="Wingdings" charset="2"/>
              <a:buChar char=""/>
            </a:pPr>
            <a:r>
              <a:rPr lang="en-US" sz="3600" spc="-1" strike="noStrike">
                <a:solidFill>
                  <a:srgbClr val="3333cc"/>
                </a:solidFill>
                <a:uFill>
                  <a:solidFill>
                    <a:srgbClr val="ffffff"/>
                  </a:solidFill>
                </a:uFill>
                <a:latin typeface="Tahoma"/>
              </a:rPr>
              <a:t>Customer profitability</a:t>
            </a:r>
            <a:endParaRPr/>
          </a:p>
          <a:p>
            <a:pPr marL="343080" indent="-342720">
              <a:lnSpc>
                <a:spcPct val="100000"/>
              </a:lnSpc>
              <a:buClr>
                <a:srgbClr val="3333cc"/>
              </a:buClr>
              <a:buSzPct val="60000"/>
              <a:buFont typeface="Wingdings" charset="2"/>
              <a:buChar char=""/>
            </a:pPr>
            <a:r>
              <a:rPr lang="en-US" sz="3600" spc="-1" strike="noStrike">
                <a:solidFill>
                  <a:srgbClr val="3333cc"/>
                </a:solidFill>
                <a:uFill>
                  <a:solidFill>
                    <a:srgbClr val="ffffff"/>
                  </a:solidFill>
                </a:uFill>
                <a:latin typeface="Tahoma"/>
              </a:rPr>
              <a:t>Fraud detection</a:t>
            </a:r>
            <a:endParaRPr/>
          </a:p>
          <a:p>
            <a:pPr marL="343080" indent="-342720">
              <a:lnSpc>
                <a:spcPct val="100000"/>
              </a:lnSpc>
              <a:buClr>
                <a:srgbClr val="3333cc"/>
              </a:buClr>
              <a:buSzPct val="60000"/>
              <a:buFont typeface="Wingdings" charset="2"/>
              <a:buChar char=""/>
            </a:pPr>
            <a:r>
              <a:rPr lang="en-US" sz="3600" spc="-1" strike="noStrike">
                <a:solidFill>
                  <a:srgbClr val="3333cc"/>
                </a:solidFill>
                <a:uFill>
                  <a:solidFill>
                    <a:srgbClr val="ffffff"/>
                  </a:solidFill>
                </a:uFill>
                <a:latin typeface="Tahoma"/>
              </a:rPr>
              <a:t>Customer attrition</a:t>
            </a:r>
            <a:endParaRPr/>
          </a:p>
          <a:p>
            <a:pPr marL="343080" indent="-342720">
              <a:lnSpc>
                <a:spcPct val="100000"/>
              </a:lnSpc>
              <a:buClr>
                <a:srgbClr val="3333cc"/>
              </a:buClr>
              <a:buSzPct val="60000"/>
              <a:buFont typeface="Wingdings" charset="2"/>
              <a:buChar char=""/>
            </a:pPr>
            <a:r>
              <a:rPr lang="en-US" sz="3600" spc="-1" strike="noStrike">
                <a:solidFill>
                  <a:srgbClr val="3333cc"/>
                </a:solidFill>
                <a:uFill>
                  <a:solidFill>
                    <a:srgbClr val="ffffff"/>
                  </a:solidFill>
                </a:uFill>
                <a:latin typeface="Tahoma"/>
              </a:rPr>
              <a:t>Channel optimization</a:t>
            </a:r>
            <a:endParaRPr/>
          </a:p>
        </p:txBody>
      </p:sp>
      <p:pic>
        <p:nvPicPr>
          <p:cNvPr id="271" name="Picture 3" descr=""/>
          <p:cNvPicPr/>
          <p:nvPr/>
        </p:nvPicPr>
        <p:blipFill>
          <a:blip r:embed="rId1"/>
          <a:stretch/>
        </p:blipFill>
        <p:spPr>
          <a:xfrm>
            <a:off x="6095880" y="2209680"/>
            <a:ext cx="2266560" cy="273348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2"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Application Case 1.1</a:t>
            </a:r>
            <a:endParaRPr/>
          </a:p>
        </p:txBody>
      </p:sp>
      <p:sp>
        <p:nvSpPr>
          <p:cNvPr id="273" name="TextShape 2"/>
          <p:cNvSpPr txBox="1"/>
          <p:nvPr/>
        </p:nvSpPr>
        <p:spPr>
          <a:xfrm>
            <a:off x="1143000" y="1600200"/>
            <a:ext cx="7924320" cy="4800240"/>
          </a:xfrm>
          <a:prstGeom prst="rect">
            <a:avLst/>
          </a:prstGeom>
          <a:noFill/>
          <a:ln>
            <a:noFill/>
          </a:ln>
        </p:spPr>
        <p:txBody>
          <a:bodyPr/>
          <a:p>
            <a:pPr>
              <a:lnSpc>
                <a:spcPct val="100000"/>
              </a:lnSpc>
            </a:pPr>
            <a:r>
              <a:rPr lang="en-US" sz="3900" spc="-1" strike="noStrike">
                <a:solidFill>
                  <a:srgbClr val="f85e08"/>
                </a:solidFill>
                <a:uFill>
                  <a:solidFill>
                    <a:srgbClr val="ffffff"/>
                  </a:solidFill>
                </a:uFill>
                <a:latin typeface="Tahoma"/>
              </a:rPr>
              <a:t>Sabre Helps Its Clients Through Dashboards and Analytics</a:t>
            </a:r>
            <a:endParaRPr/>
          </a:p>
          <a:p>
            <a:pPr>
              <a:lnSpc>
                <a:spcPct val="100000"/>
              </a:lnSpc>
            </a:pPr>
            <a:endParaRPr/>
          </a:p>
          <a:p>
            <a:pPr>
              <a:lnSpc>
                <a:spcPct val="100000"/>
              </a:lnSpc>
            </a:pPr>
            <a:r>
              <a:rPr lang="en-US" sz="3500" spc="-1" strike="noStrike" u="sng">
                <a:solidFill>
                  <a:srgbClr val="f85e08"/>
                </a:solidFill>
                <a:uFill>
                  <a:solidFill>
                    <a:srgbClr val="ffffff"/>
                  </a:solidFill>
                </a:uFill>
                <a:latin typeface="Tahoma"/>
              </a:rPr>
              <a:t>Questions for Discussion</a:t>
            </a:r>
            <a:endParaRPr/>
          </a:p>
          <a:p>
            <a:pPr lvl="1" marL="789120" indent="-514080">
              <a:lnSpc>
                <a:spcPct val="100000"/>
              </a:lnSpc>
              <a:buClr>
                <a:srgbClr val="f85e08"/>
              </a:buClr>
              <a:buSzPct val="80000"/>
              <a:buFont typeface="Tahoma"/>
              <a:buAutoNum type="arabicPeriod"/>
            </a:pPr>
            <a:r>
              <a:rPr lang="en-US" sz="2800" spc="-1" strike="noStrike">
                <a:solidFill>
                  <a:srgbClr val="3333cc"/>
                </a:solidFill>
                <a:uFill>
                  <a:solidFill>
                    <a:srgbClr val="ffffff"/>
                  </a:solidFill>
                </a:uFill>
                <a:latin typeface="Tahoma"/>
              </a:rPr>
              <a:t>What is traditional reporting? How is it used in the organization?</a:t>
            </a:r>
            <a:endParaRPr/>
          </a:p>
          <a:p>
            <a:pPr lvl="1" marL="789120" indent="-514080">
              <a:lnSpc>
                <a:spcPct val="100000"/>
              </a:lnSpc>
              <a:buClr>
                <a:srgbClr val="f85e08"/>
              </a:buClr>
              <a:buSzPct val="80000"/>
              <a:buFont typeface="Tahoma"/>
              <a:buAutoNum type="arabicPeriod"/>
            </a:pPr>
            <a:r>
              <a:rPr lang="en-US" sz="2800" spc="-1" strike="noStrike">
                <a:solidFill>
                  <a:srgbClr val="3333cc"/>
                </a:solidFill>
                <a:uFill>
                  <a:solidFill>
                    <a:srgbClr val="ffffff"/>
                  </a:solidFill>
                </a:uFill>
                <a:latin typeface="Tahoma"/>
              </a:rPr>
              <a:t>How can analytics be used to transform the traditional reporting?</a:t>
            </a:r>
            <a:endParaRPr/>
          </a:p>
          <a:p>
            <a:pPr lvl="1" marL="789120" indent="-514080">
              <a:lnSpc>
                <a:spcPct val="100000"/>
              </a:lnSpc>
              <a:buClr>
                <a:srgbClr val="f85e08"/>
              </a:buClr>
              <a:buSzPct val="80000"/>
              <a:buFont typeface="Tahoma"/>
              <a:buAutoNum type="arabicPeriod"/>
            </a:pPr>
            <a:r>
              <a:rPr lang="en-US" sz="2800" spc="-1" strike="noStrike">
                <a:solidFill>
                  <a:srgbClr val="3333cc"/>
                </a:solidFill>
                <a:uFill>
                  <a:solidFill>
                    <a:srgbClr val="ffffff"/>
                  </a:solidFill>
                </a:uFill>
                <a:latin typeface="Tahoma"/>
              </a:rPr>
              <a:t>How can interactive reporting assist organizations in decision making?</a:t>
            </a:r>
            <a:endParaRPr/>
          </a:p>
          <a:p>
            <a:pPr>
              <a:lnSpc>
                <a:spcPct val="100000"/>
              </a:lnSpc>
            </a:pPr>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4"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 Multimedia Exercise </a:t>
            </a:r>
            <a:r>
              <a:rPr lang="en-US" sz="4000" spc="-1" strike="noStrike">
                <a:solidFill>
                  <a:srgbClr val="f85e08"/>
                </a:solidFill>
                <a:uFill>
                  <a:solidFill>
                    <a:srgbClr val="ffffff"/>
                  </a:solidFill>
                </a:uFill>
                <a:latin typeface="Tahoma"/>
              </a:rPr>
              <a:t>
</a:t>
            </a:r>
            <a:r>
              <a:rPr lang="en-US" sz="4000" spc="-1" strike="noStrike">
                <a:solidFill>
                  <a:srgbClr val="f85e08"/>
                </a:solidFill>
                <a:uFill>
                  <a:solidFill>
                    <a:srgbClr val="ffffff"/>
                  </a:solidFill>
                </a:uFill>
                <a:latin typeface="Tahoma"/>
              </a:rPr>
              <a:t>in Business Intelligence</a:t>
            </a:r>
            <a:endParaRPr/>
          </a:p>
        </p:txBody>
      </p:sp>
      <p:sp>
        <p:nvSpPr>
          <p:cNvPr id="275" name="TextShape 2"/>
          <p:cNvSpPr txBox="1"/>
          <p:nvPr/>
        </p:nvSpPr>
        <p:spPr>
          <a:xfrm>
            <a:off x="1066680" y="1600200"/>
            <a:ext cx="7924320" cy="487656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Teradata University Network (TUN)</a:t>
            </a:r>
            <a:endParaRPr/>
          </a:p>
          <a:p>
            <a:pPr>
              <a:lnSpc>
                <a:spcPct val="100000"/>
              </a:lnSpc>
            </a:pPr>
            <a:r>
              <a:rPr lang="en-US" sz="2800" spc="-1" strike="noStrike">
                <a:solidFill>
                  <a:srgbClr val="3333cc"/>
                </a:solidFill>
                <a:uFill>
                  <a:solidFill>
                    <a:srgbClr val="ffffff"/>
                  </a:solidFill>
                </a:uFill>
                <a:latin typeface="Tahoma"/>
              </a:rPr>
              <a:t>   </a:t>
            </a:r>
            <a:r>
              <a:rPr lang="en-US" sz="2800" spc="-1" strike="noStrike" u="sng">
                <a:solidFill>
                  <a:srgbClr val="ff0000"/>
                </a:solidFill>
                <a:uFill>
                  <a:solidFill>
                    <a:srgbClr val="ffffff"/>
                  </a:solidFill>
                </a:uFill>
                <a:latin typeface="Tahoma"/>
              </a:rPr>
              <a:t>www.teradatauniversitynetwork.com</a:t>
            </a:r>
            <a:endParaRPr/>
          </a:p>
          <a:p>
            <a:pPr>
              <a:lnSpc>
                <a:spcPct val="100000"/>
              </a:lnSpc>
            </a:pP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BSI Videos (Business Scenario Investigations)</a:t>
            </a:r>
            <a:endParaRPr/>
          </a:p>
          <a:p>
            <a:pPr>
              <a:lnSpc>
                <a:spcPct val="100000"/>
              </a:lnSpc>
            </a:pPr>
            <a:r>
              <a:rPr lang="en-US" sz="3200" spc="-1" strike="noStrike">
                <a:solidFill>
                  <a:srgbClr val="3333cc"/>
                </a:solidFill>
                <a:uFill>
                  <a:solidFill>
                    <a:srgbClr val="ffffff"/>
                  </a:solidFill>
                </a:uFill>
                <a:latin typeface="Tahoma"/>
              </a:rPr>
              <a:t>   </a:t>
            </a:r>
            <a:r>
              <a:rPr lang="en-US" sz="2800" spc="-1" strike="noStrike" u="sng">
                <a:solidFill>
                  <a:srgbClr val="ff0000"/>
                </a:solidFill>
                <a:uFill>
                  <a:solidFill>
                    <a:srgbClr val="ffffff"/>
                  </a:solidFill>
                </a:uFill>
                <a:latin typeface="Tahoma"/>
              </a:rPr>
              <a:t>www.youtube.com/watch?v=NXEL5F4_aKA</a:t>
            </a:r>
            <a:r>
              <a:rPr lang="en-US" sz="2800" spc="-1" strike="noStrike">
                <a:solidFill>
                  <a:srgbClr val="3333cc"/>
                </a:solidFill>
                <a:uFill>
                  <a:solidFill>
                    <a:srgbClr val="ffffff"/>
                  </a:solidFill>
                </a:uFill>
                <a:latin typeface="Tahoma"/>
              </a:rPr>
              <a:t> </a:t>
            </a:r>
            <a:endParaRPr/>
          </a:p>
          <a:p>
            <a:pPr>
              <a:lnSpc>
                <a:spcPct val="100000"/>
              </a:lnSpc>
            </a:pP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Also look for other BSI Videos at TUN</a:t>
            </a:r>
            <a:endParaRPr/>
          </a:p>
          <a:p>
            <a:pPr>
              <a:lnSpc>
                <a:spcPct val="100000"/>
              </a:lnSpc>
            </a:pPr>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6"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DSS-BI Connections</a:t>
            </a:r>
            <a:endParaRPr/>
          </a:p>
        </p:txBody>
      </p:sp>
      <p:sp>
        <p:nvSpPr>
          <p:cNvPr id="277" name="TextShape 2"/>
          <p:cNvSpPr txBox="1"/>
          <p:nvPr/>
        </p:nvSpPr>
        <p:spPr>
          <a:xfrm>
            <a:off x="762120" y="1523880"/>
            <a:ext cx="819288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Similarities and differences?</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Similar architectures, data focus, …</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Direct vs. indirect support</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Different target audiences</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Commercially available systems versus in-house development of solutions</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Origination – Industry vs. Academia</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So, is DSS = BI ? </a:t>
            </a:r>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Learning Objectives</a:t>
            </a:r>
            <a:endParaRPr/>
          </a:p>
        </p:txBody>
      </p:sp>
      <p:sp>
        <p:nvSpPr>
          <p:cNvPr id="222" name="TextShape 2"/>
          <p:cNvSpPr txBox="1"/>
          <p:nvPr/>
        </p:nvSpPr>
        <p:spPr>
          <a:xfrm>
            <a:off x="762120" y="1523880"/>
            <a:ext cx="819288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000" spc="-1" strike="noStrike">
                <a:solidFill>
                  <a:srgbClr val="3333cc"/>
                </a:solidFill>
                <a:uFill>
                  <a:solidFill>
                    <a:srgbClr val="ffffff"/>
                  </a:solidFill>
                </a:uFill>
                <a:latin typeface="Tahoma"/>
              </a:rPr>
              <a:t>Understand today’s turbulent business environment and describe how organizations survive and even excel in such an environment (solving problems and exploiting opportunities)</a:t>
            </a:r>
            <a:endParaRPr/>
          </a:p>
          <a:p>
            <a:pPr marL="343080" indent="-342720">
              <a:lnSpc>
                <a:spcPct val="100000"/>
              </a:lnSpc>
              <a:buClr>
                <a:srgbClr val="3333cc"/>
              </a:buClr>
              <a:buSzPct val="60000"/>
              <a:buFont typeface="Wingdings" charset="2"/>
              <a:buChar char=""/>
            </a:pPr>
            <a:r>
              <a:rPr lang="en-US" sz="3000" spc="-1" strike="noStrike">
                <a:solidFill>
                  <a:srgbClr val="3333cc"/>
                </a:solidFill>
                <a:uFill>
                  <a:solidFill>
                    <a:srgbClr val="ffffff"/>
                  </a:solidFill>
                </a:uFill>
                <a:latin typeface="Tahoma"/>
              </a:rPr>
              <a:t>Understand the need for computerized support of managerial decision making</a:t>
            </a:r>
            <a:endParaRPr/>
          </a:p>
          <a:p>
            <a:pPr marL="343080" indent="-342720">
              <a:lnSpc>
                <a:spcPct val="100000"/>
              </a:lnSpc>
              <a:buClr>
                <a:srgbClr val="3333cc"/>
              </a:buClr>
              <a:buSzPct val="60000"/>
              <a:buFont typeface="Wingdings" charset="2"/>
              <a:buChar char=""/>
            </a:pPr>
            <a:r>
              <a:rPr lang="en-US" sz="3000" spc="-1" strike="noStrike">
                <a:solidFill>
                  <a:srgbClr val="3333cc"/>
                </a:solidFill>
                <a:uFill>
                  <a:solidFill>
                    <a:srgbClr val="ffffff"/>
                  </a:solidFill>
                </a:uFill>
                <a:latin typeface="Tahoma"/>
              </a:rPr>
              <a:t>Understand an early framework for managerial decision making</a:t>
            </a:r>
            <a:endParaRPr/>
          </a:p>
          <a:p>
            <a:pPr marL="343080" indent="-342720">
              <a:lnSpc>
                <a:spcPct val="100000"/>
              </a:lnSpc>
              <a:buClr>
                <a:srgbClr val="3333cc"/>
              </a:buClr>
              <a:buSzPct val="60000"/>
              <a:buFont typeface="Wingdings" charset="2"/>
              <a:buChar char=""/>
            </a:pPr>
            <a:r>
              <a:rPr lang="en-US" sz="3000" spc="-1" strike="noStrike">
                <a:solidFill>
                  <a:srgbClr val="3333cc"/>
                </a:solidFill>
                <a:uFill>
                  <a:solidFill>
                    <a:srgbClr val="ffffff"/>
                  </a:solidFill>
                </a:uFill>
                <a:latin typeface="Tahoma"/>
              </a:rPr>
              <a:t>...</a:t>
            </a:r>
            <a:endParaRPr/>
          </a:p>
        </p:txBody>
      </p:sp>
      <p:sp>
        <p:nvSpPr>
          <p:cNvPr id="223" name="CustomShape 3"/>
          <p:cNvSpPr/>
          <p:nvPr/>
        </p:nvSpPr>
        <p:spPr>
          <a:xfrm>
            <a:off x="6693480" y="6019920"/>
            <a:ext cx="2022120" cy="456120"/>
          </a:xfrm>
          <a:prstGeom prst="rect">
            <a:avLst/>
          </a:prstGeom>
          <a:noFill/>
          <a:ln>
            <a:noFill/>
          </a:ln>
        </p:spPr>
        <p:style>
          <a:lnRef idx="0"/>
          <a:fillRef idx="0"/>
          <a:effectRef idx="0"/>
          <a:fontRef idx="minor"/>
        </p:style>
        <p:txBody>
          <a:bodyPr wrap="none" lIns="90000" rIns="90000" tIns="45000" bIns="45000"/>
          <a:p>
            <a:pPr>
              <a:lnSpc>
                <a:spcPct val="100000"/>
              </a:lnSpc>
            </a:pPr>
            <a:r>
              <a:rPr i="1" lang="en-US" sz="2400" spc="-1" strike="noStrike">
                <a:solidFill>
                  <a:srgbClr val="f85e08"/>
                </a:solidFill>
                <a:uFill>
                  <a:solidFill>
                    <a:srgbClr val="ffffff"/>
                  </a:solidFill>
                </a:uFill>
                <a:latin typeface="Tahoma"/>
              </a:rPr>
              <a:t>(Continued…)</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8"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Analytics Overview</a:t>
            </a:r>
            <a:endParaRPr/>
          </a:p>
        </p:txBody>
      </p:sp>
      <p:sp>
        <p:nvSpPr>
          <p:cNvPr id="279" name="TextShape 2"/>
          <p:cNvSpPr txBox="1"/>
          <p:nvPr/>
        </p:nvSpPr>
        <p:spPr>
          <a:xfrm>
            <a:off x="762120" y="1523880"/>
            <a:ext cx="819288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Analytics?</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Something new or just a new name for …</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A Simple Taxonomy of Analytics (proposed by INFORMS)</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Descriptive Analytics</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Predictive Analytics</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Prescriptive Analytics</a:t>
            </a:r>
            <a:endParaRPr/>
          </a:p>
          <a:p>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Analytics or Data Science?</a:t>
            </a:r>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0"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Analytics Overview</a:t>
            </a:r>
            <a:endParaRPr/>
          </a:p>
        </p:txBody>
      </p:sp>
      <p:pic>
        <p:nvPicPr>
          <p:cNvPr id="281" name="Picture 2" descr=""/>
          <p:cNvPicPr/>
          <p:nvPr/>
        </p:nvPicPr>
        <p:blipFill>
          <a:blip r:embed="rId1"/>
          <a:stretch/>
        </p:blipFill>
        <p:spPr>
          <a:xfrm>
            <a:off x="1334880" y="1523880"/>
            <a:ext cx="5827320" cy="4808160"/>
          </a:xfrm>
          <a:prstGeom prst="rect">
            <a:avLst/>
          </a:prstGeom>
          <a:ln>
            <a:noFill/>
          </a:ln>
        </p:spPr>
      </p:pic>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2"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Application Case 1.2</a:t>
            </a:r>
            <a:endParaRPr/>
          </a:p>
        </p:txBody>
      </p:sp>
      <p:sp>
        <p:nvSpPr>
          <p:cNvPr id="283" name="TextShape 2"/>
          <p:cNvSpPr txBox="1"/>
          <p:nvPr/>
        </p:nvSpPr>
        <p:spPr>
          <a:xfrm>
            <a:off x="1066680" y="1523880"/>
            <a:ext cx="7887960" cy="4800240"/>
          </a:xfrm>
          <a:prstGeom prst="rect">
            <a:avLst/>
          </a:prstGeom>
          <a:noFill/>
          <a:ln>
            <a:noFill/>
          </a:ln>
        </p:spPr>
        <p:txBody>
          <a:bodyPr/>
          <a:p>
            <a:pPr>
              <a:lnSpc>
                <a:spcPct val="100000"/>
              </a:lnSpc>
            </a:pPr>
            <a:r>
              <a:rPr lang="en-US" sz="3600" spc="-1" strike="noStrike">
                <a:solidFill>
                  <a:srgbClr val="f85e08"/>
                </a:solidFill>
                <a:uFill>
                  <a:solidFill>
                    <a:srgbClr val="ffffff"/>
                  </a:solidFill>
                </a:uFill>
                <a:latin typeface="Tahoma"/>
              </a:rPr>
              <a:t>Eliminating Inefficiencies at Seattle Children’s Hospital</a:t>
            </a:r>
            <a:endParaRPr/>
          </a:p>
          <a:p>
            <a:pPr>
              <a:lnSpc>
                <a:spcPct val="100000"/>
              </a:lnSpc>
            </a:pPr>
            <a:r>
              <a:rPr lang="en-US" sz="3200" spc="-1" strike="noStrike" u="sng">
                <a:solidFill>
                  <a:srgbClr val="f85e08"/>
                </a:solidFill>
                <a:uFill>
                  <a:solidFill>
                    <a:srgbClr val="ffffff"/>
                  </a:solidFill>
                </a:uFill>
                <a:latin typeface="Tahoma"/>
              </a:rPr>
              <a:t>Questions for Discussion</a:t>
            </a:r>
            <a:endParaRPr/>
          </a:p>
          <a:p>
            <a:pPr marL="463680" indent="-463320">
              <a:lnSpc>
                <a:spcPct val="100000"/>
              </a:lnSpc>
              <a:buClr>
                <a:srgbClr val="f85e08"/>
              </a:buClr>
              <a:buSzPct val="80000"/>
              <a:buFont typeface="Tahoma"/>
              <a:buAutoNum type="arabicPeriod"/>
            </a:pPr>
            <a:r>
              <a:rPr lang="en-US" sz="2800" spc="-1" strike="noStrike">
                <a:solidFill>
                  <a:srgbClr val="3333cc"/>
                </a:solidFill>
                <a:uFill>
                  <a:solidFill>
                    <a:srgbClr val="ffffff"/>
                  </a:solidFill>
                </a:uFill>
                <a:latin typeface="Tahoma"/>
              </a:rPr>
              <a:t>Who are the users of the tool?</a:t>
            </a:r>
            <a:endParaRPr/>
          </a:p>
          <a:p>
            <a:pPr marL="463680" indent="-463320">
              <a:lnSpc>
                <a:spcPct val="100000"/>
              </a:lnSpc>
              <a:buClr>
                <a:srgbClr val="f85e08"/>
              </a:buClr>
              <a:buSzPct val="80000"/>
              <a:buFont typeface="Tahoma"/>
              <a:buAutoNum type="arabicPeriod"/>
            </a:pPr>
            <a:r>
              <a:rPr lang="en-US" sz="2800" spc="-1" strike="noStrike">
                <a:solidFill>
                  <a:srgbClr val="3333cc"/>
                </a:solidFill>
                <a:uFill>
                  <a:solidFill>
                    <a:srgbClr val="ffffff"/>
                  </a:solidFill>
                </a:uFill>
                <a:latin typeface="Tahoma"/>
              </a:rPr>
              <a:t>What is a dashboard?</a:t>
            </a:r>
            <a:endParaRPr/>
          </a:p>
          <a:p>
            <a:pPr marL="463680" indent="-463320">
              <a:lnSpc>
                <a:spcPct val="100000"/>
              </a:lnSpc>
              <a:buClr>
                <a:srgbClr val="f85e08"/>
              </a:buClr>
              <a:buSzPct val="80000"/>
              <a:buFont typeface="Tahoma"/>
              <a:buAutoNum type="arabicPeriod"/>
            </a:pPr>
            <a:r>
              <a:rPr lang="en-US" sz="2800" spc="-1" strike="noStrike">
                <a:solidFill>
                  <a:srgbClr val="3333cc"/>
                </a:solidFill>
                <a:uFill>
                  <a:solidFill>
                    <a:srgbClr val="ffffff"/>
                  </a:solidFill>
                </a:uFill>
                <a:latin typeface="Tahoma"/>
              </a:rPr>
              <a:t>How does visualization help in decision making?</a:t>
            </a:r>
            <a:endParaRPr/>
          </a:p>
          <a:p>
            <a:pPr marL="463680" indent="-463320">
              <a:lnSpc>
                <a:spcPct val="100000"/>
              </a:lnSpc>
              <a:buClr>
                <a:srgbClr val="f85e08"/>
              </a:buClr>
              <a:buSzPct val="80000"/>
              <a:buFont typeface="Tahoma"/>
              <a:buAutoNum type="arabicPeriod"/>
            </a:pPr>
            <a:r>
              <a:rPr lang="en-US" sz="2800" spc="-1" strike="noStrike">
                <a:solidFill>
                  <a:srgbClr val="3333cc"/>
                </a:solidFill>
                <a:uFill>
                  <a:solidFill>
                    <a:srgbClr val="ffffff"/>
                  </a:solidFill>
                </a:uFill>
                <a:latin typeface="Tahoma"/>
              </a:rPr>
              <a:t>What are the significant results achieved by the use of Tableau?</a:t>
            </a:r>
            <a:endParaRPr/>
          </a:p>
          <a:p>
            <a:pPr>
              <a:lnSpc>
                <a:spcPct val="100000"/>
              </a:lnSpc>
            </a:pPr>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4"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Application Case 1.3</a:t>
            </a:r>
            <a:endParaRPr/>
          </a:p>
        </p:txBody>
      </p:sp>
      <p:sp>
        <p:nvSpPr>
          <p:cNvPr id="285" name="TextShape 2"/>
          <p:cNvSpPr txBox="1"/>
          <p:nvPr/>
        </p:nvSpPr>
        <p:spPr>
          <a:xfrm>
            <a:off x="1066680" y="1600200"/>
            <a:ext cx="7924320" cy="4876560"/>
          </a:xfrm>
          <a:prstGeom prst="rect">
            <a:avLst/>
          </a:prstGeom>
          <a:noFill/>
          <a:ln>
            <a:noFill/>
          </a:ln>
        </p:spPr>
        <p:txBody>
          <a:bodyPr/>
          <a:p>
            <a:pPr>
              <a:lnSpc>
                <a:spcPct val="100000"/>
              </a:lnSpc>
            </a:pPr>
            <a:r>
              <a:rPr lang="en-US" sz="3200" spc="-1" strike="noStrike">
                <a:solidFill>
                  <a:srgbClr val="f85e08"/>
                </a:solidFill>
                <a:uFill>
                  <a:solidFill>
                    <a:srgbClr val="ffffff"/>
                  </a:solidFill>
                </a:uFill>
                <a:latin typeface="Tahoma"/>
              </a:rPr>
              <a:t>Analysis at the Speed of Thought</a:t>
            </a:r>
            <a:endParaRPr/>
          </a:p>
          <a:p>
            <a:pPr>
              <a:lnSpc>
                <a:spcPct val="100000"/>
              </a:lnSpc>
            </a:pPr>
            <a:endParaRPr/>
          </a:p>
          <a:p>
            <a:pPr>
              <a:lnSpc>
                <a:spcPct val="100000"/>
              </a:lnSpc>
            </a:pPr>
            <a:r>
              <a:rPr lang="en-US" sz="3200" spc="-1" strike="noStrike" u="sng">
                <a:solidFill>
                  <a:srgbClr val="f85e08"/>
                </a:solidFill>
                <a:uFill>
                  <a:solidFill>
                    <a:srgbClr val="ffffff"/>
                  </a:solidFill>
                </a:uFill>
                <a:latin typeface="Tahoma"/>
              </a:rPr>
              <a:t>Questions for Discussion</a:t>
            </a:r>
            <a:endParaRPr/>
          </a:p>
          <a:p>
            <a:pPr marL="743040" indent="-742680">
              <a:lnSpc>
                <a:spcPct val="100000"/>
              </a:lnSpc>
              <a:buClr>
                <a:srgbClr val="f85e08"/>
              </a:buClr>
              <a:buSzPct val="80000"/>
              <a:buFont typeface="Tahoma"/>
              <a:buAutoNum type="arabicPeriod"/>
            </a:pPr>
            <a:r>
              <a:rPr lang="en-US" sz="3200" spc="-1" strike="noStrike">
                <a:solidFill>
                  <a:srgbClr val="3333cc"/>
                </a:solidFill>
                <a:uFill>
                  <a:solidFill>
                    <a:srgbClr val="ffffff"/>
                  </a:solidFill>
                </a:uFill>
                <a:latin typeface="Tahoma"/>
              </a:rPr>
              <a:t>What are the desired functionalities of a reporting tool?</a:t>
            </a:r>
            <a:endParaRPr/>
          </a:p>
          <a:p>
            <a:pPr marL="743040" indent="-742680">
              <a:lnSpc>
                <a:spcPct val="100000"/>
              </a:lnSpc>
              <a:buClr>
                <a:srgbClr val="f85e08"/>
              </a:buClr>
              <a:buSzPct val="80000"/>
              <a:buFont typeface="Tahoma"/>
              <a:buAutoNum type="arabicPeriod"/>
            </a:pPr>
            <a:r>
              <a:rPr lang="en-US" sz="3200" spc="-1" strike="noStrike">
                <a:solidFill>
                  <a:srgbClr val="3333cc"/>
                </a:solidFill>
                <a:uFill>
                  <a:solidFill>
                    <a:srgbClr val="ffffff"/>
                  </a:solidFill>
                </a:uFill>
                <a:latin typeface="Tahoma"/>
              </a:rPr>
              <a:t>What advantages were derived by using a reporting tool in the case?</a:t>
            </a:r>
            <a:endParaRPr/>
          </a:p>
          <a:p>
            <a:pPr>
              <a:lnSpc>
                <a:spcPct val="100000"/>
              </a:lnSpc>
            </a:pPr>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6"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Application Case 1.4</a:t>
            </a:r>
            <a:endParaRPr/>
          </a:p>
        </p:txBody>
      </p:sp>
      <p:sp>
        <p:nvSpPr>
          <p:cNvPr id="287" name="TextShape 2"/>
          <p:cNvSpPr txBox="1"/>
          <p:nvPr/>
        </p:nvSpPr>
        <p:spPr>
          <a:xfrm>
            <a:off x="1066680" y="1600200"/>
            <a:ext cx="7924320" cy="4876560"/>
          </a:xfrm>
          <a:prstGeom prst="rect">
            <a:avLst/>
          </a:prstGeom>
          <a:noFill/>
          <a:ln>
            <a:noFill/>
          </a:ln>
        </p:spPr>
        <p:txBody>
          <a:bodyPr/>
          <a:p>
            <a:pPr>
              <a:lnSpc>
                <a:spcPct val="100000"/>
              </a:lnSpc>
            </a:pPr>
            <a:r>
              <a:rPr i="1" lang="en-US" sz="3200" spc="-1" strike="noStrike">
                <a:solidFill>
                  <a:srgbClr val="f85e08"/>
                </a:solidFill>
                <a:uFill>
                  <a:solidFill>
                    <a:srgbClr val="ffffff"/>
                  </a:solidFill>
                </a:uFill>
                <a:latin typeface="Tahoma"/>
              </a:rPr>
              <a:t>Moneyball</a:t>
            </a:r>
            <a:r>
              <a:rPr lang="en-US" sz="3200" spc="-1" strike="noStrike">
                <a:solidFill>
                  <a:srgbClr val="f85e08"/>
                </a:solidFill>
                <a:uFill>
                  <a:solidFill>
                    <a:srgbClr val="ffffff"/>
                  </a:solidFill>
                </a:uFill>
                <a:latin typeface="Tahoma"/>
              </a:rPr>
              <a:t>: Analytics in Sports and Movies</a:t>
            </a:r>
            <a:endParaRPr/>
          </a:p>
          <a:p>
            <a:pPr>
              <a:lnSpc>
                <a:spcPct val="100000"/>
              </a:lnSpc>
            </a:pPr>
            <a:endParaRPr/>
          </a:p>
          <a:p>
            <a:pPr>
              <a:lnSpc>
                <a:spcPct val="100000"/>
              </a:lnSpc>
            </a:pPr>
            <a:r>
              <a:rPr lang="en-US" sz="3200" spc="-1" strike="noStrike" u="sng">
                <a:solidFill>
                  <a:srgbClr val="f85e08"/>
                </a:solidFill>
                <a:uFill>
                  <a:solidFill>
                    <a:srgbClr val="ffffff"/>
                  </a:solidFill>
                </a:uFill>
                <a:latin typeface="Tahoma"/>
              </a:rPr>
              <a:t>Questions for Discussion</a:t>
            </a:r>
            <a:endParaRPr/>
          </a:p>
          <a:p>
            <a:pPr marL="569880" indent="-569520">
              <a:lnSpc>
                <a:spcPct val="100000"/>
              </a:lnSpc>
              <a:buClr>
                <a:srgbClr val="f85e08"/>
              </a:buClr>
              <a:buSzPct val="80000"/>
              <a:buFont typeface="Tahoma"/>
              <a:buAutoNum type="arabicPeriod"/>
            </a:pPr>
            <a:r>
              <a:rPr lang="en-US" sz="3200" spc="-1" strike="noStrike">
                <a:solidFill>
                  <a:srgbClr val="3333cc"/>
                </a:solidFill>
                <a:uFill>
                  <a:solidFill>
                    <a:srgbClr val="ffffff"/>
                  </a:solidFill>
                </a:uFill>
                <a:latin typeface="Tahoma"/>
              </a:rPr>
              <a:t>How is predictive analytics applied in </a:t>
            </a:r>
            <a:r>
              <a:rPr i="1" lang="en-US" sz="3200" spc="-1" strike="noStrike">
                <a:solidFill>
                  <a:srgbClr val="3333cc"/>
                </a:solidFill>
                <a:uFill>
                  <a:solidFill>
                    <a:srgbClr val="ffffff"/>
                  </a:solidFill>
                </a:uFill>
                <a:latin typeface="Tahoma"/>
              </a:rPr>
              <a:t>Moneyball</a:t>
            </a:r>
            <a:r>
              <a:rPr lang="en-US" sz="3200" spc="-1" strike="noStrike">
                <a:solidFill>
                  <a:srgbClr val="3333cc"/>
                </a:solidFill>
                <a:uFill>
                  <a:solidFill>
                    <a:srgbClr val="ffffff"/>
                  </a:solidFill>
                </a:uFill>
                <a:latin typeface="Tahoma"/>
              </a:rPr>
              <a:t>?</a:t>
            </a:r>
            <a:endParaRPr/>
          </a:p>
          <a:p>
            <a:pPr marL="569880" indent="-569520">
              <a:lnSpc>
                <a:spcPct val="100000"/>
              </a:lnSpc>
              <a:buClr>
                <a:srgbClr val="f85e08"/>
              </a:buClr>
              <a:buSzPct val="80000"/>
              <a:buFont typeface="Tahoma"/>
              <a:buAutoNum type="arabicPeriod"/>
            </a:pPr>
            <a:r>
              <a:rPr lang="en-US" sz="3200" spc="-1" strike="noStrike">
                <a:solidFill>
                  <a:srgbClr val="3333cc"/>
                </a:solidFill>
                <a:uFill>
                  <a:solidFill>
                    <a:srgbClr val="ffffff"/>
                  </a:solidFill>
                </a:uFill>
                <a:latin typeface="Tahoma"/>
              </a:rPr>
              <a:t>What is the difference between objective and subjective approaches in decision making?</a:t>
            </a:r>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8"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Application Case 1.5</a:t>
            </a:r>
            <a:endParaRPr/>
          </a:p>
        </p:txBody>
      </p:sp>
      <p:sp>
        <p:nvSpPr>
          <p:cNvPr id="289" name="TextShape 2"/>
          <p:cNvSpPr txBox="1"/>
          <p:nvPr/>
        </p:nvSpPr>
        <p:spPr>
          <a:xfrm>
            <a:off x="1066680" y="1600200"/>
            <a:ext cx="7924320" cy="4876560"/>
          </a:xfrm>
          <a:prstGeom prst="rect">
            <a:avLst/>
          </a:prstGeom>
          <a:noFill/>
          <a:ln>
            <a:noFill/>
          </a:ln>
        </p:spPr>
        <p:txBody>
          <a:bodyPr/>
          <a:p>
            <a:pPr>
              <a:lnSpc>
                <a:spcPct val="100000"/>
              </a:lnSpc>
            </a:pPr>
            <a:r>
              <a:rPr lang="en-US" sz="3900" spc="-1" strike="noStrike">
                <a:solidFill>
                  <a:srgbClr val="f85e08"/>
                </a:solidFill>
                <a:uFill>
                  <a:solidFill>
                    <a:srgbClr val="ffffff"/>
                  </a:solidFill>
                </a:uFill>
                <a:latin typeface="Tahoma"/>
              </a:rPr>
              <a:t>Analyzing Athletic Injuries</a:t>
            </a:r>
            <a:endParaRPr/>
          </a:p>
          <a:p>
            <a:pPr>
              <a:lnSpc>
                <a:spcPct val="100000"/>
              </a:lnSpc>
            </a:pPr>
            <a:endParaRPr/>
          </a:p>
          <a:p>
            <a:pPr>
              <a:lnSpc>
                <a:spcPct val="100000"/>
              </a:lnSpc>
            </a:pPr>
            <a:r>
              <a:rPr lang="en-US" sz="3200" spc="-1" strike="noStrike" u="sng">
                <a:solidFill>
                  <a:srgbClr val="f85e08"/>
                </a:solidFill>
                <a:uFill>
                  <a:solidFill>
                    <a:srgbClr val="ffffff"/>
                  </a:solidFill>
                </a:uFill>
                <a:latin typeface="Tahoma"/>
              </a:rPr>
              <a:t>Questions for Discussion</a:t>
            </a:r>
            <a:endParaRPr/>
          </a:p>
          <a:p>
            <a:pPr marL="514440" indent="-514080">
              <a:lnSpc>
                <a:spcPct val="100000"/>
              </a:lnSpc>
              <a:buClr>
                <a:srgbClr val="f85e08"/>
              </a:buClr>
              <a:buSzPct val="60000"/>
              <a:buFont typeface="Tahoma"/>
              <a:buAutoNum type="arabicPeriod"/>
            </a:pPr>
            <a:r>
              <a:rPr lang="en-US" sz="3200" spc="-1" strike="noStrike">
                <a:solidFill>
                  <a:srgbClr val="3333cc"/>
                </a:solidFill>
                <a:uFill>
                  <a:solidFill>
                    <a:srgbClr val="ffffff"/>
                  </a:solidFill>
                </a:uFill>
                <a:latin typeface="Tahoma"/>
              </a:rPr>
              <a:t>What types of analytics are applied in the injury analysis?</a:t>
            </a:r>
            <a:endParaRPr/>
          </a:p>
          <a:p>
            <a:pPr marL="514440" indent="-514080">
              <a:lnSpc>
                <a:spcPct val="100000"/>
              </a:lnSpc>
              <a:buClr>
                <a:srgbClr val="f85e08"/>
              </a:buClr>
              <a:buSzPct val="60000"/>
              <a:buFont typeface="Tahoma"/>
              <a:buAutoNum type="arabicPeriod"/>
            </a:pPr>
            <a:r>
              <a:rPr lang="en-US" sz="3200" spc="-1" strike="noStrike">
                <a:solidFill>
                  <a:srgbClr val="3333cc"/>
                </a:solidFill>
                <a:uFill>
                  <a:solidFill>
                    <a:srgbClr val="ffffff"/>
                  </a:solidFill>
                </a:uFill>
                <a:latin typeface="Tahoma"/>
              </a:rPr>
              <a:t>How do visualizations aid in understanding the data and delivering insights into the data?</a:t>
            </a:r>
            <a:endParaRPr/>
          </a:p>
          <a:p>
            <a:pPr marL="514440" indent="-514080">
              <a:lnSpc>
                <a:spcPct val="100000"/>
              </a:lnSpc>
              <a:buClr>
                <a:srgbClr val="f85e08"/>
              </a:buClr>
              <a:buSzPct val="60000"/>
              <a:buFont typeface="Tahoma"/>
              <a:buAutoNum type="arabicPeriod"/>
            </a:pPr>
            <a:r>
              <a:rPr lang="en-US" sz="3200" spc="-1" strike="noStrike">
                <a:solidFill>
                  <a:srgbClr val="3333cc"/>
                </a:solidFill>
                <a:uFill>
                  <a:solidFill>
                    <a:srgbClr val="ffffff"/>
                  </a:solidFill>
                </a:uFill>
                <a:latin typeface="Tahoma"/>
              </a:rPr>
              <a:t>What is a classification problem?</a:t>
            </a:r>
            <a:endParaRPr/>
          </a:p>
          <a:p>
            <a:pPr marL="514440" indent="-514080">
              <a:lnSpc>
                <a:spcPct val="100000"/>
              </a:lnSpc>
              <a:buClr>
                <a:srgbClr val="f85e08"/>
              </a:buClr>
              <a:buSzPct val="60000"/>
              <a:buFont typeface="Tahoma"/>
              <a:buAutoNum type="arabicPeriod"/>
            </a:pPr>
            <a:r>
              <a:rPr lang="en-US" sz="3200" spc="-1" strike="noStrike">
                <a:solidFill>
                  <a:srgbClr val="3333cc"/>
                </a:solidFill>
                <a:uFill>
                  <a:solidFill>
                    <a:srgbClr val="ffffff"/>
                  </a:solidFill>
                </a:uFill>
                <a:latin typeface="Tahoma"/>
              </a:rPr>
              <a:t>What can be derived by performing sequence analysis?</a:t>
            </a:r>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0"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Application Case 1.6</a:t>
            </a:r>
            <a:endParaRPr/>
          </a:p>
        </p:txBody>
      </p:sp>
      <p:sp>
        <p:nvSpPr>
          <p:cNvPr id="291" name="TextShape 2"/>
          <p:cNvSpPr txBox="1"/>
          <p:nvPr/>
        </p:nvSpPr>
        <p:spPr>
          <a:xfrm>
            <a:off x="1066680" y="1600200"/>
            <a:ext cx="7924320" cy="4876560"/>
          </a:xfrm>
          <a:prstGeom prst="rect">
            <a:avLst/>
          </a:prstGeom>
          <a:noFill/>
          <a:ln>
            <a:noFill/>
          </a:ln>
        </p:spPr>
        <p:txBody>
          <a:bodyPr/>
          <a:p>
            <a:pPr>
              <a:lnSpc>
                <a:spcPct val="100000"/>
              </a:lnSpc>
            </a:pPr>
            <a:r>
              <a:rPr lang="en-US" sz="4600" spc="-1" strike="noStrike">
                <a:solidFill>
                  <a:srgbClr val="f85e08"/>
                </a:solidFill>
                <a:uFill>
                  <a:solidFill>
                    <a:srgbClr val="ffffff"/>
                  </a:solidFill>
                </a:uFill>
                <a:latin typeface="Tahoma"/>
              </a:rPr>
              <a:t>Industrial and Commercial Bank of China (ICBC) Employs Models to Reconfigure Its Branch Networks</a:t>
            </a:r>
            <a:endParaRPr/>
          </a:p>
          <a:p>
            <a:pPr>
              <a:lnSpc>
                <a:spcPct val="100000"/>
              </a:lnSpc>
            </a:pPr>
            <a:endParaRPr/>
          </a:p>
          <a:p>
            <a:pPr>
              <a:lnSpc>
                <a:spcPct val="100000"/>
              </a:lnSpc>
            </a:pPr>
            <a:r>
              <a:rPr lang="en-US" sz="4600" spc="-1" strike="noStrike" u="sng">
                <a:solidFill>
                  <a:srgbClr val="f85e08"/>
                </a:solidFill>
                <a:uFill>
                  <a:solidFill>
                    <a:srgbClr val="ffffff"/>
                  </a:solidFill>
                </a:uFill>
                <a:latin typeface="Tahoma"/>
              </a:rPr>
              <a:t>Questions for Discussion</a:t>
            </a:r>
            <a:endParaRPr/>
          </a:p>
          <a:p>
            <a:pPr marL="463680" indent="-463320">
              <a:lnSpc>
                <a:spcPct val="100000"/>
              </a:lnSpc>
              <a:buClr>
                <a:srgbClr val="f85e08"/>
              </a:buClr>
              <a:buSzPct val="80000"/>
              <a:buFont typeface="Tahoma"/>
              <a:buAutoNum type="arabicPeriod"/>
            </a:pPr>
            <a:r>
              <a:rPr lang="en-US" sz="3400" spc="-1" strike="noStrike">
                <a:solidFill>
                  <a:srgbClr val="3333cc"/>
                </a:solidFill>
                <a:uFill>
                  <a:solidFill>
                    <a:srgbClr val="ffffff"/>
                  </a:solidFill>
                </a:uFill>
                <a:latin typeface="Tahoma"/>
              </a:rPr>
              <a:t>How can analytical techniques help organizations to retain competitive advantage?</a:t>
            </a:r>
            <a:endParaRPr/>
          </a:p>
          <a:p>
            <a:pPr marL="463680" indent="-463320">
              <a:lnSpc>
                <a:spcPct val="100000"/>
              </a:lnSpc>
              <a:buClr>
                <a:srgbClr val="f85e08"/>
              </a:buClr>
              <a:buSzPct val="80000"/>
              <a:buFont typeface="Tahoma"/>
              <a:buAutoNum type="arabicPeriod"/>
            </a:pPr>
            <a:r>
              <a:rPr lang="en-US" sz="3400" spc="-1" strike="noStrike">
                <a:solidFill>
                  <a:srgbClr val="3333cc"/>
                </a:solidFill>
                <a:uFill>
                  <a:solidFill>
                    <a:srgbClr val="ffffff"/>
                  </a:solidFill>
                </a:uFill>
                <a:latin typeface="Tahoma"/>
              </a:rPr>
              <a:t>How can descriptive and predictive analytics help in pursuing prescriptive analytics?</a:t>
            </a:r>
            <a:endParaRPr/>
          </a:p>
          <a:p>
            <a:pPr marL="463680" indent="-463320">
              <a:lnSpc>
                <a:spcPct val="100000"/>
              </a:lnSpc>
              <a:buClr>
                <a:srgbClr val="f85e08"/>
              </a:buClr>
              <a:buSzPct val="80000"/>
              <a:buFont typeface="Tahoma"/>
              <a:buAutoNum type="arabicPeriod"/>
            </a:pPr>
            <a:r>
              <a:rPr lang="en-US" sz="3400" spc="-1" strike="noStrike">
                <a:solidFill>
                  <a:srgbClr val="3333cc"/>
                </a:solidFill>
                <a:uFill>
                  <a:solidFill>
                    <a:srgbClr val="ffffff"/>
                  </a:solidFill>
                </a:uFill>
                <a:latin typeface="Tahoma"/>
              </a:rPr>
              <a:t>What kind of prescriptive analytic techniques are employed in the case study?</a:t>
            </a:r>
            <a:endParaRPr/>
          </a:p>
          <a:p>
            <a:pPr marL="463680" indent="-463320">
              <a:lnSpc>
                <a:spcPct val="100000"/>
              </a:lnSpc>
              <a:buClr>
                <a:srgbClr val="f85e08"/>
              </a:buClr>
              <a:buSzPct val="80000"/>
              <a:buFont typeface="Tahoma"/>
              <a:buAutoNum type="arabicPeriod"/>
            </a:pPr>
            <a:r>
              <a:rPr lang="en-US" sz="3400" spc="-1" strike="noStrike">
                <a:solidFill>
                  <a:srgbClr val="3333cc"/>
                </a:solidFill>
                <a:uFill>
                  <a:solidFill>
                    <a:srgbClr val="ffffff"/>
                  </a:solidFill>
                </a:uFill>
                <a:latin typeface="Tahoma"/>
              </a:rPr>
              <a:t>Are the prescriptive models once built good forever?</a:t>
            </a:r>
            <a:endParaRPr/>
          </a:p>
        </p:txBody>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2"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Introduction to Big Data Analytics</a:t>
            </a:r>
            <a:endParaRPr/>
          </a:p>
        </p:txBody>
      </p:sp>
      <p:pic>
        <p:nvPicPr>
          <p:cNvPr id="293" name="Picture 2" descr=""/>
          <p:cNvPicPr/>
          <p:nvPr/>
        </p:nvPicPr>
        <p:blipFill>
          <a:blip r:embed="rId1"/>
          <a:stretch/>
        </p:blipFill>
        <p:spPr>
          <a:xfrm>
            <a:off x="4114800" y="1959120"/>
            <a:ext cx="4800240" cy="2002680"/>
          </a:xfrm>
          <a:prstGeom prst="rect">
            <a:avLst/>
          </a:prstGeom>
          <a:ln>
            <a:noFill/>
          </a:ln>
        </p:spPr>
      </p:pic>
      <p:sp>
        <p:nvSpPr>
          <p:cNvPr id="294" name="TextShape 2"/>
          <p:cNvSpPr txBox="1"/>
          <p:nvPr/>
        </p:nvSpPr>
        <p:spPr>
          <a:xfrm>
            <a:off x="762120" y="1523880"/>
            <a:ext cx="819288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600" spc="-1" strike="noStrike">
                <a:solidFill>
                  <a:srgbClr val="3333cc"/>
                </a:solidFill>
                <a:uFill>
                  <a:solidFill>
                    <a:srgbClr val="ffffff"/>
                  </a:solidFill>
                </a:uFill>
                <a:latin typeface="Tahoma"/>
              </a:rPr>
              <a:t>Big Data?</a:t>
            </a:r>
            <a:endParaRPr/>
          </a:p>
          <a:p>
            <a:pPr lvl="1" marL="743040" indent="-285480">
              <a:lnSpc>
                <a:spcPct val="100000"/>
              </a:lnSpc>
              <a:buClr>
                <a:srgbClr val="ff0000"/>
              </a:buClr>
              <a:buSzPct val="55000"/>
              <a:buFont typeface="Wingdings" charset="2"/>
              <a:buChar char=""/>
            </a:pPr>
            <a:r>
              <a:rPr lang="en-US" sz="3200" spc="-1" strike="noStrike">
                <a:solidFill>
                  <a:srgbClr val="3333cc"/>
                </a:solidFill>
                <a:uFill>
                  <a:solidFill>
                    <a:srgbClr val="ffffff"/>
                  </a:solidFill>
                </a:uFill>
                <a:latin typeface="Tahoma"/>
              </a:rPr>
              <a:t>Not just big!</a:t>
            </a:r>
            <a:endParaRPr/>
          </a:p>
          <a:p>
            <a:pPr lvl="1" marL="743040" indent="-285480">
              <a:lnSpc>
                <a:spcPct val="100000"/>
              </a:lnSpc>
              <a:buClr>
                <a:srgbClr val="ff0000"/>
              </a:buClr>
              <a:buSzPct val="55000"/>
              <a:buFont typeface="Wingdings" charset="2"/>
              <a:buChar char=""/>
            </a:pPr>
            <a:r>
              <a:rPr lang="en-US" sz="3200" spc="-1" strike="noStrike">
                <a:solidFill>
                  <a:srgbClr val="3333cc"/>
                </a:solidFill>
                <a:uFill>
                  <a:solidFill>
                    <a:srgbClr val="ffffff"/>
                  </a:solidFill>
                </a:uFill>
                <a:latin typeface="Tahoma"/>
              </a:rPr>
              <a:t>Volume </a:t>
            </a:r>
            <a:endParaRPr/>
          </a:p>
          <a:p>
            <a:pPr lvl="1" marL="743040" indent="-285480">
              <a:lnSpc>
                <a:spcPct val="100000"/>
              </a:lnSpc>
              <a:buClr>
                <a:srgbClr val="ff0000"/>
              </a:buClr>
              <a:buSzPct val="55000"/>
              <a:buFont typeface="Wingdings" charset="2"/>
              <a:buChar char=""/>
            </a:pPr>
            <a:r>
              <a:rPr lang="en-US" sz="3200" spc="-1" strike="noStrike">
                <a:solidFill>
                  <a:srgbClr val="3333cc"/>
                </a:solidFill>
                <a:uFill>
                  <a:solidFill>
                    <a:srgbClr val="ffffff"/>
                  </a:solidFill>
                </a:uFill>
                <a:latin typeface="Tahoma"/>
              </a:rPr>
              <a:t>Variety</a:t>
            </a:r>
            <a:endParaRPr/>
          </a:p>
          <a:p>
            <a:pPr lvl="1" marL="743040" indent="-285480">
              <a:lnSpc>
                <a:spcPct val="100000"/>
              </a:lnSpc>
              <a:buClr>
                <a:srgbClr val="ff0000"/>
              </a:buClr>
              <a:buSzPct val="55000"/>
              <a:buFont typeface="Wingdings" charset="2"/>
              <a:buChar char=""/>
            </a:pPr>
            <a:r>
              <a:rPr lang="en-US" sz="3200" spc="-1" strike="noStrike">
                <a:solidFill>
                  <a:srgbClr val="3333cc"/>
                </a:solidFill>
                <a:uFill>
                  <a:solidFill>
                    <a:srgbClr val="ffffff"/>
                  </a:solidFill>
                </a:uFill>
                <a:latin typeface="Tahoma"/>
              </a:rPr>
              <a:t>Velocity</a:t>
            </a:r>
            <a:endParaRPr/>
          </a:p>
          <a:p>
            <a:pPr marL="343080" indent="-342720">
              <a:lnSpc>
                <a:spcPct val="100000"/>
              </a:lnSpc>
              <a:buClr>
                <a:srgbClr val="3333cc"/>
              </a:buClr>
              <a:buSzPct val="60000"/>
              <a:buFont typeface="Wingdings" charset="2"/>
              <a:buChar char=""/>
            </a:pPr>
            <a:r>
              <a:rPr lang="en-US" sz="3600" spc="-1" strike="noStrike">
                <a:solidFill>
                  <a:srgbClr val="3333cc"/>
                </a:solidFill>
                <a:uFill>
                  <a:solidFill>
                    <a:srgbClr val="ffffff"/>
                  </a:solidFill>
                </a:uFill>
                <a:latin typeface="Tahoma"/>
              </a:rPr>
              <a:t>More of Big Data and related analytics tools and techniques are covered in Chapter 13.</a:t>
            </a:r>
            <a:endParaRPr/>
          </a:p>
        </p:txBody>
      </p:sp>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5"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Application Case 1.7</a:t>
            </a:r>
            <a:endParaRPr/>
          </a:p>
        </p:txBody>
      </p:sp>
      <p:sp>
        <p:nvSpPr>
          <p:cNvPr id="296" name="TextShape 2"/>
          <p:cNvSpPr txBox="1"/>
          <p:nvPr/>
        </p:nvSpPr>
        <p:spPr>
          <a:xfrm>
            <a:off x="1066680" y="1600200"/>
            <a:ext cx="7924320" cy="4723920"/>
          </a:xfrm>
          <a:prstGeom prst="rect">
            <a:avLst/>
          </a:prstGeom>
          <a:noFill/>
          <a:ln>
            <a:noFill/>
          </a:ln>
        </p:spPr>
        <p:txBody>
          <a:bodyPr/>
          <a:p>
            <a:pPr>
              <a:lnSpc>
                <a:spcPct val="100000"/>
              </a:lnSpc>
            </a:pPr>
            <a:r>
              <a:rPr lang="en-US" sz="3200" spc="-1" strike="noStrike">
                <a:solidFill>
                  <a:srgbClr val="f85e08"/>
                </a:solidFill>
                <a:uFill>
                  <a:solidFill>
                    <a:srgbClr val="ffffff"/>
                  </a:solidFill>
                </a:uFill>
                <a:latin typeface="Tahoma"/>
              </a:rPr>
              <a:t>Gilt Groupe’s Flash Sales Streamlined by Big Data Analytics</a:t>
            </a:r>
            <a:endParaRPr/>
          </a:p>
          <a:p>
            <a:pPr>
              <a:lnSpc>
                <a:spcPct val="100000"/>
              </a:lnSpc>
            </a:pPr>
            <a:endParaRPr/>
          </a:p>
          <a:p>
            <a:pPr>
              <a:lnSpc>
                <a:spcPct val="100000"/>
              </a:lnSpc>
            </a:pPr>
            <a:r>
              <a:rPr lang="en-US" sz="3200" spc="-1" strike="noStrike" u="sng">
                <a:solidFill>
                  <a:srgbClr val="f85e08"/>
                </a:solidFill>
                <a:uFill>
                  <a:solidFill>
                    <a:srgbClr val="ffffff"/>
                  </a:solidFill>
                </a:uFill>
                <a:latin typeface="Tahoma"/>
              </a:rPr>
              <a:t>Questions for Discussion</a:t>
            </a:r>
            <a:endParaRPr/>
          </a:p>
          <a:p>
            <a:pPr marL="569880" indent="-569520">
              <a:lnSpc>
                <a:spcPct val="100000"/>
              </a:lnSpc>
              <a:buClr>
                <a:srgbClr val="f85e08"/>
              </a:buClr>
              <a:buSzPct val="80000"/>
              <a:buFont typeface="Tahoma"/>
              <a:buAutoNum type="arabicPeriod"/>
            </a:pPr>
            <a:r>
              <a:rPr lang="en-US" sz="3200" spc="-1" strike="noStrike">
                <a:solidFill>
                  <a:srgbClr val="3333cc"/>
                </a:solidFill>
                <a:uFill>
                  <a:solidFill>
                    <a:srgbClr val="ffffff"/>
                  </a:solidFill>
                </a:uFill>
                <a:latin typeface="Tahoma"/>
              </a:rPr>
              <a:t>What makes this case study an example of Big Data analytics?</a:t>
            </a:r>
            <a:endParaRPr/>
          </a:p>
          <a:p>
            <a:pPr marL="569880" indent="-569520">
              <a:lnSpc>
                <a:spcPct val="100000"/>
              </a:lnSpc>
              <a:buClr>
                <a:srgbClr val="f85e08"/>
              </a:buClr>
              <a:buSzPct val="80000"/>
              <a:buFont typeface="Tahoma"/>
              <a:buAutoNum type="arabicPeriod"/>
            </a:pPr>
            <a:r>
              <a:rPr lang="en-US" sz="3200" spc="-1" strike="noStrike">
                <a:solidFill>
                  <a:srgbClr val="3333cc"/>
                </a:solidFill>
                <a:uFill>
                  <a:solidFill>
                    <a:srgbClr val="ffffff"/>
                  </a:solidFill>
                </a:uFill>
                <a:latin typeface="Tahoma"/>
              </a:rPr>
              <a:t>What types of decisions does Gilt Groupe have to make?</a:t>
            </a:r>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End-of-Chapter Application Case</a:t>
            </a:r>
            <a:endParaRPr/>
          </a:p>
        </p:txBody>
      </p:sp>
      <p:sp>
        <p:nvSpPr>
          <p:cNvPr id="298" name="TextShape 2"/>
          <p:cNvSpPr txBox="1"/>
          <p:nvPr/>
        </p:nvSpPr>
        <p:spPr>
          <a:xfrm>
            <a:off x="990720" y="1600200"/>
            <a:ext cx="8000640" cy="4876560"/>
          </a:xfrm>
          <a:prstGeom prst="rect">
            <a:avLst/>
          </a:prstGeom>
          <a:noFill/>
          <a:ln>
            <a:noFill/>
          </a:ln>
        </p:spPr>
        <p:txBody>
          <a:bodyPr/>
          <a:p>
            <a:pPr>
              <a:lnSpc>
                <a:spcPct val="100000"/>
              </a:lnSpc>
            </a:pPr>
            <a:r>
              <a:rPr lang="en-US" sz="4600" spc="-1" strike="noStrike">
                <a:solidFill>
                  <a:srgbClr val="f85e08"/>
                </a:solidFill>
                <a:uFill>
                  <a:solidFill>
                    <a:srgbClr val="ffffff"/>
                  </a:solidFill>
                </a:uFill>
                <a:latin typeface="Tahoma"/>
              </a:rPr>
              <a:t>Nationwide Insurance Used BI to Enhance Customer Service</a:t>
            </a:r>
            <a:endParaRPr/>
          </a:p>
          <a:p>
            <a:pPr>
              <a:lnSpc>
                <a:spcPct val="100000"/>
              </a:lnSpc>
            </a:pPr>
            <a:endParaRPr/>
          </a:p>
          <a:p>
            <a:pPr>
              <a:lnSpc>
                <a:spcPct val="100000"/>
              </a:lnSpc>
            </a:pPr>
            <a:r>
              <a:rPr lang="en-US" sz="3600" spc="-1" strike="noStrike" u="sng">
                <a:solidFill>
                  <a:srgbClr val="f85e08"/>
                </a:solidFill>
                <a:uFill>
                  <a:solidFill>
                    <a:srgbClr val="ffffff"/>
                  </a:solidFill>
                </a:uFill>
                <a:latin typeface="Tahoma"/>
              </a:rPr>
              <a:t>Questions for Discussion</a:t>
            </a:r>
            <a:endParaRPr/>
          </a:p>
          <a:p>
            <a:pPr marL="463680" indent="-463320">
              <a:lnSpc>
                <a:spcPct val="100000"/>
              </a:lnSpc>
              <a:buClr>
                <a:srgbClr val="f85e08"/>
              </a:buClr>
              <a:buSzPct val="80000"/>
              <a:buFont typeface="Tahoma"/>
              <a:buAutoNum type="arabicPeriod"/>
            </a:pPr>
            <a:r>
              <a:rPr lang="en-US" sz="3100" spc="-1" strike="noStrike">
                <a:solidFill>
                  <a:srgbClr val="3333cc"/>
                </a:solidFill>
                <a:uFill>
                  <a:solidFill>
                    <a:srgbClr val="ffffff"/>
                  </a:solidFill>
                </a:uFill>
                <a:latin typeface="Tahoma"/>
              </a:rPr>
              <a:t>Why did Nationwide need an enterprise-wide data warehouse?</a:t>
            </a:r>
            <a:endParaRPr/>
          </a:p>
          <a:p>
            <a:pPr marL="463680" indent="-463320">
              <a:lnSpc>
                <a:spcPct val="100000"/>
              </a:lnSpc>
              <a:buClr>
                <a:srgbClr val="f85e08"/>
              </a:buClr>
              <a:buSzPct val="80000"/>
              <a:buFont typeface="Tahoma"/>
              <a:buAutoNum type="arabicPeriod"/>
            </a:pPr>
            <a:r>
              <a:rPr lang="en-US" sz="3100" spc="-1" strike="noStrike">
                <a:solidFill>
                  <a:srgbClr val="3333cc"/>
                </a:solidFill>
                <a:uFill>
                  <a:solidFill>
                    <a:srgbClr val="ffffff"/>
                  </a:solidFill>
                </a:uFill>
                <a:latin typeface="Tahoma"/>
              </a:rPr>
              <a:t>How did integrated data drive the business value?</a:t>
            </a:r>
            <a:endParaRPr/>
          </a:p>
          <a:p>
            <a:pPr marL="463680" indent="-463320">
              <a:lnSpc>
                <a:spcPct val="100000"/>
              </a:lnSpc>
              <a:buClr>
                <a:srgbClr val="f85e08"/>
              </a:buClr>
              <a:buSzPct val="80000"/>
              <a:buFont typeface="Tahoma"/>
              <a:buAutoNum type="arabicPeriod"/>
            </a:pPr>
            <a:r>
              <a:rPr lang="en-US" sz="3100" spc="-1" strike="noStrike">
                <a:solidFill>
                  <a:srgbClr val="3333cc"/>
                </a:solidFill>
                <a:uFill>
                  <a:solidFill>
                    <a:srgbClr val="ffffff"/>
                  </a:solidFill>
                </a:uFill>
                <a:latin typeface="Tahoma"/>
              </a:rPr>
              <a:t>What forms of analytics are employed at Nationwide?</a:t>
            </a:r>
            <a:endParaRPr/>
          </a:p>
          <a:p>
            <a:pPr marL="463680" indent="-463320">
              <a:lnSpc>
                <a:spcPct val="100000"/>
              </a:lnSpc>
              <a:buClr>
                <a:srgbClr val="f85e08"/>
              </a:buClr>
              <a:buSzPct val="80000"/>
              <a:buFont typeface="Tahoma"/>
              <a:buAutoNum type="arabicPeriod"/>
            </a:pPr>
            <a:r>
              <a:rPr lang="en-US" sz="3100" spc="-1" strike="noStrike">
                <a:solidFill>
                  <a:srgbClr val="3333cc"/>
                </a:solidFill>
                <a:uFill>
                  <a:solidFill>
                    <a:srgbClr val="ffffff"/>
                  </a:solidFill>
                </a:uFill>
                <a:latin typeface="Tahoma"/>
              </a:rPr>
              <a:t>With integrated data available in an enterprise data warehouse, what other applications could Nationwide potentially develop?</a:t>
            </a:r>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4"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Learning Objectives</a:t>
            </a:r>
            <a:endParaRPr/>
          </a:p>
        </p:txBody>
      </p:sp>
      <p:sp>
        <p:nvSpPr>
          <p:cNvPr id="225" name="TextShape 2"/>
          <p:cNvSpPr txBox="1"/>
          <p:nvPr/>
        </p:nvSpPr>
        <p:spPr>
          <a:xfrm>
            <a:off x="762120" y="1523880"/>
            <a:ext cx="819288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Learn the conceptual foundations of the DSS methodology</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Describe the BI methodology and concepts and relate them to DSS</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Understand the various types of analytics </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List the major tools of computerized decision support</a:t>
            </a:r>
            <a:endParaRPr/>
          </a:p>
          <a:p>
            <a:pPr>
              <a:lnSpc>
                <a:spcPct val="100000"/>
              </a:lnSpc>
            </a:pP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9"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End of the Chapter </a:t>
            </a:r>
            <a:endParaRPr/>
          </a:p>
        </p:txBody>
      </p:sp>
      <p:sp>
        <p:nvSpPr>
          <p:cNvPr id="300" name="TextShape 2"/>
          <p:cNvSpPr txBox="1"/>
          <p:nvPr/>
        </p:nvSpPr>
        <p:spPr>
          <a:xfrm>
            <a:off x="762120" y="1523880"/>
            <a:ext cx="8192880" cy="4800240"/>
          </a:xfrm>
          <a:prstGeom prst="rect">
            <a:avLst/>
          </a:prstGeom>
          <a:noFill/>
          <a:ln>
            <a:noFill/>
          </a:ln>
        </p:spPr>
        <p:txBody>
          <a:bodyPr/>
          <a:p>
            <a:pPr>
              <a:lnSpc>
                <a:spcPct val="100000"/>
              </a:lnSpc>
            </a:pPr>
            <a:endParaRPr/>
          </a:p>
          <a:p>
            <a:pPr>
              <a:lnSpc>
                <a:spcPct val="100000"/>
              </a:lnSpc>
            </a:pPr>
            <a:endParaRPr/>
          </a:p>
          <a:p>
            <a:pPr>
              <a:lnSpc>
                <a:spcPct val="100000"/>
              </a:lnSpc>
            </a:pP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Questions / Comments…</a:t>
            </a:r>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01" name="Picture 2" descr=""/>
          <p:cNvPicPr/>
          <p:nvPr/>
        </p:nvPicPr>
        <p:blipFill>
          <a:blip r:embed="rId1"/>
          <a:stretch/>
        </p:blipFill>
        <p:spPr>
          <a:xfrm>
            <a:off x="609480" y="1636560"/>
            <a:ext cx="7684560" cy="2401560"/>
          </a:xfrm>
          <a:prstGeom prst="rect">
            <a:avLst/>
          </a:prstGeom>
          <a:ln>
            <a:solidFill>
              <a:schemeClr val="bg1"/>
            </a:solidFill>
          </a:ln>
        </p:spPr>
      </p:pic>
      <p:sp>
        <p:nvSpPr>
          <p:cNvPr id="302" name="TextShape 1"/>
          <p:cNvSpPr txBox="1"/>
          <p:nvPr/>
        </p:nvSpPr>
        <p:spPr>
          <a:xfrm>
            <a:off x="457200" y="4267080"/>
            <a:ext cx="8229240" cy="1904760"/>
          </a:xfrm>
          <a:prstGeom prst="rect">
            <a:avLst/>
          </a:prstGeom>
          <a:noFill/>
          <a:ln>
            <a:noFill/>
          </a:ln>
        </p:spPr>
        <p:txBody>
          <a:bodyPr/>
          <a:p>
            <a:pPr algn="ctr">
              <a:lnSpc>
                <a:spcPct val="80000"/>
              </a:lnSpc>
            </a:pPr>
            <a:r>
              <a:rPr lang="en-US" sz="2000" spc="-1" strike="noStrike">
                <a:solidFill>
                  <a:srgbClr val="3333cc"/>
                </a:solidFill>
                <a:uFill>
                  <a:solidFill>
                    <a:srgbClr val="ffffff"/>
                  </a:solidFill>
                </a:uFill>
                <a:latin typeface="Tahoma"/>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endParaRPr/>
          </a:p>
          <a:p>
            <a:pPr algn="ctr">
              <a:lnSpc>
                <a:spcPct val="80000"/>
              </a:lnSpc>
            </a:pPr>
            <a:endParaRPr/>
          </a:p>
        </p:txBody>
      </p:sp>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6"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Opening Vignette…</a:t>
            </a:r>
            <a:endParaRPr/>
          </a:p>
        </p:txBody>
      </p:sp>
      <p:sp>
        <p:nvSpPr>
          <p:cNvPr id="227" name="TextShape 2"/>
          <p:cNvSpPr txBox="1"/>
          <p:nvPr/>
        </p:nvSpPr>
        <p:spPr>
          <a:xfrm>
            <a:off x="762120" y="1523880"/>
            <a:ext cx="8192880" cy="4800240"/>
          </a:xfrm>
          <a:prstGeom prst="rect">
            <a:avLst/>
          </a:prstGeom>
          <a:noFill/>
          <a:ln>
            <a:noFill/>
          </a:ln>
        </p:spPr>
        <p:txBody>
          <a:bodyPr/>
          <a:p>
            <a:pPr marL="343080" indent="-342720">
              <a:lnSpc>
                <a:spcPct val="100000"/>
              </a:lnSpc>
            </a:pPr>
            <a:r>
              <a:rPr lang="en-US" sz="3200" spc="-1" strike="noStrike">
                <a:solidFill>
                  <a:srgbClr val="f85e08"/>
                </a:solidFill>
                <a:uFill>
                  <a:solidFill>
                    <a:srgbClr val="ffffff"/>
                  </a:solidFill>
                </a:uFill>
                <a:latin typeface="Tahoma"/>
              </a:rPr>
              <a:t>	</a:t>
            </a:r>
            <a:r>
              <a:rPr lang="en-US" sz="3600" spc="-1" strike="noStrike">
                <a:solidFill>
                  <a:srgbClr val="f85e08"/>
                </a:solidFill>
                <a:uFill>
                  <a:solidFill>
                    <a:srgbClr val="ffffff"/>
                  </a:solidFill>
                </a:uFill>
                <a:latin typeface="Tahoma"/>
              </a:rPr>
              <a:t>Magpie Sensing Employs Analytics to Manage a Vaccine Supply Chain Effectively and Safely</a:t>
            </a:r>
            <a:endParaRPr/>
          </a:p>
          <a:p>
            <a:pPr marL="343080" indent="-342720">
              <a:lnSpc>
                <a:spcPct val="100000"/>
              </a:lnSpc>
            </a:pP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Company background</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Problem</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Proposed solution and results</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Answer &amp; discuss the case questions...</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8"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Opening Vignette…</a:t>
            </a:r>
            <a:endParaRPr/>
          </a:p>
        </p:txBody>
      </p:sp>
      <p:sp>
        <p:nvSpPr>
          <p:cNvPr id="229" name="TextShape 2"/>
          <p:cNvSpPr txBox="1"/>
          <p:nvPr/>
        </p:nvSpPr>
        <p:spPr>
          <a:xfrm>
            <a:off x="762120" y="1523880"/>
            <a:ext cx="8192880" cy="4800240"/>
          </a:xfrm>
          <a:prstGeom prst="rect">
            <a:avLst/>
          </a:prstGeom>
          <a:noFill/>
          <a:ln>
            <a:noFill/>
          </a:ln>
        </p:spPr>
        <p:txBody>
          <a:bodyPr/>
          <a:p>
            <a:pPr>
              <a:lnSpc>
                <a:spcPct val="100000"/>
              </a:lnSpc>
            </a:pPr>
            <a:r>
              <a:rPr lang="en-US" sz="3200" spc="-1" strike="noStrike">
                <a:solidFill>
                  <a:srgbClr val="f85e08"/>
                </a:solidFill>
                <a:uFill>
                  <a:solidFill>
                    <a:srgbClr val="ffffff"/>
                  </a:solidFill>
                </a:uFill>
                <a:latin typeface="Tahoma"/>
              </a:rPr>
              <a:t>Questions for the Opening Vignette</a:t>
            </a:r>
            <a:endParaRPr/>
          </a:p>
          <a:p>
            <a:pPr marL="395280" indent="-394920">
              <a:lnSpc>
                <a:spcPct val="100000"/>
              </a:lnSpc>
              <a:buClr>
                <a:srgbClr val="f85e08"/>
              </a:buClr>
              <a:buSzPct val="80000"/>
              <a:buFont typeface="Tahoma"/>
              <a:buAutoNum type="arabicPeriod"/>
            </a:pPr>
            <a:r>
              <a:rPr lang="en-US" sz="2400" spc="-1" strike="noStrike">
                <a:solidFill>
                  <a:srgbClr val="3333cc"/>
                </a:solidFill>
                <a:uFill>
                  <a:solidFill>
                    <a:srgbClr val="ffffff"/>
                  </a:solidFill>
                </a:uFill>
                <a:latin typeface="Tahoma"/>
              </a:rPr>
              <a:t>What information is provided by the descriptive analytics employed at Magpie Sensing?</a:t>
            </a:r>
            <a:endParaRPr/>
          </a:p>
          <a:p>
            <a:pPr marL="395280" indent="-394920">
              <a:lnSpc>
                <a:spcPct val="100000"/>
              </a:lnSpc>
              <a:buClr>
                <a:srgbClr val="f85e08"/>
              </a:buClr>
              <a:buSzPct val="80000"/>
              <a:buFont typeface="Tahoma"/>
              <a:buAutoNum type="arabicPeriod"/>
            </a:pPr>
            <a:r>
              <a:rPr lang="en-US" sz="2400" spc="-1" strike="noStrike">
                <a:solidFill>
                  <a:srgbClr val="3333cc"/>
                </a:solidFill>
                <a:uFill>
                  <a:solidFill>
                    <a:srgbClr val="ffffff"/>
                  </a:solidFill>
                </a:uFill>
                <a:latin typeface="Tahoma"/>
              </a:rPr>
              <a:t>What type of support is provided by the predictive analytics employed at Magpie Sensing?</a:t>
            </a:r>
            <a:endParaRPr/>
          </a:p>
          <a:p>
            <a:pPr marL="395280" indent="-394920">
              <a:lnSpc>
                <a:spcPct val="100000"/>
              </a:lnSpc>
              <a:buClr>
                <a:srgbClr val="f85e08"/>
              </a:buClr>
              <a:buSzPct val="80000"/>
              <a:buFont typeface="Tahoma"/>
              <a:buAutoNum type="arabicPeriod"/>
            </a:pPr>
            <a:r>
              <a:rPr lang="en-US" sz="2400" spc="-1" strike="noStrike">
                <a:solidFill>
                  <a:srgbClr val="3333cc"/>
                </a:solidFill>
                <a:uFill>
                  <a:solidFill>
                    <a:srgbClr val="ffffff"/>
                  </a:solidFill>
                </a:uFill>
                <a:latin typeface="Tahoma"/>
              </a:rPr>
              <a:t>How does prescriptive analytics help in business decision making?</a:t>
            </a:r>
            <a:endParaRPr/>
          </a:p>
          <a:p>
            <a:pPr marL="395280" indent="-394920">
              <a:lnSpc>
                <a:spcPct val="100000"/>
              </a:lnSpc>
              <a:buClr>
                <a:srgbClr val="f85e08"/>
              </a:buClr>
              <a:buSzPct val="80000"/>
              <a:buFont typeface="Tahoma"/>
              <a:buAutoNum type="arabicPeriod"/>
            </a:pPr>
            <a:r>
              <a:rPr lang="en-US" sz="2400" spc="-1" strike="noStrike">
                <a:solidFill>
                  <a:srgbClr val="3333cc"/>
                </a:solidFill>
                <a:uFill>
                  <a:solidFill>
                    <a:srgbClr val="ffffff"/>
                  </a:solidFill>
                </a:uFill>
                <a:latin typeface="Tahoma"/>
              </a:rPr>
              <a:t>In what ways can actionable information be reported in real time to concerned users of the system?</a:t>
            </a:r>
            <a:endParaRPr/>
          </a:p>
          <a:p>
            <a:pPr marL="395280" indent="-394920">
              <a:lnSpc>
                <a:spcPct val="100000"/>
              </a:lnSpc>
              <a:buClr>
                <a:srgbClr val="f85e08"/>
              </a:buClr>
              <a:buSzPct val="80000"/>
              <a:buFont typeface="Tahoma"/>
              <a:buAutoNum type="arabicPeriod"/>
            </a:pPr>
            <a:r>
              <a:rPr lang="en-US" sz="2400" spc="-1" strike="noStrike">
                <a:solidFill>
                  <a:srgbClr val="3333cc"/>
                </a:solidFill>
                <a:uFill>
                  <a:solidFill>
                    <a:srgbClr val="ffffff"/>
                  </a:solidFill>
                </a:uFill>
                <a:latin typeface="Tahoma"/>
              </a:rPr>
              <a:t>In what other situations might real-time monitoring applications be needed?</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0"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Changing Business Environment &amp; Computerized Decision Support</a:t>
            </a:r>
            <a:endParaRPr/>
          </a:p>
        </p:txBody>
      </p:sp>
      <p:sp>
        <p:nvSpPr>
          <p:cNvPr id="231" name="TextShape 2"/>
          <p:cNvSpPr txBox="1"/>
          <p:nvPr/>
        </p:nvSpPr>
        <p:spPr>
          <a:xfrm>
            <a:off x="762120" y="1523880"/>
            <a:ext cx="819288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Companies are moving aggressively to computerized support of their operations </a:t>
            </a:r>
            <a:r>
              <a:rPr lang="en-US" sz="3200" spc="-1" strike="noStrike">
                <a:solidFill>
                  <a:srgbClr val="3333cc"/>
                </a:solidFill>
                <a:uFill>
                  <a:solidFill>
                    <a:srgbClr val="ffffff"/>
                  </a:solidFill>
                </a:uFill>
                <a:latin typeface="Wingdings"/>
              </a:rPr>
              <a:t></a:t>
            </a:r>
            <a:r>
              <a:rPr lang="en-US" sz="3200" spc="-1" strike="noStrike">
                <a:solidFill>
                  <a:srgbClr val="3333cc"/>
                </a:solidFill>
                <a:uFill>
                  <a:solidFill>
                    <a:srgbClr val="ffffff"/>
                  </a:solidFill>
                </a:uFill>
                <a:latin typeface="Tahoma"/>
              </a:rPr>
              <a:t> Business Intelligence</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Business Pressures–Responses–Support Model</a:t>
            </a:r>
            <a:endParaRPr/>
          </a:p>
          <a:p>
            <a:pPr lvl="1" marL="743040" indent="-285480">
              <a:lnSpc>
                <a:spcPct val="100000"/>
              </a:lnSpc>
              <a:buClr>
                <a:srgbClr val="ff0000"/>
              </a:buClr>
              <a:buSzPct val="55000"/>
              <a:buFont typeface="Wingdings" charset="2"/>
              <a:buChar char=""/>
            </a:pPr>
            <a:r>
              <a:rPr lang="en-US" sz="2800" spc="-1" strike="noStrike">
                <a:solidFill>
                  <a:srgbClr val="ff3300"/>
                </a:solidFill>
                <a:uFill>
                  <a:solidFill>
                    <a:srgbClr val="ffffff"/>
                  </a:solidFill>
                </a:uFill>
                <a:latin typeface="Tahoma"/>
              </a:rPr>
              <a:t>Business pressures </a:t>
            </a:r>
            <a:r>
              <a:rPr lang="en-US" sz="2800" spc="-1" strike="noStrike">
                <a:solidFill>
                  <a:srgbClr val="3333cc"/>
                </a:solidFill>
                <a:uFill>
                  <a:solidFill>
                    <a:srgbClr val="ffffff"/>
                  </a:solidFill>
                </a:uFill>
                <a:latin typeface="Tahoma"/>
              </a:rPr>
              <a:t>result of today's competitive business climate</a:t>
            </a:r>
            <a:endParaRPr/>
          </a:p>
          <a:p>
            <a:pPr lvl="1" marL="743040" indent="-285480">
              <a:lnSpc>
                <a:spcPct val="100000"/>
              </a:lnSpc>
              <a:buClr>
                <a:srgbClr val="ff0000"/>
              </a:buClr>
              <a:buSzPct val="55000"/>
              <a:buFont typeface="Wingdings" charset="2"/>
              <a:buChar char=""/>
            </a:pPr>
            <a:r>
              <a:rPr lang="en-US" sz="2800" spc="-1" strike="noStrike">
                <a:solidFill>
                  <a:srgbClr val="ff3300"/>
                </a:solidFill>
                <a:uFill>
                  <a:solidFill>
                    <a:srgbClr val="ffffff"/>
                  </a:solidFill>
                </a:uFill>
                <a:latin typeface="Tahoma"/>
              </a:rPr>
              <a:t>Responses</a:t>
            </a:r>
            <a:r>
              <a:rPr lang="en-US" sz="2800" spc="-1" strike="noStrike">
                <a:solidFill>
                  <a:srgbClr val="3333cc"/>
                </a:solidFill>
                <a:uFill>
                  <a:solidFill>
                    <a:srgbClr val="ffffff"/>
                  </a:solidFill>
                </a:uFill>
                <a:latin typeface="Tahoma"/>
              </a:rPr>
              <a:t> to counter the pressures </a:t>
            </a:r>
            <a:endParaRPr/>
          </a:p>
          <a:p>
            <a:pPr lvl="1" marL="743040" indent="-285480">
              <a:lnSpc>
                <a:spcPct val="100000"/>
              </a:lnSpc>
              <a:buClr>
                <a:srgbClr val="ff0000"/>
              </a:buClr>
              <a:buSzPct val="55000"/>
              <a:buFont typeface="Wingdings" charset="2"/>
              <a:buChar char=""/>
            </a:pPr>
            <a:r>
              <a:rPr lang="en-US" sz="2800" spc="-1" strike="noStrike">
                <a:solidFill>
                  <a:srgbClr val="ff3300"/>
                </a:solidFill>
                <a:uFill>
                  <a:solidFill>
                    <a:srgbClr val="ffffff"/>
                  </a:solidFill>
                </a:uFill>
                <a:latin typeface="Tahoma"/>
              </a:rPr>
              <a:t>Support</a:t>
            </a:r>
            <a:r>
              <a:rPr lang="en-US" sz="2800" spc="-1" strike="noStrike">
                <a:solidFill>
                  <a:srgbClr val="3333cc"/>
                </a:solidFill>
                <a:uFill>
                  <a:solidFill>
                    <a:srgbClr val="ffffff"/>
                  </a:solidFill>
                </a:uFill>
                <a:latin typeface="Tahoma"/>
              </a:rPr>
              <a:t> to better facilitate the process </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2"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Business Pressures–Responses–Support Model</a:t>
            </a:r>
            <a:endParaRPr/>
          </a:p>
        </p:txBody>
      </p:sp>
      <p:pic>
        <p:nvPicPr>
          <p:cNvPr id="233" name="Picture 2" descr=""/>
          <p:cNvPicPr/>
          <p:nvPr/>
        </p:nvPicPr>
        <p:blipFill>
          <a:blip r:embed="rId1"/>
          <a:stretch/>
        </p:blipFill>
        <p:spPr>
          <a:xfrm>
            <a:off x="325800" y="1676520"/>
            <a:ext cx="8518320" cy="4571640"/>
          </a:xfrm>
          <a:prstGeom prst="rect">
            <a:avLst/>
          </a:prstGeom>
          <a:ln w="9360">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4" name="TextShape 1"/>
          <p:cNvSpPr txBox="1"/>
          <p:nvPr/>
        </p:nvSpPr>
        <p:spPr>
          <a:xfrm>
            <a:off x="1150920" y="231840"/>
            <a:ext cx="7792560" cy="1139400"/>
          </a:xfrm>
          <a:prstGeom prst="rect">
            <a:avLst/>
          </a:prstGeom>
          <a:noFill/>
          <a:ln>
            <a:noFill/>
          </a:ln>
        </p:spPr>
        <p:txBody>
          <a:bodyPr anchor="b"/>
          <a:p>
            <a:pPr>
              <a:lnSpc>
                <a:spcPts val="1411"/>
              </a:lnSpc>
            </a:pPr>
            <a:r>
              <a:rPr lang="en-US" sz="4000" spc="-1" strike="noStrike">
                <a:solidFill>
                  <a:srgbClr val="f85e08"/>
                </a:solidFill>
                <a:uFill>
                  <a:solidFill>
                    <a:srgbClr val="ffffff"/>
                  </a:solidFill>
                </a:uFill>
                <a:latin typeface="Tahoma"/>
              </a:rPr>
              <a:t>The Business Environment </a:t>
            </a:r>
            <a:endParaRPr/>
          </a:p>
        </p:txBody>
      </p:sp>
      <p:sp>
        <p:nvSpPr>
          <p:cNvPr id="235" name="TextShape 2"/>
          <p:cNvSpPr txBox="1"/>
          <p:nvPr/>
        </p:nvSpPr>
        <p:spPr>
          <a:xfrm>
            <a:off x="762120" y="1523880"/>
            <a:ext cx="8192880" cy="4800240"/>
          </a:xfrm>
          <a:prstGeom prst="rect">
            <a:avLst/>
          </a:prstGeom>
          <a:noFill/>
          <a:ln>
            <a:noFill/>
          </a:ln>
        </p:spPr>
        <p:txBody>
          <a:bodyPr/>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The environment in which organizations operate today is becoming more and more complex, creating </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opportunities, and</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problems.</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Example: globalization.</a:t>
            </a:r>
            <a:endParaRPr/>
          </a:p>
          <a:p>
            <a:pPr marL="343080" indent="-342720">
              <a:lnSpc>
                <a:spcPct val="100000"/>
              </a:lnSpc>
              <a:buClr>
                <a:srgbClr val="3333cc"/>
              </a:buClr>
              <a:buSzPct val="60000"/>
              <a:buFont typeface="Wingdings" charset="2"/>
              <a:buChar char=""/>
            </a:pPr>
            <a:r>
              <a:rPr lang="en-US" sz="3200" spc="-1" strike="noStrike">
                <a:solidFill>
                  <a:srgbClr val="3333cc"/>
                </a:solidFill>
                <a:uFill>
                  <a:solidFill>
                    <a:srgbClr val="ffffff"/>
                  </a:solidFill>
                </a:uFill>
                <a:latin typeface="Tahoma"/>
              </a:rPr>
              <a:t>Business environment factors: </a:t>
            </a:r>
            <a:endParaRPr/>
          </a:p>
          <a:p>
            <a:pPr lvl="1" marL="743040" indent="-285480">
              <a:lnSpc>
                <a:spcPct val="100000"/>
              </a:lnSpc>
              <a:buClr>
                <a:srgbClr val="ff0000"/>
              </a:buClr>
              <a:buSzPct val="55000"/>
              <a:buFont typeface="Wingdings" charset="2"/>
              <a:buChar char=""/>
            </a:pPr>
            <a:r>
              <a:rPr lang="en-US" sz="2800" spc="-1" strike="noStrike">
                <a:solidFill>
                  <a:srgbClr val="3333cc"/>
                </a:solidFill>
                <a:uFill>
                  <a:solidFill>
                    <a:srgbClr val="ffffff"/>
                  </a:solidFill>
                </a:uFill>
                <a:latin typeface="Tahoma"/>
              </a:rPr>
              <a:t>markets, consumer demands, technology, and societal… </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C:\User\Teaching\MSIS5633 - Fall2002\Class Presentations\OSU_PPTemplate.pot</Template>
  <TotalTime>4384</TotalTime>
  <Application>LibreOffice/5.0.2.2$MacOSX_X86_64 LibreOffice_project/37b43f919e4de5eeaca9b9755ed688758a8251fe</Application>
  <Paragraphs>292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1998-03-18T21:58:50Z</dcterms:created>
  <dc:creator>Dursun Delen</dc:creator>
  <dc:language>en-US</dc:language>
  <cp:lastPrinted>2000-12-01T14:01:59Z</cp:lastPrinted>
  <dcterms:modified xsi:type="dcterms:W3CDTF">2016-01-25T17:52:38Z</dcterms:modified>
  <cp:revision>193</cp:revision>
  <dc:title>DSS Chapter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24</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41</vt:i4>
  </property>
</Properties>
</file>