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29"/>
  </p:notesMasterIdLst>
  <p:sldIdLst>
    <p:sldId id="256" r:id="rId2"/>
    <p:sldId id="257" r:id="rId3"/>
    <p:sldId id="259" r:id="rId4"/>
    <p:sldId id="260" r:id="rId5"/>
    <p:sldId id="261" r:id="rId6"/>
    <p:sldId id="262" r:id="rId7"/>
    <p:sldId id="263" r:id="rId8"/>
    <p:sldId id="264" r:id="rId9"/>
    <p:sldId id="265" r:id="rId10"/>
    <p:sldId id="266" r:id="rId11"/>
    <p:sldId id="267" r:id="rId12"/>
    <p:sldId id="258" r:id="rId13"/>
    <p:sldId id="268" r:id="rId14"/>
    <p:sldId id="269" r:id="rId15"/>
    <p:sldId id="270" r:id="rId16"/>
    <p:sldId id="271" r:id="rId17"/>
    <p:sldId id="272" r:id="rId18"/>
    <p:sldId id="273" r:id="rId19"/>
    <p:sldId id="274" r:id="rId20"/>
    <p:sldId id="275" r:id="rId21"/>
    <p:sldId id="276" r:id="rId22"/>
    <p:sldId id="280" r:id="rId23"/>
    <p:sldId id="282" r:id="rId24"/>
    <p:sldId id="281" r:id="rId25"/>
    <p:sldId id="277" r:id="rId26"/>
    <p:sldId id="278" r:id="rId27"/>
    <p:sldId id="279"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06" autoAdjust="0"/>
    <p:restoredTop sz="97619" autoAdjust="0"/>
  </p:normalViewPr>
  <p:slideViewPr>
    <p:cSldViewPr snapToGrid="0">
      <p:cViewPr>
        <p:scale>
          <a:sx n="100" d="100"/>
          <a:sy n="100" d="100"/>
        </p:scale>
        <p:origin x="-1350"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8E8EFF4-96E7-B043-ADEA-0C8E6EC78D34}" type="slidenum">
              <a:rPr lang="en-US"/>
              <a:pPr/>
              <a:t>‹#›</a:t>
            </a:fld>
            <a:endParaRPr lang="en-US"/>
          </a:p>
        </p:txBody>
      </p:sp>
    </p:spTree>
    <p:extLst>
      <p:ext uri="{BB962C8B-B14F-4D97-AF65-F5344CB8AC3E}">
        <p14:creationId xmlns:p14="http://schemas.microsoft.com/office/powerpoint/2010/main" val="3650278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DA573D2-64B2-AF43-A06E-6327936CB8C6}"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AA9947-AEBD-2242-B7DB-34CBB3360D70}"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BCF4188-D878-704B-9CB3-6048204E424C}" type="slidenum">
              <a:rPr lang="en-US"/>
              <a:pPr/>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273F79D-5C30-B645-A177-ADE1A5D8031A}" type="slidenum">
              <a:rPr lang="en-US"/>
              <a:pPr/>
              <a:t>12</a:t>
            </a:fld>
            <a:endParaRPr lang="en-US"/>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DED5CE2-A4E4-7F43-90E3-53CAE9D297AB}" type="slidenum">
              <a:rPr lang="en-US"/>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FF6195B-8F57-474D-82EE-74A2BCADC191}" type="slidenum">
              <a:rPr lang="en-US"/>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A8E3DC2-A30D-644D-B0B9-029E3981A593}" type="slidenum">
              <a:rPr lang="en-US"/>
              <a:pPr/>
              <a:t>15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comment on media editing features in PowerPoint.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293BF1EB-5226-B544-AE6D-497463A89442}" type="slidenum">
              <a:rPr lang="en-US"/>
              <a:pPr/>
              <a:t>16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Consider hardware factors that can impact playback consistency and could adversely affect the project. Processor speed and optical disc access times can have a major impact on smooth playback.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FB24D26-CE03-5B44-8737-9DD99DA5ACBB}"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Consider how each structure controls the playback and the type of project best suited to different methods. For example linear structure is best for a set of directions that must be followed in a set order.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3EA9739-4369-AC4B-B2E2-55B4F4B3A27D}" type="slidenum">
              <a:rPr lang="en-US"/>
              <a:pPr/>
              <a:t>18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Review popular scripting and icon programming techniques currently in use.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1F6333F-5576-E344-A6BF-AA06372ACFA0}"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CF8889B-B897-BE45-8911-E760EE8D81B8}" type="slidenum">
              <a:rPr lang="en-US"/>
              <a:pPr/>
              <a:t>21</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Discuss the advantages and disadvantages of publishing a project to require a separate player, or embed the player into the project. The latter is often used on CD or DVD distribution since there is adequate storage to contain the player file and the developer is assured the proper program is available for playback.</a:t>
            </a:r>
          </a:p>
          <a:p>
            <a:pPr eaLnBrk="1" hangingPunct="1"/>
            <a:r>
              <a:rPr lang="en-US">
                <a:latin typeface="Arial" charset="0"/>
                <a:ea typeface="ＭＳ Ｐゴシック" charset="-128"/>
                <a:cs typeface="ＭＳ Ｐゴシック" charset="-128"/>
              </a:rPr>
              <a:t>Web multimedia projects rely on a Player program on the client computer. This reduces file size for speedier download times. Client, however, may need to download the latest update of the player software on their computer.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CF8889B-B897-BE45-8911-E760EE8D81B8}" type="slidenum">
              <a:rPr lang="en-US"/>
              <a:pPr/>
              <a:t>22</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Discuss the advantages and disadvantages of publishing a project to require a separate player, or embed the player into the project. The latter is often used on CD or DVD distribution since there is adequate storage to contain the player file and the developer is assured the proper program is available for playback.</a:t>
            </a:r>
          </a:p>
          <a:p>
            <a:pPr eaLnBrk="1" hangingPunct="1"/>
            <a:r>
              <a:rPr lang="en-US">
                <a:latin typeface="Arial" charset="0"/>
                <a:ea typeface="ＭＳ Ｐゴシック" charset="-128"/>
                <a:cs typeface="ＭＳ Ｐゴシック" charset="-128"/>
              </a:rPr>
              <a:t>Web multimedia projects rely on a Player program on the client computer. This reduces file size for speedier download times. Client, however, may need to download the latest update of the player software on their computer.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CF8889B-B897-BE45-8911-E760EE8D81B8}" type="slidenum">
              <a:rPr lang="en-US"/>
              <a:pPr/>
              <a:t>23</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Discuss the advantages and disadvantages of publishing a project to require a separate player, or embed the player into the project. The latter is often used on CD or DVD distribution since there is adequate storage to contain the player file and the developer is assured the proper program is available for playback.</a:t>
            </a:r>
          </a:p>
          <a:p>
            <a:pPr eaLnBrk="1" hangingPunct="1"/>
            <a:r>
              <a:rPr lang="en-US">
                <a:latin typeface="Arial" charset="0"/>
                <a:ea typeface="ＭＳ Ｐゴシック" charset="-128"/>
                <a:cs typeface="ＭＳ Ｐゴシック" charset="-128"/>
              </a:rPr>
              <a:t>Web multimedia projects rely on a Player program on the client computer. This reduces file size for speedier download times. Client, however, may need to download the latest update of the player software on their computer.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4BAEA9E-A2D3-B348-BF2A-4E5E2947DE37}" type="slidenum">
              <a:rPr lang="en-US"/>
              <a:pPr/>
              <a:t>25</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Use this screen to consider the advantages and disadvantages of a multimedia project done in PowerPoint and one done in Director or Flash.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9B95388-7573-5B44-A70D-01268032CD47}"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4F4FE52-EB55-1148-A8B6-B36C4CD4B379}"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4DC630C-EA96-8A4B-925B-F1709EC26ADE}"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46D237-C376-7D48-85F8-7DC81DE3EB5B}"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A47141D-4EE6-CE48-981A-BF839FBF41F6}" type="slidenum">
              <a:rPr lang="en-US"/>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View the background layer of this presentation to demonstrate the two layers and consistent content in the background layer.</a:t>
            </a:r>
          </a:p>
          <a:p>
            <a:pPr eaLnBrk="1" hangingPunct="1"/>
            <a:r>
              <a:rPr lang="en-US">
                <a:latin typeface="Arial" charset="0"/>
                <a:ea typeface="ＭＳ Ｐゴシック" charset="-128"/>
                <a:cs typeface="ＭＳ Ｐゴシック" charset="-128"/>
              </a:rPr>
              <a:t>Have students identify the elements on the slide that would be in the background layer and those in the foreground layer of the image from a PowerPoint presentation.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99FFAAC-D47C-A246-828C-874AB8355876}" type="slidenum">
              <a:rPr lang="en-US"/>
              <a:pPr/>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D147DF8-D273-6442-87B8-F020F5EDDE42}" type="slidenum">
              <a:rPr lang="en-US"/>
              <a:pPr/>
              <a:t>9</a:t>
            </a:fld>
            <a:endParaRPr lang="en-US"/>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E654D439-99BF-324C-8EA2-FEA7701C236B}" type="slidenum">
              <a:rPr lang="en-US" smtClean="0"/>
              <a:pPr/>
              <a:t>‹#›</a:t>
            </a:fld>
            <a:endParaRPr lang="en-US"/>
          </a:p>
        </p:txBody>
      </p:sp>
    </p:spTree>
    <p:extLst>
      <p:ext uri="{BB962C8B-B14F-4D97-AF65-F5344CB8AC3E}">
        <p14:creationId xmlns:p14="http://schemas.microsoft.com/office/powerpoint/2010/main" val="3023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496CBEF3-4012-9249-AF3C-1460C0B29D05}" type="slidenum">
              <a:rPr lang="en-US" smtClean="0"/>
              <a:pPr/>
              <a:t>‹#›</a:t>
            </a:fld>
            <a:endParaRPr lang="en-US"/>
          </a:p>
        </p:txBody>
      </p:sp>
    </p:spTree>
    <p:extLst>
      <p:ext uri="{BB962C8B-B14F-4D97-AF65-F5344CB8AC3E}">
        <p14:creationId xmlns:p14="http://schemas.microsoft.com/office/powerpoint/2010/main" val="2337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AD480476-6C7E-5C4E-963B-E82AC50E3F26}" type="slidenum">
              <a:rPr lang="en-US" smtClean="0"/>
              <a:pPr/>
              <a:t>‹#›</a:t>
            </a:fld>
            <a:endParaRPr lang="en-US"/>
          </a:p>
        </p:txBody>
      </p:sp>
    </p:spTree>
    <p:extLst>
      <p:ext uri="{BB962C8B-B14F-4D97-AF65-F5344CB8AC3E}">
        <p14:creationId xmlns:p14="http://schemas.microsoft.com/office/powerpoint/2010/main" val="230313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8D4ED696-9809-3C48-9031-F71D3821407F}" type="slidenum">
              <a:rPr lang="en-US" smtClean="0"/>
              <a:pPr/>
              <a:t>‹#›</a:t>
            </a:fld>
            <a:endParaRPr lang="en-US"/>
          </a:p>
        </p:txBody>
      </p:sp>
    </p:spTree>
    <p:extLst>
      <p:ext uri="{BB962C8B-B14F-4D97-AF65-F5344CB8AC3E}">
        <p14:creationId xmlns:p14="http://schemas.microsoft.com/office/powerpoint/2010/main" val="2327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BE4EFDF1-E6DE-F146-ABA6-86A7F32943B6}" type="slidenum">
              <a:rPr lang="en-US" smtClean="0"/>
              <a:pPr/>
              <a:t>‹#›</a:t>
            </a:fld>
            <a:endParaRPr lang="en-US"/>
          </a:p>
        </p:txBody>
      </p:sp>
    </p:spTree>
    <p:extLst>
      <p:ext uri="{BB962C8B-B14F-4D97-AF65-F5344CB8AC3E}">
        <p14:creationId xmlns:p14="http://schemas.microsoft.com/office/powerpoint/2010/main" val="10662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0421E31C-F721-AC47-948A-EFDDFBAC901F}" type="slidenum">
              <a:rPr lang="en-US" smtClean="0"/>
              <a:pPr/>
              <a:t>‹#›</a:t>
            </a:fld>
            <a:endParaRPr lang="en-US"/>
          </a:p>
        </p:txBody>
      </p:sp>
    </p:spTree>
    <p:extLst>
      <p:ext uri="{BB962C8B-B14F-4D97-AF65-F5344CB8AC3E}">
        <p14:creationId xmlns:p14="http://schemas.microsoft.com/office/powerpoint/2010/main" val="33314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CCC5B-5ED1-4440-A508-49E0E750E48C}" type="datetimeFigureOut">
              <a:rPr lang="en-US" smtClean="0"/>
              <a:t>11/15/2012</a:t>
            </a:fld>
            <a:endParaRPr lang="en-US"/>
          </a:p>
        </p:txBody>
      </p:sp>
      <p:sp>
        <p:nvSpPr>
          <p:cNvPr id="8" name="Footer Placeholder 7"/>
          <p:cNvSpPr>
            <a:spLocks noGrp="1"/>
          </p:cNvSpPr>
          <p:nvPr>
            <p:ph type="ftr" sz="quarter" idx="11"/>
          </p:nvPr>
        </p:nvSpPr>
        <p:spPr/>
        <p:txBody>
          <a:bodyPr/>
          <a:lstStyle/>
          <a:p>
            <a:r>
              <a:rPr lang="en-US" smtClean="0"/>
              <a:t>An Introduction to Digital Multimedia</a:t>
            </a:r>
            <a:endParaRPr lang="en-US"/>
          </a:p>
        </p:txBody>
      </p:sp>
      <p:sp>
        <p:nvSpPr>
          <p:cNvPr id="9" name="Slide Number Placeholder 8"/>
          <p:cNvSpPr>
            <a:spLocks noGrp="1"/>
          </p:cNvSpPr>
          <p:nvPr>
            <p:ph type="sldNum" sz="quarter" idx="12"/>
          </p:nvPr>
        </p:nvSpPr>
        <p:spPr/>
        <p:txBody>
          <a:bodyPr/>
          <a:lstStyle/>
          <a:p>
            <a:fld id="{66615E9F-6B20-E14D-8E81-01D6D88B6F1B}" type="slidenum">
              <a:rPr lang="en-US" smtClean="0"/>
              <a:pPr/>
              <a:t>‹#›</a:t>
            </a:fld>
            <a:endParaRPr lang="en-US"/>
          </a:p>
        </p:txBody>
      </p:sp>
    </p:spTree>
    <p:extLst>
      <p:ext uri="{BB962C8B-B14F-4D97-AF65-F5344CB8AC3E}">
        <p14:creationId xmlns:p14="http://schemas.microsoft.com/office/powerpoint/2010/main" val="11748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CCC5B-5ED1-4440-A508-49E0E750E48C}" type="datetimeFigureOut">
              <a:rPr lang="en-US" smtClean="0"/>
              <a:t>11/15/2012</a:t>
            </a:fld>
            <a:endParaRPr lang="en-US"/>
          </a:p>
        </p:txBody>
      </p:sp>
      <p:sp>
        <p:nvSpPr>
          <p:cNvPr id="4" name="Footer Placeholder 3"/>
          <p:cNvSpPr>
            <a:spLocks noGrp="1"/>
          </p:cNvSpPr>
          <p:nvPr>
            <p:ph type="ftr" sz="quarter" idx="11"/>
          </p:nvPr>
        </p:nvSpPr>
        <p:spPr/>
        <p:txBody>
          <a:bodyPr/>
          <a:lstStyle/>
          <a:p>
            <a:r>
              <a:rPr lang="en-US" smtClean="0"/>
              <a:t>An Introduction to Digital Multimedia</a:t>
            </a:r>
            <a:endParaRPr lang="en-US"/>
          </a:p>
        </p:txBody>
      </p:sp>
      <p:sp>
        <p:nvSpPr>
          <p:cNvPr id="5" name="Slide Number Placeholder 4"/>
          <p:cNvSpPr>
            <a:spLocks noGrp="1"/>
          </p:cNvSpPr>
          <p:nvPr>
            <p:ph type="sldNum" sz="quarter" idx="12"/>
          </p:nvPr>
        </p:nvSpPr>
        <p:spPr/>
        <p:txBody>
          <a:bodyPr/>
          <a:lstStyle/>
          <a:p>
            <a:fld id="{B266311D-4F6E-E24E-9465-F25C0FC11E62}" type="slidenum">
              <a:rPr lang="en-US" smtClean="0"/>
              <a:pPr/>
              <a:t>‹#›</a:t>
            </a:fld>
            <a:endParaRPr lang="en-US"/>
          </a:p>
        </p:txBody>
      </p:sp>
    </p:spTree>
    <p:extLst>
      <p:ext uri="{BB962C8B-B14F-4D97-AF65-F5344CB8AC3E}">
        <p14:creationId xmlns:p14="http://schemas.microsoft.com/office/powerpoint/2010/main" val="41031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CCC5B-5ED1-4440-A508-49E0E750E48C}" type="datetimeFigureOut">
              <a:rPr lang="en-US" smtClean="0"/>
              <a:t>11/15/2012</a:t>
            </a:fld>
            <a:endParaRPr lang="en-US"/>
          </a:p>
        </p:txBody>
      </p:sp>
      <p:sp>
        <p:nvSpPr>
          <p:cNvPr id="3" name="Footer Placeholder 2"/>
          <p:cNvSpPr>
            <a:spLocks noGrp="1"/>
          </p:cNvSpPr>
          <p:nvPr>
            <p:ph type="ftr" sz="quarter" idx="11"/>
          </p:nvPr>
        </p:nvSpPr>
        <p:spPr/>
        <p:txBody>
          <a:bodyPr/>
          <a:lstStyle/>
          <a:p>
            <a:r>
              <a:rPr lang="en-US" smtClean="0"/>
              <a:t>An Introduction to Digital Multimedia</a:t>
            </a:r>
            <a:endParaRPr lang="en-US"/>
          </a:p>
        </p:txBody>
      </p:sp>
      <p:sp>
        <p:nvSpPr>
          <p:cNvPr id="4" name="Slide Number Placeholder 3"/>
          <p:cNvSpPr>
            <a:spLocks noGrp="1"/>
          </p:cNvSpPr>
          <p:nvPr>
            <p:ph type="sldNum" sz="quarter" idx="12"/>
          </p:nvPr>
        </p:nvSpPr>
        <p:spPr/>
        <p:txBody>
          <a:bodyPr/>
          <a:lstStyle/>
          <a:p>
            <a:fld id="{92C9770A-69A9-EA4B-BB7F-015E6153B61B}" type="slidenum">
              <a:rPr lang="en-US" smtClean="0"/>
              <a:pPr/>
              <a:t>‹#›</a:t>
            </a:fld>
            <a:endParaRPr lang="en-US"/>
          </a:p>
        </p:txBody>
      </p:sp>
    </p:spTree>
    <p:extLst>
      <p:ext uri="{BB962C8B-B14F-4D97-AF65-F5344CB8AC3E}">
        <p14:creationId xmlns:p14="http://schemas.microsoft.com/office/powerpoint/2010/main" val="62693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FA2046F0-6DD2-5F48-B64B-B6F9E31FA867}" type="slidenum">
              <a:rPr lang="en-US" smtClean="0"/>
              <a:pPr/>
              <a:t>‹#›</a:t>
            </a:fld>
            <a:endParaRPr lang="en-US"/>
          </a:p>
        </p:txBody>
      </p:sp>
    </p:spTree>
    <p:extLst>
      <p:ext uri="{BB962C8B-B14F-4D97-AF65-F5344CB8AC3E}">
        <p14:creationId xmlns:p14="http://schemas.microsoft.com/office/powerpoint/2010/main" val="36886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AFCD8AB7-4C15-414F-9CD0-F9C879808A54}" type="slidenum">
              <a:rPr lang="en-US" smtClean="0"/>
              <a:pPr/>
              <a:t>‹#›</a:t>
            </a:fld>
            <a:endParaRPr lang="en-US"/>
          </a:p>
        </p:txBody>
      </p:sp>
    </p:spTree>
    <p:extLst>
      <p:ext uri="{BB962C8B-B14F-4D97-AF65-F5344CB8AC3E}">
        <p14:creationId xmlns:p14="http://schemas.microsoft.com/office/powerpoint/2010/main" val="89262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CC5B-5ED1-4440-A508-49E0E750E48C}" type="datetimeFigureOut">
              <a:rPr lang="en-US" smtClean="0"/>
              <a:t>11/15/2012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 Introduction to Digital Multimedia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507FD-7EF1-7A4A-8FB0-92332D45B34E}" type="slidenum">
              <a:rPr lang="en-US" smtClean="0"/>
              <a:pPr/>
              <a:t>‹#›</a:t>
            </a:fld>
            <a:endParaRPr lang="en-US"/>
          </a:p>
        </p:txBody>
      </p:sp>
    </p:spTree>
    <p:extLst>
      <p:ext uri="{BB962C8B-B14F-4D97-AF65-F5344CB8AC3E}">
        <p14:creationId xmlns:p14="http://schemas.microsoft.com/office/powerpoint/2010/main" val="31428717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3276600" y="2149475"/>
            <a:ext cx="5867400" cy="1247775"/>
          </a:xfrm>
        </p:spPr>
        <p:txBody>
          <a:bodyPr/>
          <a:lstStyle/>
          <a:p>
            <a:pPr eaLnBrk="1" hangingPunct="1"/>
            <a:r>
              <a:rPr lang="en-US" b="1" dirty="0"/>
              <a:t>CHAPTER TEN</a:t>
            </a:r>
          </a:p>
        </p:txBody>
      </p:sp>
      <p:sp>
        <p:nvSpPr>
          <p:cNvPr id="14339" name="Rectangle 5"/>
          <p:cNvSpPr>
            <a:spLocks noGrp="1" noChangeArrowheads="1"/>
          </p:cNvSpPr>
          <p:nvPr>
            <p:ph type="subTitle" idx="1"/>
          </p:nvPr>
        </p:nvSpPr>
        <p:spPr>
          <a:xfrm>
            <a:off x="3081337" y="3648075"/>
            <a:ext cx="6148388" cy="1752600"/>
          </a:xfrm>
        </p:spPr>
        <p:txBody>
          <a:bodyPr/>
          <a:lstStyle/>
          <a:p>
            <a:pPr eaLnBrk="1" hangingPunct="1">
              <a:buFont typeface="Wingdings" charset="2"/>
              <a:buNone/>
            </a:pPr>
            <a:r>
              <a:rPr lang="en-US" sz="4800" b="1" dirty="0">
                <a:solidFill>
                  <a:schemeClr val="accent6">
                    <a:lumMod val="75000"/>
                  </a:schemeClr>
                </a:solidFill>
              </a:rPr>
              <a:t>AUTHORING</a:t>
            </a:r>
            <a:endParaRPr lang="en-US" sz="4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t>TIMELINE METAPHOR</a:t>
            </a:r>
          </a:p>
        </p:txBody>
      </p:sp>
      <p:sp>
        <p:nvSpPr>
          <p:cNvPr id="32772" name="Rectangle 3"/>
          <p:cNvSpPr>
            <a:spLocks noGrp="1" noChangeArrowheads="1"/>
          </p:cNvSpPr>
          <p:nvPr>
            <p:ph idx="1"/>
          </p:nvPr>
        </p:nvSpPr>
        <p:spPr/>
        <p:txBody>
          <a:bodyPr/>
          <a:lstStyle/>
          <a:p>
            <a:pPr eaLnBrk="1" hangingPunct="1"/>
            <a:r>
              <a:rPr lang="en-US"/>
              <a:t>Organizes media and interactivity as sequence of frames.</a:t>
            </a:r>
          </a:p>
          <a:p>
            <a:pPr lvl="1" eaLnBrk="1" hangingPunct="1"/>
            <a:r>
              <a:rPr lang="en-US">
                <a:ea typeface="ＭＳ Ｐゴシック" charset="-128"/>
              </a:rPr>
              <a:t>Each frame can have multiple layers.</a:t>
            </a:r>
          </a:p>
          <a:p>
            <a:pPr lvl="1" eaLnBrk="1" hangingPunct="1"/>
            <a:r>
              <a:rPr lang="en-US">
                <a:ea typeface="ＭＳ Ｐゴシック" charset="-128"/>
              </a:rPr>
              <a:t>Layers define the stacking order of the content to be displayed.</a:t>
            </a:r>
          </a:p>
          <a:p>
            <a:pPr eaLnBrk="1" hangingPunct="1"/>
            <a:r>
              <a:rPr lang="en-US"/>
              <a:t>Appropriate for dynamic media as the media can by synchronized precisely over time.</a:t>
            </a:r>
          </a:p>
        </p:txBody>
      </p:sp>
      <p:sp>
        <p:nvSpPr>
          <p:cNvPr id="32770" name="Slide Number Placeholder 4"/>
          <p:cNvSpPr>
            <a:spLocks noGrp="1"/>
          </p:cNvSpPr>
          <p:nvPr>
            <p:ph type="sldNum" sz="quarter" idx="12"/>
          </p:nvPr>
        </p:nvSpPr>
        <p:spPr>
          <a:noFill/>
        </p:spPr>
        <p:txBody>
          <a:bodyPr/>
          <a:lstStyle/>
          <a:p>
            <a:fld id="{E54CAC43-D942-6A40-9D85-2700A19D2A20}"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t>TIMELINE METAPHOR</a:t>
            </a:r>
          </a:p>
        </p:txBody>
      </p:sp>
      <p:sp>
        <p:nvSpPr>
          <p:cNvPr id="34820" name="Rectangle 3"/>
          <p:cNvSpPr>
            <a:spLocks noGrp="1" noChangeArrowheads="1"/>
          </p:cNvSpPr>
          <p:nvPr>
            <p:ph idx="1"/>
          </p:nvPr>
        </p:nvSpPr>
        <p:spPr>
          <a:xfrm>
            <a:off x="304800" y="1281906"/>
            <a:ext cx="8229600" cy="4525963"/>
          </a:xfrm>
        </p:spPr>
        <p:txBody>
          <a:bodyPr/>
          <a:lstStyle/>
          <a:p>
            <a:pPr eaLnBrk="1" hangingPunct="1"/>
            <a:r>
              <a:rPr lang="en-US" dirty="0"/>
              <a:t>Popular timeline-based applications include Director and Flash.</a:t>
            </a:r>
          </a:p>
          <a:p>
            <a:pPr eaLnBrk="1" hangingPunct="1"/>
            <a:r>
              <a:rPr lang="en-US" dirty="0"/>
              <a:t>Best used when animation or video</a:t>
            </a:r>
            <a:br>
              <a:rPr lang="en-US" dirty="0"/>
            </a:br>
            <a:r>
              <a:rPr lang="en-US" dirty="0"/>
              <a:t>is central to the </a:t>
            </a:r>
            <a:r>
              <a:rPr lang="en-US" dirty="0" smtClean="0"/>
              <a:t>application</a:t>
            </a:r>
            <a:r>
              <a:rPr lang="en-US" dirty="0"/>
              <a:t>.</a:t>
            </a:r>
          </a:p>
        </p:txBody>
      </p:sp>
      <p:sp>
        <p:nvSpPr>
          <p:cNvPr id="34818" name="Slide Number Placeholder 4"/>
          <p:cNvSpPr>
            <a:spLocks noGrp="1"/>
          </p:cNvSpPr>
          <p:nvPr>
            <p:ph type="sldNum" sz="quarter" idx="12"/>
          </p:nvPr>
        </p:nvSpPr>
        <p:spPr>
          <a:noFill/>
        </p:spPr>
        <p:txBody>
          <a:bodyPr/>
          <a:lstStyle/>
          <a:p>
            <a:fld id="{37197DDE-2A11-6148-907D-BD641BC3E4B6}" type="slidenum">
              <a:rPr lang="en-US" smtClean="0"/>
              <a:pPr/>
              <a:t>11</a:t>
            </a:fld>
            <a:endParaRPr lang="en-US" smtClean="0"/>
          </a:p>
        </p:txBody>
      </p:sp>
      <p:grpSp>
        <p:nvGrpSpPr>
          <p:cNvPr id="34821" name="Group 6"/>
          <p:cNvGrpSpPr>
            <a:grpSpLocks/>
          </p:cNvGrpSpPr>
          <p:nvPr/>
        </p:nvGrpSpPr>
        <p:grpSpPr bwMode="auto">
          <a:xfrm>
            <a:off x="4533900" y="3544888"/>
            <a:ext cx="4305300" cy="2551112"/>
            <a:chOff x="2688" y="2064"/>
            <a:chExt cx="2880" cy="1728"/>
          </a:xfrm>
        </p:grpSpPr>
        <p:pic>
          <p:nvPicPr>
            <p:cNvPr id="34822" name="Picture 4" descr="Figure 10"/>
            <p:cNvPicPr>
              <a:picLocks noChangeAspect="1" noChangeArrowheads="1"/>
            </p:cNvPicPr>
            <p:nvPr/>
          </p:nvPicPr>
          <p:blipFill>
            <a:blip r:embed="rId3"/>
            <a:srcRect/>
            <a:stretch>
              <a:fillRect/>
            </a:stretch>
          </p:blipFill>
          <p:spPr bwMode="auto">
            <a:xfrm>
              <a:off x="2784" y="2185"/>
              <a:ext cx="2688" cy="1559"/>
            </a:xfrm>
            <a:prstGeom prst="rect">
              <a:avLst/>
            </a:prstGeom>
            <a:noFill/>
            <a:ln w="9525">
              <a:noFill/>
              <a:miter lim="800000"/>
              <a:headEnd/>
              <a:tailEnd/>
            </a:ln>
          </p:spPr>
        </p:pic>
        <p:sp>
          <p:nvSpPr>
            <p:cNvPr id="71685" name="Rectangle 5"/>
            <p:cNvSpPr>
              <a:spLocks noChangeArrowheads="1"/>
            </p:cNvSpPr>
            <p:nvPr/>
          </p:nvSpPr>
          <p:spPr bwMode="auto">
            <a:xfrm>
              <a:off x="2688" y="2064"/>
              <a:ext cx="2880" cy="172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t>THE AUTHORING PROCESS 	</a:t>
            </a:r>
            <a:endParaRPr lang="en-US" sz="3500"/>
          </a:p>
        </p:txBody>
      </p:sp>
      <p:sp>
        <p:nvSpPr>
          <p:cNvPr id="36866" name="Slide Number Placeholder 3"/>
          <p:cNvSpPr>
            <a:spLocks noGrp="1"/>
          </p:cNvSpPr>
          <p:nvPr>
            <p:ph type="sldNum" sz="quarter" idx="12"/>
          </p:nvPr>
        </p:nvSpPr>
        <p:spPr>
          <a:noFill/>
        </p:spPr>
        <p:txBody>
          <a:bodyPr/>
          <a:lstStyle/>
          <a:p>
            <a:fld id="{464B1E22-25FF-A148-ABF8-3CCB019E8E5A}" type="slidenum">
              <a:rPr lang="en-US" smtClean="0"/>
              <a:pPr/>
              <a:t>12</a:t>
            </a:fld>
            <a:endParaRPr lang="en-US" smtClean="0"/>
          </a:p>
        </p:txBody>
      </p:sp>
      <p:sp>
        <p:nvSpPr>
          <p:cNvPr id="36868" name="Rectangle 3"/>
          <p:cNvSpPr>
            <a:spLocks noGrp="1" noChangeArrowheads="1"/>
          </p:cNvSpPr>
          <p:nvPr>
            <p:ph type="subTitle" idx="4294967295"/>
          </p:nvPr>
        </p:nvSpPr>
        <p:spPr>
          <a:xfrm>
            <a:off x="2362200" y="3505200"/>
            <a:ext cx="6781800" cy="1524000"/>
          </a:xfrm>
        </p:spPr>
        <p:txBody>
          <a:bodyPr>
            <a:normAutofit lnSpcReduction="10000"/>
          </a:bodyPr>
          <a:lstStyle/>
          <a:p>
            <a:pPr marL="457200" lvl="1" indent="0" algn="r" eaLnBrk="1" hangingPunct="1">
              <a:buFont typeface="Wingdings" charset="2"/>
              <a:buNone/>
            </a:pPr>
            <a:r>
              <a:rPr lang="en-US" sz="3200" dirty="0">
                <a:ea typeface="ＭＳ Ｐゴシック" charset="-128"/>
              </a:rPr>
              <a:t>A SERIES OF INTERRELATED TASKS FROM PROJECT DESIGN TO DELIVERY.</a:t>
            </a:r>
            <a:endParaRPr lang="en-US" sz="2300" dirty="0">
              <a:ea typeface="ＭＳ Ｐゴシック"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t>APPLICATION DESIGN</a:t>
            </a:r>
          </a:p>
        </p:txBody>
      </p:sp>
      <p:sp>
        <p:nvSpPr>
          <p:cNvPr id="38916" name="Rectangle 3"/>
          <p:cNvSpPr>
            <a:spLocks noGrp="1" noChangeArrowheads="1"/>
          </p:cNvSpPr>
          <p:nvPr>
            <p:ph idx="1"/>
          </p:nvPr>
        </p:nvSpPr>
        <p:spPr/>
        <p:txBody>
          <a:bodyPr/>
          <a:lstStyle/>
          <a:p>
            <a:pPr eaLnBrk="1" hangingPunct="1"/>
            <a:r>
              <a:rPr lang="en-US"/>
              <a:t>Authoring software supports the design process.</a:t>
            </a:r>
          </a:p>
          <a:p>
            <a:pPr lvl="1" eaLnBrk="1" hangingPunct="1"/>
            <a:r>
              <a:rPr lang="en-US">
                <a:ea typeface="ＭＳ Ｐゴシック" charset="-128"/>
              </a:rPr>
              <a:t>Outline view in PowerPoint structures presentation.</a:t>
            </a:r>
          </a:p>
          <a:p>
            <a:pPr lvl="1" eaLnBrk="1" hangingPunct="1"/>
            <a:r>
              <a:rPr lang="en-US">
                <a:ea typeface="ＭＳ Ｐゴシック" charset="-128"/>
              </a:rPr>
              <a:t>Storyboard development is common in complex applications.</a:t>
            </a:r>
          </a:p>
          <a:p>
            <a:pPr lvl="2" eaLnBrk="1" hangingPunct="1"/>
            <a:r>
              <a:rPr lang="en-US">
                <a:solidFill>
                  <a:srgbClr val="FF5A14"/>
                </a:solidFill>
                <a:ea typeface="ＭＳ Ｐゴシック" charset="-128"/>
              </a:rPr>
              <a:t>Storyboard</a:t>
            </a:r>
            <a:r>
              <a:rPr lang="en-US">
                <a:ea typeface="ＭＳ Ｐゴシック" charset="-128"/>
              </a:rPr>
              <a:t> is a series of screen sketches to guide development process.</a:t>
            </a:r>
          </a:p>
        </p:txBody>
      </p:sp>
      <p:sp>
        <p:nvSpPr>
          <p:cNvPr id="38914" name="Slide Number Placeholder 4"/>
          <p:cNvSpPr>
            <a:spLocks noGrp="1"/>
          </p:cNvSpPr>
          <p:nvPr>
            <p:ph type="sldNum" sz="quarter" idx="12"/>
          </p:nvPr>
        </p:nvSpPr>
        <p:spPr>
          <a:noFill/>
        </p:spPr>
        <p:txBody>
          <a:bodyPr/>
          <a:lstStyle/>
          <a:p>
            <a:fld id="{65CF941F-0396-384C-872C-F69752AEBD5B}"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t>IMPORTING CONTENT</a:t>
            </a:r>
          </a:p>
        </p:txBody>
      </p:sp>
      <p:sp>
        <p:nvSpPr>
          <p:cNvPr id="40964" name="Rectangle 3"/>
          <p:cNvSpPr>
            <a:spLocks noGrp="1" noChangeArrowheads="1"/>
          </p:cNvSpPr>
          <p:nvPr>
            <p:ph idx="1"/>
          </p:nvPr>
        </p:nvSpPr>
        <p:spPr/>
        <p:txBody>
          <a:bodyPr/>
          <a:lstStyle/>
          <a:p>
            <a:pPr eaLnBrk="1" hangingPunct="1"/>
            <a:r>
              <a:rPr lang="en-US"/>
              <a:t>Media is generally created in media-specific applications and imported into the authoring environment.</a:t>
            </a:r>
          </a:p>
          <a:p>
            <a:pPr lvl="1" eaLnBrk="1" hangingPunct="1"/>
            <a:r>
              <a:rPr lang="en-US">
                <a:ea typeface="ＭＳ Ｐゴシック" charset="-128"/>
              </a:rPr>
              <a:t>File formats for imported media are important.</a:t>
            </a:r>
          </a:p>
          <a:p>
            <a:pPr lvl="1" eaLnBrk="1" hangingPunct="1"/>
            <a:r>
              <a:rPr lang="en-US">
                <a:ea typeface="ＭＳ Ｐゴシック" charset="-128"/>
              </a:rPr>
              <a:t>Conversion utilities within the application are useful.</a:t>
            </a:r>
          </a:p>
        </p:txBody>
      </p:sp>
      <p:sp>
        <p:nvSpPr>
          <p:cNvPr id="40962" name="Slide Number Placeholder 4"/>
          <p:cNvSpPr>
            <a:spLocks noGrp="1"/>
          </p:cNvSpPr>
          <p:nvPr>
            <p:ph type="sldNum" sz="quarter" idx="12"/>
          </p:nvPr>
        </p:nvSpPr>
        <p:spPr>
          <a:noFill/>
        </p:spPr>
        <p:txBody>
          <a:bodyPr/>
          <a:lstStyle/>
          <a:p>
            <a:fld id="{CEB2F5C7-C413-0449-B1E9-2CAFFE4F95AA}"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t>CREATE AND EDIT CONTENT</a:t>
            </a:r>
          </a:p>
        </p:txBody>
      </p:sp>
      <p:sp>
        <p:nvSpPr>
          <p:cNvPr id="43012" name="Rectangle 3"/>
          <p:cNvSpPr>
            <a:spLocks noGrp="1" noChangeArrowheads="1"/>
          </p:cNvSpPr>
          <p:nvPr>
            <p:ph idx="1"/>
          </p:nvPr>
        </p:nvSpPr>
        <p:spPr/>
        <p:txBody>
          <a:bodyPr/>
          <a:lstStyle/>
          <a:p>
            <a:pPr eaLnBrk="1" hangingPunct="1"/>
            <a:r>
              <a:rPr lang="en-US"/>
              <a:t>All authoring applications include some tools for creating and editing media content. For example: </a:t>
            </a:r>
          </a:p>
          <a:p>
            <a:pPr lvl="1" eaLnBrk="1" hangingPunct="1"/>
            <a:r>
              <a:rPr lang="en-US">
                <a:ea typeface="ＭＳ Ｐゴシック" charset="-128"/>
              </a:rPr>
              <a:t>Text adjustments to font size and color.</a:t>
            </a:r>
          </a:p>
          <a:p>
            <a:pPr lvl="1" eaLnBrk="1" hangingPunct="1"/>
            <a:r>
              <a:rPr lang="en-US">
                <a:ea typeface="ＭＳ Ｐゴシック" charset="-128"/>
              </a:rPr>
              <a:t>Paint tools to add shapes and edit image features.</a:t>
            </a:r>
          </a:p>
          <a:p>
            <a:pPr lvl="1" eaLnBrk="1" hangingPunct="1"/>
            <a:r>
              <a:rPr lang="en-US">
                <a:ea typeface="ＭＳ Ｐゴシック" charset="-128"/>
              </a:rPr>
              <a:t>Sound adjustment on volume, duration. </a:t>
            </a:r>
          </a:p>
          <a:p>
            <a:pPr lvl="1" eaLnBrk="1" hangingPunct="1"/>
            <a:r>
              <a:rPr lang="en-US">
                <a:ea typeface="ＭＳ Ｐゴシック" charset="-128"/>
              </a:rPr>
              <a:t>Animation changes to speed and direction.</a:t>
            </a:r>
          </a:p>
        </p:txBody>
      </p:sp>
      <p:sp>
        <p:nvSpPr>
          <p:cNvPr id="43010" name="Slide Number Placeholder 4"/>
          <p:cNvSpPr>
            <a:spLocks noGrp="1"/>
          </p:cNvSpPr>
          <p:nvPr>
            <p:ph type="sldNum" sz="quarter" idx="12"/>
          </p:nvPr>
        </p:nvSpPr>
        <p:spPr>
          <a:noFill/>
        </p:spPr>
        <p:txBody>
          <a:bodyPr/>
          <a:lstStyle/>
          <a:p>
            <a:fld id="{9771A76A-8AB3-8C4E-94BE-853777FCC51F}"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457200" y="368300"/>
            <a:ext cx="8686800" cy="1143000"/>
          </a:xfrm>
        </p:spPr>
        <p:txBody>
          <a:bodyPr>
            <a:normAutofit fontScale="90000"/>
          </a:bodyPr>
          <a:lstStyle/>
          <a:p>
            <a:pPr eaLnBrk="1" hangingPunct="1"/>
            <a:r>
              <a:rPr lang="en-US"/>
              <a:t>INTEGRATION, SYNCHRONIZATION,  and PLAYBACK</a:t>
            </a:r>
          </a:p>
        </p:txBody>
      </p:sp>
      <p:sp>
        <p:nvSpPr>
          <p:cNvPr id="45060" name="Rectangle 3"/>
          <p:cNvSpPr>
            <a:spLocks noGrp="1" noChangeArrowheads="1"/>
          </p:cNvSpPr>
          <p:nvPr>
            <p:ph idx="1"/>
          </p:nvPr>
        </p:nvSpPr>
        <p:spPr/>
        <p:txBody>
          <a:bodyPr/>
          <a:lstStyle/>
          <a:p>
            <a:pPr eaLnBrk="1" hangingPunct="1"/>
            <a:r>
              <a:rPr lang="en-US"/>
              <a:t>Techniques for integration are based on the metaphor (card, icon, timeline).</a:t>
            </a:r>
          </a:p>
          <a:p>
            <a:pPr eaLnBrk="1" hangingPunct="1"/>
            <a:r>
              <a:rPr lang="en-US"/>
              <a:t>Sounds, animations and transitions must be synchronized to present a unified flow of information.</a:t>
            </a:r>
          </a:p>
          <a:p>
            <a:pPr eaLnBrk="1" hangingPunct="1"/>
            <a:r>
              <a:rPr lang="en-US"/>
              <a:t>Playback of the content is often dependent on hardware factors. Timing controls can be established to ensure correct playback. </a:t>
            </a:r>
          </a:p>
        </p:txBody>
      </p:sp>
      <p:sp>
        <p:nvSpPr>
          <p:cNvPr id="45058" name="Slide Number Placeholder 4"/>
          <p:cNvSpPr>
            <a:spLocks noGrp="1"/>
          </p:cNvSpPr>
          <p:nvPr>
            <p:ph type="sldNum" sz="quarter" idx="12"/>
          </p:nvPr>
        </p:nvSpPr>
        <p:spPr>
          <a:noFill/>
        </p:spPr>
        <p:txBody>
          <a:bodyPr/>
          <a:lstStyle/>
          <a:p>
            <a:fld id="{3B1F5A2A-0A05-B74C-A434-7B81F36D1638}"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t>ESTABLISHING NAVIGATION</a:t>
            </a:r>
          </a:p>
        </p:txBody>
      </p:sp>
      <p:sp>
        <p:nvSpPr>
          <p:cNvPr id="47108" name="Rectangle 3"/>
          <p:cNvSpPr>
            <a:spLocks noGrp="1" noChangeArrowheads="1"/>
          </p:cNvSpPr>
          <p:nvPr>
            <p:ph idx="1"/>
          </p:nvPr>
        </p:nvSpPr>
        <p:spPr/>
        <p:txBody>
          <a:bodyPr/>
          <a:lstStyle/>
          <a:p>
            <a:pPr eaLnBrk="1" hangingPunct="1"/>
            <a:r>
              <a:rPr lang="en-US"/>
              <a:t>Authoring software can establish the order of the content on playback.</a:t>
            </a:r>
          </a:p>
          <a:p>
            <a:pPr eaLnBrk="1" hangingPunct="1"/>
            <a:r>
              <a:rPr lang="en-US"/>
              <a:t>Basic navigation structures include:</a:t>
            </a:r>
          </a:p>
          <a:p>
            <a:pPr lvl="1" eaLnBrk="1" hangingPunct="1"/>
            <a:r>
              <a:rPr lang="en-US">
                <a:ea typeface="ＭＳ Ｐゴシック" charset="-128"/>
              </a:rPr>
              <a:t>Linear or sequential</a:t>
            </a:r>
          </a:p>
          <a:p>
            <a:pPr lvl="1" eaLnBrk="1" hangingPunct="1"/>
            <a:r>
              <a:rPr lang="en-US">
                <a:ea typeface="ＭＳ Ｐゴシック" charset="-128"/>
              </a:rPr>
              <a:t>Hierarchical</a:t>
            </a:r>
          </a:p>
          <a:p>
            <a:pPr lvl="1" eaLnBrk="1" hangingPunct="1"/>
            <a:r>
              <a:rPr lang="en-US">
                <a:ea typeface="ＭＳ Ｐゴシック" charset="-128"/>
              </a:rPr>
              <a:t>Networked</a:t>
            </a:r>
          </a:p>
          <a:p>
            <a:pPr lvl="1" eaLnBrk="1" hangingPunct="1"/>
            <a:r>
              <a:rPr lang="en-US">
                <a:ea typeface="ＭＳ Ｐゴシック" charset="-128"/>
              </a:rPr>
              <a:t>Conditional.</a:t>
            </a:r>
          </a:p>
          <a:p>
            <a:pPr lvl="1" eaLnBrk="1" hangingPunct="1"/>
            <a:endParaRPr lang="en-US">
              <a:ea typeface="ＭＳ Ｐゴシック" charset="-128"/>
            </a:endParaRPr>
          </a:p>
        </p:txBody>
      </p:sp>
      <p:sp>
        <p:nvSpPr>
          <p:cNvPr id="47106" name="Slide Number Placeholder 4"/>
          <p:cNvSpPr>
            <a:spLocks noGrp="1"/>
          </p:cNvSpPr>
          <p:nvPr>
            <p:ph type="sldNum" sz="quarter" idx="12"/>
          </p:nvPr>
        </p:nvSpPr>
        <p:spPr>
          <a:noFill/>
        </p:spPr>
        <p:txBody>
          <a:bodyPr/>
          <a:lstStyle/>
          <a:p>
            <a:fld id="{32540CDB-1667-1849-AE1F-FF2A48CCCF6B}" type="slidenum">
              <a:rPr lang="en-US" smtClean="0"/>
              <a:pPr/>
              <a:t>17</a:t>
            </a:fld>
            <a:endParaRPr lang="en-US" smtClean="0"/>
          </a:p>
        </p:txBody>
      </p:sp>
      <p:grpSp>
        <p:nvGrpSpPr>
          <p:cNvPr id="47109" name="Group 6"/>
          <p:cNvGrpSpPr>
            <a:grpSpLocks/>
          </p:cNvGrpSpPr>
          <p:nvPr/>
        </p:nvGrpSpPr>
        <p:grpSpPr bwMode="auto">
          <a:xfrm>
            <a:off x="5562600" y="3352800"/>
            <a:ext cx="2514600" cy="2667000"/>
            <a:chOff x="3504" y="2112"/>
            <a:chExt cx="1584" cy="1680"/>
          </a:xfrm>
        </p:grpSpPr>
        <p:pic>
          <p:nvPicPr>
            <p:cNvPr id="47110" name="Picture 4" descr="Figure 10"/>
            <p:cNvPicPr>
              <a:picLocks noChangeAspect="1" noChangeArrowheads="1"/>
            </p:cNvPicPr>
            <p:nvPr/>
          </p:nvPicPr>
          <p:blipFill>
            <a:blip r:embed="rId3"/>
            <a:srcRect/>
            <a:stretch>
              <a:fillRect/>
            </a:stretch>
          </p:blipFill>
          <p:spPr bwMode="auto">
            <a:xfrm>
              <a:off x="3600" y="2208"/>
              <a:ext cx="1441" cy="1441"/>
            </a:xfrm>
            <a:prstGeom prst="rect">
              <a:avLst/>
            </a:prstGeom>
            <a:noFill/>
            <a:ln w="9525">
              <a:noFill/>
              <a:miter lim="800000"/>
              <a:headEnd/>
              <a:tailEnd/>
            </a:ln>
          </p:spPr>
        </p:pic>
        <p:sp>
          <p:nvSpPr>
            <p:cNvPr id="82949" name="Rectangle 5"/>
            <p:cNvSpPr>
              <a:spLocks noChangeArrowheads="1"/>
            </p:cNvSpPr>
            <p:nvPr/>
          </p:nvSpPr>
          <p:spPr bwMode="auto">
            <a:xfrm>
              <a:off x="3504" y="2112"/>
              <a:ext cx="1584" cy="168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5"/>
          <p:cNvSpPr>
            <a:spLocks noGrp="1" noChangeArrowheads="1"/>
          </p:cNvSpPr>
          <p:nvPr>
            <p:ph type="title"/>
          </p:nvPr>
        </p:nvSpPr>
        <p:spPr/>
        <p:txBody>
          <a:bodyPr/>
          <a:lstStyle/>
          <a:p>
            <a:pPr eaLnBrk="1" hangingPunct="1"/>
            <a:r>
              <a:rPr lang="en-US"/>
              <a:t>PROGRAMMING</a:t>
            </a:r>
          </a:p>
        </p:txBody>
      </p:sp>
      <p:sp>
        <p:nvSpPr>
          <p:cNvPr id="49156" name="Rectangle 6"/>
          <p:cNvSpPr>
            <a:spLocks noGrp="1" noChangeArrowheads="1"/>
          </p:cNvSpPr>
          <p:nvPr>
            <p:ph idx="1"/>
          </p:nvPr>
        </p:nvSpPr>
        <p:spPr/>
        <p:txBody>
          <a:bodyPr/>
          <a:lstStyle/>
          <a:p>
            <a:pPr eaLnBrk="1" hangingPunct="1">
              <a:lnSpc>
                <a:spcPct val="90000"/>
              </a:lnSpc>
            </a:pPr>
            <a:r>
              <a:rPr lang="en-US" sz="2800"/>
              <a:t>Provides more flexibility and control.</a:t>
            </a:r>
          </a:p>
          <a:p>
            <a:pPr lvl="1" eaLnBrk="1" hangingPunct="1">
              <a:lnSpc>
                <a:spcPct val="90000"/>
              </a:lnSpc>
            </a:pPr>
            <a:r>
              <a:rPr lang="en-US" sz="2300">
                <a:ea typeface="ＭＳ Ｐゴシック" charset="-128"/>
              </a:rPr>
              <a:t>For projects with extensive interactivity, custom features.</a:t>
            </a:r>
          </a:p>
          <a:p>
            <a:pPr eaLnBrk="1" hangingPunct="1">
              <a:lnSpc>
                <a:spcPct val="90000"/>
              </a:lnSpc>
            </a:pPr>
            <a:r>
              <a:rPr lang="en-US" sz="2800"/>
              <a:t>Two programming methods. </a:t>
            </a:r>
          </a:p>
          <a:p>
            <a:pPr lvl="1" eaLnBrk="1" hangingPunct="1">
              <a:lnSpc>
                <a:spcPct val="90000"/>
              </a:lnSpc>
            </a:pPr>
            <a:r>
              <a:rPr lang="en-US" sz="2300">
                <a:solidFill>
                  <a:srgbClr val="FF5A14"/>
                </a:solidFill>
                <a:ea typeface="ＭＳ Ｐゴシック" charset="-128"/>
              </a:rPr>
              <a:t>Script: </a:t>
            </a:r>
            <a:r>
              <a:rPr lang="en-US" sz="2100">
                <a:ea typeface="ＭＳ Ｐゴシック" charset="-128"/>
              </a:rPr>
              <a:t>series of commands specifying properties or behavior of an element in the project.</a:t>
            </a:r>
          </a:p>
          <a:p>
            <a:pPr lvl="2" eaLnBrk="1" hangingPunct="1">
              <a:lnSpc>
                <a:spcPct val="90000"/>
              </a:lnSpc>
            </a:pPr>
            <a:r>
              <a:rPr lang="en-US" sz="2100">
                <a:ea typeface="ＭＳ Ｐゴシック" charset="-128"/>
              </a:rPr>
              <a:t>Commands are </a:t>
            </a:r>
            <a:r>
              <a:rPr lang="en-US" sz="2100" i="1">
                <a:ea typeface="ＭＳ Ｐゴシック" charset="-128"/>
              </a:rPr>
              <a:t>interpreted</a:t>
            </a:r>
            <a:r>
              <a:rPr lang="en-US" sz="2100">
                <a:ea typeface="ＭＳ Ｐゴシック" charset="-128"/>
              </a:rPr>
              <a:t> as the project is executed.</a:t>
            </a:r>
          </a:p>
          <a:p>
            <a:pPr lvl="1" eaLnBrk="1" hangingPunct="1">
              <a:lnSpc>
                <a:spcPct val="90000"/>
              </a:lnSpc>
            </a:pPr>
            <a:r>
              <a:rPr lang="en-US" sz="2300">
                <a:solidFill>
                  <a:srgbClr val="FF5A14"/>
                </a:solidFill>
                <a:ea typeface="ＭＳ Ｐゴシック" charset="-128"/>
              </a:rPr>
              <a:t>Icon: </a:t>
            </a:r>
            <a:r>
              <a:rPr lang="en-US" sz="2100">
                <a:ea typeface="ＭＳ Ｐゴシック" charset="-128"/>
              </a:rPr>
              <a:t>dialog boxes allow the developer to specify parameters for icon's use. </a:t>
            </a:r>
          </a:p>
          <a:p>
            <a:pPr lvl="2" eaLnBrk="1" hangingPunct="1">
              <a:lnSpc>
                <a:spcPct val="90000"/>
              </a:lnSpc>
            </a:pPr>
            <a:r>
              <a:rPr lang="en-US" sz="2100">
                <a:ea typeface="ＭＳ Ｐゴシック" charset="-128"/>
              </a:rPr>
              <a:t>Does not require programming knowledge but does limit commands to icon parameters.</a:t>
            </a:r>
          </a:p>
          <a:p>
            <a:pPr eaLnBrk="1" hangingPunct="1">
              <a:lnSpc>
                <a:spcPct val="90000"/>
              </a:lnSpc>
            </a:pPr>
            <a:endParaRPr lang="en-US" sz="2800"/>
          </a:p>
        </p:txBody>
      </p:sp>
      <p:sp>
        <p:nvSpPr>
          <p:cNvPr id="49154" name="Slide Number Placeholder 4"/>
          <p:cNvSpPr>
            <a:spLocks noGrp="1"/>
          </p:cNvSpPr>
          <p:nvPr>
            <p:ph type="sldNum" sz="quarter" idx="12"/>
          </p:nvPr>
        </p:nvSpPr>
        <p:spPr>
          <a:noFill/>
        </p:spPr>
        <p:txBody>
          <a:bodyPr/>
          <a:lstStyle/>
          <a:p>
            <a:fld id="{E308A983-737C-704A-ABB8-B249AB1AAA40}" type="slidenum">
              <a:rPr lang="en-US" smtClean="0"/>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t>DATABASE SUPPORT</a:t>
            </a:r>
          </a:p>
        </p:txBody>
      </p:sp>
      <p:sp>
        <p:nvSpPr>
          <p:cNvPr id="51204" name="Rectangle 3"/>
          <p:cNvSpPr>
            <a:spLocks noGrp="1" noChangeArrowheads="1"/>
          </p:cNvSpPr>
          <p:nvPr>
            <p:ph idx="1"/>
          </p:nvPr>
        </p:nvSpPr>
        <p:spPr/>
        <p:txBody>
          <a:bodyPr/>
          <a:lstStyle/>
          <a:p>
            <a:pPr eaLnBrk="1" hangingPunct="1"/>
            <a:r>
              <a:rPr lang="en-US"/>
              <a:t>Some projects may require access to a collection of related files to store and retrieve user input.</a:t>
            </a:r>
          </a:p>
          <a:p>
            <a:pPr lvl="1" eaLnBrk="1" hangingPunct="1"/>
            <a:r>
              <a:rPr lang="en-US">
                <a:ea typeface="ＭＳ Ｐゴシック" charset="-128"/>
              </a:rPr>
              <a:t>Tutorials have databases of related facts to test comprehension.</a:t>
            </a:r>
          </a:p>
          <a:p>
            <a:pPr lvl="1" eaLnBrk="1" hangingPunct="1"/>
            <a:r>
              <a:rPr lang="en-US">
                <a:ea typeface="ＭＳ Ｐゴシック" charset="-128"/>
              </a:rPr>
              <a:t>User stores answers for future reference and scoring.</a:t>
            </a:r>
          </a:p>
          <a:p>
            <a:pPr eaLnBrk="1" hangingPunct="1"/>
            <a:r>
              <a:rPr lang="en-US"/>
              <a:t>Authorware and Director applications offer an interface to a database.</a:t>
            </a:r>
          </a:p>
        </p:txBody>
      </p:sp>
      <p:sp>
        <p:nvSpPr>
          <p:cNvPr id="51202" name="Slide Number Placeholder 4"/>
          <p:cNvSpPr>
            <a:spLocks noGrp="1"/>
          </p:cNvSpPr>
          <p:nvPr>
            <p:ph type="sldNum" sz="quarter" idx="12"/>
          </p:nvPr>
        </p:nvSpPr>
        <p:spPr>
          <a:noFill/>
        </p:spPr>
        <p:txBody>
          <a:bodyPr/>
          <a:lstStyle/>
          <a:p>
            <a:fld id="{CD43EB6D-66EA-364B-AFEB-BC559C90725D}" type="slidenum">
              <a:rPr lang="en-US" smtClean="0"/>
              <a:pPr/>
              <a:t>19</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t>CHAPTER HIGHLIGHTS</a:t>
            </a:r>
          </a:p>
        </p:txBody>
      </p:sp>
      <p:sp>
        <p:nvSpPr>
          <p:cNvPr id="16388" name="Rectangle 3"/>
          <p:cNvSpPr>
            <a:spLocks noGrp="1" noChangeArrowheads="1"/>
          </p:cNvSpPr>
          <p:nvPr>
            <p:ph idx="1"/>
          </p:nvPr>
        </p:nvSpPr>
        <p:spPr/>
        <p:txBody>
          <a:bodyPr/>
          <a:lstStyle/>
          <a:p>
            <a:pPr eaLnBrk="1" hangingPunct="1"/>
            <a:r>
              <a:rPr lang="en-US"/>
              <a:t>Two approaches to integrate media elements into a single application.</a:t>
            </a:r>
          </a:p>
          <a:p>
            <a:pPr eaLnBrk="1" hangingPunct="1"/>
            <a:r>
              <a:rPr lang="en-US"/>
              <a:t>Authoring metaphors.</a:t>
            </a:r>
          </a:p>
          <a:p>
            <a:pPr eaLnBrk="1" hangingPunct="1"/>
            <a:r>
              <a:rPr lang="en-US"/>
              <a:t>Authoring process.</a:t>
            </a:r>
          </a:p>
          <a:p>
            <a:pPr eaLnBrk="1" hangingPunct="1"/>
            <a:r>
              <a:rPr lang="en-US"/>
              <a:t>Guidelines to select an authoring application.</a:t>
            </a:r>
          </a:p>
        </p:txBody>
      </p:sp>
      <p:sp>
        <p:nvSpPr>
          <p:cNvPr id="16386" name="Slide Number Placeholder 4"/>
          <p:cNvSpPr>
            <a:spLocks noGrp="1"/>
          </p:cNvSpPr>
          <p:nvPr>
            <p:ph type="sldNum" sz="quarter" idx="12"/>
          </p:nvPr>
        </p:nvSpPr>
        <p:spPr>
          <a:noFill/>
        </p:spPr>
        <p:txBody>
          <a:bodyPr/>
          <a:lstStyle/>
          <a:p>
            <a:fld id="{28C899EF-9C69-ED4F-B81C-1370D5A78371}"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en-US"/>
              <a:t>PREVIEW, TEST, DEBUG</a:t>
            </a:r>
          </a:p>
        </p:txBody>
      </p:sp>
      <p:sp>
        <p:nvSpPr>
          <p:cNvPr id="52228" name="Rectangle 3"/>
          <p:cNvSpPr>
            <a:spLocks noGrp="1" noChangeArrowheads="1"/>
          </p:cNvSpPr>
          <p:nvPr>
            <p:ph idx="1"/>
          </p:nvPr>
        </p:nvSpPr>
        <p:spPr/>
        <p:txBody>
          <a:bodyPr/>
          <a:lstStyle/>
          <a:p>
            <a:pPr eaLnBrk="1" hangingPunct="1"/>
            <a:r>
              <a:rPr lang="en-US"/>
              <a:t>Projects are created in the development mode.</a:t>
            </a:r>
          </a:p>
          <a:p>
            <a:pPr lvl="1" eaLnBrk="1" hangingPunct="1"/>
            <a:r>
              <a:rPr lang="en-US">
                <a:ea typeface="ＭＳ Ｐゴシック" charset="-128"/>
              </a:rPr>
              <a:t>Necessary to </a:t>
            </a:r>
            <a:r>
              <a:rPr lang="en-US">
                <a:solidFill>
                  <a:srgbClr val="FF5A14"/>
                </a:solidFill>
                <a:ea typeface="ＭＳ Ｐゴシック" charset="-128"/>
              </a:rPr>
              <a:t>preview</a:t>
            </a:r>
            <a:r>
              <a:rPr lang="en-US">
                <a:ea typeface="ＭＳ Ｐゴシック" charset="-128"/>
              </a:rPr>
              <a:t> the project as it will appear in the final product and </a:t>
            </a:r>
            <a:r>
              <a:rPr lang="en-US">
                <a:solidFill>
                  <a:srgbClr val="FF5A14"/>
                </a:solidFill>
                <a:ea typeface="ＭＳ Ｐゴシック" charset="-128"/>
              </a:rPr>
              <a:t>test</a:t>
            </a:r>
            <a:r>
              <a:rPr lang="en-US">
                <a:ea typeface="ＭＳ Ｐゴシック" charset="-128"/>
              </a:rPr>
              <a:t> the components of the screen displays.</a:t>
            </a:r>
          </a:p>
          <a:p>
            <a:pPr lvl="1" eaLnBrk="1" hangingPunct="1"/>
            <a:r>
              <a:rPr lang="en-US">
                <a:ea typeface="ＭＳ Ｐゴシック" charset="-128"/>
              </a:rPr>
              <a:t>Authoring applications often have a preview mode to test the assembled project during development.</a:t>
            </a:r>
          </a:p>
          <a:p>
            <a:pPr lvl="2" eaLnBrk="1" hangingPunct="1"/>
            <a:r>
              <a:rPr lang="en-US">
                <a:solidFill>
                  <a:srgbClr val="FF5A14"/>
                </a:solidFill>
                <a:ea typeface="ＭＳ Ｐゴシック" charset="-128"/>
              </a:rPr>
              <a:t>Debugger</a:t>
            </a:r>
            <a:r>
              <a:rPr lang="en-US">
                <a:ea typeface="ＭＳ Ｐゴシック" charset="-128"/>
              </a:rPr>
              <a:t> tools can identify errors in program code.</a:t>
            </a:r>
          </a:p>
          <a:p>
            <a:pPr lvl="1" eaLnBrk="1" hangingPunct="1"/>
            <a:endParaRPr lang="en-US">
              <a:ea typeface="ＭＳ Ｐゴシック" charset="-128"/>
            </a:endParaRPr>
          </a:p>
        </p:txBody>
      </p:sp>
      <p:sp>
        <p:nvSpPr>
          <p:cNvPr id="52226" name="Slide Number Placeholder 4"/>
          <p:cNvSpPr>
            <a:spLocks noGrp="1"/>
          </p:cNvSpPr>
          <p:nvPr>
            <p:ph type="sldNum" sz="quarter" idx="12"/>
          </p:nvPr>
        </p:nvSpPr>
        <p:spPr>
          <a:noFill/>
        </p:spPr>
        <p:txBody>
          <a:bodyPr/>
          <a:lstStyle/>
          <a:p>
            <a:fld id="{1DD3EB97-C0F9-6249-B347-A6EC5B592C5F}" type="slidenum">
              <a:rPr lang="en-US" smtClean="0"/>
              <a:pPr/>
              <a:t>20</a:t>
            </a:fld>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t>PROJECT DELIVERY</a:t>
            </a:r>
          </a:p>
        </p:txBody>
      </p:sp>
      <p:sp>
        <p:nvSpPr>
          <p:cNvPr id="53252" name="Rectangle 3"/>
          <p:cNvSpPr>
            <a:spLocks noGrp="1" noChangeArrowheads="1"/>
          </p:cNvSpPr>
          <p:nvPr>
            <p:ph idx="1"/>
          </p:nvPr>
        </p:nvSpPr>
        <p:spPr>
          <a:xfrm>
            <a:off x="381000" y="1524000"/>
            <a:ext cx="8534400" cy="4530725"/>
          </a:xfrm>
        </p:spPr>
        <p:txBody>
          <a:bodyPr/>
          <a:lstStyle/>
          <a:p>
            <a:pPr eaLnBrk="1" hangingPunct="1">
              <a:lnSpc>
                <a:spcPct val="90000"/>
              </a:lnSpc>
            </a:pPr>
            <a:r>
              <a:rPr lang="en-US" dirty="0"/>
              <a:t>Projects are published so they play outside the authoring environment.</a:t>
            </a:r>
          </a:p>
          <a:p>
            <a:pPr eaLnBrk="1" hangingPunct="1">
              <a:lnSpc>
                <a:spcPct val="90000"/>
              </a:lnSpc>
            </a:pPr>
            <a:r>
              <a:rPr lang="en-US" dirty="0"/>
              <a:t>Two approaches to publishing.</a:t>
            </a:r>
            <a:endParaRPr lang="en-US" dirty="0" smtClean="0"/>
          </a:p>
          <a:p>
            <a:pPr lvl="1" eaLnBrk="1" hangingPunct="1">
              <a:lnSpc>
                <a:spcPct val="90000"/>
              </a:lnSpc>
            </a:pPr>
            <a:r>
              <a:rPr lang="en-US" dirty="0" smtClean="0">
                <a:ea typeface="ＭＳ Ｐゴシック" charset="-128"/>
              </a:rPr>
              <a:t>Remote delivery </a:t>
            </a:r>
          </a:p>
          <a:p>
            <a:pPr lvl="2" eaLnBrk="1" hangingPunct="1">
              <a:lnSpc>
                <a:spcPct val="90000"/>
              </a:lnSpc>
            </a:pPr>
            <a:r>
              <a:rPr lang="en-US" dirty="0" smtClean="0">
                <a:ea typeface="ＭＳ Ｐゴシック" charset="-128"/>
              </a:rPr>
              <a:t>Store the application and data on a server for access through a network, most often the WWW.</a:t>
            </a:r>
          </a:p>
          <a:p>
            <a:pPr lvl="1" eaLnBrk="1" hangingPunct="1">
              <a:lnSpc>
                <a:spcPct val="90000"/>
              </a:lnSpc>
            </a:pPr>
            <a:r>
              <a:rPr lang="en-US" dirty="0" smtClean="0">
                <a:ea typeface="ＭＳ Ｐゴシック" charset="-128"/>
              </a:rPr>
              <a:t>Local installation</a:t>
            </a:r>
          </a:p>
          <a:p>
            <a:pPr lvl="2" eaLnBrk="1" hangingPunct="1">
              <a:lnSpc>
                <a:spcPct val="90000"/>
              </a:lnSpc>
            </a:pPr>
            <a:r>
              <a:rPr lang="en-US" dirty="0" smtClean="0">
                <a:ea typeface="ＭＳ Ｐゴシック" charset="-128"/>
              </a:rPr>
              <a:t>Application is installed and maintained on user’s device.</a:t>
            </a:r>
          </a:p>
          <a:p>
            <a:pPr lvl="1" eaLnBrk="1" hangingPunct="1">
              <a:lnSpc>
                <a:spcPct val="90000"/>
              </a:lnSpc>
            </a:pPr>
            <a:endParaRPr lang="en-US" dirty="0">
              <a:ea typeface="ＭＳ Ｐゴシック" charset="-128"/>
            </a:endParaRPr>
          </a:p>
        </p:txBody>
      </p:sp>
      <p:sp>
        <p:nvSpPr>
          <p:cNvPr id="53250" name="Slide Number Placeholder 4"/>
          <p:cNvSpPr>
            <a:spLocks noGrp="1"/>
          </p:cNvSpPr>
          <p:nvPr>
            <p:ph type="sldNum" sz="quarter" idx="12"/>
          </p:nvPr>
        </p:nvSpPr>
        <p:spPr>
          <a:noFill/>
        </p:spPr>
        <p:txBody>
          <a:bodyPr/>
          <a:lstStyle/>
          <a:p>
            <a:fld id="{91ABCF95-797B-2B4C-BEDA-A78FC8F48102}" type="slidenum">
              <a:rPr lang="en-US" smtClean="0"/>
              <a:pPr/>
              <a:t>21</a:t>
            </a:fld>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dirty="0"/>
              <a:t>PROJECT DELIVERY</a:t>
            </a:r>
          </a:p>
        </p:txBody>
      </p:sp>
      <p:sp>
        <p:nvSpPr>
          <p:cNvPr id="53252" name="Rectangle 3"/>
          <p:cNvSpPr>
            <a:spLocks noGrp="1" noChangeArrowheads="1"/>
          </p:cNvSpPr>
          <p:nvPr>
            <p:ph idx="1"/>
          </p:nvPr>
        </p:nvSpPr>
        <p:spPr>
          <a:xfrm>
            <a:off x="381000" y="1524000"/>
            <a:ext cx="8572500" cy="4660900"/>
          </a:xfrm>
        </p:spPr>
        <p:txBody>
          <a:bodyPr/>
          <a:lstStyle/>
          <a:p>
            <a:pPr eaLnBrk="1" hangingPunct="1">
              <a:lnSpc>
                <a:spcPct val="90000"/>
              </a:lnSpc>
            </a:pPr>
            <a:r>
              <a:rPr lang="en-US" dirty="0" smtClean="0"/>
              <a:t>Remote delivery through a network connection.</a:t>
            </a:r>
          </a:p>
          <a:p>
            <a:pPr lvl="1" eaLnBrk="1" hangingPunct="1">
              <a:lnSpc>
                <a:spcPct val="90000"/>
              </a:lnSpc>
            </a:pPr>
            <a:r>
              <a:rPr lang="en-US" dirty="0" smtClean="0"/>
              <a:t>Advantages:</a:t>
            </a:r>
          </a:p>
          <a:p>
            <a:pPr lvl="2" eaLnBrk="1" hangingPunct="1">
              <a:lnSpc>
                <a:spcPct val="90000"/>
              </a:lnSpc>
            </a:pPr>
            <a:r>
              <a:rPr lang="en-US" dirty="0" smtClean="0"/>
              <a:t>Content revisions are managed by server database.</a:t>
            </a:r>
          </a:p>
          <a:p>
            <a:pPr lvl="2" eaLnBrk="1" hangingPunct="1">
              <a:lnSpc>
                <a:spcPct val="90000"/>
              </a:lnSpc>
            </a:pPr>
            <a:r>
              <a:rPr lang="en-US" dirty="0" smtClean="0"/>
              <a:t>Wide market access</a:t>
            </a:r>
          </a:p>
          <a:p>
            <a:pPr lvl="2" eaLnBrk="1" hangingPunct="1">
              <a:lnSpc>
                <a:spcPct val="90000"/>
              </a:lnSpc>
            </a:pPr>
            <a:r>
              <a:rPr lang="en-US" dirty="0" smtClean="0"/>
              <a:t>Developer can track users and determine patterns of usage.</a:t>
            </a:r>
          </a:p>
          <a:p>
            <a:pPr lvl="1" eaLnBrk="1" hangingPunct="1">
              <a:lnSpc>
                <a:spcPct val="90000"/>
              </a:lnSpc>
            </a:pPr>
            <a:r>
              <a:rPr lang="en-US" dirty="0" smtClean="0"/>
              <a:t>Limitations:</a:t>
            </a:r>
          </a:p>
          <a:p>
            <a:pPr lvl="2" eaLnBrk="1" hangingPunct="1">
              <a:lnSpc>
                <a:spcPct val="90000"/>
              </a:lnSpc>
            </a:pPr>
            <a:r>
              <a:rPr lang="en-US" dirty="0" smtClean="0"/>
              <a:t>Bandwidth restrictions may apply depending on user’s location or network service.</a:t>
            </a:r>
          </a:p>
          <a:p>
            <a:pPr lvl="2" eaLnBrk="1" hangingPunct="1">
              <a:lnSpc>
                <a:spcPct val="90000"/>
              </a:lnSpc>
            </a:pPr>
            <a:r>
              <a:rPr lang="en-US" dirty="0" smtClean="0"/>
              <a:t>Browser applications are not uniformly compatible with all devices or applications.</a:t>
            </a:r>
          </a:p>
        </p:txBody>
      </p:sp>
      <p:sp>
        <p:nvSpPr>
          <p:cNvPr id="53250" name="Slide Number Placeholder 4"/>
          <p:cNvSpPr>
            <a:spLocks noGrp="1"/>
          </p:cNvSpPr>
          <p:nvPr>
            <p:ph type="sldNum" sz="quarter" idx="12"/>
          </p:nvPr>
        </p:nvSpPr>
        <p:spPr>
          <a:noFill/>
        </p:spPr>
        <p:txBody>
          <a:bodyPr/>
          <a:lstStyle/>
          <a:p>
            <a:fld id="{91ABCF95-797B-2B4C-BEDA-A78FC8F48102}" type="slidenum">
              <a:rPr lang="en-US" smtClean="0"/>
              <a:pPr/>
              <a:t>22</a:t>
            </a:fld>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dirty="0"/>
              <a:t>PROJECT DELIVERY</a:t>
            </a:r>
          </a:p>
        </p:txBody>
      </p:sp>
      <p:sp>
        <p:nvSpPr>
          <p:cNvPr id="53252" name="Rectangle 3"/>
          <p:cNvSpPr>
            <a:spLocks noGrp="1" noChangeArrowheads="1"/>
          </p:cNvSpPr>
          <p:nvPr>
            <p:ph idx="1"/>
          </p:nvPr>
        </p:nvSpPr>
        <p:spPr>
          <a:xfrm>
            <a:off x="381000" y="1524000"/>
            <a:ext cx="8534400" cy="4530725"/>
          </a:xfrm>
        </p:spPr>
        <p:txBody>
          <a:bodyPr/>
          <a:lstStyle/>
          <a:p>
            <a:pPr eaLnBrk="1" hangingPunct="1">
              <a:lnSpc>
                <a:spcPct val="90000"/>
              </a:lnSpc>
            </a:pPr>
            <a:r>
              <a:rPr lang="en-US" dirty="0" smtClean="0"/>
              <a:t>Local installation on user device.</a:t>
            </a:r>
          </a:p>
          <a:p>
            <a:pPr lvl="1" eaLnBrk="1" hangingPunct="1">
              <a:lnSpc>
                <a:spcPct val="90000"/>
              </a:lnSpc>
            </a:pPr>
            <a:r>
              <a:rPr lang="en-US" dirty="0" smtClean="0"/>
              <a:t>Advantages:</a:t>
            </a:r>
          </a:p>
          <a:p>
            <a:pPr lvl="2" eaLnBrk="1" hangingPunct="1">
              <a:lnSpc>
                <a:spcPct val="90000"/>
              </a:lnSpc>
            </a:pPr>
            <a:r>
              <a:rPr lang="en-US" dirty="0" smtClean="0"/>
              <a:t>Project does not require constant connection to a network.</a:t>
            </a:r>
          </a:p>
          <a:p>
            <a:pPr lvl="2" eaLnBrk="1" hangingPunct="1">
              <a:lnSpc>
                <a:spcPct val="90000"/>
              </a:lnSpc>
            </a:pPr>
            <a:r>
              <a:rPr lang="en-US" dirty="0" smtClean="0"/>
              <a:t>Developer can incorporate larger data files within the application.</a:t>
            </a:r>
          </a:p>
          <a:p>
            <a:pPr lvl="1" eaLnBrk="1" hangingPunct="1">
              <a:lnSpc>
                <a:spcPct val="90000"/>
              </a:lnSpc>
            </a:pPr>
            <a:r>
              <a:rPr lang="en-US" dirty="0" smtClean="0"/>
              <a:t>Disadvantages:</a:t>
            </a:r>
          </a:p>
          <a:p>
            <a:pPr lvl="2" eaLnBrk="1" hangingPunct="1">
              <a:lnSpc>
                <a:spcPct val="90000"/>
              </a:lnSpc>
            </a:pPr>
            <a:r>
              <a:rPr lang="en-US" dirty="0" smtClean="0"/>
              <a:t>Platform dependency.</a:t>
            </a:r>
          </a:p>
          <a:p>
            <a:pPr lvl="2" eaLnBrk="1" hangingPunct="1">
              <a:lnSpc>
                <a:spcPct val="90000"/>
              </a:lnSpc>
            </a:pPr>
            <a:r>
              <a:rPr lang="en-US" dirty="0" smtClean="0"/>
              <a:t>Version control and critical updates are user dependent.</a:t>
            </a:r>
          </a:p>
          <a:p>
            <a:pPr lvl="2" eaLnBrk="1" hangingPunct="1">
              <a:lnSpc>
                <a:spcPct val="90000"/>
              </a:lnSpc>
            </a:pPr>
            <a:r>
              <a:rPr lang="en-US" dirty="0" smtClean="0"/>
              <a:t>Inability to track demographics and patterns of use.</a:t>
            </a:r>
          </a:p>
        </p:txBody>
      </p:sp>
      <p:sp>
        <p:nvSpPr>
          <p:cNvPr id="53250" name="Slide Number Placeholder 4"/>
          <p:cNvSpPr>
            <a:spLocks noGrp="1"/>
          </p:cNvSpPr>
          <p:nvPr>
            <p:ph type="sldNum" sz="quarter" idx="12"/>
          </p:nvPr>
        </p:nvSpPr>
        <p:spPr>
          <a:noFill/>
        </p:spPr>
        <p:txBody>
          <a:bodyPr/>
          <a:lstStyle/>
          <a:p>
            <a:fld id="{91ABCF95-797B-2B4C-BEDA-A78FC8F48102}" type="slidenum">
              <a:rPr lang="en-US" smtClean="0"/>
              <a:pPr/>
              <a:t>23</a:t>
            </a:fld>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Delivery approaches</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smtClean="0">
                <a:ea typeface="ＭＳ Ｐゴシック" charset="-128"/>
              </a:rPr>
              <a:t>Projects for local delivery </a:t>
            </a:r>
            <a:r>
              <a:rPr lang="en-US" dirty="0" smtClean="0"/>
              <a:t>have two approaches to provide the application:</a:t>
            </a:r>
            <a:endParaRPr lang="en-US" dirty="0" smtClean="0">
              <a:ea typeface="ＭＳ Ｐゴシック" charset="-128"/>
            </a:endParaRPr>
          </a:p>
          <a:p>
            <a:pPr lvl="1" eaLnBrk="1" hangingPunct="1">
              <a:lnSpc>
                <a:spcPct val="90000"/>
              </a:lnSpc>
            </a:pPr>
            <a:r>
              <a:rPr lang="en-US" dirty="0" smtClean="0">
                <a:ea typeface="ＭＳ Ｐゴシック" charset="-128"/>
              </a:rPr>
              <a:t>Project requires a separate </a:t>
            </a:r>
            <a:r>
              <a:rPr lang="en-US" dirty="0" smtClean="0">
                <a:solidFill>
                  <a:srgbClr val="FF5A14"/>
                </a:solidFill>
                <a:ea typeface="ＭＳ Ｐゴシック" charset="-128"/>
              </a:rPr>
              <a:t>player</a:t>
            </a:r>
            <a:r>
              <a:rPr lang="en-US" dirty="0" smtClean="0">
                <a:ea typeface="ＭＳ Ｐゴシック" charset="-128"/>
              </a:rPr>
              <a:t> program to present the multimedia content.</a:t>
            </a:r>
          </a:p>
          <a:p>
            <a:pPr lvl="2" eaLnBrk="1" hangingPunct="1">
              <a:lnSpc>
                <a:spcPct val="90000"/>
              </a:lnSpc>
            </a:pPr>
            <a:r>
              <a:rPr lang="en-US" dirty="0" smtClean="0">
                <a:ea typeface="ＭＳ Ｐゴシック" charset="-128"/>
              </a:rPr>
              <a:t>QuickTime, Flash, and </a:t>
            </a:r>
            <a:r>
              <a:rPr lang="en-US" dirty="0" err="1" smtClean="0">
                <a:ea typeface="ＭＳ Ｐゴシック" charset="-128"/>
              </a:rPr>
              <a:t>MediaPlayer</a:t>
            </a:r>
            <a:r>
              <a:rPr lang="en-US" dirty="0" smtClean="0">
                <a:ea typeface="ＭＳ Ｐゴシック" charset="-128"/>
              </a:rPr>
              <a:t> programs are free player downloads.</a:t>
            </a:r>
          </a:p>
          <a:p>
            <a:pPr lvl="1" eaLnBrk="1" hangingPunct="1">
              <a:lnSpc>
                <a:spcPct val="90000"/>
              </a:lnSpc>
            </a:pPr>
            <a:r>
              <a:rPr lang="en-US" dirty="0" smtClean="0">
                <a:ea typeface="ＭＳ Ｐゴシック" charset="-128"/>
              </a:rPr>
              <a:t>Project embeds the player in the multimedia project.</a:t>
            </a:r>
          </a:p>
          <a:p>
            <a:pPr lvl="2" eaLnBrk="1" hangingPunct="1">
              <a:lnSpc>
                <a:spcPct val="90000"/>
              </a:lnSpc>
            </a:pPr>
            <a:r>
              <a:rPr lang="en-US" dirty="0" smtClean="0">
                <a:ea typeface="ＭＳ Ｐゴシック" charset="-128"/>
              </a:rPr>
              <a:t>Larger files, but project is a stand-alone application.</a:t>
            </a:r>
          </a:p>
          <a:p>
            <a:endParaRPr lang="en-US" dirty="0"/>
          </a:p>
        </p:txBody>
      </p:sp>
      <p:sp>
        <p:nvSpPr>
          <p:cNvPr id="4" name="Slide Number Placeholder 3"/>
          <p:cNvSpPr>
            <a:spLocks noGrp="1"/>
          </p:cNvSpPr>
          <p:nvPr>
            <p:ph type="sldNum" sz="quarter" idx="12"/>
          </p:nvPr>
        </p:nvSpPr>
        <p:spPr/>
        <p:txBody>
          <a:bodyPr/>
          <a:lstStyle/>
          <a:p>
            <a:fld id="{8D4ED696-9809-3C48-9031-F71D3821407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457200" y="457200"/>
            <a:ext cx="8229600" cy="1143000"/>
          </a:xfrm>
        </p:spPr>
        <p:txBody>
          <a:bodyPr/>
          <a:lstStyle/>
          <a:p>
            <a:pPr eaLnBrk="1" hangingPunct="1"/>
            <a:r>
              <a:rPr lang="en-US"/>
              <a:t>CHOOSING AN AUTHORING </a:t>
            </a:r>
            <a:br>
              <a:rPr lang="en-US"/>
            </a:br>
            <a:r>
              <a:rPr lang="en-US"/>
              <a:t>                                   APPLICATION</a:t>
            </a:r>
          </a:p>
        </p:txBody>
      </p:sp>
      <p:sp>
        <p:nvSpPr>
          <p:cNvPr id="55300" name="Rectangle 3"/>
          <p:cNvSpPr>
            <a:spLocks noGrp="1" noChangeArrowheads="1"/>
          </p:cNvSpPr>
          <p:nvPr>
            <p:ph idx="1"/>
          </p:nvPr>
        </p:nvSpPr>
        <p:spPr/>
        <p:txBody>
          <a:bodyPr/>
          <a:lstStyle/>
          <a:p>
            <a:pPr eaLnBrk="1" hangingPunct="1"/>
            <a:r>
              <a:rPr lang="en-US"/>
              <a:t>No single authoring tool is suitable for all projects. To select the right application:</a:t>
            </a:r>
          </a:p>
          <a:p>
            <a:pPr lvl="1" eaLnBrk="1" hangingPunct="1"/>
            <a:r>
              <a:rPr lang="en-US">
                <a:ea typeface="ＭＳ Ｐゴシック" charset="-128"/>
              </a:rPr>
              <a:t>Consider the subject </a:t>
            </a:r>
            <a:r>
              <a:rPr lang="en-US" sz="2300">
                <a:ea typeface="ＭＳ Ｐゴシック" charset="-128"/>
              </a:rPr>
              <a:t>(static or dynamic media).</a:t>
            </a:r>
            <a:endParaRPr lang="en-US">
              <a:ea typeface="ＭＳ Ｐゴシック" charset="-128"/>
            </a:endParaRPr>
          </a:p>
          <a:p>
            <a:pPr lvl="1" eaLnBrk="1" hangingPunct="1"/>
            <a:r>
              <a:rPr lang="en-US">
                <a:ea typeface="ＭＳ Ｐゴシック" charset="-128"/>
              </a:rPr>
              <a:t>Consider the media </a:t>
            </a:r>
            <a:r>
              <a:rPr lang="en-US" sz="2300">
                <a:ea typeface="ＭＳ Ｐゴシック" charset="-128"/>
              </a:rPr>
              <a:t>(source file formats compatible).</a:t>
            </a:r>
          </a:p>
          <a:p>
            <a:pPr lvl="1" eaLnBrk="1" hangingPunct="1"/>
            <a:r>
              <a:rPr lang="en-US">
                <a:ea typeface="ＭＳ Ｐゴシック" charset="-128"/>
              </a:rPr>
              <a:t>Consider delivery </a:t>
            </a:r>
            <a:r>
              <a:rPr lang="en-US" sz="2300">
                <a:ea typeface="ＭＳ Ｐゴシック" charset="-128"/>
              </a:rPr>
              <a:t>(where used, means of distribution).</a:t>
            </a:r>
          </a:p>
          <a:p>
            <a:pPr lvl="1" eaLnBrk="1" hangingPunct="1"/>
            <a:r>
              <a:rPr lang="en-US">
                <a:ea typeface="ＭＳ Ｐゴシック" charset="-128"/>
              </a:rPr>
              <a:t>Consider maintenance </a:t>
            </a:r>
            <a:r>
              <a:rPr lang="en-US" sz="2300">
                <a:ea typeface="ＭＳ Ｐゴシック" charset="-128"/>
              </a:rPr>
              <a:t>(expertise needed to revise content, frequent update cycles).</a:t>
            </a:r>
          </a:p>
        </p:txBody>
      </p:sp>
      <p:sp>
        <p:nvSpPr>
          <p:cNvPr id="55298" name="Slide Number Placeholder 4"/>
          <p:cNvSpPr>
            <a:spLocks noGrp="1"/>
          </p:cNvSpPr>
          <p:nvPr>
            <p:ph type="sldNum" sz="quarter" idx="12"/>
          </p:nvPr>
        </p:nvSpPr>
        <p:spPr>
          <a:noFill/>
        </p:spPr>
        <p:txBody>
          <a:bodyPr/>
          <a:lstStyle/>
          <a:p>
            <a:fld id="{445DA5F0-D646-CB4F-8A5F-B1FBBE766045}" type="slidenum">
              <a:rPr lang="en-US" smtClean="0"/>
              <a:pPr/>
              <a:t>25</a:t>
            </a:fld>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t>WRAP UP</a:t>
            </a:r>
          </a:p>
        </p:txBody>
      </p:sp>
      <p:sp>
        <p:nvSpPr>
          <p:cNvPr id="57348" name="Rectangle 3"/>
          <p:cNvSpPr>
            <a:spLocks noGrp="1" noChangeArrowheads="1"/>
          </p:cNvSpPr>
          <p:nvPr>
            <p:ph idx="1"/>
          </p:nvPr>
        </p:nvSpPr>
        <p:spPr>
          <a:xfrm>
            <a:off x="457200" y="1524000"/>
            <a:ext cx="8229600" cy="4648200"/>
          </a:xfrm>
        </p:spPr>
        <p:txBody>
          <a:bodyPr/>
          <a:lstStyle/>
          <a:p>
            <a:pPr eaLnBrk="1" hangingPunct="1">
              <a:lnSpc>
                <a:spcPct val="90000"/>
              </a:lnSpc>
            </a:pPr>
            <a:r>
              <a:rPr lang="en-US" sz="2800"/>
              <a:t>Authoring applications</a:t>
            </a:r>
          </a:p>
          <a:p>
            <a:pPr lvl="1" eaLnBrk="1" hangingPunct="1">
              <a:lnSpc>
                <a:spcPct val="90000"/>
              </a:lnSpc>
            </a:pPr>
            <a:r>
              <a:rPr lang="en-US" sz="2300">
                <a:ea typeface="ＭＳ Ｐゴシック" charset="-128"/>
              </a:rPr>
              <a:t>Integrate and synchronize media elements, add interface and interactivity, and deliver a project.</a:t>
            </a:r>
          </a:p>
          <a:p>
            <a:pPr eaLnBrk="1" hangingPunct="1">
              <a:lnSpc>
                <a:spcPct val="90000"/>
              </a:lnSpc>
            </a:pPr>
            <a:r>
              <a:rPr lang="en-US" sz="2800"/>
              <a:t>Authoring metaphors</a:t>
            </a:r>
          </a:p>
          <a:p>
            <a:pPr lvl="1" eaLnBrk="1" hangingPunct="1">
              <a:lnSpc>
                <a:spcPct val="90000"/>
              </a:lnSpc>
            </a:pPr>
            <a:r>
              <a:rPr lang="en-US" sz="2300">
                <a:ea typeface="ＭＳ Ｐゴシック" charset="-128"/>
              </a:rPr>
              <a:t>Card, Icon, Timeline.</a:t>
            </a:r>
          </a:p>
          <a:p>
            <a:pPr eaLnBrk="1" hangingPunct="1">
              <a:lnSpc>
                <a:spcPct val="90000"/>
              </a:lnSpc>
            </a:pPr>
            <a:r>
              <a:rPr lang="en-US" sz="2800"/>
              <a:t>Applications have tools built in to support basic authoring functions.</a:t>
            </a:r>
          </a:p>
          <a:p>
            <a:pPr eaLnBrk="1" hangingPunct="1">
              <a:lnSpc>
                <a:spcPct val="90000"/>
              </a:lnSpc>
            </a:pPr>
            <a:r>
              <a:rPr lang="en-US" sz="2800"/>
              <a:t>Choosing an application depends on project needs.</a:t>
            </a:r>
          </a:p>
          <a:p>
            <a:pPr eaLnBrk="1" hangingPunct="1">
              <a:lnSpc>
                <a:spcPct val="90000"/>
              </a:lnSpc>
              <a:buFont typeface="Wingdings" charset="2"/>
              <a:buNone/>
            </a:pPr>
            <a:endParaRPr lang="en-US" sz="2800"/>
          </a:p>
        </p:txBody>
      </p:sp>
      <p:sp>
        <p:nvSpPr>
          <p:cNvPr id="57346" name="Slide Number Placeholder 4"/>
          <p:cNvSpPr>
            <a:spLocks noGrp="1"/>
          </p:cNvSpPr>
          <p:nvPr>
            <p:ph type="sldNum" sz="quarter" idx="12"/>
          </p:nvPr>
        </p:nvSpPr>
        <p:spPr>
          <a:noFill/>
        </p:spPr>
        <p:txBody>
          <a:bodyPr/>
          <a:lstStyle/>
          <a:p>
            <a:fld id="{0D5C8FFF-AFAF-0942-B530-2A31B226A97E}" type="slidenum">
              <a:rPr lang="en-US" smtClean="0"/>
              <a:pPr/>
              <a:t>26</a:t>
            </a:fld>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en-US"/>
              <a:t>KEY TERM CHECK UP</a:t>
            </a:r>
          </a:p>
        </p:txBody>
      </p:sp>
      <p:sp>
        <p:nvSpPr>
          <p:cNvPr id="58371" name="Slide Number Placeholder 3"/>
          <p:cNvSpPr>
            <a:spLocks noGrp="1"/>
          </p:cNvSpPr>
          <p:nvPr>
            <p:ph type="sldNum" sz="quarter" idx="12"/>
          </p:nvPr>
        </p:nvSpPr>
        <p:spPr>
          <a:noFill/>
        </p:spPr>
        <p:txBody>
          <a:bodyPr/>
          <a:lstStyle/>
          <a:p>
            <a:fld id="{053BB180-5CD4-DD4E-9FE3-FF4B43AE88B3}" type="slidenum">
              <a:rPr lang="en-US" smtClean="0"/>
              <a:pPr/>
              <a:t>27</a:t>
            </a:fld>
            <a:endParaRPr lang="en-US" smtClean="0"/>
          </a:p>
        </p:txBody>
      </p:sp>
      <p:graphicFrame>
        <p:nvGraphicFramePr>
          <p:cNvPr id="58370" name="Object 2"/>
          <p:cNvGraphicFramePr>
            <a:graphicFrameLocks noChangeAspect="1"/>
          </p:cNvGraphicFramePr>
          <p:nvPr/>
        </p:nvGraphicFramePr>
        <p:xfrm>
          <a:off x="457200" y="1981200"/>
          <a:ext cx="8458200" cy="3098800"/>
        </p:xfrm>
        <a:graphic>
          <a:graphicData uri="http://schemas.openxmlformats.org/presentationml/2006/ole">
            <mc:AlternateContent xmlns:mc="http://schemas.openxmlformats.org/markup-compatibility/2006">
              <mc:Choice xmlns:v="urn:schemas-microsoft-com:vml" Requires="v">
                <p:oleObj spid="_x0000_s58373" name="Document" r:id="rId5" imgW="5629656" imgH="1911096" progId="Word.Document.8">
                  <p:embed/>
                </p:oleObj>
              </mc:Choice>
              <mc:Fallback>
                <p:oleObj name="Document" r:id="rId5" imgW="5629656" imgH="1911096"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981200"/>
                        <a:ext cx="8458200" cy="309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3" name="Rectangle 5"/>
          <p:cNvSpPr>
            <a:spLocks noChangeArrowheads="1"/>
          </p:cNvSpPr>
          <p:nvPr/>
        </p:nvSpPr>
        <p:spPr bwMode="auto">
          <a:xfrm>
            <a:off x="355600" y="1816100"/>
            <a:ext cx="8610600" cy="312420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t>METHODS TO INTEGRATE MEDIA</a:t>
            </a:r>
          </a:p>
        </p:txBody>
      </p:sp>
      <p:sp>
        <p:nvSpPr>
          <p:cNvPr id="18436" name="Rectangle 3"/>
          <p:cNvSpPr>
            <a:spLocks noGrp="1" noChangeArrowheads="1"/>
          </p:cNvSpPr>
          <p:nvPr>
            <p:ph idx="1"/>
          </p:nvPr>
        </p:nvSpPr>
        <p:spPr>
          <a:xfrm>
            <a:off x="342900" y="1371600"/>
            <a:ext cx="8229600" cy="4724400"/>
          </a:xfrm>
        </p:spPr>
        <p:txBody>
          <a:bodyPr>
            <a:normAutofit lnSpcReduction="10000"/>
          </a:bodyPr>
          <a:lstStyle/>
          <a:p>
            <a:pPr eaLnBrk="1" hangingPunct="1"/>
            <a:r>
              <a:rPr lang="en-US">
                <a:solidFill>
                  <a:srgbClr val="FF5A14"/>
                </a:solidFill>
              </a:rPr>
              <a:t>Programming</a:t>
            </a:r>
            <a:endParaRPr lang="en-US"/>
          </a:p>
          <a:p>
            <a:pPr lvl="1" eaLnBrk="1" hangingPunct="1"/>
            <a:r>
              <a:rPr lang="en-US">
                <a:ea typeface="ＭＳ Ｐゴシック" charset="-128"/>
              </a:rPr>
              <a:t>Languages specify how the media is presented and user interactions carried out.</a:t>
            </a:r>
          </a:p>
          <a:p>
            <a:pPr lvl="1" eaLnBrk="1" hangingPunct="1"/>
            <a:r>
              <a:rPr lang="en-US">
                <a:ea typeface="ＭＳ Ｐゴシック" charset="-128"/>
              </a:rPr>
              <a:t>Requires command of the language.</a:t>
            </a:r>
          </a:p>
          <a:p>
            <a:pPr lvl="1" eaLnBrk="1" hangingPunct="1"/>
            <a:r>
              <a:rPr lang="en-US">
                <a:ea typeface="ＭＳ Ｐゴシック" charset="-128"/>
              </a:rPr>
              <a:t>Is time consuming.</a:t>
            </a:r>
          </a:p>
          <a:p>
            <a:pPr eaLnBrk="1" hangingPunct="1"/>
            <a:r>
              <a:rPr lang="en-US">
                <a:solidFill>
                  <a:srgbClr val="FF5A14"/>
                </a:solidFill>
              </a:rPr>
              <a:t>Authoring</a:t>
            </a:r>
            <a:endParaRPr lang="en-US"/>
          </a:p>
          <a:p>
            <a:pPr lvl="1" eaLnBrk="1" hangingPunct="1"/>
            <a:r>
              <a:rPr lang="en-US">
                <a:ea typeface="ＭＳ Ｐゴシック" charset="-128"/>
              </a:rPr>
              <a:t>Applications specially designed to integrate and present media elements. </a:t>
            </a:r>
          </a:p>
          <a:p>
            <a:pPr lvl="1" eaLnBrk="1" hangingPunct="1"/>
            <a:r>
              <a:rPr lang="en-US">
                <a:ea typeface="ＭＳ Ｐゴシック" charset="-128"/>
              </a:rPr>
              <a:t>Developers can concentrate on design, interactivity, and functionality of the project.</a:t>
            </a:r>
          </a:p>
        </p:txBody>
      </p:sp>
      <p:sp>
        <p:nvSpPr>
          <p:cNvPr id="18434" name="Slide Number Placeholder 4"/>
          <p:cNvSpPr>
            <a:spLocks noGrp="1"/>
          </p:cNvSpPr>
          <p:nvPr>
            <p:ph type="sldNum" sz="quarter" idx="12"/>
          </p:nvPr>
        </p:nvSpPr>
        <p:spPr>
          <a:noFill/>
        </p:spPr>
        <p:txBody>
          <a:bodyPr/>
          <a:lstStyle/>
          <a:p>
            <a:fld id="{CC8F1E35-4332-FB42-BBC1-2C049268C0AD}" type="slidenum">
              <a:rPr lang="en-US" smtClean="0"/>
              <a:pPr/>
              <a:t>3</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AUTHORING APPLICATIONS</a:t>
            </a:r>
          </a:p>
        </p:txBody>
      </p:sp>
      <p:sp>
        <p:nvSpPr>
          <p:cNvPr id="20484" name="Rectangle 3"/>
          <p:cNvSpPr>
            <a:spLocks noGrp="1" noChangeArrowheads="1"/>
          </p:cNvSpPr>
          <p:nvPr>
            <p:ph idx="1"/>
          </p:nvPr>
        </p:nvSpPr>
        <p:spPr>
          <a:xfrm>
            <a:off x="393700" y="1600200"/>
            <a:ext cx="8686800" cy="4530725"/>
          </a:xfrm>
        </p:spPr>
        <p:txBody>
          <a:bodyPr/>
          <a:lstStyle/>
          <a:p>
            <a:pPr eaLnBrk="1" hangingPunct="1"/>
            <a:r>
              <a:rPr lang="en-US"/>
              <a:t>Software designed for creation of multimedia projects.</a:t>
            </a:r>
          </a:p>
          <a:p>
            <a:pPr eaLnBrk="1" hangingPunct="1"/>
            <a:r>
              <a:rPr lang="en-US"/>
              <a:t>Applications are used to:</a:t>
            </a:r>
          </a:p>
          <a:p>
            <a:pPr lvl="1" eaLnBrk="1" hangingPunct="1"/>
            <a:r>
              <a:rPr lang="en-US">
                <a:ea typeface="ＭＳ Ｐゴシック" charset="-128"/>
              </a:rPr>
              <a:t>Assemble media elements</a:t>
            </a:r>
          </a:p>
          <a:p>
            <a:pPr lvl="1" eaLnBrk="1" hangingPunct="1"/>
            <a:r>
              <a:rPr lang="en-US">
                <a:ea typeface="ＭＳ Ｐゴシック" charset="-128"/>
              </a:rPr>
              <a:t>Synchronize content</a:t>
            </a:r>
          </a:p>
          <a:p>
            <a:pPr lvl="1" eaLnBrk="1" hangingPunct="1"/>
            <a:r>
              <a:rPr lang="en-US">
                <a:ea typeface="ＭＳ Ｐゴシック" charset="-128"/>
              </a:rPr>
              <a:t>Design user interface</a:t>
            </a:r>
          </a:p>
          <a:p>
            <a:pPr lvl="1" eaLnBrk="1" hangingPunct="1"/>
            <a:r>
              <a:rPr lang="en-US">
                <a:ea typeface="ＭＳ Ｐゴシック" charset="-128"/>
              </a:rPr>
              <a:t>Provide user interactivity.</a:t>
            </a:r>
          </a:p>
        </p:txBody>
      </p:sp>
      <p:sp>
        <p:nvSpPr>
          <p:cNvPr id="20482" name="Slide Number Placeholder 4"/>
          <p:cNvSpPr>
            <a:spLocks noGrp="1"/>
          </p:cNvSpPr>
          <p:nvPr>
            <p:ph type="sldNum" sz="quarter" idx="12"/>
          </p:nvPr>
        </p:nvSpPr>
        <p:spPr>
          <a:noFill/>
        </p:spPr>
        <p:txBody>
          <a:bodyPr/>
          <a:lstStyle/>
          <a:p>
            <a:fld id="{D5FFE535-C6DE-B84E-A001-2790696806B1}" type="slidenum">
              <a:rPr lang="en-US" smtClean="0"/>
              <a:pPr/>
              <a:t>4</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t>AUTHORING METAPHORS</a:t>
            </a:r>
          </a:p>
        </p:txBody>
      </p:sp>
      <p:sp>
        <p:nvSpPr>
          <p:cNvPr id="22532" name="Rectangle 3"/>
          <p:cNvSpPr>
            <a:spLocks noGrp="1" noChangeArrowheads="1"/>
          </p:cNvSpPr>
          <p:nvPr>
            <p:ph idx="1"/>
          </p:nvPr>
        </p:nvSpPr>
        <p:spPr>
          <a:xfrm>
            <a:off x="293688" y="1600200"/>
            <a:ext cx="8229600" cy="4530725"/>
          </a:xfrm>
        </p:spPr>
        <p:txBody>
          <a:bodyPr/>
          <a:lstStyle/>
          <a:p>
            <a:pPr eaLnBrk="1" hangingPunct="1"/>
            <a:r>
              <a:rPr lang="en-US"/>
              <a:t>Authoring applications are grouped around three metaphors:</a:t>
            </a:r>
          </a:p>
          <a:p>
            <a:pPr lvl="1" eaLnBrk="1" hangingPunct="1"/>
            <a:r>
              <a:rPr lang="en-US">
                <a:ea typeface="ＭＳ Ｐゴシック" charset="-128"/>
              </a:rPr>
              <a:t>Card</a:t>
            </a:r>
          </a:p>
          <a:p>
            <a:pPr lvl="1" eaLnBrk="1" hangingPunct="1"/>
            <a:r>
              <a:rPr lang="en-US">
                <a:ea typeface="ＭＳ Ｐゴシック" charset="-128"/>
              </a:rPr>
              <a:t>Icon</a:t>
            </a:r>
          </a:p>
          <a:p>
            <a:pPr lvl="1" eaLnBrk="1" hangingPunct="1"/>
            <a:r>
              <a:rPr lang="en-US">
                <a:ea typeface="ＭＳ Ｐゴシック" charset="-128"/>
              </a:rPr>
              <a:t>Timeline.</a:t>
            </a:r>
          </a:p>
          <a:p>
            <a:pPr eaLnBrk="1" hangingPunct="1"/>
            <a:r>
              <a:rPr lang="en-US"/>
              <a:t>Metaphors help orient developer to how the software organizes the media, sequences events, and presents final project.</a:t>
            </a:r>
          </a:p>
        </p:txBody>
      </p:sp>
      <p:sp>
        <p:nvSpPr>
          <p:cNvPr id="22530" name="Slide Number Placeholder 4"/>
          <p:cNvSpPr>
            <a:spLocks noGrp="1"/>
          </p:cNvSpPr>
          <p:nvPr>
            <p:ph type="sldNum" sz="quarter" idx="12"/>
          </p:nvPr>
        </p:nvSpPr>
        <p:spPr>
          <a:noFill/>
        </p:spPr>
        <p:txBody>
          <a:bodyPr/>
          <a:lstStyle/>
          <a:p>
            <a:fld id="{93F8E071-8C02-8646-B453-77C2F52E37BD}" type="slidenum">
              <a:rPr lang="en-US" smtClean="0"/>
              <a:pPr/>
              <a:t>5</a:t>
            </a:fld>
            <a:endParaRPr lang="en-US" smtClean="0"/>
          </a:p>
        </p:txBody>
      </p:sp>
      <p:sp>
        <p:nvSpPr>
          <p:cNvPr id="58372" name="Text Box 4"/>
          <p:cNvSpPr txBox="1">
            <a:spLocks noChangeArrowheads="1"/>
          </p:cNvSpPr>
          <p:nvPr/>
        </p:nvSpPr>
        <p:spPr bwMode="auto">
          <a:xfrm>
            <a:off x="5867400" y="2590800"/>
            <a:ext cx="2862263" cy="825500"/>
          </a:xfrm>
          <a:prstGeom prst="rect">
            <a:avLst/>
          </a:prstGeom>
          <a:solidFill>
            <a:schemeClr val="accent2"/>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spcBef>
                <a:spcPct val="50000"/>
              </a:spcBef>
            </a:pPr>
            <a:r>
              <a:rPr lang="en-US" sz="1600"/>
              <a:t>A metaphor is a comparison of one thing to another to enhance understanding.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t>CARD METAPHOR</a:t>
            </a:r>
          </a:p>
        </p:txBody>
      </p:sp>
      <p:sp>
        <p:nvSpPr>
          <p:cNvPr id="24580" name="Rectangle 3"/>
          <p:cNvSpPr>
            <a:spLocks noGrp="1" noChangeArrowheads="1"/>
          </p:cNvSpPr>
          <p:nvPr>
            <p:ph idx="1"/>
          </p:nvPr>
        </p:nvSpPr>
        <p:spPr/>
        <p:txBody>
          <a:bodyPr/>
          <a:lstStyle/>
          <a:p>
            <a:pPr eaLnBrk="1" hangingPunct="1"/>
            <a:r>
              <a:rPr lang="en-US"/>
              <a:t>Media is organized in sequential order on a stack of cards or slides.</a:t>
            </a:r>
          </a:p>
          <a:p>
            <a:pPr lvl="1" eaLnBrk="1" hangingPunct="1"/>
            <a:r>
              <a:rPr lang="en-US">
                <a:ea typeface="ＭＳ Ｐゴシック" charset="-128"/>
              </a:rPr>
              <a:t>Appropriate for static media that is normally experienced in sequence.</a:t>
            </a:r>
          </a:p>
          <a:p>
            <a:pPr eaLnBrk="1" hangingPunct="1"/>
            <a:r>
              <a:rPr lang="en-US"/>
              <a:t>Cards have two layers:</a:t>
            </a:r>
          </a:p>
          <a:p>
            <a:pPr lvl="1" eaLnBrk="1" hangingPunct="1"/>
            <a:r>
              <a:rPr lang="en-US">
                <a:solidFill>
                  <a:srgbClr val="FF5A14"/>
                </a:solidFill>
                <a:ea typeface="ＭＳ Ｐゴシック" charset="-128"/>
              </a:rPr>
              <a:t>Background</a:t>
            </a:r>
            <a:r>
              <a:rPr lang="en-US">
                <a:ea typeface="ＭＳ Ｐゴシック" charset="-128"/>
              </a:rPr>
              <a:t> layer contains shared elements. </a:t>
            </a:r>
            <a:r>
              <a:rPr lang="en-US">
                <a:solidFill>
                  <a:srgbClr val="FF5A14"/>
                </a:solidFill>
                <a:ea typeface="ＭＳ Ｐゴシック" charset="-128"/>
              </a:rPr>
              <a:t>Foreground</a:t>
            </a:r>
            <a:r>
              <a:rPr lang="en-US">
                <a:ea typeface="ＭＳ Ｐゴシック" charset="-128"/>
              </a:rPr>
              <a:t> layer contains content specific to that card or slide.</a:t>
            </a:r>
          </a:p>
        </p:txBody>
      </p:sp>
      <p:sp>
        <p:nvSpPr>
          <p:cNvPr id="24578" name="Slide Number Placeholder 4"/>
          <p:cNvSpPr>
            <a:spLocks noGrp="1"/>
          </p:cNvSpPr>
          <p:nvPr>
            <p:ph type="sldNum" sz="quarter" idx="12"/>
          </p:nvPr>
        </p:nvSpPr>
        <p:spPr>
          <a:noFill/>
        </p:spPr>
        <p:txBody>
          <a:bodyPr/>
          <a:lstStyle/>
          <a:p>
            <a:fld id="{3C962F03-C35C-E046-AF12-19E9D5EF0275}" type="slidenum">
              <a:rPr lang="en-US" smtClean="0"/>
              <a:pPr/>
              <a:t>6</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t>CARD METAPHOR</a:t>
            </a:r>
          </a:p>
        </p:txBody>
      </p:sp>
      <p:sp>
        <p:nvSpPr>
          <p:cNvPr id="26628" name="Rectangle 3"/>
          <p:cNvSpPr>
            <a:spLocks noGrp="1" noChangeArrowheads="1"/>
          </p:cNvSpPr>
          <p:nvPr>
            <p:ph idx="1"/>
          </p:nvPr>
        </p:nvSpPr>
        <p:spPr>
          <a:xfrm>
            <a:off x="457200" y="1524000"/>
            <a:ext cx="8086725" cy="4257675"/>
          </a:xfrm>
        </p:spPr>
        <p:txBody>
          <a:bodyPr/>
          <a:lstStyle/>
          <a:p>
            <a:pPr eaLnBrk="1" hangingPunct="1"/>
            <a:r>
              <a:rPr lang="en-US" dirty="0"/>
              <a:t>Benefits of card layers.</a:t>
            </a:r>
          </a:p>
          <a:p>
            <a:pPr lvl="1" eaLnBrk="1" hangingPunct="1"/>
            <a:r>
              <a:rPr lang="en-US" dirty="0">
                <a:ea typeface="ＭＳ Ｐゴシック" charset="-128"/>
              </a:rPr>
              <a:t>Background content is created once which saves development time.</a:t>
            </a:r>
          </a:p>
          <a:p>
            <a:pPr lvl="1" eaLnBrk="1" hangingPunct="1"/>
            <a:r>
              <a:rPr lang="en-US" dirty="0">
                <a:ea typeface="ＭＳ Ｐゴシック" charset="-128"/>
              </a:rPr>
              <a:t>Common background layer provides consistent design.</a:t>
            </a:r>
          </a:p>
          <a:p>
            <a:pPr lvl="1" eaLnBrk="1" hangingPunct="1"/>
            <a:r>
              <a:rPr lang="en-US" dirty="0">
                <a:ea typeface="ＭＳ Ｐゴシック" charset="-128"/>
              </a:rPr>
              <a:t>File sizes are minimized by sharing background elements.</a:t>
            </a:r>
          </a:p>
        </p:txBody>
      </p:sp>
      <p:sp>
        <p:nvSpPr>
          <p:cNvPr id="26626" name="Slide Number Placeholder 4"/>
          <p:cNvSpPr>
            <a:spLocks noGrp="1"/>
          </p:cNvSpPr>
          <p:nvPr>
            <p:ph type="sldNum" sz="quarter" idx="12"/>
          </p:nvPr>
        </p:nvSpPr>
        <p:spPr>
          <a:noFill/>
        </p:spPr>
        <p:txBody>
          <a:bodyPr/>
          <a:lstStyle/>
          <a:p>
            <a:fld id="{5E1C8563-3042-9540-A94A-48A02DD50468}" type="slidenum">
              <a:rPr lang="en-US" smtClean="0"/>
              <a:pPr/>
              <a:t>7</a:t>
            </a:fld>
            <a:endParaRPr lang="en-US" smtClean="0"/>
          </a:p>
        </p:txBody>
      </p:sp>
      <p:grpSp>
        <p:nvGrpSpPr>
          <p:cNvPr id="26629" name="Group 6"/>
          <p:cNvGrpSpPr>
            <a:grpSpLocks/>
          </p:cNvGrpSpPr>
          <p:nvPr/>
        </p:nvGrpSpPr>
        <p:grpSpPr bwMode="auto">
          <a:xfrm>
            <a:off x="1276350" y="5000625"/>
            <a:ext cx="7086600" cy="1260475"/>
            <a:chOff x="624" y="3120"/>
            <a:chExt cx="4464" cy="794"/>
          </a:xfrm>
        </p:grpSpPr>
        <p:pic>
          <p:nvPicPr>
            <p:cNvPr id="26630" name="Picture 4"/>
            <p:cNvPicPr>
              <a:picLocks noChangeAspect="1" noChangeArrowheads="1"/>
            </p:cNvPicPr>
            <p:nvPr/>
          </p:nvPicPr>
          <p:blipFill>
            <a:blip r:embed="rId3"/>
            <a:srcRect/>
            <a:stretch>
              <a:fillRect/>
            </a:stretch>
          </p:blipFill>
          <p:spPr bwMode="auto">
            <a:xfrm>
              <a:off x="624" y="3195"/>
              <a:ext cx="4464" cy="719"/>
            </a:xfrm>
            <a:prstGeom prst="rect">
              <a:avLst/>
            </a:prstGeom>
            <a:noFill/>
            <a:ln w="9525">
              <a:noFill/>
              <a:miter lim="800000"/>
              <a:headEnd/>
              <a:tailEnd/>
            </a:ln>
          </p:spPr>
        </p:pic>
        <p:sp>
          <p:nvSpPr>
            <p:cNvPr id="60421" name="Rectangle 5"/>
            <p:cNvSpPr>
              <a:spLocks noChangeArrowheads="1"/>
            </p:cNvSpPr>
            <p:nvPr/>
          </p:nvSpPr>
          <p:spPr bwMode="auto">
            <a:xfrm>
              <a:off x="624" y="3120"/>
              <a:ext cx="4464" cy="76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t>ICON METAPHOR</a:t>
            </a:r>
          </a:p>
        </p:txBody>
      </p:sp>
      <p:sp>
        <p:nvSpPr>
          <p:cNvPr id="28676" name="Rectangle 3"/>
          <p:cNvSpPr>
            <a:spLocks noGrp="1" noChangeArrowheads="1"/>
          </p:cNvSpPr>
          <p:nvPr>
            <p:ph idx="1"/>
          </p:nvPr>
        </p:nvSpPr>
        <p:spPr>
          <a:xfrm>
            <a:off x="238125" y="1362075"/>
            <a:ext cx="8686800" cy="4530725"/>
          </a:xfrm>
          <a:ln>
            <a:noFill/>
          </a:ln>
        </p:spPr>
        <p:txBody>
          <a:bodyPr/>
          <a:lstStyle/>
          <a:p>
            <a:pPr eaLnBrk="1" hangingPunct="1"/>
            <a:r>
              <a:rPr lang="en-US" sz="2800"/>
              <a:t>Icons define media and forms of interactivity. </a:t>
            </a:r>
          </a:p>
          <a:p>
            <a:pPr eaLnBrk="1" hangingPunct="1"/>
            <a:r>
              <a:rPr lang="en-US" sz="2800"/>
              <a:t>Icons are placed on a </a:t>
            </a:r>
            <a:r>
              <a:rPr lang="en-US" sz="2800">
                <a:solidFill>
                  <a:srgbClr val="FF5A14"/>
                </a:solidFill>
              </a:rPr>
              <a:t>flowline</a:t>
            </a:r>
            <a:r>
              <a:rPr lang="en-US" sz="2800"/>
              <a:t> to create the application structure.</a:t>
            </a:r>
          </a:p>
          <a:p>
            <a:pPr lvl="1" eaLnBrk="1" hangingPunct="1"/>
            <a:r>
              <a:rPr lang="en-US" sz="2300">
                <a:ea typeface="ＭＳ Ｐゴシック" charset="-128"/>
              </a:rPr>
              <a:t>Each icon has a dialog box with properties and parameters identified by the developer.</a:t>
            </a:r>
          </a:p>
          <a:p>
            <a:pPr lvl="1" eaLnBrk="1" hangingPunct="1"/>
            <a:r>
              <a:rPr lang="en-US" sz="2300">
                <a:ea typeface="ＭＳ Ｐゴシック" charset="-128"/>
              </a:rPr>
              <a:t>Flowlines let developers visualize and adjust the structure of the application.</a:t>
            </a:r>
          </a:p>
          <a:p>
            <a:pPr eaLnBrk="1" hangingPunct="1"/>
            <a:r>
              <a:rPr lang="en-US" sz="2800"/>
              <a:t>Branching routines add controls for user interaction.</a:t>
            </a:r>
          </a:p>
        </p:txBody>
      </p:sp>
      <p:sp>
        <p:nvSpPr>
          <p:cNvPr id="28674" name="Slide Number Placeholder 4"/>
          <p:cNvSpPr>
            <a:spLocks noGrp="1"/>
          </p:cNvSpPr>
          <p:nvPr>
            <p:ph type="sldNum" sz="quarter" idx="12"/>
          </p:nvPr>
        </p:nvSpPr>
        <p:spPr>
          <a:noFill/>
        </p:spPr>
        <p:txBody>
          <a:bodyPr/>
          <a:lstStyle/>
          <a:p>
            <a:fld id="{A39355F5-FC5D-554B-B739-DA35D96C3159}"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t>ICON METAPHOR</a:t>
            </a:r>
          </a:p>
        </p:txBody>
      </p:sp>
      <p:sp>
        <p:nvSpPr>
          <p:cNvPr id="30724" name="Rectangle 3"/>
          <p:cNvSpPr>
            <a:spLocks noGrp="1" noChangeArrowheads="1"/>
          </p:cNvSpPr>
          <p:nvPr>
            <p:ph idx="1"/>
          </p:nvPr>
        </p:nvSpPr>
        <p:spPr>
          <a:xfrm>
            <a:off x="457200" y="1600200"/>
            <a:ext cx="8686800" cy="4530725"/>
          </a:xfrm>
        </p:spPr>
        <p:txBody>
          <a:bodyPr/>
          <a:lstStyle/>
          <a:p>
            <a:pPr eaLnBrk="1" hangingPunct="1"/>
            <a:r>
              <a:rPr lang="en-US">
                <a:solidFill>
                  <a:srgbClr val="FF5A14"/>
                </a:solidFill>
              </a:rPr>
              <a:t>Flowline</a:t>
            </a:r>
            <a:r>
              <a:rPr lang="en-US"/>
              <a:t> is a graphical representation of the relationships between components of the application.</a:t>
            </a:r>
          </a:p>
        </p:txBody>
      </p:sp>
      <p:sp>
        <p:nvSpPr>
          <p:cNvPr id="30722" name="Slide Number Placeholder 4"/>
          <p:cNvSpPr>
            <a:spLocks noGrp="1"/>
          </p:cNvSpPr>
          <p:nvPr>
            <p:ph type="sldNum" sz="quarter" idx="12"/>
          </p:nvPr>
        </p:nvSpPr>
        <p:spPr>
          <a:noFill/>
        </p:spPr>
        <p:txBody>
          <a:bodyPr/>
          <a:lstStyle/>
          <a:p>
            <a:fld id="{E3230BEB-AED7-C140-9B69-3FA2310D2C53}" type="slidenum">
              <a:rPr lang="en-US" smtClean="0"/>
              <a:pPr/>
              <a:t>9</a:t>
            </a:fld>
            <a:endParaRPr lang="en-US" smtClean="0"/>
          </a:p>
        </p:txBody>
      </p:sp>
      <p:pic>
        <p:nvPicPr>
          <p:cNvPr id="30725" name="Picture 4" descr="Figure 10"/>
          <p:cNvPicPr>
            <a:picLocks noChangeAspect="1" noChangeArrowheads="1"/>
          </p:cNvPicPr>
          <p:nvPr/>
        </p:nvPicPr>
        <p:blipFill>
          <a:blip r:embed="rId3"/>
          <a:srcRect/>
          <a:stretch>
            <a:fillRect/>
          </a:stretch>
        </p:blipFill>
        <p:spPr bwMode="auto">
          <a:xfrm>
            <a:off x="4419600" y="2808288"/>
            <a:ext cx="4044950" cy="3135312"/>
          </a:xfrm>
          <a:prstGeom prst="rect">
            <a:avLst/>
          </a:prstGeom>
          <a:noFill/>
          <a:ln w="9525">
            <a:noFill/>
            <a:miter lim="800000"/>
            <a:headEnd/>
            <a:tailEnd/>
          </a:ln>
        </p:spPr>
      </p:pic>
      <p:sp>
        <p:nvSpPr>
          <p:cNvPr id="68613" name="Rectangle 5"/>
          <p:cNvSpPr>
            <a:spLocks noChangeArrowheads="1"/>
          </p:cNvSpPr>
          <p:nvPr/>
        </p:nvSpPr>
        <p:spPr bwMode="auto">
          <a:xfrm>
            <a:off x="4343400" y="2743200"/>
            <a:ext cx="4191000" cy="327660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253</TotalTime>
  <Words>1603</Words>
  <Application>Microsoft Office PowerPoint</Application>
  <PresentationFormat>On-screen Show (4:3)</PresentationFormat>
  <Paragraphs>207</Paragraphs>
  <Slides>27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Document</vt:lpstr>
      <vt:lpstr>CHAPTER TEN</vt:lpstr>
      <vt:lpstr>CHAPTER HIGHLIGHTS</vt:lpstr>
      <vt:lpstr>METHODS TO INTEGRATE MEDIA</vt:lpstr>
      <vt:lpstr>AUTHORING APPLICATIONS</vt:lpstr>
      <vt:lpstr>AUTHORING METAPHORS</vt:lpstr>
      <vt:lpstr>CARD METAPHOR</vt:lpstr>
      <vt:lpstr>CARD METAPHOR</vt:lpstr>
      <vt:lpstr>ICON METAPHOR</vt:lpstr>
      <vt:lpstr>ICON METAPHOR</vt:lpstr>
      <vt:lpstr>TIMELINE METAPHOR</vt:lpstr>
      <vt:lpstr>TIMELINE METAPHOR</vt:lpstr>
      <vt:lpstr>THE AUTHORING PROCESS  </vt:lpstr>
      <vt:lpstr>APPLICATION DESIGN</vt:lpstr>
      <vt:lpstr>IMPORTING CONTENT</vt:lpstr>
      <vt:lpstr>CREATE AND EDIT CONTENT</vt:lpstr>
      <vt:lpstr>INTEGRATION, SYNCHRONIZATION,  and PLAYBACK</vt:lpstr>
      <vt:lpstr>ESTABLISHING NAVIGATION</vt:lpstr>
      <vt:lpstr>PROGRAMMING</vt:lpstr>
      <vt:lpstr>DATABASE SUPPORT</vt:lpstr>
      <vt:lpstr>PREVIEW, TEST, DEBUG</vt:lpstr>
      <vt:lpstr>PROJECT DELIVERY</vt:lpstr>
      <vt:lpstr>PROJECT DELIVERY</vt:lpstr>
      <vt:lpstr>PROJECT DELIVERY</vt:lpstr>
      <vt:lpstr>Local Delivery approaches</vt:lpstr>
      <vt:lpstr>CHOOSING AN AUTHORING                                     APPLICATION</vt:lpstr>
      <vt:lpstr>WRAP UP</vt:lpstr>
      <vt:lpstr>KEY TERM CHECK UP</vt:lpstr>
    </vt:vector>
  </TitlesOfParts>
  <Company>UNHM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Karla Vogel</dc:creator>
  <cp:lastModifiedBy>Rachel Isaacs</cp:lastModifiedBy>
  <cp:revision>15</cp:revision>
  <dcterms:created xsi:type="dcterms:W3CDTF">2012-10-14T21:15:40Z</dcterms:created>
  <dcterms:modified xsi:type="dcterms:W3CDTF">2012-11-15T15:21:16Z</dcterms:modified>
</cp:coreProperties>
</file>