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1"/>
  </p:sldMasterIdLst>
  <p:notesMasterIdLst>
    <p:notesMasterId r:id="rId57"/>
  </p:notesMasterIdLst>
  <p:sldIdLst>
    <p:sldId id="256" r:id="rId2"/>
    <p:sldId id="257" r:id="rId3"/>
    <p:sldId id="259" r:id="rId4"/>
    <p:sldId id="260" r:id="rId5"/>
    <p:sldId id="261" r:id="rId6"/>
    <p:sldId id="262" r:id="rId7"/>
    <p:sldId id="263" r:id="rId8"/>
    <p:sldId id="310" r:id="rId9"/>
    <p:sldId id="258" r:id="rId10"/>
    <p:sldId id="264" r:id="rId11"/>
    <p:sldId id="265" r:id="rId12"/>
    <p:sldId id="266" r:id="rId13"/>
    <p:sldId id="267" r:id="rId14"/>
    <p:sldId id="268" r:id="rId15"/>
    <p:sldId id="269" r:id="rId16"/>
    <p:sldId id="270" r:id="rId17"/>
    <p:sldId id="271" r:id="rId18"/>
    <p:sldId id="272" r:id="rId19"/>
    <p:sldId id="273" r:id="rId20"/>
    <p:sldId id="279" r:id="rId21"/>
    <p:sldId id="280" r:id="rId22"/>
    <p:sldId id="281" r:id="rId23"/>
    <p:sldId id="282" r:id="rId24"/>
    <p:sldId id="283" r:id="rId25"/>
    <p:sldId id="284" r:id="rId26"/>
    <p:sldId id="274" r:id="rId27"/>
    <p:sldId id="275" r:id="rId28"/>
    <p:sldId id="276" r:id="rId29"/>
    <p:sldId id="277" r:id="rId30"/>
    <p:sldId id="285" r:id="rId31"/>
    <p:sldId id="286" r:id="rId32"/>
    <p:sldId id="287" r:id="rId33"/>
    <p:sldId id="288" r:id="rId34"/>
    <p:sldId id="289" r:id="rId35"/>
    <p:sldId id="290" r:id="rId36"/>
    <p:sldId id="291" r:id="rId37"/>
    <p:sldId id="278" r:id="rId38"/>
    <p:sldId id="292" r:id="rId39"/>
    <p:sldId id="293" r:id="rId40"/>
    <p:sldId id="294" r:id="rId41"/>
    <p:sldId id="295" r:id="rId42"/>
    <p:sldId id="296" r:id="rId43"/>
    <p:sldId id="297" r:id="rId44"/>
    <p:sldId id="298" r:id="rId45"/>
    <p:sldId id="299" r:id="rId46"/>
    <p:sldId id="300" r:id="rId47"/>
    <p:sldId id="301" r:id="rId48"/>
    <p:sldId id="302" r:id="rId49"/>
    <p:sldId id="304" r:id="rId50"/>
    <p:sldId id="305" r:id="rId51"/>
    <p:sldId id="306" r:id="rId52"/>
    <p:sldId id="307" r:id="rId53"/>
    <p:sldId id="303" r:id="rId54"/>
    <p:sldId id="308" r:id="rId55"/>
    <p:sldId id="309" r:id="rId5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008040"/>
    <a:srgbClr val="FF0000"/>
    <a:srgbClr val="FF5A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3" autoAdjust="0"/>
    <p:restoredTop sz="93564" autoAdjust="0"/>
  </p:normalViewPr>
  <p:slideViewPr>
    <p:cSldViewPr snapToGrid="0" showGuides="1">
      <p:cViewPr>
        <p:scale>
          <a:sx n="100" d="100"/>
          <a:sy n="100" d="100"/>
        </p:scale>
        <p:origin x="-1140" y="-12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7CF48BBA-EEB1-46DF-B150-163A38F354BB}" type="slidenum">
              <a:rPr lang="en-US"/>
              <a:pPr/>
              <a:t>‹#›</a:t>
            </a:fld>
            <a:endParaRPr lang="en-US"/>
          </a:p>
        </p:txBody>
      </p:sp>
    </p:spTree>
    <p:extLst>
      <p:ext uri="{BB962C8B-B14F-4D97-AF65-F5344CB8AC3E}">
        <p14:creationId xmlns:p14="http://schemas.microsoft.com/office/powerpoint/2010/main" val="2841109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ＭＳ Ｐゴシック" pitchFamily="68" charset="-128"/>
      </a:defRPr>
    </a:lvl1pPr>
    <a:lvl2pPr marL="4572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2pPr>
    <a:lvl3pPr marL="9144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3pPr>
    <a:lvl4pPr marL="13716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4pPr>
    <a:lvl5pPr marL="1828800" algn="l" rtl="0" eaLnBrk="0" fontAlgn="base" hangingPunct="0">
      <a:spcBef>
        <a:spcPct val="30000"/>
      </a:spcBef>
      <a:spcAft>
        <a:spcPct val="0"/>
      </a:spcAft>
      <a:defRPr sz="1200" kern="1200">
        <a:solidFill>
          <a:schemeClr val="tx1"/>
        </a:solidFill>
        <a:latin typeface="Arial" pitchFamily="68" charset="0"/>
        <a:ea typeface="ＭＳ Ｐゴシック" pitchFamily="6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A9AC8CE9-54A1-4272-B06D-7119FF3454C2}" type="slidenum">
              <a:rPr lang="en-US"/>
              <a:pPr/>
              <a:t>1</a:t>
            </a:fld>
            <a:endParaRPr 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C829356C-C400-45C5-B621-ECCD6605AAD5}" type="slidenum">
              <a:rPr lang="en-US"/>
              <a:pPr/>
              <a:t>10</a:t>
            </a:fld>
            <a:endParaRPr 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Students may identify the square elements that are part of the cat's image.</a:t>
            </a:r>
          </a:p>
          <a:p>
            <a:pPr eaLnBrk="1" hangingPunct="1"/>
            <a:r>
              <a:rPr lang="en-US">
                <a:latin typeface="Arial" charset="0"/>
                <a:ea typeface="ＭＳ Ｐゴシック" charset="-128"/>
                <a:cs typeface="ＭＳ Ｐゴシック" charset="-128"/>
              </a:rPr>
              <a:t>2 bit color code would yield 4 colors, 8 bit code yields 256 colors. Have students consider what 1, 16, 24 bit codes would generate for color ranges.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6283524-3036-456A-ABA8-924108392B76}" type="slidenum">
              <a:rPr lang="en-US"/>
              <a:pPr/>
              <a:t>11</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88FB803C-27BC-4074-A886-A8D1809CA64A}" type="slidenum">
              <a:rPr lang="en-US"/>
              <a:pPr/>
              <a:t>12</a:t>
            </a:fld>
            <a:endParaRPr 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067D75DB-E3DD-4846-9C57-CC53C7718D35}" type="slidenum">
              <a:rPr lang="en-US"/>
              <a:pPr/>
              <a:t>13</a:t>
            </a:fld>
            <a:endParaRPr 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ADDDE5F8-7956-47C6-9A2D-0006DA34445A}" type="slidenum">
              <a:rPr lang="en-US"/>
              <a:pPr/>
              <a:t>14</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465572D1-3028-4E18-8DE6-235082E77D29}" type="slidenum">
              <a:rPr lang="en-US"/>
              <a:pPr/>
              <a:t>15</a:t>
            </a:fld>
            <a:endParaRPr 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Discuss uses of 8, 24, 48 bit color models and the advantages and disadvantages of each.</a:t>
            </a:r>
          </a:p>
          <a:p>
            <a:pPr eaLnBrk="1" hangingPunct="1"/>
            <a:r>
              <a:rPr lang="en-US">
                <a:latin typeface="Arial" charset="0"/>
                <a:ea typeface="ＭＳ Ｐゴシック" charset="-128"/>
                <a:cs typeface="ＭＳ Ｐゴシック" charset="-128"/>
              </a:rPr>
              <a:t>Web safe colors limit the range to 216 possibilities. Discuss the relevance of using web safe palettes for current computer displays.</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9C86C78-6402-4778-8506-7B2348C0F563}" type="slidenum">
              <a:rPr lang="en-US"/>
              <a:pPr/>
              <a:t>16</a:t>
            </a:fld>
            <a:endParaRPr 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6689DB3-C3FA-425F-9154-6FE576887819}" type="slidenum">
              <a:rPr lang="en-US"/>
              <a:pPr/>
              <a:t>17</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08AC348-6671-4505-8CB2-7320BB8B538F}" type="slidenum">
              <a:rPr lang="en-US"/>
              <a:pPr/>
              <a:t>18</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Relate this concept to images from digital cameras. The photo may print on a 4 X 6 dimension, but on a monitor it will fill the screen to overflow the edges. </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Consider the practice of producing bitmapped images in several spatial resolutions to match the intended output. Web images are typically 72 ppi, but color laser printer images would start at 300 ppi.</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428CA7E-ED26-4229-92DD-19FE5B81F238}" type="slidenum">
              <a:rPr lang="en-US"/>
              <a:pPr/>
              <a:t>19</a:t>
            </a:fld>
            <a:endParaRPr 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Quantization will round off the missing color codes to the nearest available code. This may cause colors to band rather than transition smoothly to the next shade.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2175E269-BAEE-4DAD-B022-1F5EDC43D3CC}" type="slidenum">
              <a:rPr lang="en-US"/>
              <a:pPr/>
              <a:t>2</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C740C39C-B064-410B-B04E-804E23DB8125}" type="slidenum">
              <a:rPr lang="en-US"/>
              <a:pPr/>
              <a:t>20</a:t>
            </a:fld>
            <a:endParaRPr lang="en-US"/>
          </a:p>
        </p:txBody>
      </p:sp>
      <p:sp>
        <p:nvSpPr>
          <p:cNvPr id="54275" name="Rectangle 1026"/>
          <p:cNvSpPr>
            <a:spLocks noGrp="1" noRot="1" noChangeAspect="1" noChangeArrowheads="1" noTextEdit="1"/>
          </p:cNvSpPr>
          <p:nvPr>
            <p:ph type="sldImg"/>
          </p:nvPr>
        </p:nvSpPr>
        <p:spPr>
          <a:ln/>
        </p:spPr>
      </p:sp>
      <p:sp>
        <p:nvSpPr>
          <p:cNvPr id="54276" name="Rectangle 1027"/>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Developers should be aware of the way resampling affects image quality so they can capture the image at the highest spatial resolution and adjust the resolution according to the use or device.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5C442D4D-0BEF-4AA2-82C3-FE96427778AA}" type="slidenum">
              <a:rPr lang="en-US"/>
              <a:pPr/>
              <a:t>21</a:t>
            </a:fld>
            <a:endParaRPr lang="en-US"/>
          </a:p>
        </p:txBody>
      </p:sp>
      <p:sp>
        <p:nvSpPr>
          <p:cNvPr id="56323" name="Rectangle 1026"/>
          <p:cNvSpPr>
            <a:spLocks noGrp="1" noRot="1" noChangeAspect="1" noChangeArrowheads="1" noTextEdit="1"/>
          </p:cNvSpPr>
          <p:nvPr>
            <p:ph type="sldImg"/>
          </p:nvPr>
        </p:nvSpPr>
        <p:spPr>
          <a:ln/>
        </p:spPr>
      </p:sp>
      <p:sp>
        <p:nvSpPr>
          <p:cNvPr id="56324" name="Rectangle 1027"/>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What is the solution to avoid degrading an image through upsampling?</a:t>
            </a:r>
          </a:p>
          <a:p>
            <a:pPr eaLnBrk="1" hangingPunct="1"/>
            <a:r>
              <a:rPr lang="en-US">
                <a:latin typeface="Arial" charset="0"/>
                <a:ea typeface="ＭＳ Ｐゴシック" charset="-128"/>
                <a:cs typeface="ＭＳ Ｐゴシック" charset="-128"/>
              </a:rPr>
              <a:t>	Capture the image at the highest possible spatial resolution using a scanner or camera. Scanners can also enlarge an image at the point of scanning which is also an alternative to upsampling to create a larger image.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77768BA3-6FD2-4D90-8ED4-BD8860F1D2C4}" type="slidenum">
              <a:rPr lang="en-US"/>
              <a:pPr/>
              <a:t>22</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094A6593-BEEC-40A9-8871-A16C20B0EB0B}" type="slidenum">
              <a:rPr lang="en-US"/>
              <a:pPr/>
              <a:t>23</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A mistake many uses make is to take a digital camera image that is potentially 11 MB large with dimensions 32 X 24 inches and resize it to a small 3 X 4 inches on a PowerPoint screen. Without resampling the image, the file is still 11MB large. The overall PowerPoint application can become excessively large if many images are simple resized without resampling.</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73736068-9066-4649-B022-D80B38FCB44F}" type="slidenum">
              <a:rPr lang="en-US"/>
              <a:pPr/>
              <a:t>24</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A826BE78-C702-4128-9CF6-2F7C235264D3}" type="slidenum">
              <a:rPr lang="en-US"/>
              <a:pPr/>
              <a:t>25</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If you have Photoshop you can demo this to the students with any image. Changing the document size without resampling does not impact the overall display on the monitor, but would affect the printed output.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78E2543A-A2A9-4655-985E-5EDE51757923}" type="slidenum">
              <a:rPr lang="en-US"/>
              <a:pPr/>
              <a:t>26</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Discuss how developers can use indexing to reduce file size.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069D9D2-2C63-4971-8F22-827A075243A2}" type="slidenum">
              <a:rPr lang="en-US"/>
              <a:pPr/>
              <a:t>27</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B0D9018B-5247-44D2-A328-247FDFCA9786}" type="slidenum">
              <a:rPr lang="en-US"/>
              <a:pPr/>
              <a:t>28</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592C112-C360-42A9-8860-DF72AB30BDDA}" type="slidenum">
              <a:rPr lang="en-US"/>
              <a:pPr/>
              <a:t>29</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Review special features of these file formats. </a:t>
            </a:r>
          </a:p>
          <a:p>
            <a:pPr eaLnBrk="1" hangingPunct="1"/>
            <a:r>
              <a:rPr lang="en-US">
                <a:latin typeface="Arial" charset="0"/>
                <a:ea typeface="ＭＳ Ｐゴシック" charset="-128"/>
                <a:cs typeface="ＭＳ Ｐゴシック" charset="-128"/>
              </a:rPr>
              <a:t>Have students suggest other file formats for images, some may be software specific such as .psd from Photoshop. </a:t>
            </a:r>
          </a:p>
          <a:p>
            <a:pPr eaLnBrk="1" hangingPunct="1"/>
            <a:r>
              <a:rPr lang="en-US">
                <a:latin typeface="Arial" charset="0"/>
                <a:ea typeface="ＭＳ Ｐゴシック" charset="-128"/>
                <a:cs typeface="ＭＳ Ｐゴシック" charset="-128"/>
              </a:rPr>
              <a:t>Identify which formats are lossy and which are lossless.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7F83A7A2-0F9F-4AED-9AA8-C591F05258D0}" type="slidenum">
              <a:rPr lang="en-US"/>
              <a:pPr/>
              <a:t>3</a:t>
            </a:fld>
            <a:endParaRPr 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A813A98-5A3B-4DEE-A4B4-218C5A45F964}" type="slidenum">
              <a:rPr lang="en-US"/>
              <a:pPr/>
              <a:t>30</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18CB2F8-165B-42F6-ACA9-EE2958B97CF6}" type="slidenum">
              <a:rPr lang="en-US"/>
              <a:pPr/>
              <a:t>31</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Have students identify the shapes in the clip art. Then use the ungroup command in PPt. to view the many components of the clip.</a:t>
            </a:r>
          </a:p>
          <a:p>
            <a:pPr eaLnBrk="1" hangingPunct="1"/>
            <a:r>
              <a:rPr lang="en-US">
                <a:latin typeface="Arial" charset="0"/>
                <a:ea typeface="ＭＳ Ｐゴシック" charset="-128"/>
                <a:cs typeface="ＭＳ Ｐゴシック" charset="-128"/>
              </a:rPr>
              <a:t>Each of the shapes can be sized, moved, layered here to demo the way vector images are connected and edited.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0F052044-C4F2-402F-801C-C985DF778FC3}" type="slidenum">
              <a:rPr lang="en-US"/>
              <a:pPr/>
              <a:t>32</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3FB7AB54-C085-4E32-9BF5-BDDA84DAEC25}" type="slidenum">
              <a:rPr lang="en-US"/>
              <a:pPr/>
              <a:t>33</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Discuss why a designer would autotrace a bitmapped image, what advantages might result.</a:t>
            </a:r>
          </a:p>
          <a:p>
            <a:pPr eaLnBrk="1" hangingPunct="1"/>
            <a:r>
              <a:rPr lang="en-US">
                <a:latin typeface="Arial" charset="0"/>
                <a:ea typeface="ＭＳ Ｐゴシック" charset="-128"/>
                <a:cs typeface="ＭＳ Ｐゴシック" charset="-128"/>
              </a:rPr>
              <a:t>Conversely think about reasons to take a vector screen grab of a logo and save it into bitmapped format.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26B53BF-ABC1-4776-A16B-DCFB3661CA92}" type="slidenum">
              <a:rPr lang="en-US"/>
              <a:pPr/>
              <a:t>34</a:t>
            </a:fld>
            <a:endParaRPr 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Text identifies three categories. Two of these are relegated to the General Purpose category.</a:t>
            </a:r>
          </a:p>
          <a:p>
            <a:pPr eaLnBrk="1" hangingPunct="1"/>
            <a:r>
              <a:rPr lang="en-US">
                <a:latin typeface="Arial" charset="0"/>
                <a:ea typeface="ＭＳ Ｐゴシック" charset="-128"/>
                <a:cs typeface="ＭＳ Ｐゴシック" charset="-128"/>
              </a:rPr>
              <a:t>Review how each general purpose format might be used.</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32F73320-42E6-48D1-82EF-3372ED5B8891}" type="slidenum">
              <a:rPr lang="en-US"/>
              <a:pPr/>
              <a:t>35</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FE5F5CE6-639E-4D2E-8986-2BB9BF1D3000}" type="slidenum">
              <a:rPr lang="en-US"/>
              <a:pPr/>
              <a:t>36</a:t>
            </a:fld>
            <a:endParaRPr 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Developers use both paint and draw programs because of the unique features each has for graphic creation. Some applications such as Photoshop are blending the features of each program to provide a complete image creating toolbox in one package.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206C8F3C-5AE5-48BF-AB13-055E82E93753}" type="slidenum">
              <a:rPr lang="en-US"/>
              <a:pPr/>
              <a:t>37</a:t>
            </a:fld>
            <a:endParaRPr lang="en-US"/>
          </a:p>
        </p:txBody>
      </p:sp>
      <p:sp>
        <p:nvSpPr>
          <p:cNvPr id="89091" name="Rectangle 2"/>
          <p:cNvSpPr>
            <a:spLocks noGrp="1" noRot="1" noChangeAspect="1" noChangeArrowheads="1"/>
          </p:cNvSpPr>
          <p:nvPr>
            <p:ph type="sldImg"/>
          </p:nvPr>
        </p:nvSpPr>
        <p:spPr>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DEB72EC5-B783-43F4-8397-1E3851ACDFE2}" type="slidenum">
              <a:rPr lang="en-US"/>
              <a:pPr/>
              <a:t>38</a:t>
            </a:fld>
            <a:endParaRPr 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6E2978C2-E3DE-4387-8F0F-D3A234A8CFFE}" type="slidenum">
              <a:rPr lang="en-US"/>
              <a:pPr/>
              <a:t>39</a:t>
            </a:fld>
            <a:endParaRPr 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EF5ECF92-E9E5-4EFF-A288-06361945B057}" type="slidenum">
              <a:rPr lang="en-US"/>
              <a:pPr/>
              <a:t>4</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Have students comment on their experience with graphics files and the following challenges. Can students provide other challenges? Ability to violate copyright by cut and pasting images and create derivative works.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AE293C17-0455-499C-A0B7-72C786303D19}" type="slidenum">
              <a:rPr lang="en-US"/>
              <a:pPr/>
              <a:t>40</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B78B51C2-D094-4E03-862A-ECA46676D23C}" type="slidenum">
              <a:rPr lang="en-US"/>
              <a:pPr/>
              <a:t>41</a:t>
            </a:fld>
            <a:endParaRPr 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EAAE9DE0-972F-40C1-8FC1-A72A6B0FECCC}" type="slidenum">
              <a:rPr lang="en-US"/>
              <a:pPr/>
              <a:t>42</a:t>
            </a:fld>
            <a:endParaRPr lang="en-US"/>
          </a:p>
        </p:txBody>
      </p:sp>
      <p:sp>
        <p:nvSpPr>
          <p:cNvPr id="99331" name="Rectangle 1026"/>
          <p:cNvSpPr>
            <a:spLocks noGrp="1" noRot="1" noChangeAspect="1" noChangeArrowheads="1" noTextEdit="1"/>
          </p:cNvSpPr>
          <p:nvPr>
            <p:ph type="sldImg"/>
          </p:nvPr>
        </p:nvSpPr>
        <p:spPr>
          <a:ln/>
        </p:spPr>
      </p:sp>
      <p:sp>
        <p:nvSpPr>
          <p:cNvPr id="99332" name="Rectangle 1027"/>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9D4D6B88-7706-4C07-BEAF-B870EEDCCD68}" type="slidenum">
              <a:rPr lang="en-US"/>
              <a:pPr/>
              <a:t>43</a:t>
            </a:fld>
            <a:endParaRPr 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Review meaning of spline and NURB from text. </a:t>
            </a:r>
          </a:p>
          <a:p>
            <a:pPr eaLnBrk="1" hangingPunct="1"/>
            <a:r>
              <a:rPr lang="en-US">
                <a:latin typeface="Arial" charset="0"/>
                <a:ea typeface="ＭＳ Ｐゴシック" charset="-128"/>
                <a:cs typeface="ＭＳ Ｐゴシック" charset="-128"/>
              </a:rPr>
              <a:t>A google search for "spline modeling images" will display a number of examples for class to view.</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AC82E314-B27F-4844-81B0-B1AA7D23FBC0}" type="slidenum">
              <a:rPr lang="en-US"/>
              <a:pPr/>
              <a:t>44</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Review meaning of metaball and search google to locate examples of metaball modeling. The link on the slide is a YouTube demo of blender that uses metaball method as part of the 3-D sculpting.</a:t>
            </a:r>
          </a:p>
          <a:p>
            <a:pPr eaLnBrk="1" hangingPunct="1"/>
            <a:endParaRPr lang="en-US">
              <a:latin typeface="Arial" charset="0"/>
              <a:ea typeface="ＭＳ Ｐゴシック" charset="-128"/>
              <a:cs typeface="ＭＳ Ｐゴシック" charset="-128"/>
            </a:endParaRPr>
          </a:p>
          <a:p>
            <a:pPr eaLnBrk="1" hangingPunct="1"/>
            <a:r>
              <a:rPr lang="en-US">
                <a:latin typeface="Arial" charset="0"/>
                <a:ea typeface="ＭＳ Ｐゴシック" charset="-128"/>
                <a:cs typeface="ＭＳ Ｐゴシック" charset="-128"/>
              </a:rPr>
              <a:t>http://blender3dfr.free.fr/anglais/tut6/tut6.htm</a:t>
            </a:r>
          </a:p>
          <a:p>
            <a:pPr eaLnBrk="1" hangingPunct="1"/>
            <a:r>
              <a:rPr lang="en-US">
                <a:latin typeface="Arial" charset="0"/>
                <a:ea typeface="ＭＳ Ｐゴシック" charset="-128"/>
                <a:cs typeface="ＭＳ Ｐゴシック" charset="-128"/>
              </a:rPr>
              <a:t>http://youtube.com/watch?v=NHvayDzMRcI&amp;feature=related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B5AAB64C-48E2-409C-8A35-DE2AEF1ACA46}" type="slidenum">
              <a:rPr lang="en-US"/>
              <a:pPr/>
              <a:t>45</a:t>
            </a:fld>
            <a:endParaRPr 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6CD0C727-4A33-4687-BEEB-388EFCE2717B}" type="slidenum">
              <a:rPr lang="en-US"/>
              <a:pPr/>
              <a:t>46</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7F16B24-7EE6-48D9-9670-847315C1E789}" type="slidenum">
              <a:rPr lang="en-US"/>
              <a:pPr/>
              <a:t>47</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B0239713-7A36-4EE5-ABDD-0BFEA6FEE82B}" type="slidenum">
              <a:rPr lang="en-US"/>
              <a:pPr/>
              <a:t>48</a:t>
            </a:fld>
            <a:endParaRPr lang="en-US"/>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16B1FA3F-427E-467F-85DD-A0EB036C1235}" type="slidenum">
              <a:rPr lang="en-US"/>
              <a:pPr/>
              <a:t>49</a:t>
            </a:fld>
            <a:endParaRPr lang="en-US"/>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D0A09D2-C300-4089-B067-C7AFED7134A2}" type="slidenum">
              <a:rPr lang="en-US"/>
              <a:pPr/>
              <a:t>5</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839266E-C920-4980-AE97-378500056938}" type="slidenum">
              <a:rPr lang="en-US"/>
              <a:pPr/>
              <a:t>50</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C61F7DD-7208-4C8F-B894-DC1600C1168C}" type="slidenum">
              <a:rPr lang="en-US"/>
              <a:pPr/>
              <a:t>51</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D9FB19F0-7B00-436A-BF17-DB3140A84FC2}" type="slidenum">
              <a:rPr lang="en-US"/>
              <a:pPr/>
              <a:t>52</a:t>
            </a:fld>
            <a:endParaRPr lang="en-US"/>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There are many tutorials of 3D applications on YouTube. Have students view several to relate the concepts covered here to the specific software.</a:t>
            </a:r>
          </a:p>
          <a:p>
            <a:pPr eaLnBrk="1" hangingPunct="1"/>
            <a:r>
              <a:rPr lang="en-US">
                <a:latin typeface="Arial" charset="0"/>
                <a:ea typeface="ＭＳ Ｐゴシック" charset="-128"/>
                <a:cs typeface="ＭＳ Ｐゴシック" charset="-128"/>
              </a:rPr>
              <a:t>This overview from a training series on Maya mentions several terms just covered on the slides:</a:t>
            </a:r>
          </a:p>
          <a:p>
            <a:pPr eaLnBrk="1" hangingPunct="1"/>
            <a:r>
              <a:rPr lang="en-US">
                <a:latin typeface="Arial" charset="0"/>
                <a:ea typeface="ＭＳ Ｐゴシック" charset="-128"/>
                <a:cs typeface="ＭＳ Ｐゴシック" charset="-128"/>
              </a:rPr>
              <a:t>http://www.youtube.com/watch?v=oldRd36hpxg&amp;feature=related</a:t>
            </a:r>
          </a:p>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A89EC1DF-C96C-4593-83E3-439CCE010D91}" type="slidenum">
              <a:rPr lang="en-US"/>
              <a:pPr/>
              <a:t>53</a:t>
            </a:fld>
            <a:endParaRPr lang="en-US"/>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Use as method to review chapter details about types of graphics, resolution and quality issues, file types, file sizes.</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0C6F2DC9-9A25-4C1D-876E-4926D4ECB009}" type="slidenum">
              <a:rPr lang="en-US"/>
              <a:pPr/>
              <a:t>54</a:t>
            </a:fld>
            <a:endParaRPr lang="en-US"/>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985A83B0-546E-4201-973C-89AB2C304E6C}" type="slidenum">
              <a:rPr lang="en-US"/>
              <a:pPr/>
              <a:t>55</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Use this screen to focus on key term review from Ch.6. Students could work in groups to identify terms that relate directly to traditional graphics, bitmapped images, vector images, 3D graphics.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DBA4599F-76A7-4A2A-B398-385BC857E8B7}" type="slidenum">
              <a:rPr lang="en-US"/>
              <a:pPr/>
              <a:t>6</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Wall Street Journal uses halftone method of artwork for the portraits of it's writers. Students might locate several examples for class activity and study how the dots are clustered together.</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D0AC531A-6B2E-427B-A960-D26217799548}" type="slidenum">
              <a:rPr lang="en-US"/>
              <a:pPr/>
              <a:t>7</a:t>
            </a:fld>
            <a:endParaRPr 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p:spPr>
        <p:txBody>
          <a:bodyPr/>
          <a:lstStyle/>
          <a:p>
            <a:pPr eaLnBrk="1" hangingPunct="1"/>
            <a:r>
              <a:rPr lang="en-US">
                <a:latin typeface="Arial" charset="0"/>
                <a:ea typeface="ＭＳ Ｐゴシック" charset="-128"/>
                <a:cs typeface="ＭＳ Ｐゴシック" charset="-128"/>
              </a:rPr>
              <a:t>Review the distinction between additive and subtractive color and why this is important for computer graphics artists who create projects for printed output.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90800C35-10E9-445E-85E8-3961FE05C11A}" type="slidenum">
              <a:rPr lang="en-US"/>
              <a:pPr/>
              <a:t>8</a:t>
            </a:fld>
            <a:endParaRPr lang="en-US"/>
          </a:p>
        </p:txBody>
      </p:sp>
      <p:sp>
        <p:nvSpPr>
          <p:cNvPr id="29699" name="Rectangle 1026"/>
          <p:cNvSpPr>
            <a:spLocks noGrp="1" noRot="1" noChangeAspect="1" noChangeArrowheads="1" noTextEdit="1"/>
          </p:cNvSpPr>
          <p:nvPr>
            <p:ph type="sldImg"/>
          </p:nvPr>
        </p:nvSpPr>
        <p:spPr>
          <a:ln/>
        </p:spPr>
      </p:sp>
      <p:sp>
        <p:nvSpPr>
          <p:cNvPr id="29700" name="Rectangle 1027"/>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DB6DF76C-6985-441B-AEAA-40AE2B23021D}" type="slidenum">
              <a:rPr lang="en-US"/>
              <a:pPr/>
              <a:t>9</a:t>
            </a:fld>
            <a:endParaRPr lang="en-US"/>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DAC9331A-F83C-4A74-AF35-A133F0A868D4}" type="slidenum">
              <a:rPr lang="en-US" smtClean="0"/>
              <a:pPr/>
              <a:t>‹#›</a:t>
            </a:fld>
            <a:endParaRPr lang="en-US"/>
          </a:p>
        </p:txBody>
      </p:sp>
    </p:spTree>
    <p:extLst>
      <p:ext uri="{BB962C8B-B14F-4D97-AF65-F5344CB8AC3E}">
        <p14:creationId xmlns:p14="http://schemas.microsoft.com/office/powerpoint/2010/main" val="3023693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D24CD51B-92AF-4BA7-B4EB-E4352BDEC1F7}" type="slidenum">
              <a:rPr lang="en-US" smtClean="0"/>
              <a:pPr/>
              <a:t>‹#›</a:t>
            </a:fld>
            <a:endParaRPr lang="en-US"/>
          </a:p>
        </p:txBody>
      </p:sp>
    </p:spTree>
    <p:extLst>
      <p:ext uri="{BB962C8B-B14F-4D97-AF65-F5344CB8AC3E}">
        <p14:creationId xmlns:p14="http://schemas.microsoft.com/office/powerpoint/2010/main" val="2337120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D3340424-D7D7-4C6F-9A23-02A9FF673B18}" type="slidenum">
              <a:rPr lang="en-US" smtClean="0"/>
              <a:pPr/>
              <a:t>‹#›</a:t>
            </a:fld>
            <a:endParaRPr lang="en-US"/>
          </a:p>
        </p:txBody>
      </p:sp>
    </p:spTree>
    <p:extLst>
      <p:ext uri="{BB962C8B-B14F-4D97-AF65-F5344CB8AC3E}">
        <p14:creationId xmlns:p14="http://schemas.microsoft.com/office/powerpoint/2010/main" val="230313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49D04BBE-CD94-450F-AD74-E8FB19408D00}" type="slidenum">
              <a:rPr lang="en-US" smtClean="0"/>
              <a:pPr/>
              <a:t>‹#›</a:t>
            </a:fld>
            <a:endParaRPr lang="en-US"/>
          </a:p>
        </p:txBody>
      </p:sp>
    </p:spTree>
    <p:extLst>
      <p:ext uri="{BB962C8B-B14F-4D97-AF65-F5344CB8AC3E}">
        <p14:creationId xmlns:p14="http://schemas.microsoft.com/office/powerpoint/2010/main" val="232766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DCCC5B-5ED1-4440-A508-49E0E750E48C}" type="datetimeFigureOut">
              <a:rPr lang="en-US" smtClean="0"/>
              <a:t>11/15/2012</a:t>
            </a:fld>
            <a:endParaRPr lang="en-US"/>
          </a:p>
        </p:txBody>
      </p:sp>
      <p:sp>
        <p:nvSpPr>
          <p:cNvPr id="5" name="Footer Placeholder 4"/>
          <p:cNvSpPr>
            <a:spLocks noGrp="1"/>
          </p:cNvSpPr>
          <p:nvPr>
            <p:ph type="ftr" sz="quarter" idx="11"/>
          </p:nvPr>
        </p:nvSpPr>
        <p:spPr/>
        <p:txBody>
          <a:bodyPr/>
          <a:lstStyle/>
          <a:p>
            <a:r>
              <a:rPr lang="en-US" smtClean="0"/>
              <a:t>An Introduction to Digital Multimedia</a:t>
            </a:r>
            <a:endParaRPr lang="en-US"/>
          </a:p>
        </p:txBody>
      </p:sp>
      <p:sp>
        <p:nvSpPr>
          <p:cNvPr id="6" name="Slide Number Placeholder 5"/>
          <p:cNvSpPr>
            <a:spLocks noGrp="1"/>
          </p:cNvSpPr>
          <p:nvPr>
            <p:ph type="sldNum" sz="quarter" idx="12"/>
          </p:nvPr>
        </p:nvSpPr>
        <p:spPr/>
        <p:txBody>
          <a:bodyPr/>
          <a:lstStyle/>
          <a:p>
            <a:fld id="{7B168A03-3CF5-4B45-88FB-A9D366399EDD}" type="slidenum">
              <a:rPr lang="en-US" smtClean="0"/>
              <a:pPr/>
              <a:t>‹#›</a:t>
            </a:fld>
            <a:endParaRPr lang="en-US"/>
          </a:p>
        </p:txBody>
      </p:sp>
    </p:spTree>
    <p:extLst>
      <p:ext uri="{BB962C8B-B14F-4D97-AF65-F5344CB8AC3E}">
        <p14:creationId xmlns:p14="http://schemas.microsoft.com/office/powerpoint/2010/main" val="10662890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DCCC5B-5ED1-4440-A508-49E0E750E48C}" type="datetimeFigureOut">
              <a:rPr lang="en-US" smtClean="0"/>
              <a:t>11/15/2012</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0FCA8A2F-CCAF-4318-92DC-80B585F5A639}" type="slidenum">
              <a:rPr lang="en-US" smtClean="0"/>
              <a:pPr/>
              <a:t>‹#›</a:t>
            </a:fld>
            <a:endParaRPr lang="en-US"/>
          </a:p>
        </p:txBody>
      </p:sp>
    </p:spTree>
    <p:extLst>
      <p:ext uri="{BB962C8B-B14F-4D97-AF65-F5344CB8AC3E}">
        <p14:creationId xmlns:p14="http://schemas.microsoft.com/office/powerpoint/2010/main" val="3331452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DCCC5B-5ED1-4440-A508-49E0E750E48C}" type="datetimeFigureOut">
              <a:rPr lang="en-US" smtClean="0"/>
              <a:t>11/15/2012</a:t>
            </a:fld>
            <a:endParaRPr lang="en-US"/>
          </a:p>
        </p:txBody>
      </p:sp>
      <p:sp>
        <p:nvSpPr>
          <p:cNvPr id="8" name="Footer Placeholder 7"/>
          <p:cNvSpPr>
            <a:spLocks noGrp="1"/>
          </p:cNvSpPr>
          <p:nvPr>
            <p:ph type="ftr" sz="quarter" idx="11"/>
          </p:nvPr>
        </p:nvSpPr>
        <p:spPr/>
        <p:txBody>
          <a:bodyPr/>
          <a:lstStyle/>
          <a:p>
            <a:r>
              <a:rPr lang="en-US" smtClean="0"/>
              <a:t>An Introduction to Digital Multimedia</a:t>
            </a:r>
            <a:endParaRPr lang="en-US"/>
          </a:p>
        </p:txBody>
      </p:sp>
      <p:sp>
        <p:nvSpPr>
          <p:cNvPr id="9" name="Slide Number Placeholder 8"/>
          <p:cNvSpPr>
            <a:spLocks noGrp="1"/>
          </p:cNvSpPr>
          <p:nvPr>
            <p:ph type="sldNum" sz="quarter" idx="12"/>
          </p:nvPr>
        </p:nvSpPr>
        <p:spPr/>
        <p:txBody>
          <a:bodyPr/>
          <a:lstStyle/>
          <a:p>
            <a:fld id="{6A6AE46E-FF96-425A-97D5-634C52B2DE95}" type="slidenum">
              <a:rPr lang="en-US" smtClean="0"/>
              <a:pPr/>
              <a:t>‹#›</a:t>
            </a:fld>
            <a:endParaRPr lang="en-US"/>
          </a:p>
        </p:txBody>
      </p:sp>
    </p:spTree>
    <p:extLst>
      <p:ext uri="{BB962C8B-B14F-4D97-AF65-F5344CB8AC3E}">
        <p14:creationId xmlns:p14="http://schemas.microsoft.com/office/powerpoint/2010/main" val="117480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DCCC5B-5ED1-4440-A508-49E0E750E48C}" type="datetimeFigureOut">
              <a:rPr lang="en-US" smtClean="0"/>
              <a:t>11/15/2012</a:t>
            </a:fld>
            <a:endParaRPr lang="en-US"/>
          </a:p>
        </p:txBody>
      </p:sp>
      <p:sp>
        <p:nvSpPr>
          <p:cNvPr id="4" name="Footer Placeholder 3"/>
          <p:cNvSpPr>
            <a:spLocks noGrp="1"/>
          </p:cNvSpPr>
          <p:nvPr>
            <p:ph type="ftr" sz="quarter" idx="11"/>
          </p:nvPr>
        </p:nvSpPr>
        <p:spPr/>
        <p:txBody>
          <a:bodyPr/>
          <a:lstStyle/>
          <a:p>
            <a:r>
              <a:rPr lang="en-US" smtClean="0"/>
              <a:t>An Introduction to Digital Multimedia</a:t>
            </a:r>
            <a:endParaRPr lang="en-US"/>
          </a:p>
        </p:txBody>
      </p:sp>
      <p:sp>
        <p:nvSpPr>
          <p:cNvPr id="5" name="Slide Number Placeholder 4"/>
          <p:cNvSpPr>
            <a:spLocks noGrp="1"/>
          </p:cNvSpPr>
          <p:nvPr>
            <p:ph type="sldNum" sz="quarter" idx="12"/>
          </p:nvPr>
        </p:nvSpPr>
        <p:spPr/>
        <p:txBody>
          <a:bodyPr/>
          <a:lstStyle/>
          <a:p>
            <a:fld id="{0885519A-197C-4F3E-ACB3-15FF899A8AB1}" type="slidenum">
              <a:rPr lang="en-US" smtClean="0"/>
              <a:pPr/>
              <a:t>‹#›</a:t>
            </a:fld>
            <a:endParaRPr lang="en-US"/>
          </a:p>
        </p:txBody>
      </p:sp>
    </p:spTree>
    <p:extLst>
      <p:ext uri="{BB962C8B-B14F-4D97-AF65-F5344CB8AC3E}">
        <p14:creationId xmlns:p14="http://schemas.microsoft.com/office/powerpoint/2010/main" val="4103183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DCCC5B-5ED1-4440-A508-49E0E750E48C}" type="datetimeFigureOut">
              <a:rPr lang="en-US" smtClean="0"/>
              <a:t>11/15/2012</a:t>
            </a:fld>
            <a:endParaRPr lang="en-US"/>
          </a:p>
        </p:txBody>
      </p:sp>
      <p:sp>
        <p:nvSpPr>
          <p:cNvPr id="3" name="Footer Placeholder 2"/>
          <p:cNvSpPr>
            <a:spLocks noGrp="1"/>
          </p:cNvSpPr>
          <p:nvPr>
            <p:ph type="ftr" sz="quarter" idx="11"/>
          </p:nvPr>
        </p:nvSpPr>
        <p:spPr/>
        <p:txBody>
          <a:bodyPr/>
          <a:lstStyle/>
          <a:p>
            <a:r>
              <a:rPr lang="en-US" smtClean="0"/>
              <a:t>An Introduction to Digital Multimedia</a:t>
            </a:r>
            <a:endParaRPr lang="en-US"/>
          </a:p>
        </p:txBody>
      </p:sp>
      <p:sp>
        <p:nvSpPr>
          <p:cNvPr id="4" name="Slide Number Placeholder 3"/>
          <p:cNvSpPr>
            <a:spLocks noGrp="1"/>
          </p:cNvSpPr>
          <p:nvPr>
            <p:ph type="sldNum" sz="quarter" idx="12"/>
          </p:nvPr>
        </p:nvSpPr>
        <p:spPr/>
        <p:txBody>
          <a:bodyPr/>
          <a:lstStyle/>
          <a:p>
            <a:fld id="{6853541C-C03E-4334-BBC6-6FDAA6E3F0F8}" type="slidenum">
              <a:rPr lang="en-US" smtClean="0"/>
              <a:pPr/>
              <a:t>‹#›</a:t>
            </a:fld>
            <a:endParaRPr lang="en-US"/>
          </a:p>
        </p:txBody>
      </p:sp>
    </p:spTree>
    <p:extLst>
      <p:ext uri="{BB962C8B-B14F-4D97-AF65-F5344CB8AC3E}">
        <p14:creationId xmlns:p14="http://schemas.microsoft.com/office/powerpoint/2010/main" val="62693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CCC5B-5ED1-4440-A508-49E0E750E48C}" type="datetimeFigureOut">
              <a:rPr lang="en-US" smtClean="0"/>
              <a:t>11/15/2012</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129A5D23-8544-4A66-AAFA-F5AFC2375CF0}" type="slidenum">
              <a:rPr lang="en-US" smtClean="0"/>
              <a:pPr/>
              <a:t>‹#›</a:t>
            </a:fld>
            <a:endParaRPr lang="en-US"/>
          </a:p>
        </p:txBody>
      </p:sp>
    </p:spTree>
    <p:extLst>
      <p:ext uri="{BB962C8B-B14F-4D97-AF65-F5344CB8AC3E}">
        <p14:creationId xmlns:p14="http://schemas.microsoft.com/office/powerpoint/2010/main" val="3688692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DCCC5B-5ED1-4440-A508-49E0E750E48C}" type="datetimeFigureOut">
              <a:rPr lang="en-US" smtClean="0"/>
              <a:t>11/15/2012</a:t>
            </a:fld>
            <a:endParaRPr lang="en-US"/>
          </a:p>
        </p:txBody>
      </p:sp>
      <p:sp>
        <p:nvSpPr>
          <p:cNvPr id="6" name="Footer Placeholder 5"/>
          <p:cNvSpPr>
            <a:spLocks noGrp="1"/>
          </p:cNvSpPr>
          <p:nvPr>
            <p:ph type="ftr" sz="quarter" idx="11"/>
          </p:nvPr>
        </p:nvSpPr>
        <p:spPr/>
        <p:txBody>
          <a:bodyPr/>
          <a:lstStyle/>
          <a:p>
            <a:r>
              <a:rPr lang="en-US" smtClean="0"/>
              <a:t>An Introduction to Digital Multimedia</a:t>
            </a:r>
            <a:endParaRPr lang="en-US"/>
          </a:p>
        </p:txBody>
      </p:sp>
      <p:sp>
        <p:nvSpPr>
          <p:cNvPr id="7" name="Slide Number Placeholder 6"/>
          <p:cNvSpPr>
            <a:spLocks noGrp="1"/>
          </p:cNvSpPr>
          <p:nvPr>
            <p:ph type="sldNum" sz="quarter" idx="12"/>
          </p:nvPr>
        </p:nvSpPr>
        <p:spPr/>
        <p:txBody>
          <a:bodyPr/>
          <a:lstStyle/>
          <a:p>
            <a:fld id="{E1A51BC6-EFD9-4AD0-8702-9168FB3CAD53}" type="slidenum">
              <a:rPr lang="en-US" smtClean="0"/>
              <a:pPr/>
              <a:t>‹#›</a:t>
            </a:fld>
            <a:endParaRPr lang="en-US"/>
          </a:p>
        </p:txBody>
      </p:sp>
    </p:spTree>
    <p:extLst>
      <p:ext uri="{BB962C8B-B14F-4D97-AF65-F5344CB8AC3E}">
        <p14:creationId xmlns:p14="http://schemas.microsoft.com/office/powerpoint/2010/main" val="892628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DCCC5B-5ED1-4440-A508-49E0E750E48C}" type="datetimeFigureOut">
              <a:rPr lang="en-US" smtClean="0"/>
              <a:t>11/15/2012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An Introduction to Digital Multimedia</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26C35A-7263-4F56-BB07-800DA039361F}" type="slidenum">
              <a:rPr lang="en-US" smtClean="0"/>
              <a:pPr/>
              <a:t>‹#›</a:t>
            </a:fld>
            <a:endParaRPr lang="en-US"/>
          </a:p>
        </p:txBody>
      </p:sp>
    </p:spTree>
    <p:extLst>
      <p:ext uri="{BB962C8B-B14F-4D97-AF65-F5344CB8AC3E}">
        <p14:creationId xmlns:p14="http://schemas.microsoft.com/office/powerpoint/2010/main" val="31428717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youtube.com/watch?v=J1mExXURsWk&amp;feature=related"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www.youtube.com/watch?v=sYqaTAfBdqQ"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http://ldd.lego.co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youtube.com/watch?v=a29G7QKhonw&amp;feature=related"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youtube.com/watch?v=VxnsmeSuUyQ"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www.youtube.com/watch?v=b72CvvMuD6Q"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www.youtube.com/watch?v=TMGR9q43dag&amp;feature=related"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4.w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4338" name="Rectangle 4"/>
          <p:cNvSpPr>
            <a:spLocks noGrp="1" noChangeArrowheads="1"/>
          </p:cNvSpPr>
          <p:nvPr>
            <p:ph type="ctrTitle"/>
          </p:nvPr>
        </p:nvSpPr>
        <p:spPr>
          <a:xfrm>
            <a:off x="3190875" y="2308225"/>
            <a:ext cx="5867400" cy="1247775"/>
          </a:xfrm>
        </p:spPr>
        <p:txBody>
          <a:bodyPr/>
          <a:lstStyle/>
          <a:p>
            <a:pPr eaLnBrk="1" hangingPunct="1"/>
            <a:r>
              <a:rPr lang="en-US" b="1" dirty="0"/>
              <a:t>CHAPTER SIX</a:t>
            </a:r>
          </a:p>
        </p:txBody>
      </p:sp>
      <p:sp>
        <p:nvSpPr>
          <p:cNvPr id="14339" name="Rectangle 5"/>
          <p:cNvSpPr>
            <a:spLocks noGrp="1" noChangeArrowheads="1"/>
          </p:cNvSpPr>
          <p:nvPr>
            <p:ph type="subTitle" idx="1"/>
          </p:nvPr>
        </p:nvSpPr>
        <p:spPr>
          <a:xfrm>
            <a:off x="2947988" y="3695700"/>
            <a:ext cx="6400800" cy="1752600"/>
          </a:xfrm>
        </p:spPr>
        <p:txBody>
          <a:bodyPr/>
          <a:lstStyle/>
          <a:p>
            <a:pPr eaLnBrk="1" hangingPunct="1">
              <a:buFont typeface="Wingdings" charset="2"/>
              <a:buNone/>
            </a:pPr>
            <a:r>
              <a:rPr lang="en-US" sz="4800" b="1" dirty="0">
                <a:solidFill>
                  <a:schemeClr val="accent6">
                    <a:lumMod val="75000"/>
                  </a:schemeClr>
                </a:solidFill>
              </a:rPr>
              <a:t>GRAPHICS</a:t>
            </a:r>
            <a:endParaRPr lang="en-US" sz="5400" b="1" dirty="0">
              <a:solidFill>
                <a:schemeClr val="accent6">
                  <a:lumMod val="75000"/>
                </a:schemeClr>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pPr eaLnBrk="1" hangingPunct="1"/>
            <a:r>
              <a:rPr lang="en-US"/>
              <a:t>BITMAPPED GRAPHICS</a:t>
            </a:r>
          </a:p>
        </p:txBody>
      </p:sp>
      <p:sp>
        <p:nvSpPr>
          <p:cNvPr id="32772" name="Rectangle 3"/>
          <p:cNvSpPr>
            <a:spLocks noGrp="1" noChangeArrowheads="1"/>
          </p:cNvSpPr>
          <p:nvPr>
            <p:ph idx="1"/>
          </p:nvPr>
        </p:nvSpPr>
        <p:spPr>
          <a:xfrm>
            <a:off x="292608" y="1299578"/>
            <a:ext cx="8229600" cy="4530725"/>
          </a:xfrm>
        </p:spPr>
        <p:txBody>
          <a:bodyPr/>
          <a:lstStyle/>
          <a:p>
            <a:pPr eaLnBrk="1" hangingPunct="1"/>
            <a:r>
              <a:rPr lang="en-US" dirty="0"/>
              <a:t>Bitmapped graphics</a:t>
            </a:r>
          </a:p>
          <a:p>
            <a:pPr lvl="1" eaLnBrk="1" hangingPunct="1"/>
            <a:r>
              <a:rPr lang="en-US" dirty="0">
                <a:ea typeface="ＭＳ Ｐゴシック" charset="-128"/>
              </a:rPr>
              <a:t>Created as a pattern of discrete elements.</a:t>
            </a:r>
          </a:p>
          <a:p>
            <a:pPr lvl="1" eaLnBrk="1" hangingPunct="1"/>
            <a:r>
              <a:rPr lang="en-US" dirty="0">
                <a:ea typeface="ＭＳ Ｐゴシック" charset="-128"/>
              </a:rPr>
              <a:t>Each element is a </a:t>
            </a:r>
            <a:r>
              <a:rPr lang="en-US" dirty="0">
                <a:solidFill>
                  <a:srgbClr val="FF5A14"/>
                </a:solidFill>
                <a:ea typeface="ＭＳ Ｐゴシック" charset="-128"/>
              </a:rPr>
              <a:t>pixel</a:t>
            </a:r>
            <a:r>
              <a:rPr lang="en-US" dirty="0">
                <a:ea typeface="ＭＳ Ｐゴシック" charset="-128"/>
              </a:rPr>
              <a:t> or "picture element."</a:t>
            </a:r>
          </a:p>
          <a:p>
            <a:pPr eaLnBrk="1" hangingPunct="1"/>
            <a:r>
              <a:rPr lang="en-US" dirty="0"/>
              <a:t>Pixels</a:t>
            </a:r>
          </a:p>
          <a:p>
            <a:pPr lvl="1" eaLnBrk="1" hangingPunct="1"/>
            <a:r>
              <a:rPr lang="en-US" dirty="0">
                <a:ea typeface="ＭＳ Ｐゴシック" charset="-128"/>
              </a:rPr>
              <a:t>Small squares.</a:t>
            </a:r>
          </a:p>
          <a:p>
            <a:pPr lvl="1" eaLnBrk="1" hangingPunct="1"/>
            <a:r>
              <a:rPr lang="en-US" dirty="0">
                <a:ea typeface="ＭＳ Ｐゴシック" charset="-128"/>
              </a:rPr>
              <a:t>Assigned a binary code to define color.</a:t>
            </a:r>
          </a:p>
          <a:p>
            <a:pPr lvl="2" eaLnBrk="1" hangingPunct="1"/>
            <a:r>
              <a:rPr lang="en-US" dirty="0">
                <a:ea typeface="ＭＳ Ｐゴシック" charset="-128"/>
              </a:rPr>
              <a:t>More bits = more color possibilities</a:t>
            </a:r>
          </a:p>
        </p:txBody>
      </p:sp>
      <p:sp>
        <p:nvSpPr>
          <p:cNvPr id="32770" name="Slide Number Placeholder 4"/>
          <p:cNvSpPr>
            <a:spLocks noGrp="1"/>
          </p:cNvSpPr>
          <p:nvPr>
            <p:ph type="sldNum" sz="quarter" idx="12"/>
          </p:nvPr>
        </p:nvSpPr>
        <p:spPr>
          <a:noFill/>
        </p:spPr>
        <p:txBody>
          <a:bodyPr/>
          <a:lstStyle/>
          <a:p>
            <a:fld id="{3396EFB8-FB58-4CD1-AD80-B9E8F77F5516}" type="slidenum">
              <a:rPr lang="en-US" smtClean="0"/>
              <a:pPr/>
              <a:t>10</a:t>
            </a:fld>
            <a:endParaRPr lang="en-US" smtClean="0"/>
          </a:p>
        </p:txBody>
      </p:sp>
      <p:grpSp>
        <p:nvGrpSpPr>
          <p:cNvPr id="32773" name="Group 6"/>
          <p:cNvGrpSpPr>
            <a:grpSpLocks/>
          </p:cNvGrpSpPr>
          <p:nvPr/>
        </p:nvGrpSpPr>
        <p:grpSpPr bwMode="auto">
          <a:xfrm>
            <a:off x="6470777" y="4588042"/>
            <a:ext cx="2209800" cy="1600200"/>
            <a:chOff x="4656" y="2784"/>
            <a:chExt cx="1200" cy="912"/>
          </a:xfrm>
        </p:grpSpPr>
        <p:pic>
          <p:nvPicPr>
            <p:cNvPr id="32774" name="Picture 4"/>
            <p:cNvPicPr>
              <a:picLocks noChangeAspect="1" noChangeArrowheads="1"/>
            </p:cNvPicPr>
            <p:nvPr/>
          </p:nvPicPr>
          <p:blipFill>
            <a:blip r:embed="rId3"/>
            <a:srcRect/>
            <a:stretch>
              <a:fillRect/>
            </a:stretch>
          </p:blipFill>
          <p:spPr bwMode="auto">
            <a:xfrm>
              <a:off x="4780" y="2880"/>
              <a:ext cx="1028" cy="708"/>
            </a:xfrm>
            <a:prstGeom prst="rect">
              <a:avLst/>
            </a:prstGeom>
            <a:noFill/>
            <a:ln w="9525">
              <a:noFill/>
              <a:miter lim="800000"/>
              <a:headEnd/>
              <a:tailEnd/>
            </a:ln>
          </p:spPr>
        </p:pic>
        <p:sp>
          <p:nvSpPr>
            <p:cNvPr id="64517" name="Rectangle 5"/>
            <p:cNvSpPr>
              <a:spLocks noChangeArrowheads="1"/>
            </p:cNvSpPr>
            <p:nvPr/>
          </p:nvSpPr>
          <p:spPr bwMode="auto">
            <a:xfrm>
              <a:off x="4656" y="2784"/>
              <a:ext cx="1200" cy="912"/>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p:txBody>
          <a:bodyPr/>
          <a:lstStyle/>
          <a:p>
            <a:pPr eaLnBrk="1" hangingPunct="1"/>
            <a:r>
              <a:rPr lang="en-US"/>
              <a:t>BITMAPPED IMAGES</a:t>
            </a:r>
          </a:p>
        </p:txBody>
      </p:sp>
      <p:sp>
        <p:nvSpPr>
          <p:cNvPr id="34820" name="Rectangle 3"/>
          <p:cNvSpPr>
            <a:spLocks noGrp="1" noChangeArrowheads="1"/>
          </p:cNvSpPr>
          <p:nvPr>
            <p:ph idx="1"/>
          </p:nvPr>
        </p:nvSpPr>
        <p:spPr/>
        <p:txBody>
          <a:bodyPr/>
          <a:lstStyle/>
          <a:p>
            <a:pPr eaLnBrk="1" hangingPunct="1"/>
            <a:r>
              <a:rPr lang="en-US"/>
              <a:t>Categories of bitmapped images are:</a:t>
            </a:r>
          </a:p>
          <a:p>
            <a:pPr lvl="1" eaLnBrk="1" hangingPunct="1"/>
            <a:r>
              <a:rPr lang="en-US">
                <a:ea typeface="ＭＳ Ｐゴシック" charset="-128"/>
              </a:rPr>
              <a:t>Line art</a:t>
            </a:r>
          </a:p>
          <a:p>
            <a:pPr lvl="2" eaLnBrk="1" hangingPunct="1"/>
            <a:r>
              <a:rPr lang="en-US">
                <a:ea typeface="ＭＳ Ｐゴシック" charset="-128"/>
              </a:rPr>
              <a:t>Produced using two colors.</a:t>
            </a:r>
          </a:p>
          <a:p>
            <a:pPr lvl="1" eaLnBrk="1" hangingPunct="1"/>
            <a:r>
              <a:rPr lang="en-US">
                <a:ea typeface="ＭＳ Ｐゴシック" charset="-128"/>
              </a:rPr>
              <a:t>Grayscale</a:t>
            </a:r>
          </a:p>
          <a:p>
            <a:pPr lvl="2" eaLnBrk="1" hangingPunct="1"/>
            <a:r>
              <a:rPr lang="en-US">
                <a:ea typeface="ＭＳ Ｐゴシック" charset="-128"/>
              </a:rPr>
              <a:t>Produced using shades of gray.</a:t>
            </a:r>
          </a:p>
          <a:p>
            <a:pPr lvl="1" eaLnBrk="1" hangingPunct="1"/>
            <a:r>
              <a:rPr lang="en-US">
                <a:ea typeface="ＭＳ Ｐゴシック" charset="-128"/>
              </a:rPr>
              <a:t>Color</a:t>
            </a:r>
          </a:p>
          <a:p>
            <a:pPr lvl="2" eaLnBrk="1" hangingPunct="1"/>
            <a:r>
              <a:rPr lang="en-US">
                <a:ea typeface="ＭＳ Ｐゴシック" charset="-128"/>
              </a:rPr>
              <a:t>Produced with patterns of colored pixels.</a:t>
            </a:r>
          </a:p>
        </p:txBody>
      </p:sp>
      <p:sp>
        <p:nvSpPr>
          <p:cNvPr id="34818" name="Slide Number Placeholder 4"/>
          <p:cNvSpPr>
            <a:spLocks noGrp="1"/>
          </p:cNvSpPr>
          <p:nvPr>
            <p:ph type="sldNum" sz="quarter" idx="12"/>
          </p:nvPr>
        </p:nvSpPr>
        <p:spPr>
          <a:noFill/>
        </p:spPr>
        <p:txBody>
          <a:bodyPr/>
          <a:lstStyle/>
          <a:p>
            <a:fld id="{68550F04-836C-44AD-A519-6C7BE24C4262}" type="slidenum">
              <a:rPr lang="en-US" smtClean="0"/>
              <a:pPr/>
              <a:t>11</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pPr eaLnBrk="1" hangingPunct="1"/>
            <a:r>
              <a:rPr lang="en-US"/>
              <a:t>BITMAPPED IMAGES</a:t>
            </a:r>
          </a:p>
        </p:txBody>
      </p:sp>
      <p:sp>
        <p:nvSpPr>
          <p:cNvPr id="36868" name="Rectangle 3"/>
          <p:cNvSpPr>
            <a:spLocks noGrp="1" noChangeArrowheads="1"/>
          </p:cNvSpPr>
          <p:nvPr>
            <p:ph idx="1"/>
          </p:nvPr>
        </p:nvSpPr>
        <p:spPr/>
        <p:txBody>
          <a:bodyPr>
            <a:normAutofit lnSpcReduction="10000"/>
          </a:bodyPr>
          <a:lstStyle/>
          <a:p>
            <a:pPr eaLnBrk="1" hangingPunct="1"/>
            <a:r>
              <a:rPr lang="en-US">
                <a:solidFill>
                  <a:srgbClr val="FF5A14"/>
                </a:solidFill>
              </a:rPr>
              <a:t>Line art</a:t>
            </a:r>
            <a:endParaRPr lang="en-US"/>
          </a:p>
          <a:p>
            <a:pPr lvl="1" eaLnBrk="1" hangingPunct="1"/>
            <a:r>
              <a:rPr lang="en-US">
                <a:ea typeface="ＭＳ Ｐゴシック" charset="-128"/>
              </a:rPr>
              <a:t>Two colors, usually black and white.</a:t>
            </a:r>
          </a:p>
          <a:p>
            <a:pPr eaLnBrk="1" hangingPunct="1"/>
            <a:r>
              <a:rPr lang="en-US"/>
              <a:t>Advantages</a:t>
            </a:r>
          </a:p>
          <a:p>
            <a:pPr lvl="1" eaLnBrk="1" hangingPunct="1"/>
            <a:r>
              <a:rPr lang="en-US">
                <a:ea typeface="ＭＳ Ｐゴシック" charset="-128"/>
              </a:rPr>
              <a:t> Clear, crisp image.</a:t>
            </a:r>
          </a:p>
          <a:p>
            <a:pPr lvl="1" eaLnBrk="1" hangingPunct="1"/>
            <a:r>
              <a:rPr lang="en-US">
                <a:ea typeface="ＭＳ Ｐゴシック" charset="-128"/>
              </a:rPr>
              <a:t> Small file size.</a:t>
            </a:r>
          </a:p>
          <a:p>
            <a:pPr eaLnBrk="1" hangingPunct="1"/>
            <a:r>
              <a:rPr lang="en-US"/>
              <a:t>Uses include:</a:t>
            </a:r>
          </a:p>
          <a:p>
            <a:pPr lvl="1" eaLnBrk="1" hangingPunct="1"/>
            <a:r>
              <a:rPr lang="en-US">
                <a:ea typeface="ＭＳ Ｐゴシック" charset="-128"/>
              </a:rPr>
              <a:t>Charts</a:t>
            </a:r>
          </a:p>
          <a:p>
            <a:pPr lvl="1" eaLnBrk="1" hangingPunct="1"/>
            <a:r>
              <a:rPr lang="en-US">
                <a:ea typeface="ＭＳ Ｐゴシック" charset="-128"/>
              </a:rPr>
              <a:t>Illustrations</a:t>
            </a:r>
          </a:p>
          <a:p>
            <a:pPr lvl="1" eaLnBrk="1" hangingPunct="1"/>
            <a:r>
              <a:rPr lang="en-US">
                <a:ea typeface="ＭＳ Ｐゴシック" charset="-128"/>
              </a:rPr>
              <a:t>Diagrams.</a:t>
            </a:r>
          </a:p>
        </p:txBody>
      </p:sp>
      <p:sp>
        <p:nvSpPr>
          <p:cNvPr id="36866" name="Slide Number Placeholder 4"/>
          <p:cNvSpPr>
            <a:spLocks noGrp="1"/>
          </p:cNvSpPr>
          <p:nvPr>
            <p:ph type="sldNum" sz="quarter" idx="12"/>
          </p:nvPr>
        </p:nvSpPr>
        <p:spPr>
          <a:noFill/>
        </p:spPr>
        <p:txBody>
          <a:bodyPr/>
          <a:lstStyle/>
          <a:p>
            <a:fld id="{F80ECBF2-4A7C-4FE9-A84F-C56F0F3FF50A}" type="slidenum">
              <a:rPr lang="en-US" smtClean="0"/>
              <a:pPr/>
              <a:t>12</a:t>
            </a:fld>
            <a:endParaRPr lang="en-US" smtClean="0"/>
          </a:p>
        </p:txBody>
      </p:sp>
      <p:grpSp>
        <p:nvGrpSpPr>
          <p:cNvPr id="36869" name="Group 7"/>
          <p:cNvGrpSpPr>
            <a:grpSpLocks/>
          </p:cNvGrpSpPr>
          <p:nvPr/>
        </p:nvGrpSpPr>
        <p:grpSpPr bwMode="auto">
          <a:xfrm>
            <a:off x="6629400" y="2133600"/>
            <a:ext cx="2057400" cy="1676400"/>
            <a:chOff x="4464" y="960"/>
            <a:chExt cx="1296" cy="1056"/>
          </a:xfrm>
        </p:grpSpPr>
        <p:sp>
          <p:nvSpPr>
            <p:cNvPr id="36875" name="AutoShape 4"/>
            <p:cNvSpPr>
              <a:spLocks noChangeArrowheads="1"/>
            </p:cNvSpPr>
            <p:nvPr/>
          </p:nvSpPr>
          <p:spPr bwMode="auto">
            <a:xfrm>
              <a:off x="4464" y="1392"/>
              <a:ext cx="624" cy="624"/>
            </a:xfrm>
            <a:prstGeom prst="smileyFace">
              <a:avLst>
                <a:gd name="adj" fmla="val 4653"/>
              </a:avLst>
            </a:prstGeom>
            <a:noFill/>
            <a:ln w="9525">
              <a:solidFill>
                <a:schemeClr val="tx1"/>
              </a:solidFill>
              <a:round/>
              <a:headEnd/>
              <a:tailEnd/>
            </a:ln>
          </p:spPr>
          <p:txBody>
            <a:bodyPr wrap="none" anchor="ctr">
              <a:prstTxWarp prst="textNoShape">
                <a:avLst/>
              </a:prstTxWarp>
            </a:bodyPr>
            <a:lstStyle/>
            <a:p>
              <a:endParaRPr lang="en-US"/>
            </a:p>
          </p:txBody>
        </p:sp>
        <p:sp>
          <p:nvSpPr>
            <p:cNvPr id="36876" name="AutoShape 5"/>
            <p:cNvSpPr>
              <a:spLocks noChangeArrowheads="1"/>
            </p:cNvSpPr>
            <p:nvPr/>
          </p:nvSpPr>
          <p:spPr bwMode="auto">
            <a:xfrm>
              <a:off x="4992" y="960"/>
              <a:ext cx="768" cy="624"/>
            </a:xfrm>
            <a:prstGeom prst="cloudCallout">
              <a:avLst>
                <a:gd name="adj1" fmla="val -50912"/>
                <a:gd name="adj2" fmla="val 87338"/>
              </a:avLst>
            </a:prstGeom>
            <a:noFill/>
            <a:ln w="9525">
              <a:solidFill>
                <a:schemeClr val="tx1"/>
              </a:solidFill>
              <a:round/>
              <a:headEnd/>
              <a:tailEnd/>
            </a:ln>
          </p:spPr>
          <p:txBody>
            <a:bodyPr wrap="none" anchor="ctr">
              <a:prstTxWarp prst="textNoShape">
                <a:avLst/>
              </a:prstTxWarp>
            </a:bodyPr>
            <a:lstStyle/>
            <a:p>
              <a:pPr algn="ctr"/>
              <a:endParaRPr lang="en-US"/>
            </a:p>
          </p:txBody>
        </p:sp>
        <p:sp>
          <p:nvSpPr>
            <p:cNvPr id="36877" name="Text Box 6"/>
            <p:cNvSpPr txBox="1">
              <a:spLocks noChangeArrowheads="1"/>
            </p:cNvSpPr>
            <p:nvPr/>
          </p:nvSpPr>
          <p:spPr bwMode="auto">
            <a:xfrm>
              <a:off x="5031" y="1113"/>
              <a:ext cx="633" cy="326"/>
            </a:xfrm>
            <a:prstGeom prst="rect">
              <a:avLst/>
            </a:prstGeom>
            <a:noFill/>
            <a:ln w="9525">
              <a:noFill/>
              <a:miter lim="800000"/>
              <a:headEnd/>
              <a:tailEnd/>
            </a:ln>
          </p:spPr>
          <p:txBody>
            <a:bodyPr wrap="none">
              <a:prstTxWarp prst="textNoShape">
                <a:avLst/>
              </a:prstTxWarp>
              <a:spAutoFit/>
            </a:bodyPr>
            <a:lstStyle/>
            <a:p>
              <a:r>
                <a:rPr lang="en-US" sz="1400"/>
                <a:t> Line art is</a:t>
              </a:r>
            </a:p>
            <a:p>
              <a:r>
                <a:rPr lang="en-US" sz="1400"/>
                <a:t>1-bit color</a:t>
              </a:r>
              <a:endParaRPr lang="en-US"/>
            </a:p>
          </p:txBody>
        </p:sp>
      </p:grpSp>
      <p:grpSp>
        <p:nvGrpSpPr>
          <p:cNvPr id="36870" name="Group 11"/>
          <p:cNvGrpSpPr>
            <a:grpSpLocks/>
          </p:cNvGrpSpPr>
          <p:nvPr/>
        </p:nvGrpSpPr>
        <p:grpSpPr bwMode="auto">
          <a:xfrm>
            <a:off x="5105400" y="5181600"/>
            <a:ext cx="1905000" cy="609600"/>
            <a:chOff x="2784" y="3216"/>
            <a:chExt cx="1200" cy="384"/>
          </a:xfrm>
        </p:grpSpPr>
        <p:sp>
          <p:nvSpPr>
            <p:cNvPr id="36872" name="AutoShape 8"/>
            <p:cNvSpPr>
              <a:spLocks noChangeArrowheads="1"/>
            </p:cNvSpPr>
            <p:nvPr/>
          </p:nvSpPr>
          <p:spPr bwMode="auto">
            <a:xfrm>
              <a:off x="2784" y="3216"/>
              <a:ext cx="336" cy="384"/>
            </a:xfrm>
            <a:prstGeom prst="flowChartMagneticTape">
              <a:avLst/>
            </a:prstGeom>
            <a:noFill/>
            <a:ln w="9525">
              <a:solidFill>
                <a:schemeClr val="tx1"/>
              </a:solidFill>
              <a:miter lim="800000"/>
              <a:headEnd/>
              <a:tailEnd/>
            </a:ln>
          </p:spPr>
          <p:txBody>
            <a:bodyPr wrap="none" anchor="ctr">
              <a:prstTxWarp prst="textNoShape">
                <a:avLst/>
              </a:prstTxWarp>
            </a:bodyPr>
            <a:lstStyle/>
            <a:p>
              <a:endParaRPr lang="en-US"/>
            </a:p>
          </p:txBody>
        </p:sp>
        <p:sp>
          <p:nvSpPr>
            <p:cNvPr id="36873" name="AutoShape 9"/>
            <p:cNvSpPr>
              <a:spLocks noChangeArrowheads="1"/>
            </p:cNvSpPr>
            <p:nvPr/>
          </p:nvSpPr>
          <p:spPr bwMode="auto">
            <a:xfrm>
              <a:off x="3504" y="3216"/>
              <a:ext cx="480" cy="384"/>
            </a:xfrm>
            <a:prstGeom prst="flowChartMagneticDisk">
              <a:avLst/>
            </a:prstGeom>
            <a:noFill/>
            <a:ln w="9525">
              <a:solidFill>
                <a:schemeClr val="tx1"/>
              </a:solidFill>
              <a:round/>
              <a:headEnd/>
              <a:tailEnd/>
            </a:ln>
          </p:spPr>
          <p:txBody>
            <a:bodyPr wrap="none" anchor="ctr">
              <a:prstTxWarp prst="textNoShape">
                <a:avLst/>
              </a:prstTxWarp>
            </a:bodyPr>
            <a:lstStyle/>
            <a:p>
              <a:endParaRPr lang="en-US"/>
            </a:p>
          </p:txBody>
        </p:sp>
        <p:sp>
          <p:nvSpPr>
            <p:cNvPr id="36874" name="AutoShape 10"/>
            <p:cNvSpPr>
              <a:spLocks noChangeArrowheads="1"/>
            </p:cNvSpPr>
            <p:nvPr/>
          </p:nvSpPr>
          <p:spPr bwMode="auto">
            <a:xfrm>
              <a:off x="3120" y="3360"/>
              <a:ext cx="384" cy="144"/>
            </a:xfrm>
            <a:prstGeom prst="rightArrow">
              <a:avLst>
                <a:gd name="adj1" fmla="val 50000"/>
                <a:gd name="adj2" fmla="val 66667"/>
              </a:avLst>
            </a:prstGeom>
            <a:noFill/>
            <a:ln w="9525">
              <a:solidFill>
                <a:schemeClr val="tx1"/>
              </a:solidFill>
              <a:miter lim="800000"/>
              <a:headEnd/>
              <a:tailEnd/>
            </a:ln>
          </p:spPr>
          <p:txBody>
            <a:bodyPr wrap="none" anchor="ctr">
              <a:prstTxWarp prst="textNoShape">
                <a:avLst/>
              </a:prstTxWarp>
            </a:bodyPr>
            <a:lstStyle/>
            <a:p>
              <a:endParaRPr lang="en-US"/>
            </a:p>
          </p:txBody>
        </p:sp>
      </p:grpSp>
      <p:sp>
        <p:nvSpPr>
          <p:cNvPr id="36871" name="Text Box 12"/>
          <p:cNvSpPr txBox="1">
            <a:spLocks noChangeArrowheads="1"/>
          </p:cNvSpPr>
          <p:nvPr/>
        </p:nvSpPr>
        <p:spPr bwMode="auto">
          <a:xfrm>
            <a:off x="5181600" y="4648200"/>
            <a:ext cx="2209800" cy="581025"/>
          </a:xfrm>
          <a:prstGeom prst="rect">
            <a:avLst/>
          </a:prstGeom>
          <a:noFill/>
          <a:ln w="9525">
            <a:noFill/>
            <a:miter lim="800000"/>
            <a:headEnd/>
            <a:tailEnd/>
          </a:ln>
        </p:spPr>
        <p:txBody>
          <a:bodyPr>
            <a:prstTxWarp prst="textNoShape">
              <a:avLst/>
            </a:prstTxWarp>
            <a:spAutoFit/>
          </a:bodyPr>
          <a:lstStyle/>
          <a:p>
            <a:pPr>
              <a:spcBef>
                <a:spcPct val="50000"/>
              </a:spcBef>
            </a:pPr>
            <a:r>
              <a:rPr lang="en-US" sz="1600"/>
              <a:t>Line art flow chart diagram</a:t>
            </a: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pPr eaLnBrk="1" hangingPunct="1"/>
            <a:r>
              <a:rPr lang="en-US"/>
              <a:t>BITMAPPED IMAGES</a:t>
            </a:r>
          </a:p>
        </p:txBody>
      </p:sp>
      <p:sp>
        <p:nvSpPr>
          <p:cNvPr id="38916" name="Rectangle 3"/>
          <p:cNvSpPr>
            <a:spLocks noGrp="1" noChangeArrowheads="1"/>
          </p:cNvSpPr>
          <p:nvPr>
            <p:ph idx="1"/>
          </p:nvPr>
        </p:nvSpPr>
        <p:spPr/>
        <p:txBody>
          <a:bodyPr/>
          <a:lstStyle/>
          <a:p>
            <a:pPr eaLnBrk="1" hangingPunct="1"/>
            <a:r>
              <a:rPr lang="en-US">
                <a:solidFill>
                  <a:srgbClr val="FF5A14"/>
                </a:solidFill>
              </a:rPr>
              <a:t>Grayscale</a:t>
            </a:r>
            <a:endParaRPr lang="en-US"/>
          </a:p>
          <a:p>
            <a:pPr lvl="1" eaLnBrk="1" hangingPunct="1"/>
            <a:r>
              <a:rPr lang="en-US">
                <a:ea typeface="ＭＳ Ｐゴシック" charset="-128"/>
              </a:rPr>
              <a:t>Generally 8-bit images of 256 shades of gray</a:t>
            </a:r>
          </a:p>
          <a:p>
            <a:pPr lvl="1" eaLnBrk="1" hangingPunct="1"/>
            <a:r>
              <a:rPr lang="en-US">
                <a:ea typeface="ＭＳ Ｐゴシック" charset="-128"/>
              </a:rPr>
              <a:t>For images that require more detail than line art.</a:t>
            </a:r>
          </a:p>
          <a:p>
            <a:pPr eaLnBrk="1" hangingPunct="1"/>
            <a:r>
              <a:rPr lang="en-US"/>
              <a:t>Advantages</a:t>
            </a:r>
          </a:p>
          <a:p>
            <a:pPr lvl="1" eaLnBrk="1" hangingPunct="1"/>
            <a:r>
              <a:rPr lang="en-US">
                <a:ea typeface="ＭＳ Ｐゴシック" charset="-128"/>
              </a:rPr>
              <a:t>Excellent representation of black and         white photos</a:t>
            </a:r>
          </a:p>
          <a:p>
            <a:pPr lvl="1" eaLnBrk="1" hangingPunct="1"/>
            <a:r>
              <a:rPr lang="en-US">
                <a:ea typeface="ＭＳ Ｐゴシック" charset="-128"/>
              </a:rPr>
              <a:t>Smaller files size than full color</a:t>
            </a:r>
          </a:p>
          <a:p>
            <a:pPr lvl="1" eaLnBrk="1" hangingPunct="1"/>
            <a:r>
              <a:rPr lang="en-US">
                <a:ea typeface="ＭＳ Ｐゴシック" charset="-128"/>
              </a:rPr>
              <a:t>Lower printing costs than color.</a:t>
            </a:r>
          </a:p>
        </p:txBody>
      </p:sp>
      <p:sp>
        <p:nvSpPr>
          <p:cNvPr id="38914" name="Slide Number Placeholder 4"/>
          <p:cNvSpPr>
            <a:spLocks noGrp="1"/>
          </p:cNvSpPr>
          <p:nvPr>
            <p:ph type="sldNum" sz="quarter" idx="12"/>
          </p:nvPr>
        </p:nvSpPr>
        <p:spPr>
          <a:noFill/>
        </p:spPr>
        <p:txBody>
          <a:bodyPr/>
          <a:lstStyle/>
          <a:p>
            <a:fld id="{473D9E04-F218-45B6-B764-43DDDAFFBBFE}" type="slidenum">
              <a:rPr lang="en-US" smtClean="0"/>
              <a:pPr/>
              <a:t>13</a:t>
            </a:fld>
            <a:endParaRPr lang="en-US" smtClean="0"/>
          </a:p>
        </p:txBody>
      </p:sp>
      <p:grpSp>
        <p:nvGrpSpPr>
          <p:cNvPr id="38917" name="Group 6"/>
          <p:cNvGrpSpPr>
            <a:grpSpLocks/>
          </p:cNvGrpSpPr>
          <p:nvPr/>
        </p:nvGrpSpPr>
        <p:grpSpPr bwMode="auto">
          <a:xfrm>
            <a:off x="6886575" y="3565525"/>
            <a:ext cx="1676400" cy="2362200"/>
            <a:chOff x="4560" y="2304"/>
            <a:chExt cx="1056" cy="1488"/>
          </a:xfrm>
        </p:grpSpPr>
        <p:pic>
          <p:nvPicPr>
            <p:cNvPr id="38918" name="Picture 4" descr="Figure 6"/>
            <p:cNvPicPr>
              <a:picLocks noChangeAspect="1" noChangeArrowheads="1"/>
            </p:cNvPicPr>
            <p:nvPr/>
          </p:nvPicPr>
          <p:blipFill>
            <a:blip r:embed="rId3"/>
            <a:srcRect/>
            <a:stretch>
              <a:fillRect/>
            </a:stretch>
          </p:blipFill>
          <p:spPr bwMode="auto">
            <a:xfrm>
              <a:off x="4656" y="2400"/>
              <a:ext cx="864" cy="1302"/>
            </a:xfrm>
            <a:prstGeom prst="rect">
              <a:avLst/>
            </a:prstGeom>
            <a:noFill/>
            <a:ln w="9525">
              <a:noFill/>
              <a:miter lim="800000"/>
              <a:headEnd/>
              <a:tailEnd/>
            </a:ln>
          </p:spPr>
        </p:pic>
        <p:sp>
          <p:nvSpPr>
            <p:cNvPr id="70661" name="Rectangle 5"/>
            <p:cNvSpPr>
              <a:spLocks noChangeArrowheads="1"/>
            </p:cNvSpPr>
            <p:nvPr/>
          </p:nvSpPr>
          <p:spPr bwMode="auto">
            <a:xfrm>
              <a:off x="4560" y="2304"/>
              <a:ext cx="1056" cy="1488"/>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a:t>BITMAPPED IMAGES</a:t>
            </a:r>
          </a:p>
        </p:txBody>
      </p:sp>
      <p:sp>
        <p:nvSpPr>
          <p:cNvPr id="40964" name="Rectangle 3"/>
          <p:cNvSpPr>
            <a:spLocks noGrp="1" noChangeArrowheads="1"/>
          </p:cNvSpPr>
          <p:nvPr>
            <p:ph idx="1"/>
          </p:nvPr>
        </p:nvSpPr>
        <p:spPr/>
        <p:txBody>
          <a:bodyPr/>
          <a:lstStyle/>
          <a:p>
            <a:pPr eaLnBrk="1" hangingPunct="1"/>
            <a:r>
              <a:rPr lang="en-US" dirty="0">
                <a:solidFill>
                  <a:srgbClr val="FF5A14"/>
                </a:solidFill>
              </a:rPr>
              <a:t>Color</a:t>
            </a:r>
            <a:endParaRPr lang="en-US" dirty="0"/>
          </a:p>
          <a:p>
            <a:pPr lvl="1" eaLnBrk="1" hangingPunct="1"/>
            <a:r>
              <a:rPr lang="en-US" dirty="0">
                <a:ea typeface="ＭＳ Ｐゴシック" charset="-128"/>
              </a:rPr>
              <a:t>Consists of a pattern of colored pixels</a:t>
            </a:r>
            <a:endParaRPr lang="en-US" dirty="0" smtClean="0">
              <a:ea typeface="ＭＳ Ｐゴシック" charset="-128"/>
            </a:endParaRPr>
          </a:p>
          <a:p>
            <a:pPr lvl="1" eaLnBrk="1" hangingPunct="1"/>
            <a:r>
              <a:rPr lang="en-US" dirty="0" smtClean="0">
                <a:solidFill>
                  <a:srgbClr val="FF5A14"/>
                </a:solidFill>
                <a:ea typeface="ＭＳ Ｐゴシック" charset="-128"/>
              </a:rPr>
              <a:t>Bit depth</a:t>
            </a:r>
            <a:r>
              <a:rPr lang="en-US" dirty="0" smtClean="0">
                <a:ea typeface="ＭＳ Ｐゴシック" charset="-128"/>
              </a:rPr>
              <a:t>: </a:t>
            </a:r>
            <a:r>
              <a:rPr lang="en-US" dirty="0" smtClean="0"/>
              <a:t>the number of bits used to encode each pixel determines the amount of color possibilities. </a:t>
            </a:r>
            <a:endParaRPr lang="en-US" dirty="0" smtClean="0">
              <a:ea typeface="ＭＳ Ｐゴシック" charset="-128"/>
            </a:endParaRPr>
          </a:p>
          <a:p>
            <a:pPr lvl="1" eaLnBrk="1" hangingPunct="1"/>
            <a:r>
              <a:rPr lang="en-US" dirty="0">
                <a:ea typeface="ＭＳ Ｐゴシック" charset="-128"/>
              </a:rPr>
              <a:t>Photo-realistic color requires 24-bit color.</a:t>
            </a:r>
          </a:p>
          <a:p>
            <a:pPr eaLnBrk="1" hangingPunct="1"/>
            <a:r>
              <a:rPr lang="en-US" dirty="0"/>
              <a:t>Two methods to create color on a computer:</a:t>
            </a:r>
          </a:p>
          <a:p>
            <a:pPr lvl="1" eaLnBrk="1" hangingPunct="1"/>
            <a:r>
              <a:rPr lang="en-US" dirty="0">
                <a:ea typeface="ＭＳ Ｐゴシック" charset="-128"/>
              </a:rPr>
              <a:t>Identify a table of possible colors for the computer </a:t>
            </a:r>
            <a:r>
              <a:rPr lang="en-US" sz="2400" dirty="0">
                <a:solidFill>
                  <a:srgbClr val="FF5A14"/>
                </a:solidFill>
                <a:ea typeface="ＭＳ Ｐゴシック" charset="-128"/>
              </a:rPr>
              <a:t>(Color Lookup Table)</a:t>
            </a:r>
          </a:p>
          <a:p>
            <a:pPr lvl="1" eaLnBrk="1" hangingPunct="1"/>
            <a:r>
              <a:rPr lang="en-US" dirty="0">
                <a:ea typeface="ＭＳ Ｐゴシック" charset="-128"/>
              </a:rPr>
              <a:t>Specify varying amounts of </a:t>
            </a:r>
            <a:r>
              <a:rPr lang="en-US" dirty="0">
                <a:solidFill>
                  <a:srgbClr val="FF0000"/>
                </a:solidFill>
                <a:ea typeface="ＭＳ Ｐゴシック" charset="-128"/>
              </a:rPr>
              <a:t>Red</a:t>
            </a:r>
            <a:r>
              <a:rPr lang="en-US" dirty="0">
                <a:ea typeface="ＭＳ Ｐゴシック" charset="-128"/>
              </a:rPr>
              <a:t>, </a:t>
            </a:r>
            <a:r>
              <a:rPr lang="en-US" dirty="0">
                <a:solidFill>
                  <a:srgbClr val="008040"/>
                </a:solidFill>
                <a:ea typeface="ＭＳ Ｐゴシック" charset="-128"/>
              </a:rPr>
              <a:t>Green</a:t>
            </a:r>
            <a:r>
              <a:rPr lang="en-US" dirty="0">
                <a:ea typeface="ＭＳ Ｐゴシック" charset="-128"/>
              </a:rPr>
              <a:t>, </a:t>
            </a:r>
            <a:r>
              <a:rPr lang="en-US" dirty="0">
                <a:solidFill>
                  <a:srgbClr val="0000FF"/>
                </a:solidFill>
                <a:ea typeface="ＭＳ Ｐゴシック" charset="-128"/>
              </a:rPr>
              <a:t>Blue.</a:t>
            </a:r>
            <a:endParaRPr lang="en-US" dirty="0">
              <a:ea typeface="ＭＳ Ｐゴシック" charset="-128"/>
            </a:endParaRPr>
          </a:p>
        </p:txBody>
      </p:sp>
      <p:sp>
        <p:nvSpPr>
          <p:cNvPr id="40962" name="Slide Number Placeholder 4"/>
          <p:cNvSpPr>
            <a:spLocks noGrp="1"/>
          </p:cNvSpPr>
          <p:nvPr>
            <p:ph type="sldNum" sz="quarter" idx="12"/>
          </p:nvPr>
        </p:nvSpPr>
        <p:spPr>
          <a:noFill/>
        </p:spPr>
        <p:txBody>
          <a:bodyPr/>
          <a:lstStyle/>
          <a:p>
            <a:fld id="{87AFECC9-753A-4533-9620-4AACF5006ED6}" type="slidenum">
              <a:rPr lang="en-US" smtClean="0"/>
              <a:pPr/>
              <a:t>14</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pPr eaLnBrk="1" hangingPunct="1"/>
            <a:r>
              <a:rPr lang="en-US"/>
              <a:t>MAKING COMPUTER COLOR</a:t>
            </a:r>
          </a:p>
        </p:txBody>
      </p:sp>
      <p:sp>
        <p:nvSpPr>
          <p:cNvPr id="43012" name="Rectangle 3"/>
          <p:cNvSpPr>
            <a:spLocks noGrp="1" noChangeArrowheads="1"/>
          </p:cNvSpPr>
          <p:nvPr>
            <p:ph idx="1"/>
          </p:nvPr>
        </p:nvSpPr>
        <p:spPr/>
        <p:txBody>
          <a:bodyPr/>
          <a:lstStyle/>
          <a:p>
            <a:pPr eaLnBrk="1" hangingPunct="1">
              <a:lnSpc>
                <a:spcPct val="75000"/>
              </a:lnSpc>
            </a:pPr>
            <a:r>
              <a:rPr lang="en-US" dirty="0"/>
              <a:t>8-bit color presents a specific range of colors in a table.</a:t>
            </a:r>
          </a:p>
          <a:p>
            <a:pPr lvl="1" eaLnBrk="1" hangingPunct="1">
              <a:lnSpc>
                <a:spcPct val="75000"/>
              </a:lnSpc>
            </a:pPr>
            <a:r>
              <a:rPr lang="en-US" dirty="0">
                <a:ea typeface="ＭＳ Ｐゴシック" charset="-128"/>
              </a:rPr>
              <a:t>PCs and Macs use different tables.</a:t>
            </a:r>
          </a:p>
          <a:p>
            <a:pPr lvl="1" eaLnBrk="1" hangingPunct="1">
              <a:lnSpc>
                <a:spcPct val="75000"/>
              </a:lnSpc>
            </a:pPr>
            <a:r>
              <a:rPr lang="en-US" dirty="0">
                <a:ea typeface="ＭＳ Ｐゴシック" charset="-128"/>
              </a:rPr>
              <a:t>Web-safe table provides colors that display the same on all platforms.</a:t>
            </a:r>
          </a:p>
          <a:p>
            <a:pPr eaLnBrk="1" hangingPunct="1">
              <a:lnSpc>
                <a:spcPct val="75000"/>
              </a:lnSpc>
            </a:pPr>
            <a:r>
              <a:rPr lang="en-US" dirty="0"/>
              <a:t>24-bit color combines 8-bit values of </a:t>
            </a:r>
            <a:r>
              <a:rPr lang="en-US" dirty="0">
                <a:solidFill>
                  <a:srgbClr val="FF0000"/>
                </a:solidFill>
              </a:rPr>
              <a:t>red</a:t>
            </a:r>
            <a:r>
              <a:rPr lang="en-US" dirty="0"/>
              <a:t>, </a:t>
            </a:r>
            <a:r>
              <a:rPr lang="en-US" dirty="0">
                <a:solidFill>
                  <a:srgbClr val="00FF00"/>
                </a:solidFill>
              </a:rPr>
              <a:t>green</a:t>
            </a:r>
            <a:r>
              <a:rPr lang="en-US" dirty="0"/>
              <a:t>, or </a:t>
            </a:r>
            <a:r>
              <a:rPr lang="en-US" dirty="0">
                <a:solidFill>
                  <a:srgbClr val="0000FF"/>
                </a:solidFill>
              </a:rPr>
              <a:t>blue </a:t>
            </a:r>
            <a:r>
              <a:rPr lang="en-US" dirty="0"/>
              <a:t>to create the result.</a:t>
            </a:r>
          </a:p>
          <a:p>
            <a:pPr lvl="1" eaLnBrk="1" hangingPunct="1">
              <a:lnSpc>
                <a:spcPct val="75000"/>
              </a:lnSpc>
            </a:pPr>
            <a:r>
              <a:rPr lang="en-US" dirty="0">
                <a:ea typeface="ＭＳ Ｐゴシック" charset="-128"/>
              </a:rPr>
              <a:t>16.7 million color possibilities.</a:t>
            </a:r>
          </a:p>
          <a:p>
            <a:pPr eaLnBrk="1" hangingPunct="1">
              <a:lnSpc>
                <a:spcPct val="75000"/>
              </a:lnSpc>
            </a:pPr>
            <a:r>
              <a:rPr lang="en-US" dirty="0"/>
              <a:t>48-bit color has 16-bit values </a:t>
            </a:r>
          </a:p>
          <a:p>
            <a:pPr lvl="1" eaLnBrk="1" hangingPunct="1">
              <a:lnSpc>
                <a:spcPct val="75000"/>
              </a:lnSpc>
            </a:pPr>
            <a:r>
              <a:rPr lang="en-US" dirty="0">
                <a:ea typeface="ＭＳ Ｐゴシック" charset="-128"/>
              </a:rPr>
              <a:t> 281 trillion color possibilities.</a:t>
            </a:r>
          </a:p>
        </p:txBody>
      </p:sp>
      <p:sp>
        <p:nvSpPr>
          <p:cNvPr id="43010" name="Slide Number Placeholder 4"/>
          <p:cNvSpPr>
            <a:spLocks noGrp="1"/>
          </p:cNvSpPr>
          <p:nvPr>
            <p:ph type="sldNum" sz="quarter" idx="12"/>
          </p:nvPr>
        </p:nvSpPr>
        <p:spPr>
          <a:noFill/>
        </p:spPr>
        <p:txBody>
          <a:bodyPr/>
          <a:lstStyle/>
          <a:p>
            <a:fld id="{0DA7907F-4588-4027-BCAA-3F683AB87673}" type="slidenum">
              <a:rPr lang="en-US" smtClean="0"/>
              <a:pPr/>
              <a:t>15</a:t>
            </a:fld>
            <a:endParaRPr lang="en-US" smtClean="0"/>
          </a:p>
        </p:txBody>
      </p:sp>
      <p:grpSp>
        <p:nvGrpSpPr>
          <p:cNvPr id="43013" name="Group 6"/>
          <p:cNvGrpSpPr>
            <a:grpSpLocks/>
          </p:cNvGrpSpPr>
          <p:nvPr/>
        </p:nvGrpSpPr>
        <p:grpSpPr bwMode="auto">
          <a:xfrm>
            <a:off x="6858000" y="4572000"/>
            <a:ext cx="2057400" cy="1447800"/>
            <a:chOff x="4368" y="2928"/>
            <a:chExt cx="1296" cy="912"/>
          </a:xfrm>
        </p:grpSpPr>
        <p:pic>
          <p:nvPicPr>
            <p:cNvPr id="43014" name="Picture 4" descr="Picture 1"/>
            <p:cNvPicPr>
              <a:picLocks noChangeAspect="1" noChangeArrowheads="1"/>
            </p:cNvPicPr>
            <p:nvPr/>
          </p:nvPicPr>
          <p:blipFill>
            <a:blip r:embed="rId3"/>
            <a:srcRect/>
            <a:stretch>
              <a:fillRect/>
            </a:stretch>
          </p:blipFill>
          <p:spPr bwMode="auto">
            <a:xfrm>
              <a:off x="4416" y="3024"/>
              <a:ext cx="1203" cy="728"/>
            </a:xfrm>
            <a:prstGeom prst="rect">
              <a:avLst/>
            </a:prstGeom>
            <a:noFill/>
            <a:ln w="9525">
              <a:noFill/>
              <a:miter lim="800000"/>
              <a:headEnd/>
              <a:tailEnd/>
            </a:ln>
          </p:spPr>
        </p:pic>
        <p:sp>
          <p:nvSpPr>
            <p:cNvPr id="76805" name="Rectangle 5"/>
            <p:cNvSpPr>
              <a:spLocks noChangeArrowheads="1"/>
            </p:cNvSpPr>
            <p:nvPr/>
          </p:nvSpPr>
          <p:spPr bwMode="auto">
            <a:xfrm>
              <a:off x="4368" y="2928"/>
              <a:ext cx="1296" cy="912"/>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pPr eaLnBrk="1" hangingPunct="1"/>
            <a:r>
              <a:rPr lang="en-US"/>
              <a:t>BITMAPPED IMAGE QUALITY</a:t>
            </a:r>
          </a:p>
        </p:txBody>
      </p:sp>
      <p:sp>
        <p:nvSpPr>
          <p:cNvPr id="45060" name="Rectangle 3"/>
          <p:cNvSpPr>
            <a:spLocks noGrp="1" noChangeArrowheads="1"/>
          </p:cNvSpPr>
          <p:nvPr>
            <p:ph idx="1"/>
          </p:nvPr>
        </p:nvSpPr>
        <p:spPr/>
        <p:txBody>
          <a:bodyPr/>
          <a:lstStyle/>
          <a:p>
            <a:pPr eaLnBrk="1" hangingPunct="1"/>
            <a:r>
              <a:rPr lang="en-US"/>
              <a:t>Image quality depends on spatial and color resolution.</a:t>
            </a:r>
          </a:p>
          <a:p>
            <a:pPr lvl="1" eaLnBrk="1" hangingPunct="1"/>
            <a:r>
              <a:rPr lang="en-US">
                <a:solidFill>
                  <a:srgbClr val="FF5A14"/>
                </a:solidFill>
                <a:ea typeface="ＭＳ Ｐゴシック" charset="-128"/>
              </a:rPr>
              <a:t>Spatial resolution</a:t>
            </a:r>
            <a:r>
              <a:rPr lang="en-US">
                <a:ea typeface="ＭＳ Ｐゴシック" charset="-128"/>
              </a:rPr>
              <a:t> = density of pixels per inch.</a:t>
            </a:r>
          </a:p>
          <a:p>
            <a:pPr lvl="1" eaLnBrk="1" hangingPunct="1"/>
            <a:r>
              <a:rPr lang="en-US">
                <a:solidFill>
                  <a:srgbClr val="FF5A14"/>
                </a:solidFill>
                <a:ea typeface="ＭＳ Ｐゴシック" charset="-128"/>
              </a:rPr>
              <a:t>Color resolution</a:t>
            </a:r>
            <a:r>
              <a:rPr lang="en-US">
                <a:ea typeface="ＭＳ Ｐゴシック" charset="-128"/>
              </a:rPr>
              <a:t> = number of colors each pixel can display.</a:t>
            </a:r>
          </a:p>
          <a:p>
            <a:pPr eaLnBrk="1" hangingPunct="1"/>
            <a:r>
              <a:rPr lang="en-US"/>
              <a:t>Spatial resolution measurements.</a:t>
            </a:r>
          </a:p>
          <a:p>
            <a:pPr lvl="1" eaLnBrk="1" hangingPunct="1"/>
            <a:r>
              <a:rPr lang="en-US">
                <a:ea typeface="ＭＳ Ｐゴシック" charset="-128"/>
              </a:rPr>
              <a:t>Monitor output is measured in </a:t>
            </a:r>
            <a:r>
              <a:rPr lang="en-US">
                <a:solidFill>
                  <a:srgbClr val="FF5A14"/>
                </a:solidFill>
                <a:ea typeface="ＭＳ Ｐゴシック" charset="-128"/>
              </a:rPr>
              <a:t>ppi </a:t>
            </a:r>
            <a:r>
              <a:rPr lang="en-US" sz="2400">
                <a:solidFill>
                  <a:srgbClr val="FF5A14"/>
                </a:solidFill>
                <a:ea typeface="ＭＳ Ｐゴシック" charset="-128"/>
              </a:rPr>
              <a:t>(pixels per inch).</a:t>
            </a:r>
            <a:endParaRPr lang="en-US" sz="2400">
              <a:ea typeface="ＭＳ Ｐゴシック" charset="-128"/>
            </a:endParaRPr>
          </a:p>
          <a:p>
            <a:pPr lvl="1" eaLnBrk="1" hangingPunct="1"/>
            <a:r>
              <a:rPr lang="en-US">
                <a:ea typeface="ＭＳ Ｐゴシック" charset="-128"/>
              </a:rPr>
              <a:t>Print output is measured as </a:t>
            </a:r>
            <a:r>
              <a:rPr lang="en-US">
                <a:solidFill>
                  <a:srgbClr val="FF5A14"/>
                </a:solidFill>
                <a:ea typeface="ＭＳ Ｐゴシック" charset="-128"/>
              </a:rPr>
              <a:t>dpi </a:t>
            </a:r>
            <a:r>
              <a:rPr lang="en-US" sz="2400">
                <a:solidFill>
                  <a:srgbClr val="FF5A14"/>
                </a:solidFill>
                <a:ea typeface="ＭＳ Ｐゴシック" charset="-128"/>
              </a:rPr>
              <a:t>(dots per inch).</a:t>
            </a:r>
            <a:endParaRPr lang="en-US">
              <a:solidFill>
                <a:srgbClr val="FF5A14"/>
              </a:solidFill>
              <a:ea typeface="ＭＳ Ｐゴシック" charset="-128"/>
            </a:endParaRPr>
          </a:p>
        </p:txBody>
      </p:sp>
      <p:sp>
        <p:nvSpPr>
          <p:cNvPr id="45058" name="Slide Number Placeholder 4"/>
          <p:cNvSpPr>
            <a:spLocks noGrp="1"/>
          </p:cNvSpPr>
          <p:nvPr>
            <p:ph type="sldNum" sz="quarter" idx="12"/>
          </p:nvPr>
        </p:nvSpPr>
        <p:spPr>
          <a:noFill/>
        </p:spPr>
        <p:txBody>
          <a:bodyPr/>
          <a:lstStyle/>
          <a:p>
            <a:fld id="{B49237E0-BBA9-4A94-81FD-48D8ED5E0F65}" type="slidenum">
              <a:rPr lang="en-US" smtClean="0"/>
              <a:pPr/>
              <a:t>16</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pPr eaLnBrk="1" hangingPunct="1"/>
            <a:r>
              <a:rPr lang="en-US"/>
              <a:t>SPATIAL RESOLUTION</a:t>
            </a:r>
          </a:p>
        </p:txBody>
      </p:sp>
      <p:sp>
        <p:nvSpPr>
          <p:cNvPr id="47108" name="Rectangle 3"/>
          <p:cNvSpPr>
            <a:spLocks noGrp="1" noChangeArrowheads="1"/>
          </p:cNvSpPr>
          <p:nvPr>
            <p:ph idx="1"/>
          </p:nvPr>
        </p:nvSpPr>
        <p:spPr>
          <a:xfrm>
            <a:off x="457200" y="1600201"/>
            <a:ext cx="8134350" cy="4267200"/>
          </a:xfrm>
        </p:spPr>
        <p:txBody>
          <a:bodyPr>
            <a:normAutofit fontScale="92500" lnSpcReduction="20000"/>
          </a:bodyPr>
          <a:lstStyle/>
          <a:p>
            <a:pPr eaLnBrk="1" hangingPunct="1"/>
            <a:r>
              <a:rPr lang="en-US" dirty="0"/>
              <a:t>Higher spatial resolution </a:t>
            </a:r>
          </a:p>
          <a:p>
            <a:pPr lvl="1" eaLnBrk="1" hangingPunct="1"/>
            <a:r>
              <a:rPr lang="en-US" dirty="0">
                <a:ea typeface="ＭＳ Ｐゴシック" charset="-128"/>
              </a:rPr>
              <a:t>Captures more detail.</a:t>
            </a:r>
          </a:p>
          <a:p>
            <a:pPr lvl="2" eaLnBrk="1" hangingPunct="1"/>
            <a:r>
              <a:rPr lang="en-US" dirty="0">
                <a:ea typeface="ＭＳ Ｐゴシック" charset="-128"/>
              </a:rPr>
              <a:t> Pixels are smaller and closely packed.</a:t>
            </a:r>
          </a:p>
          <a:p>
            <a:pPr lvl="1" eaLnBrk="1" hangingPunct="1"/>
            <a:r>
              <a:rPr lang="en-US" dirty="0">
                <a:ea typeface="ＭＳ Ｐゴシック" charset="-128"/>
              </a:rPr>
              <a:t>Produces sharper, more accurate images.</a:t>
            </a:r>
          </a:p>
          <a:p>
            <a:pPr eaLnBrk="1" hangingPunct="1"/>
            <a:r>
              <a:rPr lang="en-US" dirty="0"/>
              <a:t>Lower spatial resolution</a:t>
            </a:r>
          </a:p>
          <a:p>
            <a:pPr lvl="1" eaLnBrk="1" hangingPunct="1"/>
            <a:r>
              <a:rPr lang="en-US" dirty="0">
                <a:ea typeface="ＭＳ Ｐゴシック" charset="-128"/>
              </a:rPr>
              <a:t>Captures less detail.</a:t>
            </a:r>
          </a:p>
          <a:p>
            <a:pPr lvl="2" eaLnBrk="1" hangingPunct="1"/>
            <a:r>
              <a:rPr lang="en-US" dirty="0">
                <a:ea typeface="ＭＳ Ｐゴシック" charset="-128"/>
              </a:rPr>
              <a:t> Pixels are larger. </a:t>
            </a:r>
          </a:p>
          <a:p>
            <a:pPr lvl="1" eaLnBrk="1" hangingPunct="1"/>
            <a:r>
              <a:rPr lang="en-US" dirty="0">
                <a:ea typeface="ＭＳ Ｐゴシック" charset="-128"/>
              </a:rPr>
              <a:t>Images appear fuzzy. </a:t>
            </a:r>
          </a:p>
          <a:p>
            <a:pPr eaLnBrk="1" hangingPunct="1"/>
            <a:r>
              <a:rPr lang="en-US" dirty="0"/>
              <a:t>High spatial resolutions yield large file sizes but better image quality.</a:t>
            </a:r>
          </a:p>
        </p:txBody>
      </p:sp>
      <p:sp>
        <p:nvSpPr>
          <p:cNvPr id="47106" name="Slide Number Placeholder 4"/>
          <p:cNvSpPr>
            <a:spLocks noGrp="1"/>
          </p:cNvSpPr>
          <p:nvPr>
            <p:ph type="sldNum" sz="quarter" idx="12"/>
          </p:nvPr>
        </p:nvSpPr>
        <p:spPr>
          <a:noFill/>
        </p:spPr>
        <p:txBody>
          <a:bodyPr/>
          <a:lstStyle/>
          <a:p>
            <a:fld id="{44AB667E-218F-402D-BE11-501EAB7C5EDA}" type="slidenum">
              <a:rPr lang="en-US" smtClean="0"/>
              <a:pPr/>
              <a:t>17</a:t>
            </a:fld>
            <a:endParaRPr lang="en-US" smtClean="0"/>
          </a:p>
        </p:txBody>
      </p:sp>
      <p:grpSp>
        <p:nvGrpSpPr>
          <p:cNvPr id="47109" name="Group 9"/>
          <p:cNvGrpSpPr>
            <a:grpSpLocks/>
          </p:cNvGrpSpPr>
          <p:nvPr/>
        </p:nvGrpSpPr>
        <p:grpSpPr bwMode="auto">
          <a:xfrm>
            <a:off x="6553200" y="1066800"/>
            <a:ext cx="1676400" cy="1600200"/>
            <a:chOff x="4224" y="768"/>
            <a:chExt cx="1104" cy="1104"/>
          </a:xfrm>
        </p:grpSpPr>
        <p:pic>
          <p:nvPicPr>
            <p:cNvPr id="47113" name="Picture 5" descr="Figure 6"/>
            <p:cNvPicPr>
              <a:picLocks noChangeAspect="1" noChangeArrowheads="1"/>
            </p:cNvPicPr>
            <p:nvPr/>
          </p:nvPicPr>
          <p:blipFill>
            <a:blip r:embed="rId3"/>
            <a:srcRect/>
            <a:stretch>
              <a:fillRect/>
            </a:stretch>
          </p:blipFill>
          <p:spPr bwMode="auto">
            <a:xfrm>
              <a:off x="4327" y="864"/>
              <a:ext cx="953" cy="960"/>
            </a:xfrm>
            <a:prstGeom prst="rect">
              <a:avLst/>
            </a:prstGeom>
            <a:noFill/>
            <a:ln w="9525">
              <a:noFill/>
              <a:miter lim="800000"/>
              <a:headEnd/>
              <a:tailEnd/>
            </a:ln>
          </p:spPr>
        </p:pic>
        <p:sp>
          <p:nvSpPr>
            <p:cNvPr id="79878" name="Rectangle 6"/>
            <p:cNvSpPr>
              <a:spLocks noChangeArrowheads="1"/>
            </p:cNvSpPr>
            <p:nvPr/>
          </p:nvSpPr>
          <p:spPr bwMode="auto">
            <a:xfrm>
              <a:off x="4224" y="768"/>
              <a:ext cx="1104" cy="1104"/>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grpSp>
        <p:nvGrpSpPr>
          <p:cNvPr id="47110" name="Group 8"/>
          <p:cNvGrpSpPr>
            <a:grpSpLocks/>
          </p:cNvGrpSpPr>
          <p:nvPr/>
        </p:nvGrpSpPr>
        <p:grpSpPr bwMode="auto">
          <a:xfrm>
            <a:off x="6594958" y="3181350"/>
            <a:ext cx="1676400" cy="1524000"/>
            <a:chOff x="4176" y="2160"/>
            <a:chExt cx="1152" cy="1152"/>
          </a:xfrm>
        </p:grpSpPr>
        <p:pic>
          <p:nvPicPr>
            <p:cNvPr id="47111" name="Picture 4" descr="Figure 6"/>
            <p:cNvPicPr>
              <a:picLocks noChangeAspect="1" noChangeArrowheads="1"/>
            </p:cNvPicPr>
            <p:nvPr/>
          </p:nvPicPr>
          <p:blipFill>
            <a:blip r:embed="rId4"/>
            <a:srcRect/>
            <a:stretch>
              <a:fillRect/>
            </a:stretch>
          </p:blipFill>
          <p:spPr bwMode="auto">
            <a:xfrm>
              <a:off x="4271" y="2245"/>
              <a:ext cx="1009" cy="1019"/>
            </a:xfrm>
            <a:prstGeom prst="rect">
              <a:avLst/>
            </a:prstGeom>
            <a:noFill/>
            <a:ln w="9525">
              <a:noFill/>
              <a:miter lim="800000"/>
              <a:headEnd/>
              <a:tailEnd/>
            </a:ln>
          </p:spPr>
        </p:pic>
        <p:sp>
          <p:nvSpPr>
            <p:cNvPr id="79879" name="Rectangle 7"/>
            <p:cNvSpPr>
              <a:spLocks noChangeArrowheads="1"/>
            </p:cNvSpPr>
            <p:nvPr/>
          </p:nvSpPr>
          <p:spPr bwMode="auto">
            <a:xfrm>
              <a:off x="4176" y="2160"/>
              <a:ext cx="1152" cy="1152"/>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pPr eaLnBrk="1" hangingPunct="1"/>
            <a:r>
              <a:rPr lang="en-US"/>
              <a:t>DEVICE-DEPENDENCE</a:t>
            </a:r>
          </a:p>
        </p:txBody>
      </p:sp>
      <p:sp>
        <p:nvSpPr>
          <p:cNvPr id="49156" name="Rectangle 3"/>
          <p:cNvSpPr>
            <a:spLocks noGrp="1" noChangeArrowheads="1"/>
          </p:cNvSpPr>
          <p:nvPr>
            <p:ph idx="1"/>
          </p:nvPr>
        </p:nvSpPr>
        <p:spPr>
          <a:xfrm>
            <a:off x="228600" y="1447800"/>
            <a:ext cx="8915400" cy="4530725"/>
          </a:xfrm>
        </p:spPr>
        <p:txBody>
          <a:bodyPr>
            <a:normAutofit fontScale="92500"/>
          </a:bodyPr>
          <a:lstStyle/>
          <a:p>
            <a:pPr eaLnBrk="1" hangingPunct="1"/>
            <a:r>
              <a:rPr lang="en-US"/>
              <a:t>Dimensions of an image depend on the resolution of the output device.</a:t>
            </a:r>
          </a:p>
          <a:p>
            <a:pPr lvl="1" eaLnBrk="1" hangingPunct="1"/>
            <a:r>
              <a:rPr lang="en-US">
                <a:ea typeface="ＭＳ Ｐゴシック" charset="-128"/>
              </a:rPr>
              <a:t>Monitors have low spatial resolution:</a:t>
            </a:r>
          </a:p>
          <a:p>
            <a:pPr lvl="1" eaLnBrk="1" hangingPunct="1">
              <a:buFont typeface="Wingdings" charset="2"/>
              <a:buNone/>
            </a:pPr>
            <a:r>
              <a:rPr lang="en-US">
                <a:ea typeface="ＭＳ Ｐゴシック" charset="-128"/>
              </a:rPr>
              <a:t> 		72 ppi (Mac) or 96 ppi (PC).</a:t>
            </a:r>
          </a:p>
          <a:p>
            <a:pPr lvl="1" eaLnBrk="1" hangingPunct="1"/>
            <a:r>
              <a:rPr lang="en-US">
                <a:ea typeface="ＭＳ Ｐゴシック" charset="-128"/>
              </a:rPr>
              <a:t> Printers have higher spatial resolutions:</a:t>
            </a:r>
          </a:p>
          <a:p>
            <a:pPr lvl="1" eaLnBrk="1" hangingPunct="1">
              <a:buFont typeface="Wingdings" charset="2"/>
              <a:buNone/>
            </a:pPr>
            <a:r>
              <a:rPr lang="en-US">
                <a:ea typeface="ＭＳ Ｐゴシック" charset="-128"/>
              </a:rPr>
              <a:t>		300 dpi to 2400 dpi.</a:t>
            </a:r>
          </a:p>
          <a:p>
            <a:pPr eaLnBrk="1" hangingPunct="1"/>
            <a:r>
              <a:rPr lang="en-US"/>
              <a:t>Bitmapped images are device-dependent.</a:t>
            </a:r>
          </a:p>
          <a:p>
            <a:pPr lvl="1" eaLnBrk="1" hangingPunct="1"/>
            <a:r>
              <a:rPr lang="en-US">
                <a:ea typeface="ＭＳ Ｐゴシック" charset="-128"/>
              </a:rPr>
              <a:t>300 ppi image prints the original size on 300 dpi printer.</a:t>
            </a:r>
          </a:p>
          <a:p>
            <a:pPr lvl="1" eaLnBrk="1" hangingPunct="1"/>
            <a:r>
              <a:rPr lang="en-US">
                <a:ea typeface="ＭＳ Ｐゴシック" charset="-128"/>
              </a:rPr>
              <a:t>Same image is greatly enlarged on a 72 ppi monitor.</a:t>
            </a:r>
          </a:p>
        </p:txBody>
      </p:sp>
      <p:sp>
        <p:nvSpPr>
          <p:cNvPr id="49154" name="Slide Number Placeholder 4"/>
          <p:cNvSpPr>
            <a:spLocks noGrp="1"/>
          </p:cNvSpPr>
          <p:nvPr>
            <p:ph type="sldNum" sz="quarter" idx="12"/>
          </p:nvPr>
        </p:nvSpPr>
        <p:spPr>
          <a:noFill/>
        </p:spPr>
        <p:txBody>
          <a:bodyPr/>
          <a:lstStyle/>
          <a:p>
            <a:fld id="{06FEBD04-D41E-4509-836E-F784B885C10E}" type="slidenum">
              <a:rPr lang="en-US" smtClean="0"/>
              <a:pPr/>
              <a:t>18</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pPr eaLnBrk="1" hangingPunct="1"/>
            <a:r>
              <a:rPr lang="en-US"/>
              <a:t>COLOR RESOLUTION</a:t>
            </a:r>
          </a:p>
        </p:txBody>
      </p:sp>
      <p:sp>
        <p:nvSpPr>
          <p:cNvPr id="51204" name="Rectangle 3"/>
          <p:cNvSpPr>
            <a:spLocks noGrp="1" noChangeArrowheads="1"/>
          </p:cNvSpPr>
          <p:nvPr>
            <p:ph idx="1"/>
          </p:nvPr>
        </p:nvSpPr>
        <p:spPr>
          <a:xfrm>
            <a:off x="228600" y="1447800"/>
            <a:ext cx="8534400" cy="4648200"/>
          </a:xfrm>
        </p:spPr>
        <p:txBody>
          <a:bodyPr>
            <a:normAutofit lnSpcReduction="10000"/>
          </a:bodyPr>
          <a:lstStyle/>
          <a:p>
            <a:pPr eaLnBrk="1" hangingPunct="1"/>
            <a:r>
              <a:rPr lang="en-US"/>
              <a:t>Bit-depth determines color resolution.</a:t>
            </a:r>
          </a:p>
          <a:p>
            <a:pPr eaLnBrk="1" hangingPunct="1"/>
            <a:r>
              <a:rPr lang="en-US"/>
              <a:t>Making the bit-depth choice:</a:t>
            </a:r>
          </a:p>
          <a:p>
            <a:pPr lvl="1" eaLnBrk="1" hangingPunct="1"/>
            <a:r>
              <a:rPr lang="en-US">
                <a:ea typeface="ＭＳ Ｐゴシック" charset="-128"/>
              </a:rPr>
              <a:t>Simple color images do not require many colors. Low bit-depth yields small file size.</a:t>
            </a:r>
          </a:p>
          <a:p>
            <a:pPr lvl="1" eaLnBrk="1" hangingPunct="1"/>
            <a:r>
              <a:rPr lang="en-US">
                <a:ea typeface="ＭＳ Ｐゴシック" charset="-128"/>
              </a:rPr>
              <a:t>Complex color images require millions of colors. High bit-depth yields better quality but larger files.</a:t>
            </a:r>
          </a:p>
          <a:p>
            <a:pPr eaLnBrk="1" hangingPunct="1"/>
            <a:r>
              <a:rPr lang="en-US"/>
              <a:t>Low color resolution may cause </a:t>
            </a:r>
            <a:r>
              <a:rPr lang="en-US">
                <a:solidFill>
                  <a:srgbClr val="FF5A14"/>
                </a:solidFill>
              </a:rPr>
              <a:t>quantization </a:t>
            </a:r>
            <a:r>
              <a:rPr lang="en-US"/>
              <a:t>and </a:t>
            </a:r>
            <a:r>
              <a:rPr lang="en-US">
                <a:solidFill>
                  <a:srgbClr val="FF5A14"/>
                </a:solidFill>
              </a:rPr>
              <a:t>color banding</a:t>
            </a:r>
            <a:r>
              <a:rPr lang="en-US"/>
              <a:t>.</a:t>
            </a:r>
          </a:p>
          <a:p>
            <a:pPr lvl="1" eaLnBrk="1" hangingPunct="1"/>
            <a:r>
              <a:rPr lang="en-US">
                <a:ea typeface="ＭＳ Ｐゴシック" charset="-128"/>
              </a:rPr>
              <a:t> Quantization leads to breaks </a:t>
            </a:r>
            <a:br>
              <a:rPr lang="en-US">
                <a:ea typeface="ＭＳ Ｐゴシック" charset="-128"/>
              </a:rPr>
            </a:br>
            <a:r>
              <a:rPr lang="en-US">
                <a:ea typeface="ＭＳ Ｐゴシック" charset="-128"/>
              </a:rPr>
              <a:t>in shades of continuous tone images.</a:t>
            </a:r>
          </a:p>
        </p:txBody>
      </p:sp>
      <p:sp>
        <p:nvSpPr>
          <p:cNvPr id="51202" name="Slide Number Placeholder 4"/>
          <p:cNvSpPr>
            <a:spLocks noGrp="1"/>
          </p:cNvSpPr>
          <p:nvPr>
            <p:ph type="sldNum" sz="quarter" idx="12"/>
          </p:nvPr>
        </p:nvSpPr>
        <p:spPr>
          <a:noFill/>
        </p:spPr>
        <p:txBody>
          <a:bodyPr/>
          <a:lstStyle/>
          <a:p>
            <a:fld id="{F687AF61-DB07-4CA6-913F-884969F6C9B3}" type="slidenum">
              <a:rPr lang="en-US" smtClean="0"/>
              <a:pPr/>
              <a:t>19</a:t>
            </a:fld>
            <a:endParaRPr lang="en-US" smtClean="0"/>
          </a:p>
        </p:txBody>
      </p:sp>
      <p:grpSp>
        <p:nvGrpSpPr>
          <p:cNvPr id="51205" name="Group 6"/>
          <p:cNvGrpSpPr>
            <a:grpSpLocks/>
          </p:cNvGrpSpPr>
          <p:nvPr/>
        </p:nvGrpSpPr>
        <p:grpSpPr bwMode="auto">
          <a:xfrm>
            <a:off x="6309869" y="4821238"/>
            <a:ext cx="2501900" cy="685800"/>
            <a:chOff x="3744" y="3408"/>
            <a:chExt cx="1632" cy="528"/>
          </a:xfrm>
        </p:grpSpPr>
        <p:pic>
          <p:nvPicPr>
            <p:cNvPr id="51206" name="Picture 4" descr="Figure 6"/>
            <p:cNvPicPr>
              <a:picLocks noChangeAspect="1" noChangeArrowheads="1"/>
            </p:cNvPicPr>
            <p:nvPr/>
          </p:nvPicPr>
          <p:blipFill>
            <a:blip r:embed="rId3"/>
            <a:srcRect/>
            <a:stretch>
              <a:fillRect/>
            </a:stretch>
          </p:blipFill>
          <p:spPr bwMode="auto">
            <a:xfrm>
              <a:off x="3792" y="3470"/>
              <a:ext cx="1563" cy="418"/>
            </a:xfrm>
            <a:prstGeom prst="rect">
              <a:avLst/>
            </a:prstGeom>
            <a:noFill/>
            <a:ln w="9525">
              <a:noFill/>
              <a:miter lim="800000"/>
              <a:headEnd/>
              <a:tailEnd/>
            </a:ln>
          </p:spPr>
        </p:pic>
        <p:sp>
          <p:nvSpPr>
            <p:cNvPr id="84997" name="Rectangle 5"/>
            <p:cNvSpPr>
              <a:spLocks noChangeArrowheads="1"/>
            </p:cNvSpPr>
            <p:nvPr/>
          </p:nvSpPr>
          <p:spPr bwMode="auto">
            <a:xfrm>
              <a:off x="3744" y="3408"/>
              <a:ext cx="1632" cy="528"/>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p:txBody>
          <a:bodyPr/>
          <a:lstStyle/>
          <a:p>
            <a:pPr eaLnBrk="1" hangingPunct="1"/>
            <a:r>
              <a:rPr lang="en-US"/>
              <a:t>CHAPTER HIGHLIGHTS</a:t>
            </a:r>
          </a:p>
        </p:txBody>
      </p:sp>
      <p:sp>
        <p:nvSpPr>
          <p:cNvPr id="16388" name="Rectangle 3"/>
          <p:cNvSpPr>
            <a:spLocks noGrp="1" noChangeArrowheads="1"/>
          </p:cNvSpPr>
          <p:nvPr>
            <p:ph idx="1"/>
          </p:nvPr>
        </p:nvSpPr>
        <p:spPr/>
        <p:txBody>
          <a:bodyPr/>
          <a:lstStyle/>
          <a:p>
            <a:pPr eaLnBrk="1" hangingPunct="1"/>
            <a:r>
              <a:rPr lang="en-US"/>
              <a:t>Key elements of traditional graphics.</a:t>
            </a:r>
          </a:p>
          <a:p>
            <a:pPr eaLnBrk="1" hangingPunct="1"/>
            <a:r>
              <a:rPr lang="en-US"/>
              <a:t>Features and uses of computer graphics.</a:t>
            </a:r>
          </a:p>
          <a:p>
            <a:pPr lvl="1" eaLnBrk="1" hangingPunct="1"/>
            <a:r>
              <a:rPr lang="en-US">
                <a:ea typeface="ＭＳ Ｐゴシック" charset="-128"/>
              </a:rPr>
              <a:t> Bitmapped images.</a:t>
            </a:r>
          </a:p>
          <a:p>
            <a:pPr lvl="1" eaLnBrk="1" hangingPunct="1"/>
            <a:r>
              <a:rPr lang="en-US">
                <a:ea typeface="ＭＳ Ｐゴシック" charset="-128"/>
              </a:rPr>
              <a:t> Vector-drawn images.</a:t>
            </a:r>
          </a:p>
          <a:p>
            <a:pPr lvl="1" eaLnBrk="1" hangingPunct="1"/>
            <a:r>
              <a:rPr lang="en-US">
                <a:ea typeface="ＭＳ Ｐゴシック" charset="-128"/>
              </a:rPr>
              <a:t> 3-D graphics.</a:t>
            </a:r>
          </a:p>
          <a:p>
            <a:pPr eaLnBrk="1" hangingPunct="1"/>
            <a:r>
              <a:rPr lang="en-US"/>
              <a:t>Guidelines for using graphics in multimedia.</a:t>
            </a:r>
          </a:p>
          <a:p>
            <a:pPr lvl="1" eaLnBrk="1" hangingPunct="1"/>
            <a:endParaRPr lang="en-US">
              <a:ea typeface="ＭＳ Ｐゴシック" charset="-128"/>
            </a:endParaRPr>
          </a:p>
        </p:txBody>
      </p:sp>
      <p:sp>
        <p:nvSpPr>
          <p:cNvPr id="16386" name="Slide Number Placeholder 4"/>
          <p:cNvSpPr>
            <a:spLocks noGrp="1"/>
          </p:cNvSpPr>
          <p:nvPr>
            <p:ph type="sldNum" sz="quarter" idx="12"/>
          </p:nvPr>
        </p:nvSpPr>
        <p:spPr>
          <a:noFill/>
        </p:spPr>
        <p:txBody>
          <a:bodyPr/>
          <a:lstStyle/>
          <a:p>
            <a:fld id="{A34A567E-4CC7-4BFA-A809-17066DCC1118}" type="slidenum">
              <a:rPr lang="en-US" smtClean="0"/>
              <a:pPr/>
              <a:t>2</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a:t>RESAMPLING BITMAPPED IMAGE</a:t>
            </a:r>
          </a:p>
        </p:txBody>
      </p:sp>
      <p:sp>
        <p:nvSpPr>
          <p:cNvPr id="53252" name="Rectangle 3"/>
          <p:cNvSpPr>
            <a:spLocks noGrp="1" noChangeArrowheads="1"/>
          </p:cNvSpPr>
          <p:nvPr>
            <p:ph idx="1"/>
          </p:nvPr>
        </p:nvSpPr>
        <p:spPr>
          <a:xfrm>
            <a:off x="228600" y="1447800"/>
            <a:ext cx="8534400" cy="4648200"/>
          </a:xfrm>
        </p:spPr>
        <p:txBody>
          <a:bodyPr/>
          <a:lstStyle/>
          <a:p>
            <a:pPr eaLnBrk="1" hangingPunct="1"/>
            <a:r>
              <a:rPr lang="en-US"/>
              <a:t>Process of increasing or decreasing the number of samples described in a file.</a:t>
            </a:r>
          </a:p>
          <a:p>
            <a:pPr lvl="1" eaLnBrk="1" hangingPunct="1"/>
            <a:r>
              <a:rPr lang="en-US">
                <a:ea typeface="ＭＳ Ｐゴシック" charset="-128"/>
              </a:rPr>
              <a:t>Often need to control spatial resolution of bitmapped images.</a:t>
            </a:r>
          </a:p>
          <a:p>
            <a:pPr lvl="2" eaLnBrk="1" hangingPunct="1"/>
            <a:r>
              <a:rPr lang="en-US">
                <a:ea typeface="ＭＳ Ｐゴシック" charset="-128"/>
              </a:rPr>
              <a:t>72 ppi for web display.</a:t>
            </a:r>
          </a:p>
          <a:p>
            <a:pPr lvl="2" eaLnBrk="1" hangingPunct="1"/>
            <a:r>
              <a:rPr lang="en-US">
                <a:ea typeface="ＭＳ Ｐゴシック" charset="-128"/>
              </a:rPr>
              <a:t>300 ppi for laser output.</a:t>
            </a:r>
          </a:p>
          <a:p>
            <a:pPr eaLnBrk="1" hangingPunct="1"/>
            <a:r>
              <a:rPr lang="en-US">
                <a:solidFill>
                  <a:srgbClr val="FF5A14"/>
                </a:solidFill>
              </a:rPr>
              <a:t>Upsampling</a:t>
            </a:r>
            <a:r>
              <a:rPr lang="en-US"/>
              <a:t>: adding samples to the file.</a:t>
            </a:r>
          </a:p>
          <a:p>
            <a:pPr eaLnBrk="1" hangingPunct="1"/>
            <a:r>
              <a:rPr lang="en-US">
                <a:solidFill>
                  <a:srgbClr val="FF5A14"/>
                </a:solidFill>
              </a:rPr>
              <a:t>Downsampling</a:t>
            </a:r>
            <a:r>
              <a:rPr lang="en-US"/>
              <a:t>: reducing the samples in the image.</a:t>
            </a:r>
          </a:p>
        </p:txBody>
      </p:sp>
      <p:sp>
        <p:nvSpPr>
          <p:cNvPr id="53250" name="Slide Number Placeholder 4"/>
          <p:cNvSpPr>
            <a:spLocks noGrp="1"/>
          </p:cNvSpPr>
          <p:nvPr>
            <p:ph type="sldNum" sz="quarter" idx="12"/>
          </p:nvPr>
        </p:nvSpPr>
        <p:spPr>
          <a:noFill/>
        </p:spPr>
        <p:txBody>
          <a:bodyPr/>
          <a:lstStyle/>
          <a:p>
            <a:fld id="{7FC73EDA-3101-4D30-A743-C85405697E35}" type="slidenum">
              <a:rPr lang="en-US" smtClean="0"/>
              <a:pPr/>
              <a:t>20</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pPr eaLnBrk="1" hangingPunct="1"/>
            <a:r>
              <a:rPr lang="en-US"/>
              <a:t>RESAMPLING BITMAPPED IMAGE</a:t>
            </a:r>
          </a:p>
        </p:txBody>
      </p:sp>
      <p:sp>
        <p:nvSpPr>
          <p:cNvPr id="55300" name="Rectangle 3"/>
          <p:cNvSpPr>
            <a:spLocks noGrp="1" noChangeArrowheads="1"/>
          </p:cNvSpPr>
          <p:nvPr>
            <p:ph idx="1"/>
          </p:nvPr>
        </p:nvSpPr>
        <p:spPr>
          <a:xfrm>
            <a:off x="228600" y="1447800"/>
            <a:ext cx="8534400" cy="4648200"/>
          </a:xfrm>
        </p:spPr>
        <p:txBody>
          <a:bodyPr/>
          <a:lstStyle/>
          <a:p>
            <a:pPr eaLnBrk="1" hangingPunct="1"/>
            <a:r>
              <a:rPr lang="en-US">
                <a:solidFill>
                  <a:srgbClr val="FF5A14"/>
                </a:solidFill>
              </a:rPr>
              <a:t>Upsampling</a:t>
            </a:r>
            <a:r>
              <a:rPr lang="en-US"/>
              <a:t> used to enlarge the physical dimensions of an image on a given device.</a:t>
            </a:r>
          </a:p>
          <a:p>
            <a:pPr lvl="1" eaLnBrk="1" hangingPunct="1"/>
            <a:r>
              <a:rPr lang="en-US">
                <a:ea typeface="ＭＳ Ｐゴシック" charset="-128"/>
              </a:rPr>
              <a:t>Software creates additional pixels for the image.</a:t>
            </a:r>
          </a:p>
          <a:p>
            <a:pPr lvl="2" eaLnBrk="1" hangingPunct="1"/>
            <a:r>
              <a:rPr lang="en-US">
                <a:ea typeface="ＭＳ Ｐゴシック" charset="-128"/>
              </a:rPr>
              <a:t>Algorithms interpolate the pixel and color to add.</a:t>
            </a:r>
          </a:p>
          <a:p>
            <a:pPr lvl="1" eaLnBrk="1" hangingPunct="1"/>
            <a:r>
              <a:rPr lang="en-US">
                <a:ea typeface="ＭＳ Ｐゴシック" charset="-128"/>
              </a:rPr>
              <a:t>Can significantly degrade the original image.</a:t>
            </a:r>
          </a:p>
        </p:txBody>
      </p:sp>
      <p:sp>
        <p:nvSpPr>
          <p:cNvPr id="55298" name="Slide Number Placeholder 4"/>
          <p:cNvSpPr>
            <a:spLocks noGrp="1"/>
          </p:cNvSpPr>
          <p:nvPr>
            <p:ph type="sldNum" sz="quarter" idx="12"/>
          </p:nvPr>
        </p:nvSpPr>
        <p:spPr>
          <a:noFill/>
        </p:spPr>
        <p:txBody>
          <a:bodyPr/>
          <a:lstStyle/>
          <a:p>
            <a:fld id="{0A86CD58-B1CC-47C9-8AF6-AB6AD671EDE7}" type="slidenum">
              <a:rPr lang="en-US" smtClean="0"/>
              <a:pPr/>
              <a:t>21</a:t>
            </a:fld>
            <a:endParaRPr lang="en-US" smtClean="0"/>
          </a:p>
        </p:txBody>
      </p:sp>
      <p:grpSp>
        <p:nvGrpSpPr>
          <p:cNvPr id="55301" name="Group 6"/>
          <p:cNvGrpSpPr>
            <a:grpSpLocks/>
          </p:cNvGrpSpPr>
          <p:nvPr/>
        </p:nvGrpSpPr>
        <p:grpSpPr bwMode="auto">
          <a:xfrm>
            <a:off x="2133600" y="4029075"/>
            <a:ext cx="4905375" cy="1895475"/>
            <a:chOff x="1200" y="2349"/>
            <a:chExt cx="3408" cy="1539"/>
          </a:xfrm>
        </p:grpSpPr>
        <p:pic>
          <p:nvPicPr>
            <p:cNvPr id="55302" name="Picture 4" descr="Figure 6"/>
            <p:cNvPicPr>
              <a:picLocks noChangeAspect="1" noChangeArrowheads="1"/>
            </p:cNvPicPr>
            <p:nvPr/>
          </p:nvPicPr>
          <p:blipFill>
            <a:blip r:embed="rId3"/>
            <a:srcRect/>
            <a:stretch>
              <a:fillRect/>
            </a:stretch>
          </p:blipFill>
          <p:spPr bwMode="auto">
            <a:xfrm>
              <a:off x="1200" y="2349"/>
              <a:ext cx="3408" cy="1539"/>
            </a:xfrm>
            <a:prstGeom prst="rect">
              <a:avLst/>
            </a:prstGeom>
            <a:noFill/>
            <a:ln w="9525">
              <a:noFill/>
              <a:miter lim="800000"/>
              <a:headEnd/>
              <a:tailEnd/>
            </a:ln>
          </p:spPr>
        </p:pic>
        <p:sp>
          <p:nvSpPr>
            <p:cNvPr id="99333" name="Rectangle 5"/>
            <p:cNvSpPr>
              <a:spLocks noChangeArrowheads="1"/>
            </p:cNvSpPr>
            <p:nvPr/>
          </p:nvSpPr>
          <p:spPr bwMode="auto">
            <a:xfrm>
              <a:off x="1200" y="2400"/>
              <a:ext cx="3312" cy="1440"/>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pPr eaLnBrk="1" hangingPunct="1"/>
            <a:r>
              <a:rPr lang="en-US"/>
              <a:t>RESAMPLING BITMAPPED IMAGE</a:t>
            </a:r>
          </a:p>
        </p:txBody>
      </p:sp>
      <p:sp>
        <p:nvSpPr>
          <p:cNvPr id="57348" name="Rectangle 3"/>
          <p:cNvSpPr>
            <a:spLocks noGrp="1" noChangeArrowheads="1"/>
          </p:cNvSpPr>
          <p:nvPr>
            <p:ph idx="1"/>
          </p:nvPr>
        </p:nvSpPr>
        <p:spPr>
          <a:xfrm>
            <a:off x="228600" y="1447800"/>
            <a:ext cx="8534400" cy="4648200"/>
          </a:xfrm>
        </p:spPr>
        <p:txBody>
          <a:bodyPr/>
          <a:lstStyle/>
          <a:p>
            <a:pPr eaLnBrk="1" hangingPunct="1"/>
            <a:r>
              <a:rPr lang="en-US">
                <a:solidFill>
                  <a:srgbClr val="FF5A14"/>
                </a:solidFill>
              </a:rPr>
              <a:t>Downsampling: </a:t>
            </a:r>
            <a:r>
              <a:rPr lang="en-US"/>
              <a:t>reducing the pixels in the file can produce smaller images that maintain good quality.</a:t>
            </a:r>
          </a:p>
          <a:p>
            <a:pPr eaLnBrk="1" hangingPunct="1"/>
            <a:r>
              <a:rPr lang="en-US"/>
              <a:t>Best Practice:</a:t>
            </a:r>
          </a:p>
          <a:p>
            <a:pPr lvl="1" eaLnBrk="1" hangingPunct="1"/>
            <a:r>
              <a:rPr lang="en-US">
                <a:ea typeface="ＭＳ Ｐゴシック" charset="-128"/>
              </a:rPr>
              <a:t>Capture at highest possible spatial resolutions when possible and downsample as needed for various uses of the image.</a:t>
            </a:r>
          </a:p>
        </p:txBody>
      </p:sp>
      <p:sp>
        <p:nvSpPr>
          <p:cNvPr id="57346" name="Slide Number Placeholder 4"/>
          <p:cNvSpPr>
            <a:spLocks noGrp="1"/>
          </p:cNvSpPr>
          <p:nvPr>
            <p:ph type="sldNum" sz="quarter" idx="12"/>
          </p:nvPr>
        </p:nvSpPr>
        <p:spPr>
          <a:noFill/>
        </p:spPr>
        <p:txBody>
          <a:bodyPr/>
          <a:lstStyle/>
          <a:p>
            <a:fld id="{F623C098-5CBC-45F9-BA00-2ED2BB477D14}" type="slidenum">
              <a:rPr lang="en-US" smtClean="0"/>
              <a:pPr/>
              <a:t>22</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p:cNvSpPr>
            <a:spLocks noGrp="1" noChangeArrowheads="1"/>
          </p:cNvSpPr>
          <p:nvPr>
            <p:ph type="title"/>
          </p:nvPr>
        </p:nvSpPr>
        <p:spPr/>
        <p:txBody>
          <a:bodyPr/>
          <a:lstStyle/>
          <a:p>
            <a:pPr eaLnBrk="1" hangingPunct="1"/>
            <a:r>
              <a:rPr lang="en-US"/>
              <a:t>RESIZE without RESAMPLING</a:t>
            </a:r>
          </a:p>
        </p:txBody>
      </p:sp>
      <p:sp>
        <p:nvSpPr>
          <p:cNvPr id="59396" name="Rectangle 3"/>
          <p:cNvSpPr>
            <a:spLocks noGrp="1" noChangeArrowheads="1"/>
          </p:cNvSpPr>
          <p:nvPr>
            <p:ph idx="1"/>
          </p:nvPr>
        </p:nvSpPr>
        <p:spPr/>
        <p:txBody>
          <a:bodyPr/>
          <a:lstStyle/>
          <a:p>
            <a:pPr eaLnBrk="1" hangingPunct="1"/>
            <a:r>
              <a:rPr lang="en-US"/>
              <a:t>A bitmapped image can be resized without resampling.</a:t>
            </a:r>
          </a:p>
          <a:p>
            <a:pPr lvl="1" eaLnBrk="1" hangingPunct="1"/>
            <a:r>
              <a:rPr lang="en-US">
                <a:ea typeface="ＭＳ Ｐゴシック" charset="-128"/>
              </a:rPr>
              <a:t>Enlarging a printout may produce acceptable results.</a:t>
            </a:r>
          </a:p>
          <a:p>
            <a:pPr lvl="2" eaLnBrk="1" hangingPunct="1"/>
            <a:r>
              <a:rPr lang="en-US">
                <a:solidFill>
                  <a:srgbClr val="FF5A14"/>
                </a:solidFill>
                <a:ea typeface="ＭＳ Ｐゴシック" charset="-128"/>
              </a:rPr>
              <a:t>Caution:</a:t>
            </a:r>
            <a:r>
              <a:rPr lang="en-US">
                <a:ea typeface="ＭＳ Ｐゴシック" charset="-128"/>
              </a:rPr>
              <a:t> excessive enlargement will distort the image with blocky, mottled surface appearance. </a:t>
            </a:r>
          </a:p>
          <a:p>
            <a:pPr lvl="1" eaLnBrk="1" hangingPunct="1"/>
            <a:r>
              <a:rPr lang="en-US">
                <a:ea typeface="ＭＳ Ｐゴシック" charset="-128"/>
              </a:rPr>
              <a:t>Reducing the image size without resampling can produce high quality printouts.</a:t>
            </a:r>
          </a:p>
          <a:p>
            <a:pPr lvl="2" eaLnBrk="1" hangingPunct="1"/>
            <a:r>
              <a:rPr lang="en-US">
                <a:ea typeface="ＭＳ Ｐゴシック" charset="-128"/>
              </a:rPr>
              <a:t>Pixels are packed more closely together.</a:t>
            </a:r>
          </a:p>
        </p:txBody>
      </p:sp>
      <p:sp>
        <p:nvSpPr>
          <p:cNvPr id="59394" name="Slide Number Placeholder 4"/>
          <p:cNvSpPr>
            <a:spLocks noGrp="1"/>
          </p:cNvSpPr>
          <p:nvPr>
            <p:ph type="sldNum" sz="quarter" idx="12"/>
          </p:nvPr>
        </p:nvSpPr>
        <p:spPr>
          <a:noFill/>
        </p:spPr>
        <p:txBody>
          <a:bodyPr/>
          <a:lstStyle/>
          <a:p>
            <a:fld id="{1AA8ABEF-3DB8-4011-ABE3-B06E82146F39}" type="slidenum">
              <a:rPr lang="en-US" smtClean="0"/>
              <a:pPr/>
              <a:t>23</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ChangeArrowheads="1"/>
          </p:cNvSpPr>
          <p:nvPr>
            <p:ph type="title"/>
          </p:nvPr>
        </p:nvSpPr>
        <p:spPr/>
        <p:txBody>
          <a:bodyPr/>
          <a:lstStyle/>
          <a:p>
            <a:pPr eaLnBrk="1" hangingPunct="1"/>
            <a:r>
              <a:rPr lang="en-US"/>
              <a:t>RESIZE without RESAMPLING</a:t>
            </a:r>
          </a:p>
        </p:txBody>
      </p:sp>
      <p:sp>
        <p:nvSpPr>
          <p:cNvPr id="61444" name="Rectangle 3"/>
          <p:cNvSpPr>
            <a:spLocks noGrp="1" noChangeArrowheads="1"/>
          </p:cNvSpPr>
          <p:nvPr>
            <p:ph idx="1"/>
          </p:nvPr>
        </p:nvSpPr>
        <p:spPr>
          <a:xfrm>
            <a:off x="228600" y="1600200"/>
            <a:ext cx="3657600" cy="4530725"/>
          </a:xfrm>
        </p:spPr>
        <p:txBody>
          <a:bodyPr/>
          <a:lstStyle/>
          <a:p>
            <a:pPr eaLnBrk="1" hangingPunct="1"/>
            <a:r>
              <a:rPr lang="en-US"/>
              <a:t>Excessive enlarging without resampling can lead to distorted images.</a:t>
            </a:r>
          </a:p>
        </p:txBody>
      </p:sp>
      <p:sp>
        <p:nvSpPr>
          <p:cNvPr id="61442" name="Slide Number Placeholder 4"/>
          <p:cNvSpPr>
            <a:spLocks noGrp="1"/>
          </p:cNvSpPr>
          <p:nvPr>
            <p:ph type="sldNum" sz="quarter" idx="12"/>
          </p:nvPr>
        </p:nvSpPr>
        <p:spPr>
          <a:noFill/>
        </p:spPr>
        <p:txBody>
          <a:bodyPr/>
          <a:lstStyle/>
          <a:p>
            <a:fld id="{D4C988D5-7D3A-4C81-BD05-F0E9CDD3864B}" type="slidenum">
              <a:rPr lang="en-US" smtClean="0"/>
              <a:pPr/>
              <a:t>24</a:t>
            </a:fld>
            <a:endParaRPr lang="en-US" smtClean="0"/>
          </a:p>
        </p:txBody>
      </p:sp>
      <p:grpSp>
        <p:nvGrpSpPr>
          <p:cNvPr id="61445" name="Group 6"/>
          <p:cNvGrpSpPr>
            <a:grpSpLocks/>
          </p:cNvGrpSpPr>
          <p:nvPr/>
        </p:nvGrpSpPr>
        <p:grpSpPr bwMode="auto">
          <a:xfrm>
            <a:off x="4114800" y="1447800"/>
            <a:ext cx="4343400" cy="4038600"/>
            <a:chOff x="2496" y="1296"/>
            <a:chExt cx="2736" cy="2544"/>
          </a:xfrm>
        </p:grpSpPr>
        <p:pic>
          <p:nvPicPr>
            <p:cNvPr id="61446" name="Picture 4" descr="Figure 6"/>
            <p:cNvPicPr>
              <a:picLocks noChangeAspect="1" noChangeArrowheads="1"/>
            </p:cNvPicPr>
            <p:nvPr/>
          </p:nvPicPr>
          <p:blipFill>
            <a:blip r:embed="rId3"/>
            <a:srcRect/>
            <a:stretch>
              <a:fillRect/>
            </a:stretch>
          </p:blipFill>
          <p:spPr bwMode="auto">
            <a:xfrm>
              <a:off x="2592" y="1344"/>
              <a:ext cx="2564" cy="2431"/>
            </a:xfrm>
            <a:prstGeom prst="rect">
              <a:avLst/>
            </a:prstGeom>
            <a:noFill/>
            <a:ln w="9525">
              <a:noFill/>
              <a:miter lim="800000"/>
              <a:headEnd/>
              <a:tailEnd/>
            </a:ln>
          </p:spPr>
        </p:pic>
        <p:sp>
          <p:nvSpPr>
            <p:cNvPr id="105477" name="Rectangle 5"/>
            <p:cNvSpPr>
              <a:spLocks noChangeArrowheads="1"/>
            </p:cNvSpPr>
            <p:nvPr/>
          </p:nvSpPr>
          <p:spPr bwMode="auto">
            <a:xfrm>
              <a:off x="2496" y="1296"/>
              <a:ext cx="2736" cy="2544"/>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lstStyle/>
          <a:p>
            <a:pPr eaLnBrk="1" hangingPunct="1"/>
            <a:r>
              <a:rPr lang="en-US"/>
              <a:t>RESIZE without RESAMPLING</a:t>
            </a:r>
          </a:p>
        </p:txBody>
      </p:sp>
      <p:sp>
        <p:nvSpPr>
          <p:cNvPr id="63492" name="Rectangle 3"/>
          <p:cNvSpPr>
            <a:spLocks noGrp="1" noChangeArrowheads="1"/>
          </p:cNvSpPr>
          <p:nvPr>
            <p:ph idx="1"/>
          </p:nvPr>
        </p:nvSpPr>
        <p:spPr>
          <a:xfrm>
            <a:off x="228600" y="1600200"/>
            <a:ext cx="8229600" cy="1295400"/>
          </a:xfrm>
        </p:spPr>
        <p:txBody>
          <a:bodyPr/>
          <a:lstStyle/>
          <a:p>
            <a:pPr eaLnBrk="1" hangingPunct="1"/>
            <a:r>
              <a:rPr lang="en-US"/>
              <a:t>Resizing without resampling has no effect on monitor display of image.</a:t>
            </a:r>
          </a:p>
        </p:txBody>
      </p:sp>
      <p:sp>
        <p:nvSpPr>
          <p:cNvPr id="63490" name="Slide Number Placeholder 4"/>
          <p:cNvSpPr>
            <a:spLocks noGrp="1"/>
          </p:cNvSpPr>
          <p:nvPr>
            <p:ph type="sldNum" sz="quarter" idx="12"/>
          </p:nvPr>
        </p:nvSpPr>
        <p:spPr>
          <a:noFill/>
        </p:spPr>
        <p:txBody>
          <a:bodyPr/>
          <a:lstStyle/>
          <a:p>
            <a:fld id="{B9EE6BDB-CB22-40BE-8998-EB7C979C6341}" type="slidenum">
              <a:rPr lang="en-US" smtClean="0"/>
              <a:pPr/>
              <a:t>25</a:t>
            </a:fld>
            <a:endParaRPr lang="en-US" smtClean="0"/>
          </a:p>
        </p:txBody>
      </p:sp>
      <p:grpSp>
        <p:nvGrpSpPr>
          <p:cNvPr id="63493" name="Group 10"/>
          <p:cNvGrpSpPr>
            <a:grpSpLocks/>
          </p:cNvGrpSpPr>
          <p:nvPr/>
        </p:nvGrpSpPr>
        <p:grpSpPr bwMode="auto">
          <a:xfrm>
            <a:off x="990600" y="2590800"/>
            <a:ext cx="7472363" cy="3338513"/>
            <a:chOff x="429" y="1680"/>
            <a:chExt cx="4707" cy="2103"/>
          </a:xfrm>
        </p:grpSpPr>
        <p:pic>
          <p:nvPicPr>
            <p:cNvPr id="63494" name="Picture 7" descr="Picture 1"/>
            <p:cNvPicPr>
              <a:picLocks noChangeAspect="1" noChangeArrowheads="1"/>
            </p:cNvPicPr>
            <p:nvPr/>
          </p:nvPicPr>
          <p:blipFill>
            <a:blip r:embed="rId3"/>
            <a:srcRect/>
            <a:stretch>
              <a:fillRect/>
            </a:stretch>
          </p:blipFill>
          <p:spPr bwMode="auto">
            <a:xfrm>
              <a:off x="3145" y="1680"/>
              <a:ext cx="1943" cy="1813"/>
            </a:xfrm>
            <a:prstGeom prst="rect">
              <a:avLst/>
            </a:prstGeom>
            <a:noFill/>
            <a:ln w="9525">
              <a:noFill/>
              <a:miter lim="800000"/>
              <a:headEnd/>
              <a:tailEnd/>
            </a:ln>
          </p:spPr>
        </p:pic>
        <p:pic>
          <p:nvPicPr>
            <p:cNvPr id="63495" name="Picture 8" descr="Picture 2"/>
            <p:cNvPicPr>
              <a:picLocks noChangeAspect="1" noChangeArrowheads="1"/>
            </p:cNvPicPr>
            <p:nvPr/>
          </p:nvPicPr>
          <p:blipFill>
            <a:blip r:embed="rId4"/>
            <a:srcRect/>
            <a:stretch>
              <a:fillRect/>
            </a:stretch>
          </p:blipFill>
          <p:spPr bwMode="auto">
            <a:xfrm>
              <a:off x="429" y="1680"/>
              <a:ext cx="1971" cy="1807"/>
            </a:xfrm>
            <a:prstGeom prst="rect">
              <a:avLst/>
            </a:prstGeom>
            <a:noFill/>
            <a:ln w="9525">
              <a:noFill/>
              <a:miter lim="800000"/>
              <a:headEnd/>
              <a:tailEnd/>
            </a:ln>
          </p:spPr>
        </p:pic>
        <p:sp>
          <p:nvSpPr>
            <p:cNvPr id="63496" name="Text Box 9"/>
            <p:cNvSpPr txBox="1">
              <a:spLocks noChangeArrowheads="1"/>
            </p:cNvSpPr>
            <p:nvPr/>
          </p:nvSpPr>
          <p:spPr bwMode="auto">
            <a:xfrm>
              <a:off x="432" y="3552"/>
              <a:ext cx="4704" cy="231"/>
            </a:xfrm>
            <a:prstGeom prst="rect">
              <a:avLst/>
            </a:prstGeom>
            <a:solidFill>
              <a:schemeClr val="accent1"/>
            </a:solidFill>
            <a:ln w="9525">
              <a:noFill/>
              <a:miter lim="800000"/>
              <a:headEnd/>
              <a:tailEnd/>
            </a:ln>
          </p:spPr>
          <p:txBody>
            <a:bodyPr>
              <a:prstTxWarp prst="textNoShape">
                <a:avLst/>
              </a:prstTxWarp>
              <a:spAutoFit/>
            </a:bodyPr>
            <a:lstStyle/>
            <a:p>
              <a:pPr>
                <a:spcBef>
                  <a:spcPct val="50000"/>
                </a:spcBef>
              </a:pPr>
              <a:r>
                <a:rPr lang="en-US" sz="1800">
                  <a:solidFill>
                    <a:srgbClr val="FF5A14"/>
                  </a:solidFill>
                </a:rPr>
                <a:t>Note:</a:t>
              </a:r>
              <a:r>
                <a:rPr lang="en-US" sz="1800"/>
                <a:t> pixel dimensions of image remain the same in both dialog boxes.</a:t>
              </a:r>
              <a:r>
                <a:rPr lang="en-US"/>
                <a:t> </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pPr eaLnBrk="1" hangingPunct="1"/>
            <a:r>
              <a:rPr lang="en-US"/>
              <a:t>COLOR RESOLUTION</a:t>
            </a:r>
          </a:p>
        </p:txBody>
      </p:sp>
      <p:sp>
        <p:nvSpPr>
          <p:cNvPr id="65540" name="Rectangle 3"/>
          <p:cNvSpPr>
            <a:spLocks noGrp="1" noChangeArrowheads="1"/>
          </p:cNvSpPr>
          <p:nvPr>
            <p:ph idx="1"/>
          </p:nvPr>
        </p:nvSpPr>
        <p:spPr>
          <a:xfrm>
            <a:off x="228600" y="1489075"/>
            <a:ext cx="8915400" cy="4530725"/>
          </a:xfrm>
        </p:spPr>
        <p:txBody>
          <a:bodyPr>
            <a:normAutofit lnSpcReduction="10000"/>
          </a:bodyPr>
          <a:lstStyle/>
          <a:p>
            <a:pPr eaLnBrk="1" hangingPunct="1"/>
            <a:r>
              <a:rPr lang="en-US"/>
              <a:t>Indexing</a:t>
            </a:r>
          </a:p>
          <a:p>
            <a:pPr lvl="1" eaLnBrk="1" hangingPunct="1"/>
            <a:r>
              <a:rPr lang="en-US">
                <a:ea typeface="ＭＳ Ｐゴシック" charset="-128"/>
              </a:rPr>
              <a:t>A specific palette of colors is identified to optimize the appearance of lower color resolution image.</a:t>
            </a:r>
          </a:p>
          <a:p>
            <a:pPr lvl="1" eaLnBrk="1" hangingPunct="1"/>
            <a:r>
              <a:rPr lang="en-US">
                <a:ea typeface="ＭＳ Ｐゴシック" charset="-128"/>
              </a:rPr>
              <a:t>Two methods to create the index of colors:</a:t>
            </a:r>
          </a:p>
          <a:p>
            <a:pPr lvl="2" eaLnBrk="1" hangingPunct="1"/>
            <a:r>
              <a:rPr lang="en-US">
                <a:ea typeface="ＭＳ Ｐゴシック" charset="-128"/>
              </a:rPr>
              <a:t> Adaptive</a:t>
            </a:r>
          </a:p>
          <a:p>
            <a:pPr lvl="2" eaLnBrk="1" hangingPunct="1"/>
            <a:r>
              <a:rPr lang="en-US">
                <a:ea typeface="ＭＳ Ｐゴシック" charset="-128"/>
              </a:rPr>
              <a:t> Perceptual.</a:t>
            </a:r>
          </a:p>
          <a:p>
            <a:pPr eaLnBrk="1" hangingPunct="1"/>
            <a:r>
              <a:rPr lang="en-US"/>
              <a:t>Dithering</a:t>
            </a:r>
          </a:p>
          <a:p>
            <a:pPr lvl="1" eaLnBrk="1" hangingPunct="1"/>
            <a:r>
              <a:rPr lang="en-US">
                <a:ea typeface="ＭＳ Ｐゴシック" charset="-128"/>
              </a:rPr>
              <a:t>Combining pixels of different colors to produce another color not available in the indexed palette.</a:t>
            </a:r>
          </a:p>
          <a:p>
            <a:pPr lvl="1" eaLnBrk="1" hangingPunct="1"/>
            <a:r>
              <a:rPr lang="en-US">
                <a:ea typeface="ＭＳ Ｐゴシック" charset="-128"/>
              </a:rPr>
              <a:t>Improves image quality without increasing bit depth.</a:t>
            </a:r>
          </a:p>
        </p:txBody>
      </p:sp>
      <p:sp>
        <p:nvSpPr>
          <p:cNvPr id="65538" name="Slide Number Placeholder 4"/>
          <p:cNvSpPr>
            <a:spLocks noGrp="1"/>
          </p:cNvSpPr>
          <p:nvPr>
            <p:ph type="sldNum" sz="quarter" idx="12"/>
          </p:nvPr>
        </p:nvSpPr>
        <p:spPr>
          <a:noFill/>
        </p:spPr>
        <p:txBody>
          <a:bodyPr/>
          <a:lstStyle/>
          <a:p>
            <a:fld id="{2755152B-55FA-4DD5-8490-7C049DCD774B}" type="slidenum">
              <a:rPr lang="en-US" smtClean="0"/>
              <a:pPr/>
              <a:t>26</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p:cNvSpPr>
            <a:spLocks noGrp="1" noChangeArrowheads="1"/>
          </p:cNvSpPr>
          <p:nvPr>
            <p:ph type="title"/>
          </p:nvPr>
        </p:nvSpPr>
        <p:spPr>
          <a:xfrm>
            <a:off x="457200" y="457200"/>
            <a:ext cx="8229600" cy="990600"/>
          </a:xfrm>
        </p:spPr>
        <p:txBody>
          <a:bodyPr/>
          <a:lstStyle/>
          <a:p>
            <a:pPr eaLnBrk="1" hangingPunct="1"/>
            <a:r>
              <a:rPr lang="en-US"/>
              <a:t>BITMAPPED IMAGE SOURCES</a:t>
            </a:r>
          </a:p>
        </p:txBody>
      </p:sp>
      <p:sp>
        <p:nvSpPr>
          <p:cNvPr id="67588" name="Rectangle 3"/>
          <p:cNvSpPr>
            <a:spLocks noGrp="1" noChangeArrowheads="1"/>
          </p:cNvSpPr>
          <p:nvPr>
            <p:ph idx="1"/>
          </p:nvPr>
        </p:nvSpPr>
        <p:spPr/>
        <p:txBody>
          <a:bodyPr>
            <a:normAutofit lnSpcReduction="10000"/>
          </a:bodyPr>
          <a:lstStyle/>
          <a:p>
            <a:pPr eaLnBrk="1" hangingPunct="1"/>
            <a:r>
              <a:rPr lang="en-US"/>
              <a:t>Paint programs</a:t>
            </a:r>
          </a:p>
          <a:p>
            <a:pPr lvl="1" eaLnBrk="1" hangingPunct="1"/>
            <a:r>
              <a:rPr lang="en-US">
                <a:ea typeface="ＭＳ Ｐゴシック" charset="-128"/>
              </a:rPr>
              <a:t>Specialized software for creating bitmapped images.</a:t>
            </a:r>
          </a:p>
          <a:p>
            <a:pPr lvl="2" eaLnBrk="1" hangingPunct="1"/>
            <a:r>
              <a:rPr lang="en-US">
                <a:ea typeface="ＭＳ Ｐゴシック" charset="-128"/>
              </a:rPr>
              <a:t> Photoshop</a:t>
            </a:r>
          </a:p>
          <a:p>
            <a:pPr lvl="2" eaLnBrk="1" hangingPunct="1"/>
            <a:r>
              <a:rPr lang="en-US">
                <a:ea typeface="ＭＳ Ｐゴシック" charset="-128"/>
              </a:rPr>
              <a:t> Paint.</a:t>
            </a:r>
          </a:p>
          <a:p>
            <a:pPr eaLnBrk="1" hangingPunct="1"/>
            <a:r>
              <a:rPr lang="en-US"/>
              <a:t>Digital cameras</a:t>
            </a:r>
          </a:p>
          <a:p>
            <a:pPr lvl="1" eaLnBrk="1" hangingPunct="1"/>
            <a:r>
              <a:rPr lang="en-US">
                <a:ea typeface="ＭＳ Ｐゴシック" charset="-128"/>
              </a:rPr>
              <a:t>Number of pixels sampled by the camera is the camera's spatial resolution. </a:t>
            </a:r>
          </a:p>
          <a:p>
            <a:pPr lvl="2" eaLnBrk="1" hangingPunct="1"/>
            <a:r>
              <a:rPr lang="en-US">
                <a:ea typeface="ＭＳ Ｐゴシック" charset="-128"/>
              </a:rPr>
              <a:t> Measured in megapixels.</a:t>
            </a:r>
          </a:p>
          <a:p>
            <a:pPr lvl="2" eaLnBrk="1" hangingPunct="1">
              <a:buFont typeface="Wingdings" charset="2"/>
              <a:buNone/>
            </a:pPr>
            <a:r>
              <a:rPr lang="en-US">
                <a:ea typeface="ＭＳ Ｐゴシック" charset="-128"/>
              </a:rPr>
              <a:t>	</a:t>
            </a:r>
          </a:p>
        </p:txBody>
      </p:sp>
      <p:sp>
        <p:nvSpPr>
          <p:cNvPr id="67586" name="Slide Number Placeholder 4"/>
          <p:cNvSpPr>
            <a:spLocks noGrp="1"/>
          </p:cNvSpPr>
          <p:nvPr>
            <p:ph type="sldNum" sz="quarter" idx="12"/>
          </p:nvPr>
        </p:nvSpPr>
        <p:spPr>
          <a:noFill/>
        </p:spPr>
        <p:txBody>
          <a:bodyPr/>
          <a:lstStyle/>
          <a:p>
            <a:fld id="{B536C50D-1A74-4ACC-8454-4A11A96DD439}" type="slidenum">
              <a:rPr lang="en-US" smtClean="0"/>
              <a:pPr/>
              <a:t>27</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457200" y="457200"/>
            <a:ext cx="8229600" cy="990600"/>
          </a:xfrm>
        </p:spPr>
        <p:txBody>
          <a:bodyPr/>
          <a:lstStyle/>
          <a:p>
            <a:pPr eaLnBrk="1" hangingPunct="1"/>
            <a:r>
              <a:rPr lang="en-US"/>
              <a:t>BITMAPPED IMAGE SOURCES</a:t>
            </a:r>
          </a:p>
        </p:txBody>
      </p:sp>
      <p:sp>
        <p:nvSpPr>
          <p:cNvPr id="69636" name="Rectangle 3"/>
          <p:cNvSpPr>
            <a:spLocks noGrp="1" noChangeArrowheads="1"/>
          </p:cNvSpPr>
          <p:nvPr>
            <p:ph idx="1"/>
          </p:nvPr>
        </p:nvSpPr>
        <p:spPr/>
        <p:txBody>
          <a:bodyPr>
            <a:normAutofit lnSpcReduction="10000"/>
          </a:bodyPr>
          <a:lstStyle/>
          <a:p>
            <a:pPr eaLnBrk="1" hangingPunct="1"/>
            <a:r>
              <a:rPr lang="en-US"/>
              <a:t>Scanner</a:t>
            </a:r>
          </a:p>
          <a:p>
            <a:pPr lvl="1" eaLnBrk="1" hangingPunct="1"/>
            <a:r>
              <a:rPr lang="en-US">
                <a:ea typeface="ＭＳ Ｐゴシック" charset="-128"/>
              </a:rPr>
              <a:t>Capture existing or original art image</a:t>
            </a:r>
          </a:p>
          <a:p>
            <a:pPr lvl="1" eaLnBrk="1" hangingPunct="1"/>
            <a:r>
              <a:rPr lang="en-US">
                <a:ea typeface="ＭＳ Ｐゴシック" charset="-128"/>
              </a:rPr>
              <a:t>Capture 3-D objects. </a:t>
            </a:r>
          </a:p>
          <a:p>
            <a:pPr eaLnBrk="1" hangingPunct="1"/>
            <a:r>
              <a:rPr lang="en-US"/>
              <a:t>Clip art</a:t>
            </a:r>
          </a:p>
          <a:p>
            <a:pPr lvl="1" eaLnBrk="1" hangingPunct="1"/>
            <a:r>
              <a:rPr lang="en-US">
                <a:ea typeface="ＭＳ Ｐゴシック" charset="-128"/>
              </a:rPr>
              <a:t>Royality free</a:t>
            </a:r>
          </a:p>
          <a:p>
            <a:pPr lvl="1" eaLnBrk="1" hangingPunct="1"/>
            <a:r>
              <a:rPr lang="en-US">
                <a:ea typeface="ＭＳ Ｐゴシック" charset="-128"/>
              </a:rPr>
              <a:t>Licensed usage.</a:t>
            </a:r>
          </a:p>
          <a:p>
            <a:pPr eaLnBrk="1" hangingPunct="1"/>
            <a:r>
              <a:rPr lang="en-US"/>
              <a:t>Screen grab</a:t>
            </a:r>
          </a:p>
          <a:p>
            <a:pPr lvl="1" eaLnBrk="1" hangingPunct="1"/>
            <a:r>
              <a:rPr lang="en-US">
                <a:ea typeface="ＭＳ Ｐゴシック" charset="-128"/>
              </a:rPr>
              <a:t>Save image on monitor to a bitmapped file</a:t>
            </a:r>
          </a:p>
          <a:p>
            <a:pPr lvl="1" eaLnBrk="1" hangingPunct="1"/>
            <a:r>
              <a:rPr lang="en-US">
                <a:ea typeface="ＭＳ Ｐゴシック" charset="-128"/>
              </a:rPr>
              <a:t>Spatial resolution is generally low. </a:t>
            </a:r>
          </a:p>
        </p:txBody>
      </p:sp>
      <p:sp>
        <p:nvSpPr>
          <p:cNvPr id="69634" name="Slide Number Placeholder 4"/>
          <p:cNvSpPr>
            <a:spLocks noGrp="1"/>
          </p:cNvSpPr>
          <p:nvPr>
            <p:ph type="sldNum" sz="quarter" idx="12"/>
          </p:nvPr>
        </p:nvSpPr>
        <p:spPr>
          <a:noFill/>
        </p:spPr>
        <p:txBody>
          <a:bodyPr/>
          <a:lstStyle/>
          <a:p>
            <a:fld id="{9BFC1DA5-676C-4F63-8828-19E2391A4F3A}" type="slidenum">
              <a:rPr lang="en-US" smtClean="0"/>
              <a:pPr/>
              <a:t>28</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pPr eaLnBrk="1" hangingPunct="1"/>
            <a:r>
              <a:rPr lang="en-US"/>
              <a:t>BITMAPPED FILE FORMATS</a:t>
            </a:r>
          </a:p>
        </p:txBody>
      </p:sp>
      <p:sp>
        <p:nvSpPr>
          <p:cNvPr id="71684" name="Rectangle 3"/>
          <p:cNvSpPr>
            <a:spLocks noGrp="1" noChangeArrowheads="1"/>
          </p:cNvSpPr>
          <p:nvPr>
            <p:ph idx="1"/>
          </p:nvPr>
        </p:nvSpPr>
        <p:spPr/>
        <p:txBody>
          <a:bodyPr>
            <a:normAutofit fontScale="92500" lnSpcReduction="10000"/>
          </a:bodyPr>
          <a:lstStyle/>
          <a:p>
            <a:pPr eaLnBrk="1" hangingPunct="1"/>
            <a:r>
              <a:rPr lang="en-US" dirty="0"/>
              <a:t>Compression of bitmapped graphics are:</a:t>
            </a:r>
          </a:p>
          <a:p>
            <a:pPr lvl="1" eaLnBrk="1" hangingPunct="1"/>
            <a:r>
              <a:rPr lang="en-US" dirty="0">
                <a:ea typeface="ＭＳ Ｐゴシック" charset="-128"/>
              </a:rPr>
              <a:t> </a:t>
            </a:r>
            <a:r>
              <a:rPr lang="en-US" dirty="0" err="1">
                <a:ea typeface="ＭＳ Ｐゴシック" charset="-128"/>
              </a:rPr>
              <a:t>Lossy</a:t>
            </a:r>
            <a:r>
              <a:rPr lang="en-US" dirty="0">
                <a:ea typeface="ＭＳ Ｐゴシック" charset="-128"/>
              </a:rPr>
              <a:t> </a:t>
            </a:r>
          </a:p>
          <a:p>
            <a:pPr lvl="1" eaLnBrk="1" hangingPunct="1"/>
            <a:r>
              <a:rPr lang="en-US" dirty="0">
                <a:ea typeface="ＭＳ Ｐゴシック" charset="-128"/>
              </a:rPr>
              <a:t> Lossless.</a:t>
            </a:r>
          </a:p>
          <a:p>
            <a:pPr eaLnBrk="1" hangingPunct="1"/>
            <a:r>
              <a:rPr lang="en-US" dirty="0"/>
              <a:t>Common graphic file formats are:</a:t>
            </a:r>
          </a:p>
          <a:p>
            <a:pPr lvl="1" eaLnBrk="1" hangingPunct="1"/>
            <a:r>
              <a:rPr lang="en-US" dirty="0">
                <a:ea typeface="ＭＳ Ｐゴシック" charset="-128"/>
              </a:rPr>
              <a:t> PICT</a:t>
            </a:r>
          </a:p>
          <a:p>
            <a:pPr lvl="1" eaLnBrk="1" hangingPunct="1"/>
            <a:r>
              <a:rPr lang="en-US" dirty="0">
                <a:ea typeface="ＭＳ Ｐゴシック" charset="-128"/>
              </a:rPr>
              <a:t> BMP</a:t>
            </a:r>
          </a:p>
          <a:p>
            <a:pPr lvl="1" eaLnBrk="1" hangingPunct="1"/>
            <a:r>
              <a:rPr lang="en-US" dirty="0">
                <a:ea typeface="ＭＳ Ｐゴシック" charset="-128"/>
              </a:rPr>
              <a:t> TIFF</a:t>
            </a:r>
          </a:p>
          <a:p>
            <a:pPr lvl="1" eaLnBrk="1" hangingPunct="1"/>
            <a:r>
              <a:rPr lang="en-US" dirty="0">
                <a:ea typeface="ＭＳ Ｐゴシック" charset="-128"/>
              </a:rPr>
              <a:t> JPEG</a:t>
            </a:r>
          </a:p>
          <a:p>
            <a:pPr lvl="1" eaLnBrk="1" hangingPunct="1"/>
            <a:r>
              <a:rPr lang="en-US" dirty="0">
                <a:ea typeface="ＭＳ Ｐゴシック" charset="-128"/>
              </a:rPr>
              <a:t> GIF</a:t>
            </a:r>
          </a:p>
          <a:p>
            <a:pPr lvl="1" eaLnBrk="1" hangingPunct="1"/>
            <a:r>
              <a:rPr lang="en-US" dirty="0">
                <a:ea typeface="ＭＳ Ｐゴシック" charset="-128"/>
              </a:rPr>
              <a:t> PNG.</a:t>
            </a:r>
          </a:p>
        </p:txBody>
      </p:sp>
      <p:sp>
        <p:nvSpPr>
          <p:cNvPr id="71682" name="Slide Number Placeholder 4"/>
          <p:cNvSpPr>
            <a:spLocks noGrp="1"/>
          </p:cNvSpPr>
          <p:nvPr>
            <p:ph type="sldNum" sz="quarter" idx="12"/>
          </p:nvPr>
        </p:nvSpPr>
        <p:spPr>
          <a:noFill/>
        </p:spPr>
        <p:txBody>
          <a:bodyPr/>
          <a:lstStyle/>
          <a:p>
            <a:fld id="{3A4F25D2-0FF2-4219-92DD-DF161B693E2B}" type="slidenum">
              <a:rPr lang="en-US" smtClean="0"/>
              <a:pPr/>
              <a:t>29</a:t>
            </a:fld>
            <a:endParaRPr lang="en-US" smtClean="0"/>
          </a:p>
        </p:txBody>
      </p:sp>
      <p:grpSp>
        <p:nvGrpSpPr>
          <p:cNvPr id="71685" name="Group 7"/>
          <p:cNvGrpSpPr>
            <a:grpSpLocks/>
          </p:cNvGrpSpPr>
          <p:nvPr/>
        </p:nvGrpSpPr>
        <p:grpSpPr bwMode="auto">
          <a:xfrm>
            <a:off x="6775450" y="4186238"/>
            <a:ext cx="1631950" cy="1414462"/>
            <a:chOff x="4268" y="2637"/>
            <a:chExt cx="914" cy="960"/>
          </a:xfrm>
        </p:grpSpPr>
        <p:sp>
          <p:nvSpPr>
            <p:cNvPr id="91140" name="AutoShape 4"/>
            <p:cNvSpPr>
              <a:spLocks noChangeArrowheads="1"/>
            </p:cNvSpPr>
            <p:nvPr/>
          </p:nvSpPr>
          <p:spPr bwMode="auto">
            <a:xfrm>
              <a:off x="4268" y="2637"/>
              <a:ext cx="914" cy="960"/>
            </a:xfrm>
            <a:prstGeom prst="foldedCorner">
              <a:avLst>
                <a:gd name="adj" fmla="val 12500"/>
              </a:avLst>
            </a:prstGeom>
            <a:solidFill>
              <a:schemeClr val="accent1"/>
            </a:solid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sp>
          <p:nvSpPr>
            <p:cNvPr id="71687" name="Text Box 5"/>
            <p:cNvSpPr txBox="1">
              <a:spLocks noChangeArrowheads="1"/>
            </p:cNvSpPr>
            <p:nvPr/>
          </p:nvSpPr>
          <p:spPr bwMode="auto">
            <a:xfrm>
              <a:off x="4268" y="2733"/>
              <a:ext cx="860" cy="648"/>
            </a:xfrm>
            <a:prstGeom prst="rect">
              <a:avLst/>
            </a:prstGeom>
            <a:noFill/>
            <a:ln w="9525">
              <a:noFill/>
              <a:miter lim="800000"/>
              <a:headEnd/>
              <a:tailEnd/>
            </a:ln>
          </p:spPr>
          <p:txBody>
            <a:bodyPr wrap="square">
              <a:prstTxWarp prst="textNoShape">
                <a:avLst/>
              </a:prstTxWarp>
              <a:spAutoFit/>
            </a:bodyPr>
            <a:lstStyle/>
            <a:p>
              <a:r>
                <a:rPr lang="en-US" sz="1400"/>
                <a:t>What form of compression do each of these formats use?</a:t>
              </a:r>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pPr eaLnBrk="1" hangingPunct="1"/>
            <a:r>
              <a:rPr lang="en-US"/>
              <a:t>MULTIMEDIA &amp; GRAPHICS</a:t>
            </a:r>
          </a:p>
        </p:txBody>
      </p:sp>
      <p:sp>
        <p:nvSpPr>
          <p:cNvPr id="18436" name="Rectangle 3"/>
          <p:cNvSpPr>
            <a:spLocks noGrp="1" noChangeArrowheads="1"/>
          </p:cNvSpPr>
          <p:nvPr>
            <p:ph idx="1"/>
          </p:nvPr>
        </p:nvSpPr>
        <p:spPr/>
        <p:txBody>
          <a:bodyPr>
            <a:normAutofit lnSpcReduction="10000"/>
          </a:bodyPr>
          <a:lstStyle/>
          <a:p>
            <a:pPr eaLnBrk="1" hangingPunct="1"/>
            <a:r>
              <a:rPr lang="en-US"/>
              <a:t>Graphics covers wide range of pictorial representations.</a:t>
            </a:r>
          </a:p>
          <a:p>
            <a:pPr eaLnBrk="1" hangingPunct="1"/>
            <a:r>
              <a:rPr lang="en-US"/>
              <a:t>Computers are able to carry out many tasks of a traditional artist or designer.</a:t>
            </a:r>
          </a:p>
          <a:p>
            <a:pPr eaLnBrk="1" hangingPunct="1"/>
            <a:r>
              <a:rPr lang="en-US"/>
              <a:t>New uses for computer graphics include:</a:t>
            </a:r>
          </a:p>
          <a:p>
            <a:pPr lvl="1" eaLnBrk="1" hangingPunct="1"/>
            <a:r>
              <a:rPr lang="en-US">
                <a:ea typeface="ＭＳ Ｐゴシック" charset="-128"/>
              </a:rPr>
              <a:t> Buttons</a:t>
            </a:r>
          </a:p>
          <a:p>
            <a:pPr lvl="1" eaLnBrk="1" hangingPunct="1"/>
            <a:r>
              <a:rPr lang="en-US">
                <a:ea typeface="ＭＳ Ｐゴシック" charset="-128"/>
              </a:rPr>
              <a:t> Charts</a:t>
            </a:r>
          </a:p>
          <a:p>
            <a:pPr lvl="1" eaLnBrk="1" hangingPunct="1"/>
            <a:r>
              <a:rPr lang="en-US">
                <a:ea typeface="ＭＳ Ｐゴシック" charset="-128"/>
              </a:rPr>
              <a:t> Diagrams</a:t>
            </a:r>
          </a:p>
          <a:p>
            <a:pPr lvl="1" eaLnBrk="1" hangingPunct="1"/>
            <a:r>
              <a:rPr lang="en-US">
                <a:ea typeface="ＭＳ Ｐゴシック" charset="-128"/>
              </a:rPr>
              <a:t> Animated images.</a:t>
            </a:r>
          </a:p>
          <a:p>
            <a:pPr eaLnBrk="1" hangingPunct="1"/>
            <a:endParaRPr lang="en-US"/>
          </a:p>
        </p:txBody>
      </p:sp>
      <p:sp>
        <p:nvSpPr>
          <p:cNvPr id="18434" name="Slide Number Placeholder 4"/>
          <p:cNvSpPr>
            <a:spLocks noGrp="1"/>
          </p:cNvSpPr>
          <p:nvPr>
            <p:ph type="sldNum" sz="quarter" idx="12"/>
          </p:nvPr>
        </p:nvSpPr>
        <p:spPr>
          <a:noFill/>
        </p:spPr>
        <p:txBody>
          <a:bodyPr/>
          <a:lstStyle/>
          <a:p>
            <a:fld id="{1FD3BA54-C4B4-46FC-9A98-FD32101BB4A0}" type="slidenum">
              <a:rPr lang="en-US" smtClean="0"/>
              <a:pPr/>
              <a:t>3</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pPr eaLnBrk="1" hangingPunct="1"/>
            <a:r>
              <a:rPr lang="en-US"/>
              <a:t>VECTOR-DRAWN GRAPHICS</a:t>
            </a:r>
          </a:p>
        </p:txBody>
      </p:sp>
      <p:sp>
        <p:nvSpPr>
          <p:cNvPr id="73732" name="Rectangle 3"/>
          <p:cNvSpPr>
            <a:spLocks noGrp="1" noChangeArrowheads="1"/>
          </p:cNvSpPr>
          <p:nvPr>
            <p:ph idx="1"/>
          </p:nvPr>
        </p:nvSpPr>
        <p:spPr/>
        <p:txBody>
          <a:bodyPr>
            <a:normAutofit lnSpcReduction="10000"/>
          </a:bodyPr>
          <a:lstStyle/>
          <a:p>
            <a:pPr eaLnBrk="1" hangingPunct="1"/>
            <a:r>
              <a:rPr lang="en-US" dirty="0">
                <a:solidFill>
                  <a:srgbClr val="FF5A14"/>
                </a:solidFill>
              </a:rPr>
              <a:t>Vector: </a:t>
            </a:r>
            <a:r>
              <a:rPr lang="en-US" dirty="0"/>
              <a:t>a line with length, curvature, and direction.</a:t>
            </a:r>
          </a:p>
          <a:p>
            <a:pPr eaLnBrk="1" hangingPunct="1"/>
            <a:r>
              <a:rPr lang="en-US" dirty="0">
                <a:solidFill>
                  <a:srgbClr val="FF5A14"/>
                </a:solidFill>
              </a:rPr>
              <a:t>Vector graphics:</a:t>
            </a:r>
            <a:r>
              <a:rPr lang="en-US" dirty="0"/>
              <a:t> images created from mathematically defined shapes.</a:t>
            </a:r>
          </a:p>
          <a:p>
            <a:pPr eaLnBrk="1" hangingPunct="1"/>
            <a:r>
              <a:rPr lang="en-US" dirty="0">
                <a:solidFill>
                  <a:srgbClr val="FF5A14"/>
                </a:solidFill>
              </a:rPr>
              <a:t>Draw programs</a:t>
            </a:r>
            <a:r>
              <a:rPr lang="en-US" dirty="0"/>
              <a:t>: software used to create vector graphics.</a:t>
            </a:r>
          </a:p>
          <a:p>
            <a:pPr eaLnBrk="1" hangingPunct="1"/>
            <a:r>
              <a:rPr lang="en-US" dirty="0"/>
              <a:t>Main advantages:</a:t>
            </a:r>
          </a:p>
          <a:p>
            <a:pPr lvl="1" eaLnBrk="1" hangingPunct="1"/>
            <a:r>
              <a:rPr lang="en-US" dirty="0">
                <a:ea typeface="ＭＳ Ｐゴシック" charset="-128"/>
              </a:rPr>
              <a:t>Images can be enlarged without distortion</a:t>
            </a:r>
          </a:p>
          <a:p>
            <a:pPr lvl="1" eaLnBrk="1" hangingPunct="1"/>
            <a:r>
              <a:rPr lang="en-US" dirty="0">
                <a:ea typeface="ＭＳ Ｐゴシック" charset="-128"/>
              </a:rPr>
              <a:t>Small file size.</a:t>
            </a:r>
          </a:p>
        </p:txBody>
      </p:sp>
      <p:sp>
        <p:nvSpPr>
          <p:cNvPr id="73730" name="Slide Number Placeholder 4"/>
          <p:cNvSpPr>
            <a:spLocks noGrp="1"/>
          </p:cNvSpPr>
          <p:nvPr>
            <p:ph type="sldNum" sz="quarter" idx="12"/>
          </p:nvPr>
        </p:nvSpPr>
        <p:spPr>
          <a:noFill/>
        </p:spPr>
        <p:txBody>
          <a:bodyPr/>
          <a:lstStyle/>
          <a:p>
            <a:fld id="{82FE730F-F134-44BD-A773-F4118717339F}" type="slidenum">
              <a:rPr lang="en-US" smtClean="0"/>
              <a:pPr/>
              <a:t>30</a:t>
            </a:fld>
            <a:endParaRPr lang="en-US" smtClean="0"/>
          </a:p>
        </p:txBody>
      </p:sp>
      <p:sp>
        <p:nvSpPr>
          <p:cNvPr id="73733" name="Freeform 4"/>
          <p:cNvSpPr>
            <a:spLocks/>
          </p:cNvSpPr>
          <p:nvPr/>
        </p:nvSpPr>
        <p:spPr bwMode="auto">
          <a:xfrm>
            <a:off x="5791200" y="1524000"/>
            <a:ext cx="3200400" cy="762000"/>
          </a:xfrm>
          <a:custGeom>
            <a:avLst/>
            <a:gdLst>
              <a:gd name="T0" fmla="*/ 1104 w 1960"/>
              <a:gd name="T1" fmla="*/ 336 h 336"/>
              <a:gd name="T2" fmla="*/ 1776 w 1960"/>
              <a:gd name="T3" fmla="*/ 48 h 336"/>
              <a:gd name="T4" fmla="*/ 0 w 1960"/>
              <a:gd name="T5" fmla="*/ 48 h 336"/>
              <a:gd name="T6" fmla="*/ 0 60000 65536"/>
              <a:gd name="T7" fmla="*/ 0 60000 65536"/>
              <a:gd name="T8" fmla="*/ 0 60000 65536"/>
              <a:gd name="T9" fmla="*/ 0 w 1960"/>
              <a:gd name="T10" fmla="*/ 0 h 336"/>
              <a:gd name="T11" fmla="*/ 1960 w 1960"/>
              <a:gd name="T12" fmla="*/ 336 h 336"/>
            </a:gdLst>
            <a:ahLst/>
            <a:cxnLst>
              <a:cxn ang="T6">
                <a:pos x="T0" y="T1"/>
              </a:cxn>
              <a:cxn ang="T7">
                <a:pos x="T2" y="T3"/>
              </a:cxn>
              <a:cxn ang="T8">
                <a:pos x="T4" y="T5"/>
              </a:cxn>
            </a:cxnLst>
            <a:rect l="T9" t="T10" r="T11" b="T12"/>
            <a:pathLst>
              <a:path w="1960" h="336">
                <a:moveTo>
                  <a:pt x="1104" y="336"/>
                </a:moveTo>
                <a:cubicBezTo>
                  <a:pt x="1532" y="216"/>
                  <a:pt x="1960" y="96"/>
                  <a:pt x="1776" y="48"/>
                </a:cubicBezTo>
                <a:cubicBezTo>
                  <a:pt x="1592" y="0"/>
                  <a:pt x="296" y="48"/>
                  <a:pt x="0" y="48"/>
                </a:cubicBezTo>
              </a:path>
            </a:pathLst>
          </a:custGeom>
          <a:noFill/>
          <a:ln w="38100">
            <a:solidFill>
              <a:schemeClr val="hlink"/>
            </a:solidFill>
            <a:round/>
            <a:headEnd/>
            <a:tailEnd/>
          </a:ln>
        </p:spPr>
        <p:txBody>
          <a:bodyPr wrap="none" anchor="ctr">
            <a:prstTxWarp prst="textNoShape">
              <a:avLst/>
            </a:prstTxWarp>
          </a:bodyPr>
          <a:lstStyle/>
          <a:p>
            <a:endParaRPr lang="en-US"/>
          </a:p>
        </p:txBody>
      </p:sp>
      <p:sp>
        <p:nvSpPr>
          <p:cNvPr id="109573" name="AutoShape 5"/>
          <p:cNvSpPr>
            <a:spLocks noChangeArrowheads="1"/>
          </p:cNvSpPr>
          <p:nvPr/>
        </p:nvSpPr>
        <p:spPr bwMode="auto">
          <a:xfrm>
            <a:off x="7543800" y="2286000"/>
            <a:ext cx="1219200" cy="1219200"/>
          </a:xfrm>
          <a:prstGeom prst="star5">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p:cNvSpPr>
            <a:spLocks noGrp="1" noChangeArrowheads="1"/>
          </p:cNvSpPr>
          <p:nvPr>
            <p:ph type="title"/>
          </p:nvPr>
        </p:nvSpPr>
        <p:spPr/>
        <p:txBody>
          <a:bodyPr/>
          <a:lstStyle/>
          <a:p>
            <a:pPr eaLnBrk="1" hangingPunct="1"/>
            <a:r>
              <a:rPr lang="en-US"/>
              <a:t>VECTOR-DRAWN GRAPHICS</a:t>
            </a:r>
          </a:p>
        </p:txBody>
      </p:sp>
      <p:sp>
        <p:nvSpPr>
          <p:cNvPr id="75780" name="Rectangle 3"/>
          <p:cNvSpPr>
            <a:spLocks noGrp="1" noChangeArrowheads="1"/>
          </p:cNvSpPr>
          <p:nvPr>
            <p:ph idx="1"/>
          </p:nvPr>
        </p:nvSpPr>
        <p:spPr/>
        <p:txBody>
          <a:bodyPr/>
          <a:lstStyle/>
          <a:p>
            <a:pPr eaLnBrk="1" hangingPunct="1">
              <a:lnSpc>
                <a:spcPct val="75000"/>
              </a:lnSpc>
            </a:pPr>
            <a:r>
              <a:rPr lang="en-US"/>
              <a:t>Draw programs use tools that resemble those of a draftsman:</a:t>
            </a:r>
          </a:p>
          <a:p>
            <a:pPr lvl="1" eaLnBrk="1" hangingPunct="1">
              <a:lnSpc>
                <a:spcPct val="75000"/>
              </a:lnSpc>
            </a:pPr>
            <a:r>
              <a:rPr lang="en-US">
                <a:ea typeface="ＭＳ Ｐゴシック" charset="-128"/>
              </a:rPr>
              <a:t>Fixed shapes</a:t>
            </a:r>
          </a:p>
          <a:p>
            <a:pPr lvl="1" eaLnBrk="1" hangingPunct="1">
              <a:lnSpc>
                <a:spcPct val="75000"/>
              </a:lnSpc>
            </a:pPr>
            <a:r>
              <a:rPr lang="en-US">
                <a:ea typeface="ＭＳ Ｐゴシック" charset="-128"/>
              </a:rPr>
              <a:t>Bezier curves</a:t>
            </a:r>
          </a:p>
          <a:p>
            <a:pPr lvl="1" eaLnBrk="1" hangingPunct="1">
              <a:lnSpc>
                <a:spcPct val="75000"/>
              </a:lnSpc>
            </a:pPr>
            <a:r>
              <a:rPr lang="en-US">
                <a:ea typeface="ＭＳ Ｐゴシック" charset="-128"/>
              </a:rPr>
              <a:t>Pen.</a:t>
            </a:r>
          </a:p>
          <a:p>
            <a:pPr eaLnBrk="1" hangingPunct="1">
              <a:lnSpc>
                <a:spcPct val="75000"/>
              </a:lnSpc>
            </a:pPr>
            <a:r>
              <a:rPr lang="en-US"/>
              <a:t>Objects are layered on each other and grouped to form complex images.</a:t>
            </a:r>
          </a:p>
          <a:p>
            <a:pPr lvl="1" eaLnBrk="1" hangingPunct="1">
              <a:lnSpc>
                <a:spcPct val="75000"/>
              </a:lnSpc>
            </a:pPr>
            <a:r>
              <a:rPr lang="en-US">
                <a:ea typeface="ＭＳ Ｐゴシック" charset="-128"/>
              </a:rPr>
              <a:t>Grouping joins individual shapes.</a:t>
            </a:r>
          </a:p>
          <a:p>
            <a:pPr lvl="1" eaLnBrk="1" hangingPunct="1">
              <a:lnSpc>
                <a:spcPct val="75000"/>
              </a:lnSpc>
            </a:pPr>
            <a:r>
              <a:rPr lang="en-US">
                <a:ea typeface="ＭＳ Ｐゴシック" charset="-128"/>
              </a:rPr>
              <a:t>Ungrouping restores image</a:t>
            </a:r>
            <a:br>
              <a:rPr lang="en-US">
                <a:ea typeface="ＭＳ Ｐゴシック" charset="-128"/>
              </a:rPr>
            </a:br>
            <a:r>
              <a:rPr lang="en-US">
                <a:ea typeface="ＭＳ Ｐゴシック" charset="-128"/>
              </a:rPr>
              <a:t> to separate shapes.</a:t>
            </a:r>
          </a:p>
          <a:p>
            <a:pPr eaLnBrk="1" hangingPunct="1">
              <a:lnSpc>
                <a:spcPct val="75000"/>
              </a:lnSpc>
            </a:pPr>
            <a:endParaRPr lang="en-US"/>
          </a:p>
        </p:txBody>
      </p:sp>
      <p:sp>
        <p:nvSpPr>
          <p:cNvPr id="75778" name="Slide Number Placeholder 4"/>
          <p:cNvSpPr>
            <a:spLocks noGrp="1"/>
          </p:cNvSpPr>
          <p:nvPr>
            <p:ph type="sldNum" sz="quarter" idx="12"/>
          </p:nvPr>
        </p:nvSpPr>
        <p:spPr>
          <a:noFill/>
        </p:spPr>
        <p:txBody>
          <a:bodyPr/>
          <a:lstStyle/>
          <a:p>
            <a:fld id="{B8C50687-3748-439F-9D2D-8D5170E425B8}" type="slidenum">
              <a:rPr lang="en-US" smtClean="0"/>
              <a:pPr/>
              <a:t>31</a:t>
            </a:fld>
            <a:endParaRPr lang="en-US" smtClean="0"/>
          </a:p>
        </p:txBody>
      </p:sp>
      <p:sp>
        <p:nvSpPr>
          <p:cNvPr id="75781" name="Freeform 134"/>
          <p:cNvSpPr>
            <a:spLocks/>
          </p:cNvSpPr>
          <p:nvPr/>
        </p:nvSpPr>
        <p:spPr bwMode="auto">
          <a:xfrm>
            <a:off x="7197725" y="4424363"/>
            <a:ext cx="619125" cy="142875"/>
          </a:xfrm>
          <a:custGeom>
            <a:avLst/>
            <a:gdLst>
              <a:gd name="T0" fmla="*/ 332 w 390"/>
              <a:gd name="T1" fmla="*/ 0 h 90"/>
              <a:gd name="T2" fmla="*/ 327 w 390"/>
              <a:gd name="T3" fmla="*/ 0 h 90"/>
              <a:gd name="T4" fmla="*/ 322 w 390"/>
              <a:gd name="T5" fmla="*/ 0 h 90"/>
              <a:gd name="T6" fmla="*/ 316 w 390"/>
              <a:gd name="T7" fmla="*/ 1 h 90"/>
              <a:gd name="T8" fmla="*/ 310 w 390"/>
              <a:gd name="T9" fmla="*/ 2 h 90"/>
              <a:gd name="T10" fmla="*/ 303 w 390"/>
              <a:gd name="T11" fmla="*/ 3 h 90"/>
              <a:gd name="T12" fmla="*/ 295 w 390"/>
              <a:gd name="T13" fmla="*/ 4 h 90"/>
              <a:gd name="T14" fmla="*/ 286 w 390"/>
              <a:gd name="T15" fmla="*/ 6 h 90"/>
              <a:gd name="T16" fmla="*/ 277 w 390"/>
              <a:gd name="T17" fmla="*/ 7 h 90"/>
              <a:gd name="T18" fmla="*/ 267 w 390"/>
              <a:gd name="T19" fmla="*/ 9 h 90"/>
              <a:gd name="T20" fmla="*/ 256 w 390"/>
              <a:gd name="T21" fmla="*/ 11 h 90"/>
              <a:gd name="T22" fmla="*/ 246 w 390"/>
              <a:gd name="T23" fmla="*/ 13 h 90"/>
              <a:gd name="T24" fmla="*/ 234 w 390"/>
              <a:gd name="T25" fmla="*/ 15 h 90"/>
              <a:gd name="T26" fmla="*/ 222 w 390"/>
              <a:gd name="T27" fmla="*/ 17 h 90"/>
              <a:gd name="T28" fmla="*/ 209 w 390"/>
              <a:gd name="T29" fmla="*/ 20 h 90"/>
              <a:gd name="T30" fmla="*/ 197 w 390"/>
              <a:gd name="T31" fmla="*/ 22 h 90"/>
              <a:gd name="T32" fmla="*/ 184 w 390"/>
              <a:gd name="T33" fmla="*/ 25 h 90"/>
              <a:gd name="T34" fmla="*/ 171 w 390"/>
              <a:gd name="T35" fmla="*/ 29 h 90"/>
              <a:gd name="T36" fmla="*/ 156 w 390"/>
              <a:gd name="T37" fmla="*/ 32 h 90"/>
              <a:gd name="T38" fmla="*/ 143 w 390"/>
              <a:gd name="T39" fmla="*/ 35 h 90"/>
              <a:gd name="T40" fmla="*/ 129 w 390"/>
              <a:gd name="T41" fmla="*/ 39 h 90"/>
              <a:gd name="T42" fmla="*/ 114 w 390"/>
              <a:gd name="T43" fmla="*/ 44 h 90"/>
              <a:gd name="T44" fmla="*/ 101 w 390"/>
              <a:gd name="T45" fmla="*/ 49 h 90"/>
              <a:gd name="T46" fmla="*/ 87 w 390"/>
              <a:gd name="T47" fmla="*/ 53 h 90"/>
              <a:gd name="T48" fmla="*/ 73 w 390"/>
              <a:gd name="T49" fmla="*/ 57 h 90"/>
              <a:gd name="T50" fmla="*/ 58 w 390"/>
              <a:gd name="T51" fmla="*/ 63 h 90"/>
              <a:gd name="T52" fmla="*/ 45 w 390"/>
              <a:gd name="T53" fmla="*/ 68 h 90"/>
              <a:gd name="T54" fmla="*/ 32 w 390"/>
              <a:gd name="T55" fmla="*/ 73 h 90"/>
              <a:gd name="T56" fmla="*/ 19 w 390"/>
              <a:gd name="T57" fmla="*/ 79 h 90"/>
              <a:gd name="T58" fmla="*/ 6 w 390"/>
              <a:gd name="T59" fmla="*/ 86 h 90"/>
              <a:gd name="T60" fmla="*/ 390 w 390"/>
              <a:gd name="T61" fmla="*/ 82 h 90"/>
              <a:gd name="T62" fmla="*/ 333 w 390"/>
              <a:gd name="T63" fmla="*/ 0 h 9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90"/>
              <a:gd name="T97" fmla="*/ 0 h 90"/>
              <a:gd name="T98" fmla="*/ 390 w 390"/>
              <a:gd name="T99" fmla="*/ 90 h 9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90" h="90">
                <a:moveTo>
                  <a:pt x="333" y="0"/>
                </a:moveTo>
                <a:lnTo>
                  <a:pt x="332" y="0"/>
                </a:lnTo>
                <a:lnTo>
                  <a:pt x="330" y="0"/>
                </a:lnTo>
                <a:lnTo>
                  <a:pt x="327" y="0"/>
                </a:lnTo>
                <a:lnTo>
                  <a:pt x="323" y="0"/>
                </a:lnTo>
                <a:lnTo>
                  <a:pt x="322" y="0"/>
                </a:lnTo>
                <a:lnTo>
                  <a:pt x="319" y="1"/>
                </a:lnTo>
                <a:lnTo>
                  <a:pt x="316" y="1"/>
                </a:lnTo>
                <a:lnTo>
                  <a:pt x="313" y="2"/>
                </a:lnTo>
                <a:lnTo>
                  <a:pt x="310" y="2"/>
                </a:lnTo>
                <a:lnTo>
                  <a:pt x="306" y="3"/>
                </a:lnTo>
                <a:lnTo>
                  <a:pt x="303" y="3"/>
                </a:lnTo>
                <a:lnTo>
                  <a:pt x="300" y="4"/>
                </a:lnTo>
                <a:lnTo>
                  <a:pt x="295" y="4"/>
                </a:lnTo>
                <a:lnTo>
                  <a:pt x="291" y="5"/>
                </a:lnTo>
                <a:lnTo>
                  <a:pt x="286" y="6"/>
                </a:lnTo>
                <a:lnTo>
                  <a:pt x="282" y="6"/>
                </a:lnTo>
                <a:lnTo>
                  <a:pt x="277" y="7"/>
                </a:lnTo>
                <a:lnTo>
                  <a:pt x="272" y="8"/>
                </a:lnTo>
                <a:lnTo>
                  <a:pt x="267" y="9"/>
                </a:lnTo>
                <a:lnTo>
                  <a:pt x="263" y="10"/>
                </a:lnTo>
                <a:lnTo>
                  <a:pt x="256" y="11"/>
                </a:lnTo>
                <a:lnTo>
                  <a:pt x="251" y="12"/>
                </a:lnTo>
                <a:lnTo>
                  <a:pt x="246" y="13"/>
                </a:lnTo>
                <a:lnTo>
                  <a:pt x="240" y="14"/>
                </a:lnTo>
                <a:lnTo>
                  <a:pt x="234" y="15"/>
                </a:lnTo>
                <a:lnTo>
                  <a:pt x="228" y="16"/>
                </a:lnTo>
                <a:lnTo>
                  <a:pt x="222" y="17"/>
                </a:lnTo>
                <a:lnTo>
                  <a:pt x="216" y="18"/>
                </a:lnTo>
                <a:lnTo>
                  <a:pt x="209" y="20"/>
                </a:lnTo>
                <a:lnTo>
                  <a:pt x="203" y="21"/>
                </a:lnTo>
                <a:lnTo>
                  <a:pt x="197" y="22"/>
                </a:lnTo>
                <a:lnTo>
                  <a:pt x="190" y="24"/>
                </a:lnTo>
                <a:lnTo>
                  <a:pt x="184" y="25"/>
                </a:lnTo>
                <a:lnTo>
                  <a:pt x="177" y="27"/>
                </a:lnTo>
                <a:lnTo>
                  <a:pt x="171" y="29"/>
                </a:lnTo>
                <a:lnTo>
                  <a:pt x="164" y="31"/>
                </a:lnTo>
                <a:lnTo>
                  <a:pt x="156" y="32"/>
                </a:lnTo>
                <a:lnTo>
                  <a:pt x="150" y="34"/>
                </a:lnTo>
                <a:lnTo>
                  <a:pt x="143" y="35"/>
                </a:lnTo>
                <a:lnTo>
                  <a:pt x="135" y="37"/>
                </a:lnTo>
                <a:lnTo>
                  <a:pt x="129" y="39"/>
                </a:lnTo>
                <a:lnTo>
                  <a:pt x="122" y="42"/>
                </a:lnTo>
                <a:lnTo>
                  <a:pt x="114" y="44"/>
                </a:lnTo>
                <a:lnTo>
                  <a:pt x="109" y="46"/>
                </a:lnTo>
                <a:lnTo>
                  <a:pt x="101" y="49"/>
                </a:lnTo>
                <a:lnTo>
                  <a:pt x="94" y="51"/>
                </a:lnTo>
                <a:lnTo>
                  <a:pt x="87" y="53"/>
                </a:lnTo>
                <a:lnTo>
                  <a:pt x="80" y="55"/>
                </a:lnTo>
                <a:lnTo>
                  <a:pt x="73" y="57"/>
                </a:lnTo>
                <a:lnTo>
                  <a:pt x="66" y="60"/>
                </a:lnTo>
                <a:lnTo>
                  <a:pt x="58" y="63"/>
                </a:lnTo>
                <a:lnTo>
                  <a:pt x="52" y="66"/>
                </a:lnTo>
                <a:lnTo>
                  <a:pt x="45" y="68"/>
                </a:lnTo>
                <a:lnTo>
                  <a:pt x="38" y="71"/>
                </a:lnTo>
                <a:lnTo>
                  <a:pt x="32" y="73"/>
                </a:lnTo>
                <a:lnTo>
                  <a:pt x="25" y="76"/>
                </a:lnTo>
                <a:lnTo>
                  <a:pt x="19" y="79"/>
                </a:lnTo>
                <a:lnTo>
                  <a:pt x="12" y="83"/>
                </a:lnTo>
                <a:lnTo>
                  <a:pt x="6" y="86"/>
                </a:lnTo>
                <a:lnTo>
                  <a:pt x="0" y="90"/>
                </a:lnTo>
                <a:lnTo>
                  <a:pt x="390" y="82"/>
                </a:lnTo>
                <a:lnTo>
                  <a:pt x="333" y="0"/>
                </a:lnTo>
                <a:close/>
              </a:path>
            </a:pathLst>
          </a:custGeom>
          <a:solidFill>
            <a:srgbClr val="FFFFFF"/>
          </a:solidFill>
          <a:ln w="9525">
            <a:noFill/>
            <a:round/>
            <a:headEnd/>
            <a:tailEnd/>
          </a:ln>
        </p:spPr>
        <p:txBody>
          <a:bodyPr>
            <a:prstTxWarp prst="textNoShape">
              <a:avLst/>
            </a:prstTxWarp>
          </a:bodyPr>
          <a:lstStyle/>
          <a:p>
            <a:endParaRPr lang="en-US"/>
          </a:p>
        </p:txBody>
      </p:sp>
      <p:grpSp>
        <p:nvGrpSpPr>
          <p:cNvPr id="75782" name="Group 217"/>
          <p:cNvGrpSpPr>
            <a:grpSpLocks/>
          </p:cNvGrpSpPr>
          <p:nvPr/>
        </p:nvGrpSpPr>
        <p:grpSpPr bwMode="auto">
          <a:xfrm>
            <a:off x="6840538" y="4510088"/>
            <a:ext cx="1828800" cy="1524000"/>
            <a:chOff x="4272" y="2832"/>
            <a:chExt cx="1152" cy="960"/>
          </a:xfrm>
        </p:grpSpPr>
        <p:grpSp>
          <p:nvGrpSpPr>
            <p:cNvPr id="75790" name="Group 215"/>
            <p:cNvGrpSpPr>
              <a:grpSpLocks/>
            </p:cNvGrpSpPr>
            <p:nvPr/>
          </p:nvGrpSpPr>
          <p:grpSpPr bwMode="auto">
            <a:xfrm>
              <a:off x="4320" y="2928"/>
              <a:ext cx="966" cy="828"/>
              <a:chOff x="3890" y="2930"/>
              <a:chExt cx="966" cy="828"/>
            </a:xfrm>
          </p:grpSpPr>
          <p:sp>
            <p:nvSpPr>
              <p:cNvPr id="75792" name="Freeform 114"/>
              <p:cNvSpPr>
                <a:spLocks/>
              </p:cNvSpPr>
              <p:nvPr/>
            </p:nvSpPr>
            <p:spPr bwMode="auto">
              <a:xfrm>
                <a:off x="3926" y="2930"/>
                <a:ext cx="930" cy="780"/>
              </a:xfrm>
              <a:custGeom>
                <a:avLst/>
                <a:gdLst>
                  <a:gd name="T0" fmla="*/ 0 w 930"/>
                  <a:gd name="T1" fmla="*/ 634 h 780"/>
                  <a:gd name="T2" fmla="*/ 8 w 930"/>
                  <a:gd name="T3" fmla="*/ 574 h 780"/>
                  <a:gd name="T4" fmla="*/ 21 w 930"/>
                  <a:gd name="T5" fmla="*/ 518 h 780"/>
                  <a:gd name="T6" fmla="*/ 37 w 930"/>
                  <a:gd name="T7" fmla="*/ 466 h 780"/>
                  <a:gd name="T8" fmla="*/ 55 w 930"/>
                  <a:gd name="T9" fmla="*/ 417 h 780"/>
                  <a:gd name="T10" fmla="*/ 75 w 930"/>
                  <a:gd name="T11" fmla="*/ 371 h 780"/>
                  <a:gd name="T12" fmla="*/ 96 w 930"/>
                  <a:gd name="T13" fmla="*/ 330 h 780"/>
                  <a:gd name="T14" fmla="*/ 121 w 930"/>
                  <a:gd name="T15" fmla="*/ 291 h 780"/>
                  <a:gd name="T16" fmla="*/ 147 w 930"/>
                  <a:gd name="T17" fmla="*/ 256 h 780"/>
                  <a:gd name="T18" fmla="*/ 173 w 930"/>
                  <a:gd name="T19" fmla="*/ 221 h 780"/>
                  <a:gd name="T20" fmla="*/ 203 w 930"/>
                  <a:gd name="T21" fmla="*/ 192 h 780"/>
                  <a:gd name="T22" fmla="*/ 233 w 930"/>
                  <a:gd name="T23" fmla="*/ 164 h 780"/>
                  <a:gd name="T24" fmla="*/ 264 w 930"/>
                  <a:gd name="T25" fmla="*/ 140 h 780"/>
                  <a:gd name="T26" fmla="*/ 294 w 930"/>
                  <a:gd name="T27" fmla="*/ 117 h 780"/>
                  <a:gd name="T28" fmla="*/ 326 w 930"/>
                  <a:gd name="T29" fmla="*/ 97 h 780"/>
                  <a:gd name="T30" fmla="*/ 359 w 930"/>
                  <a:gd name="T31" fmla="*/ 79 h 780"/>
                  <a:gd name="T32" fmla="*/ 391 w 930"/>
                  <a:gd name="T33" fmla="*/ 64 h 780"/>
                  <a:gd name="T34" fmla="*/ 423 w 930"/>
                  <a:gd name="T35" fmla="*/ 49 h 780"/>
                  <a:gd name="T36" fmla="*/ 456 w 930"/>
                  <a:gd name="T37" fmla="*/ 37 h 780"/>
                  <a:gd name="T38" fmla="*/ 487 w 930"/>
                  <a:gd name="T39" fmla="*/ 26 h 780"/>
                  <a:gd name="T40" fmla="*/ 517 w 930"/>
                  <a:gd name="T41" fmla="*/ 19 h 780"/>
                  <a:gd name="T42" fmla="*/ 547 w 930"/>
                  <a:gd name="T43" fmla="*/ 11 h 780"/>
                  <a:gd name="T44" fmla="*/ 576 w 930"/>
                  <a:gd name="T45" fmla="*/ 6 h 780"/>
                  <a:gd name="T46" fmla="*/ 606 w 930"/>
                  <a:gd name="T47" fmla="*/ 2 h 780"/>
                  <a:gd name="T48" fmla="*/ 635 w 930"/>
                  <a:gd name="T49" fmla="*/ 1 h 780"/>
                  <a:gd name="T50" fmla="*/ 664 w 930"/>
                  <a:gd name="T51" fmla="*/ 1 h 780"/>
                  <a:gd name="T52" fmla="*/ 693 w 930"/>
                  <a:gd name="T53" fmla="*/ 4 h 780"/>
                  <a:gd name="T54" fmla="*/ 722 w 930"/>
                  <a:gd name="T55" fmla="*/ 9 h 780"/>
                  <a:gd name="T56" fmla="*/ 749 w 930"/>
                  <a:gd name="T57" fmla="*/ 17 h 780"/>
                  <a:gd name="T58" fmla="*/ 776 w 930"/>
                  <a:gd name="T59" fmla="*/ 27 h 780"/>
                  <a:gd name="T60" fmla="*/ 801 w 930"/>
                  <a:gd name="T61" fmla="*/ 41 h 780"/>
                  <a:gd name="T62" fmla="*/ 825 w 930"/>
                  <a:gd name="T63" fmla="*/ 56 h 780"/>
                  <a:gd name="T64" fmla="*/ 847 w 930"/>
                  <a:gd name="T65" fmla="*/ 75 h 780"/>
                  <a:gd name="T66" fmla="*/ 867 w 930"/>
                  <a:gd name="T67" fmla="*/ 96 h 780"/>
                  <a:gd name="T68" fmla="*/ 885 w 930"/>
                  <a:gd name="T69" fmla="*/ 120 h 780"/>
                  <a:gd name="T70" fmla="*/ 900 w 930"/>
                  <a:gd name="T71" fmla="*/ 146 h 780"/>
                  <a:gd name="T72" fmla="*/ 912 w 930"/>
                  <a:gd name="T73" fmla="*/ 177 h 780"/>
                  <a:gd name="T74" fmla="*/ 921 w 930"/>
                  <a:gd name="T75" fmla="*/ 209 h 780"/>
                  <a:gd name="T76" fmla="*/ 927 w 930"/>
                  <a:gd name="T77" fmla="*/ 245 h 780"/>
                  <a:gd name="T78" fmla="*/ 930 w 930"/>
                  <a:gd name="T79" fmla="*/ 284 h 780"/>
                  <a:gd name="T80" fmla="*/ 928 w 930"/>
                  <a:gd name="T81" fmla="*/ 327 h 780"/>
                  <a:gd name="T82" fmla="*/ 922 w 930"/>
                  <a:gd name="T83" fmla="*/ 371 h 780"/>
                  <a:gd name="T84" fmla="*/ 912 w 930"/>
                  <a:gd name="T85" fmla="*/ 421 h 780"/>
                  <a:gd name="T86" fmla="*/ 904 w 930"/>
                  <a:gd name="T87" fmla="*/ 455 h 78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30"/>
                  <a:gd name="T133" fmla="*/ 0 h 780"/>
                  <a:gd name="T134" fmla="*/ 930 w 930"/>
                  <a:gd name="T135" fmla="*/ 780 h 78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30" h="780">
                    <a:moveTo>
                      <a:pt x="904" y="455"/>
                    </a:moveTo>
                    <a:lnTo>
                      <a:pt x="335" y="780"/>
                    </a:lnTo>
                    <a:lnTo>
                      <a:pt x="0" y="634"/>
                    </a:lnTo>
                    <a:lnTo>
                      <a:pt x="1" y="613"/>
                    </a:lnTo>
                    <a:lnTo>
                      <a:pt x="5" y="594"/>
                    </a:lnTo>
                    <a:lnTo>
                      <a:pt x="8" y="574"/>
                    </a:lnTo>
                    <a:lnTo>
                      <a:pt x="13" y="555"/>
                    </a:lnTo>
                    <a:lnTo>
                      <a:pt x="17" y="536"/>
                    </a:lnTo>
                    <a:lnTo>
                      <a:pt x="21" y="518"/>
                    </a:lnTo>
                    <a:lnTo>
                      <a:pt x="26" y="500"/>
                    </a:lnTo>
                    <a:lnTo>
                      <a:pt x="32" y="483"/>
                    </a:lnTo>
                    <a:lnTo>
                      <a:pt x="37" y="466"/>
                    </a:lnTo>
                    <a:lnTo>
                      <a:pt x="42" y="448"/>
                    </a:lnTo>
                    <a:lnTo>
                      <a:pt x="48" y="432"/>
                    </a:lnTo>
                    <a:lnTo>
                      <a:pt x="55" y="417"/>
                    </a:lnTo>
                    <a:lnTo>
                      <a:pt x="60" y="401"/>
                    </a:lnTo>
                    <a:lnTo>
                      <a:pt x="67" y="387"/>
                    </a:lnTo>
                    <a:lnTo>
                      <a:pt x="75" y="371"/>
                    </a:lnTo>
                    <a:lnTo>
                      <a:pt x="82" y="357"/>
                    </a:lnTo>
                    <a:lnTo>
                      <a:pt x="89" y="343"/>
                    </a:lnTo>
                    <a:lnTo>
                      <a:pt x="96" y="330"/>
                    </a:lnTo>
                    <a:lnTo>
                      <a:pt x="104" y="315"/>
                    </a:lnTo>
                    <a:lnTo>
                      <a:pt x="113" y="303"/>
                    </a:lnTo>
                    <a:lnTo>
                      <a:pt x="121" y="291"/>
                    </a:lnTo>
                    <a:lnTo>
                      <a:pt x="130" y="278"/>
                    </a:lnTo>
                    <a:lnTo>
                      <a:pt x="138" y="266"/>
                    </a:lnTo>
                    <a:lnTo>
                      <a:pt x="147" y="256"/>
                    </a:lnTo>
                    <a:lnTo>
                      <a:pt x="155" y="243"/>
                    </a:lnTo>
                    <a:lnTo>
                      <a:pt x="165" y="233"/>
                    </a:lnTo>
                    <a:lnTo>
                      <a:pt x="173" y="221"/>
                    </a:lnTo>
                    <a:lnTo>
                      <a:pt x="184" y="212"/>
                    </a:lnTo>
                    <a:lnTo>
                      <a:pt x="193" y="201"/>
                    </a:lnTo>
                    <a:lnTo>
                      <a:pt x="203" y="192"/>
                    </a:lnTo>
                    <a:lnTo>
                      <a:pt x="212" y="182"/>
                    </a:lnTo>
                    <a:lnTo>
                      <a:pt x="223" y="174"/>
                    </a:lnTo>
                    <a:lnTo>
                      <a:pt x="233" y="164"/>
                    </a:lnTo>
                    <a:lnTo>
                      <a:pt x="243" y="156"/>
                    </a:lnTo>
                    <a:lnTo>
                      <a:pt x="253" y="147"/>
                    </a:lnTo>
                    <a:lnTo>
                      <a:pt x="264" y="140"/>
                    </a:lnTo>
                    <a:lnTo>
                      <a:pt x="273" y="131"/>
                    </a:lnTo>
                    <a:lnTo>
                      <a:pt x="284" y="124"/>
                    </a:lnTo>
                    <a:lnTo>
                      <a:pt x="294" y="117"/>
                    </a:lnTo>
                    <a:lnTo>
                      <a:pt x="305" y="110"/>
                    </a:lnTo>
                    <a:lnTo>
                      <a:pt x="316" y="103"/>
                    </a:lnTo>
                    <a:lnTo>
                      <a:pt x="326" y="97"/>
                    </a:lnTo>
                    <a:lnTo>
                      <a:pt x="337" y="90"/>
                    </a:lnTo>
                    <a:lnTo>
                      <a:pt x="348" y="84"/>
                    </a:lnTo>
                    <a:lnTo>
                      <a:pt x="359" y="79"/>
                    </a:lnTo>
                    <a:lnTo>
                      <a:pt x="369" y="73"/>
                    </a:lnTo>
                    <a:lnTo>
                      <a:pt x="380" y="68"/>
                    </a:lnTo>
                    <a:lnTo>
                      <a:pt x="391" y="64"/>
                    </a:lnTo>
                    <a:lnTo>
                      <a:pt x="402" y="58"/>
                    </a:lnTo>
                    <a:lnTo>
                      <a:pt x="413" y="53"/>
                    </a:lnTo>
                    <a:lnTo>
                      <a:pt x="423" y="49"/>
                    </a:lnTo>
                    <a:lnTo>
                      <a:pt x="434" y="45"/>
                    </a:lnTo>
                    <a:lnTo>
                      <a:pt x="444" y="41"/>
                    </a:lnTo>
                    <a:lnTo>
                      <a:pt x="456" y="37"/>
                    </a:lnTo>
                    <a:lnTo>
                      <a:pt x="466" y="33"/>
                    </a:lnTo>
                    <a:lnTo>
                      <a:pt x="476" y="30"/>
                    </a:lnTo>
                    <a:lnTo>
                      <a:pt x="487" y="26"/>
                    </a:lnTo>
                    <a:lnTo>
                      <a:pt x="497" y="24"/>
                    </a:lnTo>
                    <a:lnTo>
                      <a:pt x="507" y="21"/>
                    </a:lnTo>
                    <a:lnTo>
                      <a:pt x="517" y="19"/>
                    </a:lnTo>
                    <a:lnTo>
                      <a:pt x="527" y="16"/>
                    </a:lnTo>
                    <a:lnTo>
                      <a:pt x="537" y="13"/>
                    </a:lnTo>
                    <a:lnTo>
                      <a:pt x="547" y="11"/>
                    </a:lnTo>
                    <a:lnTo>
                      <a:pt x="557" y="9"/>
                    </a:lnTo>
                    <a:lnTo>
                      <a:pt x="567" y="7"/>
                    </a:lnTo>
                    <a:lnTo>
                      <a:pt x="576" y="6"/>
                    </a:lnTo>
                    <a:lnTo>
                      <a:pt x="586" y="4"/>
                    </a:lnTo>
                    <a:lnTo>
                      <a:pt x="595" y="3"/>
                    </a:lnTo>
                    <a:lnTo>
                      <a:pt x="606" y="2"/>
                    </a:lnTo>
                    <a:lnTo>
                      <a:pt x="615" y="1"/>
                    </a:lnTo>
                    <a:lnTo>
                      <a:pt x="625" y="1"/>
                    </a:lnTo>
                    <a:lnTo>
                      <a:pt x="635" y="1"/>
                    </a:lnTo>
                    <a:lnTo>
                      <a:pt x="645" y="0"/>
                    </a:lnTo>
                    <a:lnTo>
                      <a:pt x="654" y="1"/>
                    </a:lnTo>
                    <a:lnTo>
                      <a:pt x="664" y="1"/>
                    </a:lnTo>
                    <a:lnTo>
                      <a:pt x="674" y="2"/>
                    </a:lnTo>
                    <a:lnTo>
                      <a:pt x="684" y="3"/>
                    </a:lnTo>
                    <a:lnTo>
                      <a:pt x="693" y="4"/>
                    </a:lnTo>
                    <a:lnTo>
                      <a:pt x="703" y="5"/>
                    </a:lnTo>
                    <a:lnTo>
                      <a:pt x="713" y="7"/>
                    </a:lnTo>
                    <a:lnTo>
                      <a:pt x="722" y="9"/>
                    </a:lnTo>
                    <a:lnTo>
                      <a:pt x="731" y="11"/>
                    </a:lnTo>
                    <a:lnTo>
                      <a:pt x="741" y="14"/>
                    </a:lnTo>
                    <a:lnTo>
                      <a:pt x="749" y="17"/>
                    </a:lnTo>
                    <a:lnTo>
                      <a:pt x="758" y="20"/>
                    </a:lnTo>
                    <a:lnTo>
                      <a:pt x="767" y="24"/>
                    </a:lnTo>
                    <a:lnTo>
                      <a:pt x="776" y="27"/>
                    </a:lnTo>
                    <a:lnTo>
                      <a:pt x="784" y="32"/>
                    </a:lnTo>
                    <a:lnTo>
                      <a:pt x="793" y="36"/>
                    </a:lnTo>
                    <a:lnTo>
                      <a:pt x="801" y="41"/>
                    </a:lnTo>
                    <a:lnTo>
                      <a:pt x="809" y="46"/>
                    </a:lnTo>
                    <a:lnTo>
                      <a:pt x="817" y="51"/>
                    </a:lnTo>
                    <a:lnTo>
                      <a:pt x="825" y="56"/>
                    </a:lnTo>
                    <a:lnTo>
                      <a:pt x="833" y="63"/>
                    </a:lnTo>
                    <a:lnTo>
                      <a:pt x="840" y="68"/>
                    </a:lnTo>
                    <a:lnTo>
                      <a:pt x="847" y="75"/>
                    </a:lnTo>
                    <a:lnTo>
                      <a:pt x="854" y="82"/>
                    </a:lnTo>
                    <a:lnTo>
                      <a:pt x="860" y="88"/>
                    </a:lnTo>
                    <a:lnTo>
                      <a:pt x="867" y="96"/>
                    </a:lnTo>
                    <a:lnTo>
                      <a:pt x="874" y="103"/>
                    </a:lnTo>
                    <a:lnTo>
                      <a:pt x="879" y="111"/>
                    </a:lnTo>
                    <a:lnTo>
                      <a:pt x="885" y="120"/>
                    </a:lnTo>
                    <a:lnTo>
                      <a:pt x="890" y="128"/>
                    </a:lnTo>
                    <a:lnTo>
                      <a:pt x="895" y="138"/>
                    </a:lnTo>
                    <a:lnTo>
                      <a:pt x="900" y="146"/>
                    </a:lnTo>
                    <a:lnTo>
                      <a:pt x="904" y="156"/>
                    </a:lnTo>
                    <a:lnTo>
                      <a:pt x="908" y="165"/>
                    </a:lnTo>
                    <a:lnTo>
                      <a:pt x="912" y="177"/>
                    </a:lnTo>
                    <a:lnTo>
                      <a:pt x="915" y="187"/>
                    </a:lnTo>
                    <a:lnTo>
                      <a:pt x="918" y="198"/>
                    </a:lnTo>
                    <a:lnTo>
                      <a:pt x="921" y="209"/>
                    </a:lnTo>
                    <a:lnTo>
                      <a:pt x="924" y="221"/>
                    </a:lnTo>
                    <a:lnTo>
                      <a:pt x="926" y="233"/>
                    </a:lnTo>
                    <a:lnTo>
                      <a:pt x="927" y="245"/>
                    </a:lnTo>
                    <a:lnTo>
                      <a:pt x="928" y="257"/>
                    </a:lnTo>
                    <a:lnTo>
                      <a:pt x="930" y="271"/>
                    </a:lnTo>
                    <a:lnTo>
                      <a:pt x="930" y="284"/>
                    </a:lnTo>
                    <a:lnTo>
                      <a:pt x="930" y="297"/>
                    </a:lnTo>
                    <a:lnTo>
                      <a:pt x="929" y="312"/>
                    </a:lnTo>
                    <a:lnTo>
                      <a:pt x="928" y="327"/>
                    </a:lnTo>
                    <a:lnTo>
                      <a:pt x="927" y="341"/>
                    </a:lnTo>
                    <a:lnTo>
                      <a:pt x="925" y="356"/>
                    </a:lnTo>
                    <a:lnTo>
                      <a:pt x="922" y="371"/>
                    </a:lnTo>
                    <a:lnTo>
                      <a:pt x="920" y="388"/>
                    </a:lnTo>
                    <a:lnTo>
                      <a:pt x="916" y="404"/>
                    </a:lnTo>
                    <a:lnTo>
                      <a:pt x="912" y="421"/>
                    </a:lnTo>
                    <a:lnTo>
                      <a:pt x="909" y="438"/>
                    </a:lnTo>
                    <a:lnTo>
                      <a:pt x="904" y="455"/>
                    </a:lnTo>
                    <a:close/>
                  </a:path>
                </a:pathLst>
              </a:custGeom>
              <a:solidFill>
                <a:srgbClr val="F5FAE6"/>
              </a:solidFill>
              <a:ln w="9525">
                <a:noFill/>
                <a:round/>
                <a:headEnd/>
                <a:tailEnd/>
              </a:ln>
            </p:spPr>
            <p:txBody>
              <a:bodyPr>
                <a:prstTxWarp prst="textNoShape">
                  <a:avLst/>
                </a:prstTxWarp>
              </a:bodyPr>
              <a:lstStyle/>
              <a:p>
                <a:endParaRPr lang="en-US"/>
              </a:p>
            </p:txBody>
          </p:sp>
          <p:sp>
            <p:nvSpPr>
              <p:cNvPr id="75793" name="Freeform 115"/>
              <p:cNvSpPr>
                <a:spLocks/>
              </p:cNvSpPr>
              <p:nvPr/>
            </p:nvSpPr>
            <p:spPr bwMode="auto">
              <a:xfrm>
                <a:off x="3955" y="3022"/>
                <a:ext cx="871" cy="655"/>
              </a:xfrm>
              <a:custGeom>
                <a:avLst/>
                <a:gdLst>
                  <a:gd name="T0" fmla="*/ 0 w 871"/>
                  <a:gd name="T1" fmla="*/ 545 h 655"/>
                  <a:gd name="T2" fmla="*/ 9 w 871"/>
                  <a:gd name="T3" fmla="*/ 491 h 655"/>
                  <a:gd name="T4" fmla="*/ 21 w 871"/>
                  <a:gd name="T5" fmla="*/ 442 h 655"/>
                  <a:gd name="T6" fmla="*/ 35 w 871"/>
                  <a:gd name="T7" fmla="*/ 396 h 655"/>
                  <a:gd name="T8" fmla="*/ 52 w 871"/>
                  <a:gd name="T9" fmla="*/ 355 h 655"/>
                  <a:gd name="T10" fmla="*/ 70 w 871"/>
                  <a:gd name="T11" fmla="*/ 315 h 655"/>
                  <a:gd name="T12" fmla="*/ 91 w 871"/>
                  <a:gd name="T13" fmla="*/ 279 h 655"/>
                  <a:gd name="T14" fmla="*/ 113 w 871"/>
                  <a:gd name="T15" fmla="*/ 245 h 655"/>
                  <a:gd name="T16" fmla="*/ 137 w 871"/>
                  <a:gd name="T17" fmla="*/ 215 h 655"/>
                  <a:gd name="T18" fmla="*/ 162 w 871"/>
                  <a:gd name="T19" fmla="*/ 186 h 655"/>
                  <a:gd name="T20" fmla="*/ 189 w 871"/>
                  <a:gd name="T21" fmla="*/ 161 h 655"/>
                  <a:gd name="T22" fmla="*/ 217 w 871"/>
                  <a:gd name="T23" fmla="*/ 138 h 655"/>
                  <a:gd name="T24" fmla="*/ 245 w 871"/>
                  <a:gd name="T25" fmla="*/ 117 h 655"/>
                  <a:gd name="T26" fmla="*/ 275 w 871"/>
                  <a:gd name="T27" fmla="*/ 98 h 655"/>
                  <a:gd name="T28" fmla="*/ 304 w 871"/>
                  <a:gd name="T29" fmla="*/ 81 h 655"/>
                  <a:gd name="T30" fmla="*/ 334 w 871"/>
                  <a:gd name="T31" fmla="*/ 67 h 655"/>
                  <a:gd name="T32" fmla="*/ 365 w 871"/>
                  <a:gd name="T33" fmla="*/ 54 h 655"/>
                  <a:gd name="T34" fmla="*/ 395 w 871"/>
                  <a:gd name="T35" fmla="*/ 42 h 655"/>
                  <a:gd name="T36" fmla="*/ 426 w 871"/>
                  <a:gd name="T37" fmla="*/ 32 h 655"/>
                  <a:gd name="T38" fmla="*/ 456 w 871"/>
                  <a:gd name="T39" fmla="*/ 24 h 655"/>
                  <a:gd name="T40" fmla="*/ 485 w 871"/>
                  <a:gd name="T41" fmla="*/ 16 h 655"/>
                  <a:gd name="T42" fmla="*/ 515 w 871"/>
                  <a:gd name="T43" fmla="*/ 11 h 655"/>
                  <a:gd name="T44" fmla="*/ 542 w 871"/>
                  <a:gd name="T45" fmla="*/ 5 h 655"/>
                  <a:gd name="T46" fmla="*/ 571 w 871"/>
                  <a:gd name="T47" fmla="*/ 1 h 655"/>
                  <a:gd name="T48" fmla="*/ 599 w 871"/>
                  <a:gd name="T49" fmla="*/ 0 h 655"/>
                  <a:gd name="T50" fmla="*/ 627 w 871"/>
                  <a:gd name="T51" fmla="*/ 1 h 655"/>
                  <a:gd name="T52" fmla="*/ 655 w 871"/>
                  <a:gd name="T53" fmla="*/ 4 h 655"/>
                  <a:gd name="T54" fmla="*/ 681 w 871"/>
                  <a:gd name="T55" fmla="*/ 8 h 655"/>
                  <a:gd name="T56" fmla="*/ 707 w 871"/>
                  <a:gd name="T57" fmla="*/ 15 h 655"/>
                  <a:gd name="T58" fmla="*/ 731 w 871"/>
                  <a:gd name="T59" fmla="*/ 24 h 655"/>
                  <a:gd name="T60" fmla="*/ 754 w 871"/>
                  <a:gd name="T61" fmla="*/ 35 h 655"/>
                  <a:gd name="T62" fmla="*/ 776 w 871"/>
                  <a:gd name="T63" fmla="*/ 49 h 655"/>
                  <a:gd name="T64" fmla="*/ 797 w 871"/>
                  <a:gd name="T65" fmla="*/ 65 h 655"/>
                  <a:gd name="T66" fmla="*/ 814 w 871"/>
                  <a:gd name="T67" fmla="*/ 82 h 655"/>
                  <a:gd name="T68" fmla="*/ 829 w 871"/>
                  <a:gd name="T69" fmla="*/ 102 h 655"/>
                  <a:gd name="T70" fmla="*/ 844 w 871"/>
                  <a:gd name="T71" fmla="*/ 124 h 655"/>
                  <a:gd name="T72" fmla="*/ 855 w 871"/>
                  <a:gd name="T73" fmla="*/ 148 h 655"/>
                  <a:gd name="T74" fmla="*/ 863 w 871"/>
                  <a:gd name="T75" fmla="*/ 176 h 655"/>
                  <a:gd name="T76" fmla="*/ 868 w 871"/>
                  <a:gd name="T77" fmla="*/ 206 h 655"/>
                  <a:gd name="T78" fmla="*/ 870 w 871"/>
                  <a:gd name="T79" fmla="*/ 239 h 655"/>
                  <a:gd name="T80" fmla="*/ 870 w 871"/>
                  <a:gd name="T81" fmla="*/ 274 h 655"/>
                  <a:gd name="T82" fmla="*/ 865 w 871"/>
                  <a:gd name="T83" fmla="*/ 310 h 655"/>
                  <a:gd name="T84" fmla="*/ 857 w 871"/>
                  <a:gd name="T85" fmla="*/ 351 h 655"/>
                  <a:gd name="T86" fmla="*/ 850 w 871"/>
                  <a:gd name="T87" fmla="*/ 379 h 65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71"/>
                  <a:gd name="T133" fmla="*/ 0 h 655"/>
                  <a:gd name="T134" fmla="*/ 871 w 871"/>
                  <a:gd name="T135" fmla="*/ 655 h 65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71" h="655">
                    <a:moveTo>
                      <a:pt x="850" y="379"/>
                    </a:moveTo>
                    <a:lnTo>
                      <a:pt x="313" y="655"/>
                    </a:lnTo>
                    <a:lnTo>
                      <a:pt x="0" y="545"/>
                    </a:lnTo>
                    <a:lnTo>
                      <a:pt x="3" y="527"/>
                    </a:lnTo>
                    <a:lnTo>
                      <a:pt x="6" y="509"/>
                    </a:lnTo>
                    <a:lnTo>
                      <a:pt x="9" y="491"/>
                    </a:lnTo>
                    <a:lnTo>
                      <a:pt x="13" y="474"/>
                    </a:lnTo>
                    <a:lnTo>
                      <a:pt x="17" y="458"/>
                    </a:lnTo>
                    <a:lnTo>
                      <a:pt x="21" y="442"/>
                    </a:lnTo>
                    <a:lnTo>
                      <a:pt x="26" y="427"/>
                    </a:lnTo>
                    <a:lnTo>
                      <a:pt x="30" y="412"/>
                    </a:lnTo>
                    <a:lnTo>
                      <a:pt x="35" y="396"/>
                    </a:lnTo>
                    <a:lnTo>
                      <a:pt x="41" y="382"/>
                    </a:lnTo>
                    <a:lnTo>
                      <a:pt x="46" y="368"/>
                    </a:lnTo>
                    <a:lnTo>
                      <a:pt x="52" y="355"/>
                    </a:lnTo>
                    <a:lnTo>
                      <a:pt x="58" y="340"/>
                    </a:lnTo>
                    <a:lnTo>
                      <a:pt x="64" y="328"/>
                    </a:lnTo>
                    <a:lnTo>
                      <a:pt x="70" y="315"/>
                    </a:lnTo>
                    <a:lnTo>
                      <a:pt x="77" y="303"/>
                    </a:lnTo>
                    <a:lnTo>
                      <a:pt x="84" y="291"/>
                    </a:lnTo>
                    <a:lnTo>
                      <a:pt x="91" y="279"/>
                    </a:lnTo>
                    <a:lnTo>
                      <a:pt x="98" y="267"/>
                    </a:lnTo>
                    <a:lnTo>
                      <a:pt x="105" y="257"/>
                    </a:lnTo>
                    <a:lnTo>
                      <a:pt x="113" y="245"/>
                    </a:lnTo>
                    <a:lnTo>
                      <a:pt x="121" y="235"/>
                    </a:lnTo>
                    <a:lnTo>
                      <a:pt x="128" y="224"/>
                    </a:lnTo>
                    <a:lnTo>
                      <a:pt x="137" y="215"/>
                    </a:lnTo>
                    <a:lnTo>
                      <a:pt x="145" y="205"/>
                    </a:lnTo>
                    <a:lnTo>
                      <a:pt x="154" y="196"/>
                    </a:lnTo>
                    <a:lnTo>
                      <a:pt x="162" y="186"/>
                    </a:lnTo>
                    <a:lnTo>
                      <a:pt x="171" y="178"/>
                    </a:lnTo>
                    <a:lnTo>
                      <a:pt x="180" y="169"/>
                    </a:lnTo>
                    <a:lnTo>
                      <a:pt x="189" y="161"/>
                    </a:lnTo>
                    <a:lnTo>
                      <a:pt x="198" y="153"/>
                    </a:lnTo>
                    <a:lnTo>
                      <a:pt x="207" y="145"/>
                    </a:lnTo>
                    <a:lnTo>
                      <a:pt x="217" y="138"/>
                    </a:lnTo>
                    <a:lnTo>
                      <a:pt x="226" y="130"/>
                    </a:lnTo>
                    <a:lnTo>
                      <a:pt x="236" y="124"/>
                    </a:lnTo>
                    <a:lnTo>
                      <a:pt x="245" y="117"/>
                    </a:lnTo>
                    <a:lnTo>
                      <a:pt x="255" y="110"/>
                    </a:lnTo>
                    <a:lnTo>
                      <a:pt x="264" y="104"/>
                    </a:lnTo>
                    <a:lnTo>
                      <a:pt x="275" y="98"/>
                    </a:lnTo>
                    <a:lnTo>
                      <a:pt x="284" y="92"/>
                    </a:lnTo>
                    <a:lnTo>
                      <a:pt x="294" y="87"/>
                    </a:lnTo>
                    <a:lnTo>
                      <a:pt x="304" y="81"/>
                    </a:lnTo>
                    <a:lnTo>
                      <a:pt x="314" y="76"/>
                    </a:lnTo>
                    <a:lnTo>
                      <a:pt x="324" y="71"/>
                    </a:lnTo>
                    <a:lnTo>
                      <a:pt x="334" y="67"/>
                    </a:lnTo>
                    <a:lnTo>
                      <a:pt x="344" y="62"/>
                    </a:lnTo>
                    <a:lnTo>
                      <a:pt x="354" y="58"/>
                    </a:lnTo>
                    <a:lnTo>
                      <a:pt x="365" y="54"/>
                    </a:lnTo>
                    <a:lnTo>
                      <a:pt x="375" y="49"/>
                    </a:lnTo>
                    <a:lnTo>
                      <a:pt x="385" y="46"/>
                    </a:lnTo>
                    <a:lnTo>
                      <a:pt x="395" y="42"/>
                    </a:lnTo>
                    <a:lnTo>
                      <a:pt x="406" y="39"/>
                    </a:lnTo>
                    <a:lnTo>
                      <a:pt x="415" y="35"/>
                    </a:lnTo>
                    <a:lnTo>
                      <a:pt x="426" y="32"/>
                    </a:lnTo>
                    <a:lnTo>
                      <a:pt x="436" y="29"/>
                    </a:lnTo>
                    <a:lnTo>
                      <a:pt x="446" y="27"/>
                    </a:lnTo>
                    <a:lnTo>
                      <a:pt x="456" y="24"/>
                    </a:lnTo>
                    <a:lnTo>
                      <a:pt x="465" y="21"/>
                    </a:lnTo>
                    <a:lnTo>
                      <a:pt x="475" y="19"/>
                    </a:lnTo>
                    <a:lnTo>
                      <a:pt x="485" y="16"/>
                    </a:lnTo>
                    <a:lnTo>
                      <a:pt x="495" y="14"/>
                    </a:lnTo>
                    <a:lnTo>
                      <a:pt x="504" y="12"/>
                    </a:lnTo>
                    <a:lnTo>
                      <a:pt x="515" y="11"/>
                    </a:lnTo>
                    <a:lnTo>
                      <a:pt x="524" y="9"/>
                    </a:lnTo>
                    <a:lnTo>
                      <a:pt x="533" y="7"/>
                    </a:lnTo>
                    <a:lnTo>
                      <a:pt x="542" y="5"/>
                    </a:lnTo>
                    <a:lnTo>
                      <a:pt x="552" y="4"/>
                    </a:lnTo>
                    <a:lnTo>
                      <a:pt x="562" y="2"/>
                    </a:lnTo>
                    <a:lnTo>
                      <a:pt x="571" y="1"/>
                    </a:lnTo>
                    <a:lnTo>
                      <a:pt x="580" y="1"/>
                    </a:lnTo>
                    <a:lnTo>
                      <a:pt x="590" y="0"/>
                    </a:lnTo>
                    <a:lnTo>
                      <a:pt x="599" y="0"/>
                    </a:lnTo>
                    <a:lnTo>
                      <a:pt x="609" y="0"/>
                    </a:lnTo>
                    <a:lnTo>
                      <a:pt x="618" y="0"/>
                    </a:lnTo>
                    <a:lnTo>
                      <a:pt x="627" y="1"/>
                    </a:lnTo>
                    <a:lnTo>
                      <a:pt x="636" y="2"/>
                    </a:lnTo>
                    <a:lnTo>
                      <a:pt x="646" y="2"/>
                    </a:lnTo>
                    <a:lnTo>
                      <a:pt x="655" y="4"/>
                    </a:lnTo>
                    <a:lnTo>
                      <a:pt x="663" y="5"/>
                    </a:lnTo>
                    <a:lnTo>
                      <a:pt x="673" y="7"/>
                    </a:lnTo>
                    <a:lnTo>
                      <a:pt x="681" y="8"/>
                    </a:lnTo>
                    <a:lnTo>
                      <a:pt x="690" y="11"/>
                    </a:lnTo>
                    <a:lnTo>
                      <a:pt x="698" y="12"/>
                    </a:lnTo>
                    <a:lnTo>
                      <a:pt x="707" y="15"/>
                    </a:lnTo>
                    <a:lnTo>
                      <a:pt x="714" y="18"/>
                    </a:lnTo>
                    <a:lnTo>
                      <a:pt x="723" y="21"/>
                    </a:lnTo>
                    <a:lnTo>
                      <a:pt x="731" y="24"/>
                    </a:lnTo>
                    <a:lnTo>
                      <a:pt x="739" y="28"/>
                    </a:lnTo>
                    <a:lnTo>
                      <a:pt x="747" y="31"/>
                    </a:lnTo>
                    <a:lnTo>
                      <a:pt x="754" y="35"/>
                    </a:lnTo>
                    <a:lnTo>
                      <a:pt x="762" y="39"/>
                    </a:lnTo>
                    <a:lnTo>
                      <a:pt x="769" y="44"/>
                    </a:lnTo>
                    <a:lnTo>
                      <a:pt x="776" y="49"/>
                    </a:lnTo>
                    <a:lnTo>
                      <a:pt x="783" y="53"/>
                    </a:lnTo>
                    <a:lnTo>
                      <a:pt x="789" y="59"/>
                    </a:lnTo>
                    <a:lnTo>
                      <a:pt x="797" y="65"/>
                    </a:lnTo>
                    <a:lnTo>
                      <a:pt x="803" y="69"/>
                    </a:lnTo>
                    <a:lnTo>
                      <a:pt x="808" y="75"/>
                    </a:lnTo>
                    <a:lnTo>
                      <a:pt x="814" y="82"/>
                    </a:lnTo>
                    <a:lnTo>
                      <a:pt x="820" y="88"/>
                    </a:lnTo>
                    <a:lnTo>
                      <a:pt x="825" y="94"/>
                    </a:lnTo>
                    <a:lnTo>
                      <a:pt x="829" y="102"/>
                    </a:lnTo>
                    <a:lnTo>
                      <a:pt x="835" y="108"/>
                    </a:lnTo>
                    <a:lnTo>
                      <a:pt x="840" y="116"/>
                    </a:lnTo>
                    <a:lnTo>
                      <a:pt x="844" y="124"/>
                    </a:lnTo>
                    <a:lnTo>
                      <a:pt x="847" y="132"/>
                    </a:lnTo>
                    <a:lnTo>
                      <a:pt x="851" y="140"/>
                    </a:lnTo>
                    <a:lnTo>
                      <a:pt x="855" y="148"/>
                    </a:lnTo>
                    <a:lnTo>
                      <a:pt x="858" y="157"/>
                    </a:lnTo>
                    <a:lnTo>
                      <a:pt x="861" y="166"/>
                    </a:lnTo>
                    <a:lnTo>
                      <a:pt x="863" y="176"/>
                    </a:lnTo>
                    <a:lnTo>
                      <a:pt x="865" y="186"/>
                    </a:lnTo>
                    <a:lnTo>
                      <a:pt x="866" y="196"/>
                    </a:lnTo>
                    <a:lnTo>
                      <a:pt x="868" y="206"/>
                    </a:lnTo>
                    <a:lnTo>
                      <a:pt x="869" y="217"/>
                    </a:lnTo>
                    <a:lnTo>
                      <a:pt x="870" y="227"/>
                    </a:lnTo>
                    <a:lnTo>
                      <a:pt x="870" y="239"/>
                    </a:lnTo>
                    <a:lnTo>
                      <a:pt x="871" y="250"/>
                    </a:lnTo>
                    <a:lnTo>
                      <a:pt x="870" y="261"/>
                    </a:lnTo>
                    <a:lnTo>
                      <a:pt x="870" y="274"/>
                    </a:lnTo>
                    <a:lnTo>
                      <a:pt x="868" y="285"/>
                    </a:lnTo>
                    <a:lnTo>
                      <a:pt x="867" y="298"/>
                    </a:lnTo>
                    <a:lnTo>
                      <a:pt x="865" y="310"/>
                    </a:lnTo>
                    <a:lnTo>
                      <a:pt x="864" y="324"/>
                    </a:lnTo>
                    <a:lnTo>
                      <a:pt x="861" y="337"/>
                    </a:lnTo>
                    <a:lnTo>
                      <a:pt x="857" y="351"/>
                    </a:lnTo>
                    <a:lnTo>
                      <a:pt x="853" y="364"/>
                    </a:lnTo>
                    <a:lnTo>
                      <a:pt x="850" y="379"/>
                    </a:lnTo>
                    <a:close/>
                  </a:path>
                </a:pathLst>
              </a:custGeom>
              <a:solidFill>
                <a:srgbClr val="FAFCDE"/>
              </a:solidFill>
              <a:ln w="9525">
                <a:noFill/>
                <a:round/>
                <a:headEnd/>
                <a:tailEnd/>
              </a:ln>
            </p:spPr>
            <p:txBody>
              <a:bodyPr>
                <a:prstTxWarp prst="textNoShape">
                  <a:avLst/>
                </a:prstTxWarp>
              </a:bodyPr>
              <a:lstStyle/>
              <a:p>
                <a:endParaRPr lang="en-US"/>
              </a:p>
            </p:txBody>
          </p:sp>
          <p:sp>
            <p:nvSpPr>
              <p:cNvPr id="75794" name="Freeform 116"/>
              <p:cNvSpPr>
                <a:spLocks/>
              </p:cNvSpPr>
              <p:nvPr/>
            </p:nvSpPr>
            <p:spPr bwMode="auto">
              <a:xfrm>
                <a:off x="3984" y="3108"/>
                <a:ext cx="815" cy="527"/>
              </a:xfrm>
              <a:custGeom>
                <a:avLst/>
                <a:gdLst>
                  <a:gd name="T0" fmla="*/ 0 w 815"/>
                  <a:gd name="T1" fmla="*/ 455 h 527"/>
                  <a:gd name="T2" fmla="*/ 9 w 815"/>
                  <a:gd name="T3" fmla="*/ 408 h 527"/>
                  <a:gd name="T4" fmla="*/ 20 w 815"/>
                  <a:gd name="T5" fmla="*/ 366 h 527"/>
                  <a:gd name="T6" fmla="*/ 34 w 815"/>
                  <a:gd name="T7" fmla="*/ 327 h 527"/>
                  <a:gd name="T8" fmla="*/ 50 w 815"/>
                  <a:gd name="T9" fmla="*/ 290 h 527"/>
                  <a:gd name="T10" fmla="*/ 67 w 815"/>
                  <a:gd name="T11" fmla="*/ 256 h 527"/>
                  <a:gd name="T12" fmla="*/ 86 w 815"/>
                  <a:gd name="T13" fmla="*/ 226 h 527"/>
                  <a:gd name="T14" fmla="*/ 107 w 815"/>
                  <a:gd name="T15" fmla="*/ 197 h 527"/>
                  <a:gd name="T16" fmla="*/ 129 w 815"/>
                  <a:gd name="T17" fmla="*/ 173 h 527"/>
                  <a:gd name="T18" fmla="*/ 151 w 815"/>
                  <a:gd name="T19" fmla="*/ 149 h 527"/>
                  <a:gd name="T20" fmla="*/ 176 w 815"/>
                  <a:gd name="T21" fmla="*/ 128 h 527"/>
                  <a:gd name="T22" fmla="*/ 202 w 815"/>
                  <a:gd name="T23" fmla="*/ 110 h 527"/>
                  <a:gd name="T24" fmla="*/ 228 w 815"/>
                  <a:gd name="T25" fmla="*/ 93 h 527"/>
                  <a:gd name="T26" fmla="*/ 255 w 815"/>
                  <a:gd name="T27" fmla="*/ 78 h 527"/>
                  <a:gd name="T28" fmla="*/ 283 w 815"/>
                  <a:gd name="T29" fmla="*/ 64 h 527"/>
                  <a:gd name="T30" fmla="*/ 311 w 815"/>
                  <a:gd name="T31" fmla="*/ 53 h 527"/>
                  <a:gd name="T32" fmla="*/ 341 w 815"/>
                  <a:gd name="T33" fmla="*/ 42 h 527"/>
                  <a:gd name="T34" fmla="*/ 368 w 815"/>
                  <a:gd name="T35" fmla="*/ 33 h 527"/>
                  <a:gd name="T36" fmla="*/ 398 w 815"/>
                  <a:gd name="T37" fmla="*/ 25 h 527"/>
                  <a:gd name="T38" fmla="*/ 427 w 815"/>
                  <a:gd name="T39" fmla="*/ 19 h 527"/>
                  <a:gd name="T40" fmla="*/ 455 w 815"/>
                  <a:gd name="T41" fmla="*/ 13 h 527"/>
                  <a:gd name="T42" fmla="*/ 483 w 815"/>
                  <a:gd name="T43" fmla="*/ 8 h 527"/>
                  <a:gd name="T44" fmla="*/ 512 w 815"/>
                  <a:gd name="T45" fmla="*/ 3 h 527"/>
                  <a:gd name="T46" fmla="*/ 539 w 815"/>
                  <a:gd name="T47" fmla="*/ 1 h 527"/>
                  <a:gd name="T48" fmla="*/ 567 w 815"/>
                  <a:gd name="T49" fmla="*/ 0 h 527"/>
                  <a:gd name="T50" fmla="*/ 592 w 815"/>
                  <a:gd name="T51" fmla="*/ 0 h 527"/>
                  <a:gd name="T52" fmla="*/ 618 w 815"/>
                  <a:gd name="T53" fmla="*/ 2 h 527"/>
                  <a:gd name="T54" fmla="*/ 643 w 815"/>
                  <a:gd name="T55" fmla="*/ 6 h 527"/>
                  <a:gd name="T56" fmla="*/ 666 w 815"/>
                  <a:gd name="T57" fmla="*/ 12 h 527"/>
                  <a:gd name="T58" fmla="*/ 688 w 815"/>
                  <a:gd name="T59" fmla="*/ 19 h 527"/>
                  <a:gd name="T60" fmla="*/ 709 w 815"/>
                  <a:gd name="T61" fmla="*/ 28 h 527"/>
                  <a:gd name="T62" fmla="*/ 729 w 815"/>
                  <a:gd name="T63" fmla="*/ 40 h 527"/>
                  <a:gd name="T64" fmla="*/ 747 w 815"/>
                  <a:gd name="T65" fmla="*/ 53 h 527"/>
                  <a:gd name="T66" fmla="*/ 763 w 815"/>
                  <a:gd name="T67" fmla="*/ 66 h 527"/>
                  <a:gd name="T68" fmla="*/ 778 w 815"/>
                  <a:gd name="T69" fmla="*/ 82 h 527"/>
                  <a:gd name="T70" fmla="*/ 789 w 815"/>
                  <a:gd name="T71" fmla="*/ 100 h 527"/>
                  <a:gd name="T72" fmla="*/ 799 w 815"/>
                  <a:gd name="T73" fmla="*/ 120 h 527"/>
                  <a:gd name="T74" fmla="*/ 806 w 815"/>
                  <a:gd name="T75" fmla="*/ 142 h 527"/>
                  <a:gd name="T76" fmla="*/ 812 w 815"/>
                  <a:gd name="T77" fmla="*/ 166 h 527"/>
                  <a:gd name="T78" fmla="*/ 814 w 815"/>
                  <a:gd name="T79" fmla="*/ 192 h 527"/>
                  <a:gd name="T80" fmla="*/ 814 w 815"/>
                  <a:gd name="T81" fmla="*/ 218 h 527"/>
                  <a:gd name="T82" fmla="*/ 810 w 815"/>
                  <a:gd name="T83" fmla="*/ 248 h 527"/>
                  <a:gd name="T84" fmla="*/ 804 w 815"/>
                  <a:gd name="T85" fmla="*/ 279 h 527"/>
                  <a:gd name="T86" fmla="*/ 798 w 815"/>
                  <a:gd name="T87" fmla="*/ 301 h 52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15"/>
                  <a:gd name="T133" fmla="*/ 0 h 527"/>
                  <a:gd name="T134" fmla="*/ 815 w 815"/>
                  <a:gd name="T135" fmla="*/ 527 h 52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15" h="527">
                    <a:moveTo>
                      <a:pt x="798" y="301"/>
                    </a:moveTo>
                    <a:lnTo>
                      <a:pt x="293" y="527"/>
                    </a:lnTo>
                    <a:lnTo>
                      <a:pt x="0" y="455"/>
                    </a:lnTo>
                    <a:lnTo>
                      <a:pt x="3" y="440"/>
                    </a:lnTo>
                    <a:lnTo>
                      <a:pt x="6" y="424"/>
                    </a:lnTo>
                    <a:lnTo>
                      <a:pt x="9" y="408"/>
                    </a:lnTo>
                    <a:lnTo>
                      <a:pt x="13" y="394"/>
                    </a:lnTo>
                    <a:lnTo>
                      <a:pt x="17" y="380"/>
                    </a:lnTo>
                    <a:lnTo>
                      <a:pt x="20" y="366"/>
                    </a:lnTo>
                    <a:lnTo>
                      <a:pt x="24" y="352"/>
                    </a:lnTo>
                    <a:lnTo>
                      <a:pt x="30" y="340"/>
                    </a:lnTo>
                    <a:lnTo>
                      <a:pt x="34" y="327"/>
                    </a:lnTo>
                    <a:lnTo>
                      <a:pt x="39" y="314"/>
                    </a:lnTo>
                    <a:lnTo>
                      <a:pt x="44" y="302"/>
                    </a:lnTo>
                    <a:lnTo>
                      <a:pt x="50" y="290"/>
                    </a:lnTo>
                    <a:lnTo>
                      <a:pt x="55" y="278"/>
                    </a:lnTo>
                    <a:lnTo>
                      <a:pt x="60" y="268"/>
                    </a:lnTo>
                    <a:lnTo>
                      <a:pt x="67" y="256"/>
                    </a:lnTo>
                    <a:lnTo>
                      <a:pt x="74" y="247"/>
                    </a:lnTo>
                    <a:lnTo>
                      <a:pt x="79" y="236"/>
                    </a:lnTo>
                    <a:lnTo>
                      <a:pt x="86" y="226"/>
                    </a:lnTo>
                    <a:lnTo>
                      <a:pt x="93" y="216"/>
                    </a:lnTo>
                    <a:lnTo>
                      <a:pt x="99" y="207"/>
                    </a:lnTo>
                    <a:lnTo>
                      <a:pt x="107" y="197"/>
                    </a:lnTo>
                    <a:lnTo>
                      <a:pt x="113" y="189"/>
                    </a:lnTo>
                    <a:lnTo>
                      <a:pt x="121" y="180"/>
                    </a:lnTo>
                    <a:lnTo>
                      <a:pt x="129" y="173"/>
                    </a:lnTo>
                    <a:lnTo>
                      <a:pt x="136" y="164"/>
                    </a:lnTo>
                    <a:lnTo>
                      <a:pt x="144" y="156"/>
                    </a:lnTo>
                    <a:lnTo>
                      <a:pt x="151" y="149"/>
                    </a:lnTo>
                    <a:lnTo>
                      <a:pt x="160" y="142"/>
                    </a:lnTo>
                    <a:lnTo>
                      <a:pt x="168" y="135"/>
                    </a:lnTo>
                    <a:lnTo>
                      <a:pt x="176" y="128"/>
                    </a:lnTo>
                    <a:lnTo>
                      <a:pt x="185" y="122"/>
                    </a:lnTo>
                    <a:lnTo>
                      <a:pt x="193" y="116"/>
                    </a:lnTo>
                    <a:lnTo>
                      <a:pt x="202" y="110"/>
                    </a:lnTo>
                    <a:lnTo>
                      <a:pt x="210" y="104"/>
                    </a:lnTo>
                    <a:lnTo>
                      <a:pt x="219" y="98"/>
                    </a:lnTo>
                    <a:lnTo>
                      <a:pt x="228" y="93"/>
                    </a:lnTo>
                    <a:lnTo>
                      <a:pt x="237" y="87"/>
                    </a:lnTo>
                    <a:lnTo>
                      <a:pt x="246" y="82"/>
                    </a:lnTo>
                    <a:lnTo>
                      <a:pt x="255" y="78"/>
                    </a:lnTo>
                    <a:lnTo>
                      <a:pt x="265" y="74"/>
                    </a:lnTo>
                    <a:lnTo>
                      <a:pt x="273" y="69"/>
                    </a:lnTo>
                    <a:lnTo>
                      <a:pt x="283" y="64"/>
                    </a:lnTo>
                    <a:lnTo>
                      <a:pt x="292" y="60"/>
                    </a:lnTo>
                    <a:lnTo>
                      <a:pt x="302" y="57"/>
                    </a:lnTo>
                    <a:lnTo>
                      <a:pt x="311" y="53"/>
                    </a:lnTo>
                    <a:lnTo>
                      <a:pt x="321" y="49"/>
                    </a:lnTo>
                    <a:lnTo>
                      <a:pt x="330" y="45"/>
                    </a:lnTo>
                    <a:lnTo>
                      <a:pt x="341" y="42"/>
                    </a:lnTo>
                    <a:lnTo>
                      <a:pt x="350" y="39"/>
                    </a:lnTo>
                    <a:lnTo>
                      <a:pt x="359" y="36"/>
                    </a:lnTo>
                    <a:lnTo>
                      <a:pt x="368" y="33"/>
                    </a:lnTo>
                    <a:lnTo>
                      <a:pt x="379" y="31"/>
                    </a:lnTo>
                    <a:lnTo>
                      <a:pt x="388" y="28"/>
                    </a:lnTo>
                    <a:lnTo>
                      <a:pt x="398" y="25"/>
                    </a:lnTo>
                    <a:lnTo>
                      <a:pt x="407" y="23"/>
                    </a:lnTo>
                    <a:lnTo>
                      <a:pt x="417" y="21"/>
                    </a:lnTo>
                    <a:lnTo>
                      <a:pt x="427" y="19"/>
                    </a:lnTo>
                    <a:lnTo>
                      <a:pt x="436" y="17"/>
                    </a:lnTo>
                    <a:lnTo>
                      <a:pt x="445" y="15"/>
                    </a:lnTo>
                    <a:lnTo>
                      <a:pt x="455" y="13"/>
                    </a:lnTo>
                    <a:lnTo>
                      <a:pt x="465" y="11"/>
                    </a:lnTo>
                    <a:lnTo>
                      <a:pt x="474" y="9"/>
                    </a:lnTo>
                    <a:lnTo>
                      <a:pt x="483" y="8"/>
                    </a:lnTo>
                    <a:lnTo>
                      <a:pt x="493" y="6"/>
                    </a:lnTo>
                    <a:lnTo>
                      <a:pt x="502" y="4"/>
                    </a:lnTo>
                    <a:lnTo>
                      <a:pt x="512" y="3"/>
                    </a:lnTo>
                    <a:lnTo>
                      <a:pt x="520" y="2"/>
                    </a:lnTo>
                    <a:lnTo>
                      <a:pt x="530" y="2"/>
                    </a:lnTo>
                    <a:lnTo>
                      <a:pt x="539" y="1"/>
                    </a:lnTo>
                    <a:lnTo>
                      <a:pt x="548" y="0"/>
                    </a:lnTo>
                    <a:lnTo>
                      <a:pt x="557" y="0"/>
                    </a:lnTo>
                    <a:lnTo>
                      <a:pt x="567" y="0"/>
                    </a:lnTo>
                    <a:lnTo>
                      <a:pt x="575" y="0"/>
                    </a:lnTo>
                    <a:lnTo>
                      <a:pt x="584" y="0"/>
                    </a:lnTo>
                    <a:lnTo>
                      <a:pt x="592" y="0"/>
                    </a:lnTo>
                    <a:lnTo>
                      <a:pt x="601" y="1"/>
                    </a:lnTo>
                    <a:lnTo>
                      <a:pt x="609" y="2"/>
                    </a:lnTo>
                    <a:lnTo>
                      <a:pt x="618" y="2"/>
                    </a:lnTo>
                    <a:lnTo>
                      <a:pt x="626" y="3"/>
                    </a:lnTo>
                    <a:lnTo>
                      <a:pt x="635" y="5"/>
                    </a:lnTo>
                    <a:lnTo>
                      <a:pt x="643" y="6"/>
                    </a:lnTo>
                    <a:lnTo>
                      <a:pt x="650" y="8"/>
                    </a:lnTo>
                    <a:lnTo>
                      <a:pt x="659" y="9"/>
                    </a:lnTo>
                    <a:lnTo>
                      <a:pt x="666" y="12"/>
                    </a:lnTo>
                    <a:lnTo>
                      <a:pt x="674" y="14"/>
                    </a:lnTo>
                    <a:lnTo>
                      <a:pt x="682" y="17"/>
                    </a:lnTo>
                    <a:lnTo>
                      <a:pt x="688" y="19"/>
                    </a:lnTo>
                    <a:lnTo>
                      <a:pt x="696" y="22"/>
                    </a:lnTo>
                    <a:lnTo>
                      <a:pt x="702" y="25"/>
                    </a:lnTo>
                    <a:lnTo>
                      <a:pt x="709" y="28"/>
                    </a:lnTo>
                    <a:lnTo>
                      <a:pt x="716" y="32"/>
                    </a:lnTo>
                    <a:lnTo>
                      <a:pt x="723" y="36"/>
                    </a:lnTo>
                    <a:lnTo>
                      <a:pt x="729" y="40"/>
                    </a:lnTo>
                    <a:lnTo>
                      <a:pt x="735" y="43"/>
                    </a:lnTo>
                    <a:lnTo>
                      <a:pt x="741" y="48"/>
                    </a:lnTo>
                    <a:lnTo>
                      <a:pt x="747" y="53"/>
                    </a:lnTo>
                    <a:lnTo>
                      <a:pt x="753" y="57"/>
                    </a:lnTo>
                    <a:lnTo>
                      <a:pt x="759" y="61"/>
                    </a:lnTo>
                    <a:lnTo>
                      <a:pt x="763" y="66"/>
                    </a:lnTo>
                    <a:lnTo>
                      <a:pt x="768" y="72"/>
                    </a:lnTo>
                    <a:lnTo>
                      <a:pt x="773" y="77"/>
                    </a:lnTo>
                    <a:lnTo>
                      <a:pt x="778" y="82"/>
                    </a:lnTo>
                    <a:lnTo>
                      <a:pt x="781" y="88"/>
                    </a:lnTo>
                    <a:lnTo>
                      <a:pt x="786" y="95"/>
                    </a:lnTo>
                    <a:lnTo>
                      <a:pt x="789" y="100"/>
                    </a:lnTo>
                    <a:lnTo>
                      <a:pt x="793" y="107"/>
                    </a:lnTo>
                    <a:lnTo>
                      <a:pt x="796" y="114"/>
                    </a:lnTo>
                    <a:lnTo>
                      <a:pt x="799" y="120"/>
                    </a:lnTo>
                    <a:lnTo>
                      <a:pt x="801" y="127"/>
                    </a:lnTo>
                    <a:lnTo>
                      <a:pt x="804" y="135"/>
                    </a:lnTo>
                    <a:lnTo>
                      <a:pt x="806" y="142"/>
                    </a:lnTo>
                    <a:lnTo>
                      <a:pt x="809" y="150"/>
                    </a:lnTo>
                    <a:lnTo>
                      <a:pt x="810" y="157"/>
                    </a:lnTo>
                    <a:lnTo>
                      <a:pt x="812" y="166"/>
                    </a:lnTo>
                    <a:lnTo>
                      <a:pt x="813" y="174"/>
                    </a:lnTo>
                    <a:lnTo>
                      <a:pt x="814" y="182"/>
                    </a:lnTo>
                    <a:lnTo>
                      <a:pt x="814" y="192"/>
                    </a:lnTo>
                    <a:lnTo>
                      <a:pt x="815" y="200"/>
                    </a:lnTo>
                    <a:lnTo>
                      <a:pt x="814" y="209"/>
                    </a:lnTo>
                    <a:lnTo>
                      <a:pt x="814" y="218"/>
                    </a:lnTo>
                    <a:lnTo>
                      <a:pt x="813" y="228"/>
                    </a:lnTo>
                    <a:lnTo>
                      <a:pt x="812" y="237"/>
                    </a:lnTo>
                    <a:lnTo>
                      <a:pt x="810" y="248"/>
                    </a:lnTo>
                    <a:lnTo>
                      <a:pt x="809" y="258"/>
                    </a:lnTo>
                    <a:lnTo>
                      <a:pt x="806" y="268"/>
                    </a:lnTo>
                    <a:lnTo>
                      <a:pt x="804" y="279"/>
                    </a:lnTo>
                    <a:lnTo>
                      <a:pt x="801" y="289"/>
                    </a:lnTo>
                    <a:lnTo>
                      <a:pt x="798" y="301"/>
                    </a:lnTo>
                    <a:close/>
                  </a:path>
                </a:pathLst>
              </a:custGeom>
              <a:solidFill>
                <a:srgbClr val="FFFFD6"/>
              </a:solidFill>
              <a:ln w="9525">
                <a:noFill/>
                <a:round/>
                <a:headEnd/>
                <a:tailEnd/>
              </a:ln>
            </p:spPr>
            <p:txBody>
              <a:bodyPr>
                <a:prstTxWarp prst="textNoShape">
                  <a:avLst/>
                </a:prstTxWarp>
              </a:bodyPr>
              <a:lstStyle/>
              <a:p>
                <a:endParaRPr lang="en-US"/>
              </a:p>
            </p:txBody>
          </p:sp>
          <p:sp>
            <p:nvSpPr>
              <p:cNvPr id="75795" name="Freeform 117"/>
              <p:cNvSpPr>
                <a:spLocks/>
              </p:cNvSpPr>
              <p:nvPr/>
            </p:nvSpPr>
            <p:spPr bwMode="auto">
              <a:xfrm>
                <a:off x="3890" y="3138"/>
                <a:ext cx="240" cy="80"/>
              </a:xfrm>
              <a:custGeom>
                <a:avLst/>
                <a:gdLst>
                  <a:gd name="T0" fmla="*/ 18 w 240"/>
                  <a:gd name="T1" fmla="*/ 0 h 80"/>
                  <a:gd name="T2" fmla="*/ 19 w 240"/>
                  <a:gd name="T3" fmla="*/ 0 h 80"/>
                  <a:gd name="T4" fmla="*/ 20 w 240"/>
                  <a:gd name="T5" fmla="*/ 0 h 80"/>
                  <a:gd name="T6" fmla="*/ 23 w 240"/>
                  <a:gd name="T7" fmla="*/ 0 h 80"/>
                  <a:gd name="T8" fmla="*/ 26 w 240"/>
                  <a:gd name="T9" fmla="*/ 0 h 80"/>
                  <a:gd name="T10" fmla="*/ 29 w 240"/>
                  <a:gd name="T11" fmla="*/ 0 h 80"/>
                  <a:gd name="T12" fmla="*/ 31 w 240"/>
                  <a:gd name="T13" fmla="*/ 0 h 80"/>
                  <a:gd name="T14" fmla="*/ 33 w 240"/>
                  <a:gd name="T15" fmla="*/ 1 h 80"/>
                  <a:gd name="T16" fmla="*/ 36 w 240"/>
                  <a:gd name="T17" fmla="*/ 1 h 80"/>
                  <a:gd name="T18" fmla="*/ 37 w 240"/>
                  <a:gd name="T19" fmla="*/ 2 h 80"/>
                  <a:gd name="T20" fmla="*/ 39 w 240"/>
                  <a:gd name="T21" fmla="*/ 2 h 80"/>
                  <a:gd name="T22" fmla="*/ 42 w 240"/>
                  <a:gd name="T23" fmla="*/ 2 h 80"/>
                  <a:gd name="T24" fmla="*/ 45 w 240"/>
                  <a:gd name="T25" fmla="*/ 2 h 80"/>
                  <a:gd name="T26" fmla="*/ 48 w 240"/>
                  <a:gd name="T27" fmla="*/ 3 h 80"/>
                  <a:gd name="T28" fmla="*/ 50 w 240"/>
                  <a:gd name="T29" fmla="*/ 3 h 80"/>
                  <a:gd name="T30" fmla="*/ 54 w 240"/>
                  <a:gd name="T31" fmla="*/ 4 h 80"/>
                  <a:gd name="T32" fmla="*/ 56 w 240"/>
                  <a:gd name="T33" fmla="*/ 4 h 80"/>
                  <a:gd name="T34" fmla="*/ 60 w 240"/>
                  <a:gd name="T35" fmla="*/ 5 h 80"/>
                  <a:gd name="T36" fmla="*/ 63 w 240"/>
                  <a:gd name="T37" fmla="*/ 6 h 80"/>
                  <a:gd name="T38" fmla="*/ 66 w 240"/>
                  <a:gd name="T39" fmla="*/ 6 h 80"/>
                  <a:gd name="T40" fmla="*/ 70 w 240"/>
                  <a:gd name="T41" fmla="*/ 7 h 80"/>
                  <a:gd name="T42" fmla="*/ 74 w 240"/>
                  <a:gd name="T43" fmla="*/ 8 h 80"/>
                  <a:gd name="T44" fmla="*/ 77 w 240"/>
                  <a:gd name="T45" fmla="*/ 8 h 80"/>
                  <a:gd name="T46" fmla="*/ 81 w 240"/>
                  <a:gd name="T47" fmla="*/ 9 h 80"/>
                  <a:gd name="T48" fmla="*/ 85 w 240"/>
                  <a:gd name="T49" fmla="*/ 9 h 80"/>
                  <a:gd name="T50" fmla="*/ 89 w 240"/>
                  <a:gd name="T51" fmla="*/ 10 h 80"/>
                  <a:gd name="T52" fmla="*/ 93 w 240"/>
                  <a:gd name="T53" fmla="*/ 10 h 80"/>
                  <a:gd name="T54" fmla="*/ 97 w 240"/>
                  <a:gd name="T55" fmla="*/ 11 h 80"/>
                  <a:gd name="T56" fmla="*/ 101 w 240"/>
                  <a:gd name="T57" fmla="*/ 12 h 80"/>
                  <a:gd name="T58" fmla="*/ 105 w 240"/>
                  <a:gd name="T59" fmla="*/ 13 h 80"/>
                  <a:gd name="T60" fmla="*/ 110 w 240"/>
                  <a:gd name="T61" fmla="*/ 14 h 80"/>
                  <a:gd name="T62" fmla="*/ 113 w 240"/>
                  <a:gd name="T63" fmla="*/ 14 h 80"/>
                  <a:gd name="T64" fmla="*/ 118 w 240"/>
                  <a:gd name="T65" fmla="*/ 16 h 80"/>
                  <a:gd name="T66" fmla="*/ 123 w 240"/>
                  <a:gd name="T67" fmla="*/ 17 h 80"/>
                  <a:gd name="T68" fmla="*/ 128 w 240"/>
                  <a:gd name="T69" fmla="*/ 18 h 80"/>
                  <a:gd name="T70" fmla="*/ 131 w 240"/>
                  <a:gd name="T71" fmla="*/ 19 h 80"/>
                  <a:gd name="T72" fmla="*/ 136 w 240"/>
                  <a:gd name="T73" fmla="*/ 20 h 80"/>
                  <a:gd name="T74" fmla="*/ 141 w 240"/>
                  <a:gd name="T75" fmla="*/ 21 h 80"/>
                  <a:gd name="T76" fmla="*/ 146 w 240"/>
                  <a:gd name="T77" fmla="*/ 23 h 80"/>
                  <a:gd name="T78" fmla="*/ 150 w 240"/>
                  <a:gd name="T79" fmla="*/ 24 h 80"/>
                  <a:gd name="T80" fmla="*/ 155 w 240"/>
                  <a:gd name="T81" fmla="*/ 25 h 80"/>
                  <a:gd name="T82" fmla="*/ 160 w 240"/>
                  <a:gd name="T83" fmla="*/ 27 h 80"/>
                  <a:gd name="T84" fmla="*/ 165 w 240"/>
                  <a:gd name="T85" fmla="*/ 28 h 80"/>
                  <a:gd name="T86" fmla="*/ 169 w 240"/>
                  <a:gd name="T87" fmla="*/ 29 h 80"/>
                  <a:gd name="T88" fmla="*/ 174 w 240"/>
                  <a:gd name="T89" fmla="*/ 29 h 80"/>
                  <a:gd name="T90" fmla="*/ 180 w 240"/>
                  <a:gd name="T91" fmla="*/ 31 h 80"/>
                  <a:gd name="T92" fmla="*/ 185 w 240"/>
                  <a:gd name="T93" fmla="*/ 32 h 80"/>
                  <a:gd name="T94" fmla="*/ 189 w 240"/>
                  <a:gd name="T95" fmla="*/ 34 h 80"/>
                  <a:gd name="T96" fmla="*/ 194 w 240"/>
                  <a:gd name="T97" fmla="*/ 36 h 80"/>
                  <a:gd name="T98" fmla="*/ 200 w 240"/>
                  <a:gd name="T99" fmla="*/ 38 h 80"/>
                  <a:gd name="T100" fmla="*/ 205 w 240"/>
                  <a:gd name="T101" fmla="*/ 39 h 80"/>
                  <a:gd name="T102" fmla="*/ 209 w 240"/>
                  <a:gd name="T103" fmla="*/ 41 h 80"/>
                  <a:gd name="T104" fmla="*/ 214 w 240"/>
                  <a:gd name="T105" fmla="*/ 43 h 80"/>
                  <a:gd name="T106" fmla="*/ 220 w 240"/>
                  <a:gd name="T107" fmla="*/ 45 h 80"/>
                  <a:gd name="T108" fmla="*/ 225 w 240"/>
                  <a:gd name="T109" fmla="*/ 47 h 80"/>
                  <a:gd name="T110" fmla="*/ 230 w 240"/>
                  <a:gd name="T111" fmla="*/ 48 h 80"/>
                  <a:gd name="T112" fmla="*/ 235 w 240"/>
                  <a:gd name="T113" fmla="*/ 50 h 80"/>
                  <a:gd name="T114" fmla="*/ 240 w 240"/>
                  <a:gd name="T115" fmla="*/ 52 h 80"/>
                  <a:gd name="T116" fmla="*/ 0 w 240"/>
                  <a:gd name="T117" fmla="*/ 80 h 80"/>
                  <a:gd name="T118" fmla="*/ 18 w 240"/>
                  <a:gd name="T119" fmla="*/ 0 h 80"/>
                  <a:gd name="T120" fmla="*/ 18 w 240"/>
                  <a:gd name="T121" fmla="*/ 0 h 8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40"/>
                  <a:gd name="T184" fmla="*/ 0 h 80"/>
                  <a:gd name="T185" fmla="*/ 240 w 240"/>
                  <a:gd name="T186" fmla="*/ 80 h 8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40" h="80">
                    <a:moveTo>
                      <a:pt x="18" y="0"/>
                    </a:moveTo>
                    <a:lnTo>
                      <a:pt x="19" y="0"/>
                    </a:lnTo>
                    <a:lnTo>
                      <a:pt x="20" y="0"/>
                    </a:lnTo>
                    <a:lnTo>
                      <a:pt x="23" y="0"/>
                    </a:lnTo>
                    <a:lnTo>
                      <a:pt x="26" y="0"/>
                    </a:lnTo>
                    <a:lnTo>
                      <a:pt x="29" y="0"/>
                    </a:lnTo>
                    <a:lnTo>
                      <a:pt x="31" y="0"/>
                    </a:lnTo>
                    <a:lnTo>
                      <a:pt x="33" y="1"/>
                    </a:lnTo>
                    <a:lnTo>
                      <a:pt x="36" y="1"/>
                    </a:lnTo>
                    <a:lnTo>
                      <a:pt x="37" y="2"/>
                    </a:lnTo>
                    <a:lnTo>
                      <a:pt x="39" y="2"/>
                    </a:lnTo>
                    <a:lnTo>
                      <a:pt x="42" y="2"/>
                    </a:lnTo>
                    <a:lnTo>
                      <a:pt x="45" y="2"/>
                    </a:lnTo>
                    <a:lnTo>
                      <a:pt x="48" y="3"/>
                    </a:lnTo>
                    <a:lnTo>
                      <a:pt x="50" y="3"/>
                    </a:lnTo>
                    <a:lnTo>
                      <a:pt x="54" y="4"/>
                    </a:lnTo>
                    <a:lnTo>
                      <a:pt x="56" y="4"/>
                    </a:lnTo>
                    <a:lnTo>
                      <a:pt x="60" y="5"/>
                    </a:lnTo>
                    <a:lnTo>
                      <a:pt x="63" y="6"/>
                    </a:lnTo>
                    <a:lnTo>
                      <a:pt x="66" y="6"/>
                    </a:lnTo>
                    <a:lnTo>
                      <a:pt x="70" y="7"/>
                    </a:lnTo>
                    <a:lnTo>
                      <a:pt x="74" y="8"/>
                    </a:lnTo>
                    <a:lnTo>
                      <a:pt x="77" y="8"/>
                    </a:lnTo>
                    <a:lnTo>
                      <a:pt x="81" y="9"/>
                    </a:lnTo>
                    <a:lnTo>
                      <a:pt x="85" y="9"/>
                    </a:lnTo>
                    <a:lnTo>
                      <a:pt x="89" y="10"/>
                    </a:lnTo>
                    <a:lnTo>
                      <a:pt x="93" y="10"/>
                    </a:lnTo>
                    <a:lnTo>
                      <a:pt x="97" y="11"/>
                    </a:lnTo>
                    <a:lnTo>
                      <a:pt x="101" y="12"/>
                    </a:lnTo>
                    <a:lnTo>
                      <a:pt x="105" y="13"/>
                    </a:lnTo>
                    <a:lnTo>
                      <a:pt x="110" y="14"/>
                    </a:lnTo>
                    <a:lnTo>
                      <a:pt x="113" y="14"/>
                    </a:lnTo>
                    <a:lnTo>
                      <a:pt x="118" y="16"/>
                    </a:lnTo>
                    <a:lnTo>
                      <a:pt x="123" y="17"/>
                    </a:lnTo>
                    <a:lnTo>
                      <a:pt x="128" y="18"/>
                    </a:lnTo>
                    <a:lnTo>
                      <a:pt x="131" y="19"/>
                    </a:lnTo>
                    <a:lnTo>
                      <a:pt x="136" y="20"/>
                    </a:lnTo>
                    <a:lnTo>
                      <a:pt x="141" y="21"/>
                    </a:lnTo>
                    <a:lnTo>
                      <a:pt x="146" y="23"/>
                    </a:lnTo>
                    <a:lnTo>
                      <a:pt x="150" y="24"/>
                    </a:lnTo>
                    <a:lnTo>
                      <a:pt x="155" y="25"/>
                    </a:lnTo>
                    <a:lnTo>
                      <a:pt x="160" y="27"/>
                    </a:lnTo>
                    <a:lnTo>
                      <a:pt x="165" y="28"/>
                    </a:lnTo>
                    <a:lnTo>
                      <a:pt x="169" y="29"/>
                    </a:lnTo>
                    <a:lnTo>
                      <a:pt x="174" y="29"/>
                    </a:lnTo>
                    <a:lnTo>
                      <a:pt x="180" y="31"/>
                    </a:lnTo>
                    <a:lnTo>
                      <a:pt x="185" y="32"/>
                    </a:lnTo>
                    <a:lnTo>
                      <a:pt x="189" y="34"/>
                    </a:lnTo>
                    <a:lnTo>
                      <a:pt x="194" y="36"/>
                    </a:lnTo>
                    <a:lnTo>
                      <a:pt x="200" y="38"/>
                    </a:lnTo>
                    <a:lnTo>
                      <a:pt x="205" y="39"/>
                    </a:lnTo>
                    <a:lnTo>
                      <a:pt x="209" y="41"/>
                    </a:lnTo>
                    <a:lnTo>
                      <a:pt x="214" y="43"/>
                    </a:lnTo>
                    <a:lnTo>
                      <a:pt x="220" y="45"/>
                    </a:lnTo>
                    <a:lnTo>
                      <a:pt x="225" y="47"/>
                    </a:lnTo>
                    <a:lnTo>
                      <a:pt x="230" y="48"/>
                    </a:lnTo>
                    <a:lnTo>
                      <a:pt x="235" y="50"/>
                    </a:lnTo>
                    <a:lnTo>
                      <a:pt x="240" y="52"/>
                    </a:lnTo>
                    <a:lnTo>
                      <a:pt x="0" y="80"/>
                    </a:lnTo>
                    <a:lnTo>
                      <a:pt x="18" y="0"/>
                    </a:lnTo>
                    <a:close/>
                  </a:path>
                </a:pathLst>
              </a:custGeom>
              <a:solidFill>
                <a:srgbClr val="FFFFFF"/>
              </a:solidFill>
              <a:ln w="9525">
                <a:noFill/>
                <a:round/>
                <a:headEnd/>
                <a:tailEnd/>
              </a:ln>
            </p:spPr>
            <p:txBody>
              <a:bodyPr>
                <a:prstTxWarp prst="textNoShape">
                  <a:avLst/>
                </a:prstTxWarp>
              </a:bodyPr>
              <a:lstStyle/>
              <a:p>
                <a:endParaRPr lang="en-US"/>
              </a:p>
            </p:txBody>
          </p:sp>
          <p:sp>
            <p:nvSpPr>
              <p:cNvPr id="75796" name="Freeform 119"/>
              <p:cNvSpPr>
                <a:spLocks/>
              </p:cNvSpPr>
              <p:nvPr/>
            </p:nvSpPr>
            <p:spPr bwMode="auto">
              <a:xfrm>
                <a:off x="4385" y="2956"/>
                <a:ext cx="281" cy="546"/>
              </a:xfrm>
              <a:custGeom>
                <a:avLst/>
                <a:gdLst>
                  <a:gd name="T0" fmla="*/ 0 w 281"/>
                  <a:gd name="T1" fmla="*/ 23 h 546"/>
                  <a:gd name="T2" fmla="*/ 27 w 281"/>
                  <a:gd name="T3" fmla="*/ 487 h 546"/>
                  <a:gd name="T4" fmla="*/ 141 w 281"/>
                  <a:gd name="T5" fmla="*/ 546 h 546"/>
                  <a:gd name="T6" fmla="*/ 227 w 281"/>
                  <a:gd name="T7" fmla="*/ 467 h 546"/>
                  <a:gd name="T8" fmla="*/ 281 w 281"/>
                  <a:gd name="T9" fmla="*/ 0 h 546"/>
                  <a:gd name="T10" fmla="*/ 77 w 281"/>
                  <a:gd name="T11" fmla="*/ 16 h 546"/>
                  <a:gd name="T12" fmla="*/ 0 w 281"/>
                  <a:gd name="T13" fmla="*/ 23 h 546"/>
                  <a:gd name="T14" fmla="*/ 0 w 281"/>
                  <a:gd name="T15" fmla="*/ 23 h 546"/>
                  <a:gd name="T16" fmla="*/ 0 60000 65536"/>
                  <a:gd name="T17" fmla="*/ 0 60000 65536"/>
                  <a:gd name="T18" fmla="*/ 0 60000 65536"/>
                  <a:gd name="T19" fmla="*/ 0 60000 65536"/>
                  <a:gd name="T20" fmla="*/ 0 60000 65536"/>
                  <a:gd name="T21" fmla="*/ 0 60000 65536"/>
                  <a:gd name="T22" fmla="*/ 0 60000 65536"/>
                  <a:gd name="T23" fmla="*/ 0 60000 65536"/>
                  <a:gd name="T24" fmla="*/ 0 w 281"/>
                  <a:gd name="T25" fmla="*/ 0 h 546"/>
                  <a:gd name="T26" fmla="*/ 281 w 281"/>
                  <a:gd name="T27" fmla="*/ 546 h 5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1" h="546">
                    <a:moveTo>
                      <a:pt x="0" y="23"/>
                    </a:moveTo>
                    <a:lnTo>
                      <a:pt x="27" y="487"/>
                    </a:lnTo>
                    <a:lnTo>
                      <a:pt x="141" y="546"/>
                    </a:lnTo>
                    <a:lnTo>
                      <a:pt x="227" y="467"/>
                    </a:lnTo>
                    <a:lnTo>
                      <a:pt x="281" y="0"/>
                    </a:lnTo>
                    <a:lnTo>
                      <a:pt x="77" y="16"/>
                    </a:lnTo>
                    <a:lnTo>
                      <a:pt x="0" y="23"/>
                    </a:lnTo>
                    <a:close/>
                  </a:path>
                </a:pathLst>
              </a:custGeom>
              <a:solidFill>
                <a:srgbClr val="E6E6E6"/>
              </a:solidFill>
              <a:ln w="9525">
                <a:noFill/>
                <a:round/>
                <a:headEnd/>
                <a:tailEnd/>
              </a:ln>
            </p:spPr>
            <p:txBody>
              <a:bodyPr>
                <a:prstTxWarp prst="textNoShape">
                  <a:avLst/>
                </a:prstTxWarp>
              </a:bodyPr>
              <a:lstStyle/>
              <a:p>
                <a:endParaRPr lang="en-US"/>
              </a:p>
            </p:txBody>
          </p:sp>
          <p:sp>
            <p:nvSpPr>
              <p:cNvPr id="75797" name="Freeform 120"/>
              <p:cNvSpPr>
                <a:spLocks/>
              </p:cNvSpPr>
              <p:nvPr/>
            </p:nvSpPr>
            <p:spPr bwMode="auto">
              <a:xfrm>
                <a:off x="4201" y="3150"/>
                <a:ext cx="271" cy="484"/>
              </a:xfrm>
              <a:custGeom>
                <a:avLst/>
                <a:gdLst>
                  <a:gd name="T0" fmla="*/ 0 w 271"/>
                  <a:gd name="T1" fmla="*/ 7 h 484"/>
                  <a:gd name="T2" fmla="*/ 41 w 271"/>
                  <a:gd name="T3" fmla="*/ 420 h 484"/>
                  <a:gd name="T4" fmla="*/ 149 w 271"/>
                  <a:gd name="T5" fmla="*/ 484 h 484"/>
                  <a:gd name="T6" fmla="*/ 255 w 271"/>
                  <a:gd name="T7" fmla="*/ 407 h 484"/>
                  <a:gd name="T8" fmla="*/ 271 w 271"/>
                  <a:gd name="T9" fmla="*/ 0 h 484"/>
                  <a:gd name="T10" fmla="*/ 0 w 271"/>
                  <a:gd name="T11" fmla="*/ 7 h 484"/>
                  <a:gd name="T12" fmla="*/ 0 w 271"/>
                  <a:gd name="T13" fmla="*/ 7 h 484"/>
                  <a:gd name="T14" fmla="*/ 0 60000 65536"/>
                  <a:gd name="T15" fmla="*/ 0 60000 65536"/>
                  <a:gd name="T16" fmla="*/ 0 60000 65536"/>
                  <a:gd name="T17" fmla="*/ 0 60000 65536"/>
                  <a:gd name="T18" fmla="*/ 0 60000 65536"/>
                  <a:gd name="T19" fmla="*/ 0 60000 65536"/>
                  <a:gd name="T20" fmla="*/ 0 60000 65536"/>
                  <a:gd name="T21" fmla="*/ 0 w 271"/>
                  <a:gd name="T22" fmla="*/ 0 h 484"/>
                  <a:gd name="T23" fmla="*/ 271 w 271"/>
                  <a:gd name="T24" fmla="*/ 484 h 4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1" h="484">
                    <a:moveTo>
                      <a:pt x="0" y="7"/>
                    </a:moveTo>
                    <a:lnTo>
                      <a:pt x="41" y="420"/>
                    </a:lnTo>
                    <a:lnTo>
                      <a:pt x="149" y="484"/>
                    </a:lnTo>
                    <a:lnTo>
                      <a:pt x="255" y="407"/>
                    </a:lnTo>
                    <a:lnTo>
                      <a:pt x="271" y="0"/>
                    </a:lnTo>
                    <a:lnTo>
                      <a:pt x="0" y="7"/>
                    </a:lnTo>
                    <a:close/>
                  </a:path>
                </a:pathLst>
              </a:custGeom>
              <a:solidFill>
                <a:srgbClr val="E6E6E6"/>
              </a:solidFill>
              <a:ln w="9525">
                <a:noFill/>
                <a:round/>
                <a:headEnd/>
                <a:tailEnd/>
              </a:ln>
            </p:spPr>
            <p:txBody>
              <a:bodyPr>
                <a:prstTxWarp prst="textNoShape">
                  <a:avLst/>
                </a:prstTxWarp>
              </a:bodyPr>
              <a:lstStyle/>
              <a:p>
                <a:endParaRPr lang="en-US"/>
              </a:p>
            </p:txBody>
          </p:sp>
          <p:sp>
            <p:nvSpPr>
              <p:cNvPr id="75798" name="Freeform 121"/>
              <p:cNvSpPr>
                <a:spLocks/>
              </p:cNvSpPr>
              <p:nvPr/>
            </p:nvSpPr>
            <p:spPr bwMode="auto">
              <a:xfrm>
                <a:off x="4525" y="2956"/>
                <a:ext cx="141" cy="548"/>
              </a:xfrm>
              <a:custGeom>
                <a:avLst/>
                <a:gdLst>
                  <a:gd name="T0" fmla="*/ 31 w 141"/>
                  <a:gd name="T1" fmla="*/ 20 h 548"/>
                  <a:gd name="T2" fmla="*/ 0 w 141"/>
                  <a:gd name="T3" fmla="*/ 548 h 548"/>
                  <a:gd name="T4" fmla="*/ 104 w 141"/>
                  <a:gd name="T5" fmla="*/ 472 h 548"/>
                  <a:gd name="T6" fmla="*/ 141 w 141"/>
                  <a:gd name="T7" fmla="*/ 0 h 548"/>
                  <a:gd name="T8" fmla="*/ 64 w 141"/>
                  <a:gd name="T9" fmla="*/ 12 h 548"/>
                  <a:gd name="T10" fmla="*/ 31 w 141"/>
                  <a:gd name="T11" fmla="*/ 20 h 548"/>
                  <a:gd name="T12" fmla="*/ 31 w 141"/>
                  <a:gd name="T13" fmla="*/ 20 h 548"/>
                  <a:gd name="T14" fmla="*/ 0 60000 65536"/>
                  <a:gd name="T15" fmla="*/ 0 60000 65536"/>
                  <a:gd name="T16" fmla="*/ 0 60000 65536"/>
                  <a:gd name="T17" fmla="*/ 0 60000 65536"/>
                  <a:gd name="T18" fmla="*/ 0 60000 65536"/>
                  <a:gd name="T19" fmla="*/ 0 60000 65536"/>
                  <a:gd name="T20" fmla="*/ 0 60000 65536"/>
                  <a:gd name="T21" fmla="*/ 0 w 141"/>
                  <a:gd name="T22" fmla="*/ 0 h 548"/>
                  <a:gd name="T23" fmla="*/ 141 w 141"/>
                  <a:gd name="T24" fmla="*/ 548 h 5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1" h="548">
                    <a:moveTo>
                      <a:pt x="31" y="20"/>
                    </a:moveTo>
                    <a:lnTo>
                      <a:pt x="0" y="548"/>
                    </a:lnTo>
                    <a:lnTo>
                      <a:pt x="104" y="472"/>
                    </a:lnTo>
                    <a:lnTo>
                      <a:pt x="141" y="0"/>
                    </a:lnTo>
                    <a:lnTo>
                      <a:pt x="64" y="12"/>
                    </a:lnTo>
                    <a:lnTo>
                      <a:pt x="31" y="20"/>
                    </a:lnTo>
                    <a:close/>
                  </a:path>
                </a:pathLst>
              </a:custGeom>
              <a:solidFill>
                <a:srgbClr val="F5DB85"/>
              </a:solidFill>
              <a:ln w="9525">
                <a:noFill/>
                <a:round/>
                <a:headEnd/>
                <a:tailEnd/>
              </a:ln>
            </p:spPr>
            <p:txBody>
              <a:bodyPr>
                <a:prstTxWarp prst="textNoShape">
                  <a:avLst/>
                </a:prstTxWarp>
              </a:bodyPr>
              <a:lstStyle/>
              <a:p>
                <a:endParaRPr lang="en-US"/>
              </a:p>
            </p:txBody>
          </p:sp>
          <p:sp>
            <p:nvSpPr>
              <p:cNvPr id="75799" name="Freeform 122"/>
              <p:cNvSpPr>
                <a:spLocks/>
              </p:cNvSpPr>
              <p:nvPr/>
            </p:nvSpPr>
            <p:spPr bwMode="auto">
              <a:xfrm>
                <a:off x="4348" y="3148"/>
                <a:ext cx="131" cy="485"/>
              </a:xfrm>
              <a:custGeom>
                <a:avLst/>
                <a:gdLst>
                  <a:gd name="T0" fmla="*/ 2 w 131"/>
                  <a:gd name="T1" fmla="*/ 43 h 485"/>
                  <a:gd name="T2" fmla="*/ 0 w 131"/>
                  <a:gd name="T3" fmla="*/ 485 h 485"/>
                  <a:gd name="T4" fmla="*/ 112 w 131"/>
                  <a:gd name="T5" fmla="*/ 406 h 485"/>
                  <a:gd name="T6" fmla="*/ 131 w 131"/>
                  <a:gd name="T7" fmla="*/ 0 h 485"/>
                  <a:gd name="T8" fmla="*/ 53 w 131"/>
                  <a:gd name="T9" fmla="*/ 25 h 485"/>
                  <a:gd name="T10" fmla="*/ 2 w 131"/>
                  <a:gd name="T11" fmla="*/ 43 h 485"/>
                  <a:gd name="T12" fmla="*/ 2 w 131"/>
                  <a:gd name="T13" fmla="*/ 43 h 485"/>
                  <a:gd name="T14" fmla="*/ 0 60000 65536"/>
                  <a:gd name="T15" fmla="*/ 0 60000 65536"/>
                  <a:gd name="T16" fmla="*/ 0 60000 65536"/>
                  <a:gd name="T17" fmla="*/ 0 60000 65536"/>
                  <a:gd name="T18" fmla="*/ 0 60000 65536"/>
                  <a:gd name="T19" fmla="*/ 0 60000 65536"/>
                  <a:gd name="T20" fmla="*/ 0 60000 65536"/>
                  <a:gd name="T21" fmla="*/ 0 w 131"/>
                  <a:gd name="T22" fmla="*/ 0 h 485"/>
                  <a:gd name="T23" fmla="*/ 131 w 131"/>
                  <a:gd name="T24" fmla="*/ 485 h 4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 h="485">
                    <a:moveTo>
                      <a:pt x="2" y="43"/>
                    </a:moveTo>
                    <a:lnTo>
                      <a:pt x="0" y="485"/>
                    </a:lnTo>
                    <a:lnTo>
                      <a:pt x="112" y="406"/>
                    </a:lnTo>
                    <a:lnTo>
                      <a:pt x="131" y="0"/>
                    </a:lnTo>
                    <a:lnTo>
                      <a:pt x="53" y="25"/>
                    </a:lnTo>
                    <a:lnTo>
                      <a:pt x="2" y="43"/>
                    </a:lnTo>
                    <a:close/>
                  </a:path>
                </a:pathLst>
              </a:custGeom>
              <a:solidFill>
                <a:srgbClr val="FCBD57"/>
              </a:solidFill>
              <a:ln w="9525">
                <a:noFill/>
                <a:round/>
                <a:headEnd/>
                <a:tailEnd/>
              </a:ln>
            </p:spPr>
            <p:txBody>
              <a:bodyPr>
                <a:prstTxWarp prst="textNoShape">
                  <a:avLst/>
                </a:prstTxWarp>
              </a:bodyPr>
              <a:lstStyle/>
              <a:p>
                <a:endParaRPr lang="en-US"/>
              </a:p>
            </p:txBody>
          </p:sp>
          <p:sp>
            <p:nvSpPr>
              <p:cNvPr id="75800" name="Freeform 123"/>
              <p:cNvSpPr>
                <a:spLocks/>
              </p:cNvSpPr>
              <p:nvPr/>
            </p:nvSpPr>
            <p:spPr bwMode="auto">
              <a:xfrm>
                <a:off x="4399" y="2994"/>
                <a:ext cx="24" cy="71"/>
              </a:xfrm>
              <a:custGeom>
                <a:avLst/>
                <a:gdLst>
                  <a:gd name="T0" fmla="*/ 0 w 24"/>
                  <a:gd name="T1" fmla="*/ 0 h 71"/>
                  <a:gd name="T2" fmla="*/ 6 w 24"/>
                  <a:gd name="T3" fmla="*/ 69 h 71"/>
                  <a:gd name="T4" fmla="*/ 24 w 24"/>
                  <a:gd name="T5" fmla="*/ 71 h 71"/>
                  <a:gd name="T6" fmla="*/ 23 w 24"/>
                  <a:gd name="T7" fmla="*/ 1 h 71"/>
                  <a:gd name="T8" fmla="*/ 0 w 24"/>
                  <a:gd name="T9" fmla="*/ 0 h 71"/>
                  <a:gd name="T10" fmla="*/ 0 w 24"/>
                  <a:gd name="T11" fmla="*/ 0 h 71"/>
                  <a:gd name="T12" fmla="*/ 0 60000 65536"/>
                  <a:gd name="T13" fmla="*/ 0 60000 65536"/>
                  <a:gd name="T14" fmla="*/ 0 60000 65536"/>
                  <a:gd name="T15" fmla="*/ 0 60000 65536"/>
                  <a:gd name="T16" fmla="*/ 0 60000 65536"/>
                  <a:gd name="T17" fmla="*/ 0 60000 65536"/>
                  <a:gd name="T18" fmla="*/ 0 w 24"/>
                  <a:gd name="T19" fmla="*/ 0 h 71"/>
                  <a:gd name="T20" fmla="*/ 24 w 24"/>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24" h="71">
                    <a:moveTo>
                      <a:pt x="0" y="0"/>
                    </a:moveTo>
                    <a:lnTo>
                      <a:pt x="6" y="69"/>
                    </a:lnTo>
                    <a:lnTo>
                      <a:pt x="24" y="71"/>
                    </a:lnTo>
                    <a:lnTo>
                      <a:pt x="23" y="1"/>
                    </a:lnTo>
                    <a:lnTo>
                      <a:pt x="0" y="0"/>
                    </a:lnTo>
                    <a:close/>
                  </a:path>
                </a:pathLst>
              </a:custGeom>
              <a:solidFill>
                <a:srgbClr val="D6D6D6"/>
              </a:solidFill>
              <a:ln w="9525">
                <a:noFill/>
                <a:round/>
                <a:headEnd/>
                <a:tailEnd/>
              </a:ln>
            </p:spPr>
            <p:txBody>
              <a:bodyPr>
                <a:prstTxWarp prst="textNoShape">
                  <a:avLst/>
                </a:prstTxWarp>
              </a:bodyPr>
              <a:lstStyle/>
              <a:p>
                <a:endParaRPr lang="en-US"/>
              </a:p>
            </p:txBody>
          </p:sp>
          <p:sp>
            <p:nvSpPr>
              <p:cNvPr id="75801" name="Freeform 124"/>
              <p:cNvSpPr>
                <a:spLocks/>
              </p:cNvSpPr>
              <p:nvPr/>
            </p:nvSpPr>
            <p:spPr bwMode="auto">
              <a:xfrm>
                <a:off x="4440" y="2997"/>
                <a:ext cx="23" cy="71"/>
              </a:xfrm>
              <a:custGeom>
                <a:avLst/>
                <a:gdLst>
                  <a:gd name="T0" fmla="*/ 0 w 23"/>
                  <a:gd name="T1" fmla="*/ 0 h 71"/>
                  <a:gd name="T2" fmla="*/ 3 w 23"/>
                  <a:gd name="T3" fmla="*/ 68 h 71"/>
                  <a:gd name="T4" fmla="*/ 18 w 23"/>
                  <a:gd name="T5" fmla="*/ 71 h 71"/>
                  <a:gd name="T6" fmla="*/ 23 w 23"/>
                  <a:gd name="T7" fmla="*/ 2 h 71"/>
                  <a:gd name="T8" fmla="*/ 0 w 23"/>
                  <a:gd name="T9" fmla="*/ 0 h 71"/>
                  <a:gd name="T10" fmla="*/ 0 w 23"/>
                  <a:gd name="T11" fmla="*/ 0 h 71"/>
                  <a:gd name="T12" fmla="*/ 0 60000 65536"/>
                  <a:gd name="T13" fmla="*/ 0 60000 65536"/>
                  <a:gd name="T14" fmla="*/ 0 60000 65536"/>
                  <a:gd name="T15" fmla="*/ 0 60000 65536"/>
                  <a:gd name="T16" fmla="*/ 0 60000 65536"/>
                  <a:gd name="T17" fmla="*/ 0 60000 65536"/>
                  <a:gd name="T18" fmla="*/ 0 w 23"/>
                  <a:gd name="T19" fmla="*/ 0 h 71"/>
                  <a:gd name="T20" fmla="*/ 23 w 23"/>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23" h="71">
                    <a:moveTo>
                      <a:pt x="0" y="0"/>
                    </a:moveTo>
                    <a:lnTo>
                      <a:pt x="3" y="68"/>
                    </a:lnTo>
                    <a:lnTo>
                      <a:pt x="18" y="71"/>
                    </a:lnTo>
                    <a:lnTo>
                      <a:pt x="23" y="2"/>
                    </a:lnTo>
                    <a:lnTo>
                      <a:pt x="0" y="0"/>
                    </a:lnTo>
                    <a:close/>
                  </a:path>
                </a:pathLst>
              </a:custGeom>
              <a:solidFill>
                <a:srgbClr val="D6D6D6"/>
              </a:solidFill>
              <a:ln w="9525">
                <a:noFill/>
                <a:round/>
                <a:headEnd/>
                <a:tailEnd/>
              </a:ln>
            </p:spPr>
            <p:txBody>
              <a:bodyPr>
                <a:prstTxWarp prst="textNoShape">
                  <a:avLst/>
                </a:prstTxWarp>
              </a:bodyPr>
              <a:lstStyle/>
              <a:p>
                <a:endParaRPr lang="en-US"/>
              </a:p>
            </p:txBody>
          </p:sp>
          <p:sp>
            <p:nvSpPr>
              <p:cNvPr id="75802" name="Freeform 125"/>
              <p:cNvSpPr>
                <a:spLocks/>
              </p:cNvSpPr>
              <p:nvPr/>
            </p:nvSpPr>
            <p:spPr bwMode="auto">
              <a:xfrm>
                <a:off x="4482" y="3000"/>
                <a:ext cx="23" cy="72"/>
              </a:xfrm>
              <a:custGeom>
                <a:avLst/>
                <a:gdLst>
                  <a:gd name="T0" fmla="*/ 0 w 23"/>
                  <a:gd name="T1" fmla="*/ 0 h 72"/>
                  <a:gd name="T2" fmla="*/ 4 w 23"/>
                  <a:gd name="T3" fmla="*/ 69 h 72"/>
                  <a:gd name="T4" fmla="*/ 19 w 23"/>
                  <a:gd name="T5" fmla="*/ 72 h 72"/>
                  <a:gd name="T6" fmla="*/ 23 w 23"/>
                  <a:gd name="T7" fmla="*/ 2 h 72"/>
                  <a:gd name="T8" fmla="*/ 0 w 23"/>
                  <a:gd name="T9" fmla="*/ 0 h 72"/>
                  <a:gd name="T10" fmla="*/ 0 w 23"/>
                  <a:gd name="T11" fmla="*/ 0 h 72"/>
                  <a:gd name="T12" fmla="*/ 0 60000 65536"/>
                  <a:gd name="T13" fmla="*/ 0 60000 65536"/>
                  <a:gd name="T14" fmla="*/ 0 60000 65536"/>
                  <a:gd name="T15" fmla="*/ 0 60000 65536"/>
                  <a:gd name="T16" fmla="*/ 0 60000 65536"/>
                  <a:gd name="T17" fmla="*/ 0 60000 65536"/>
                  <a:gd name="T18" fmla="*/ 0 w 23"/>
                  <a:gd name="T19" fmla="*/ 0 h 72"/>
                  <a:gd name="T20" fmla="*/ 23 w 23"/>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3" h="72">
                    <a:moveTo>
                      <a:pt x="0" y="0"/>
                    </a:moveTo>
                    <a:lnTo>
                      <a:pt x="4" y="69"/>
                    </a:lnTo>
                    <a:lnTo>
                      <a:pt x="19" y="72"/>
                    </a:lnTo>
                    <a:lnTo>
                      <a:pt x="23" y="2"/>
                    </a:lnTo>
                    <a:lnTo>
                      <a:pt x="0" y="0"/>
                    </a:lnTo>
                    <a:close/>
                  </a:path>
                </a:pathLst>
              </a:custGeom>
              <a:solidFill>
                <a:srgbClr val="D6D6D6"/>
              </a:solidFill>
              <a:ln w="9525">
                <a:noFill/>
                <a:round/>
                <a:headEnd/>
                <a:tailEnd/>
              </a:ln>
            </p:spPr>
            <p:txBody>
              <a:bodyPr>
                <a:prstTxWarp prst="textNoShape">
                  <a:avLst/>
                </a:prstTxWarp>
              </a:bodyPr>
              <a:lstStyle/>
              <a:p>
                <a:endParaRPr lang="en-US"/>
              </a:p>
            </p:txBody>
          </p:sp>
          <p:sp>
            <p:nvSpPr>
              <p:cNvPr id="75803" name="Freeform 126"/>
              <p:cNvSpPr>
                <a:spLocks/>
              </p:cNvSpPr>
              <p:nvPr/>
            </p:nvSpPr>
            <p:spPr bwMode="auto">
              <a:xfrm>
                <a:off x="4521" y="3005"/>
                <a:ext cx="25" cy="72"/>
              </a:xfrm>
              <a:custGeom>
                <a:avLst/>
                <a:gdLst>
                  <a:gd name="T0" fmla="*/ 3 w 25"/>
                  <a:gd name="T1" fmla="*/ 0 h 72"/>
                  <a:gd name="T2" fmla="*/ 0 w 25"/>
                  <a:gd name="T3" fmla="*/ 69 h 72"/>
                  <a:gd name="T4" fmla="*/ 21 w 25"/>
                  <a:gd name="T5" fmla="*/ 72 h 72"/>
                  <a:gd name="T6" fmla="*/ 25 w 25"/>
                  <a:gd name="T7" fmla="*/ 1 h 72"/>
                  <a:gd name="T8" fmla="*/ 3 w 25"/>
                  <a:gd name="T9" fmla="*/ 0 h 72"/>
                  <a:gd name="T10" fmla="*/ 3 w 25"/>
                  <a:gd name="T11" fmla="*/ 0 h 72"/>
                  <a:gd name="T12" fmla="*/ 0 60000 65536"/>
                  <a:gd name="T13" fmla="*/ 0 60000 65536"/>
                  <a:gd name="T14" fmla="*/ 0 60000 65536"/>
                  <a:gd name="T15" fmla="*/ 0 60000 65536"/>
                  <a:gd name="T16" fmla="*/ 0 60000 65536"/>
                  <a:gd name="T17" fmla="*/ 0 60000 65536"/>
                  <a:gd name="T18" fmla="*/ 0 w 25"/>
                  <a:gd name="T19" fmla="*/ 0 h 72"/>
                  <a:gd name="T20" fmla="*/ 25 w 25"/>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5" h="72">
                    <a:moveTo>
                      <a:pt x="3" y="0"/>
                    </a:moveTo>
                    <a:lnTo>
                      <a:pt x="0" y="69"/>
                    </a:lnTo>
                    <a:lnTo>
                      <a:pt x="21" y="72"/>
                    </a:lnTo>
                    <a:lnTo>
                      <a:pt x="25" y="1"/>
                    </a:lnTo>
                    <a:lnTo>
                      <a:pt x="3" y="0"/>
                    </a:lnTo>
                    <a:close/>
                  </a:path>
                </a:pathLst>
              </a:custGeom>
              <a:solidFill>
                <a:srgbClr val="D6D6D6"/>
              </a:solidFill>
              <a:ln w="9525">
                <a:noFill/>
                <a:round/>
                <a:headEnd/>
                <a:tailEnd/>
              </a:ln>
            </p:spPr>
            <p:txBody>
              <a:bodyPr>
                <a:prstTxWarp prst="textNoShape">
                  <a:avLst/>
                </a:prstTxWarp>
              </a:bodyPr>
              <a:lstStyle/>
              <a:p>
                <a:endParaRPr lang="en-US"/>
              </a:p>
            </p:txBody>
          </p:sp>
          <p:sp>
            <p:nvSpPr>
              <p:cNvPr id="75804" name="Freeform 127"/>
              <p:cNvSpPr>
                <a:spLocks/>
              </p:cNvSpPr>
              <p:nvPr/>
            </p:nvSpPr>
            <p:spPr bwMode="auto">
              <a:xfrm>
                <a:off x="4403" y="3088"/>
                <a:ext cx="25" cy="71"/>
              </a:xfrm>
              <a:custGeom>
                <a:avLst/>
                <a:gdLst>
                  <a:gd name="T0" fmla="*/ 0 w 25"/>
                  <a:gd name="T1" fmla="*/ 0 h 71"/>
                  <a:gd name="T2" fmla="*/ 8 w 25"/>
                  <a:gd name="T3" fmla="*/ 69 h 71"/>
                  <a:gd name="T4" fmla="*/ 25 w 25"/>
                  <a:gd name="T5" fmla="*/ 71 h 71"/>
                  <a:gd name="T6" fmla="*/ 23 w 25"/>
                  <a:gd name="T7" fmla="*/ 1 h 71"/>
                  <a:gd name="T8" fmla="*/ 0 w 25"/>
                  <a:gd name="T9" fmla="*/ 0 h 71"/>
                  <a:gd name="T10" fmla="*/ 0 w 25"/>
                  <a:gd name="T11" fmla="*/ 0 h 71"/>
                  <a:gd name="T12" fmla="*/ 0 60000 65536"/>
                  <a:gd name="T13" fmla="*/ 0 60000 65536"/>
                  <a:gd name="T14" fmla="*/ 0 60000 65536"/>
                  <a:gd name="T15" fmla="*/ 0 60000 65536"/>
                  <a:gd name="T16" fmla="*/ 0 60000 65536"/>
                  <a:gd name="T17" fmla="*/ 0 60000 65536"/>
                  <a:gd name="T18" fmla="*/ 0 w 25"/>
                  <a:gd name="T19" fmla="*/ 0 h 71"/>
                  <a:gd name="T20" fmla="*/ 25 w 25"/>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25" h="71">
                    <a:moveTo>
                      <a:pt x="0" y="0"/>
                    </a:moveTo>
                    <a:lnTo>
                      <a:pt x="8" y="69"/>
                    </a:lnTo>
                    <a:lnTo>
                      <a:pt x="25" y="71"/>
                    </a:lnTo>
                    <a:lnTo>
                      <a:pt x="23" y="1"/>
                    </a:lnTo>
                    <a:lnTo>
                      <a:pt x="0" y="0"/>
                    </a:lnTo>
                    <a:close/>
                  </a:path>
                </a:pathLst>
              </a:custGeom>
              <a:solidFill>
                <a:srgbClr val="D6D6D6"/>
              </a:solidFill>
              <a:ln w="9525">
                <a:noFill/>
                <a:round/>
                <a:headEnd/>
                <a:tailEnd/>
              </a:ln>
            </p:spPr>
            <p:txBody>
              <a:bodyPr>
                <a:prstTxWarp prst="textNoShape">
                  <a:avLst/>
                </a:prstTxWarp>
              </a:bodyPr>
              <a:lstStyle/>
              <a:p>
                <a:endParaRPr lang="en-US"/>
              </a:p>
            </p:txBody>
          </p:sp>
          <p:sp>
            <p:nvSpPr>
              <p:cNvPr id="75805" name="Freeform 128"/>
              <p:cNvSpPr>
                <a:spLocks/>
              </p:cNvSpPr>
              <p:nvPr/>
            </p:nvSpPr>
            <p:spPr bwMode="auto">
              <a:xfrm>
                <a:off x="4480" y="3093"/>
                <a:ext cx="22" cy="71"/>
              </a:xfrm>
              <a:custGeom>
                <a:avLst/>
                <a:gdLst>
                  <a:gd name="T0" fmla="*/ 0 w 22"/>
                  <a:gd name="T1" fmla="*/ 0 h 71"/>
                  <a:gd name="T2" fmla="*/ 3 w 22"/>
                  <a:gd name="T3" fmla="*/ 68 h 71"/>
                  <a:gd name="T4" fmla="*/ 19 w 22"/>
                  <a:gd name="T5" fmla="*/ 71 h 71"/>
                  <a:gd name="T6" fmla="*/ 22 w 22"/>
                  <a:gd name="T7" fmla="*/ 0 h 71"/>
                  <a:gd name="T8" fmla="*/ 0 w 22"/>
                  <a:gd name="T9" fmla="*/ 0 h 71"/>
                  <a:gd name="T10" fmla="*/ 0 w 22"/>
                  <a:gd name="T11" fmla="*/ 0 h 71"/>
                  <a:gd name="T12" fmla="*/ 0 60000 65536"/>
                  <a:gd name="T13" fmla="*/ 0 60000 65536"/>
                  <a:gd name="T14" fmla="*/ 0 60000 65536"/>
                  <a:gd name="T15" fmla="*/ 0 60000 65536"/>
                  <a:gd name="T16" fmla="*/ 0 60000 65536"/>
                  <a:gd name="T17" fmla="*/ 0 60000 65536"/>
                  <a:gd name="T18" fmla="*/ 0 w 22"/>
                  <a:gd name="T19" fmla="*/ 0 h 71"/>
                  <a:gd name="T20" fmla="*/ 22 w 22"/>
                  <a:gd name="T21" fmla="*/ 71 h 71"/>
                </a:gdLst>
                <a:ahLst/>
                <a:cxnLst>
                  <a:cxn ang="T12">
                    <a:pos x="T0" y="T1"/>
                  </a:cxn>
                  <a:cxn ang="T13">
                    <a:pos x="T2" y="T3"/>
                  </a:cxn>
                  <a:cxn ang="T14">
                    <a:pos x="T4" y="T5"/>
                  </a:cxn>
                  <a:cxn ang="T15">
                    <a:pos x="T6" y="T7"/>
                  </a:cxn>
                  <a:cxn ang="T16">
                    <a:pos x="T8" y="T9"/>
                  </a:cxn>
                  <a:cxn ang="T17">
                    <a:pos x="T10" y="T11"/>
                  </a:cxn>
                </a:cxnLst>
                <a:rect l="T18" t="T19" r="T20" b="T21"/>
                <a:pathLst>
                  <a:path w="22" h="71">
                    <a:moveTo>
                      <a:pt x="0" y="0"/>
                    </a:moveTo>
                    <a:lnTo>
                      <a:pt x="3" y="68"/>
                    </a:lnTo>
                    <a:lnTo>
                      <a:pt x="19" y="71"/>
                    </a:lnTo>
                    <a:lnTo>
                      <a:pt x="22" y="0"/>
                    </a:lnTo>
                    <a:lnTo>
                      <a:pt x="0" y="0"/>
                    </a:lnTo>
                    <a:close/>
                  </a:path>
                </a:pathLst>
              </a:custGeom>
              <a:solidFill>
                <a:srgbClr val="D6D6D6"/>
              </a:solidFill>
              <a:ln w="9525">
                <a:noFill/>
                <a:round/>
                <a:headEnd/>
                <a:tailEnd/>
              </a:ln>
            </p:spPr>
            <p:txBody>
              <a:bodyPr>
                <a:prstTxWarp prst="textNoShape">
                  <a:avLst/>
                </a:prstTxWarp>
              </a:bodyPr>
              <a:lstStyle/>
              <a:p>
                <a:endParaRPr lang="en-US"/>
              </a:p>
            </p:txBody>
          </p:sp>
          <p:sp>
            <p:nvSpPr>
              <p:cNvPr id="75806" name="Freeform 129"/>
              <p:cNvSpPr>
                <a:spLocks/>
              </p:cNvSpPr>
              <p:nvPr/>
            </p:nvSpPr>
            <p:spPr bwMode="auto">
              <a:xfrm>
                <a:off x="4519" y="3096"/>
                <a:ext cx="20" cy="73"/>
              </a:xfrm>
              <a:custGeom>
                <a:avLst/>
                <a:gdLst>
                  <a:gd name="T0" fmla="*/ 2 w 20"/>
                  <a:gd name="T1" fmla="*/ 0 h 73"/>
                  <a:gd name="T2" fmla="*/ 0 w 20"/>
                  <a:gd name="T3" fmla="*/ 71 h 73"/>
                  <a:gd name="T4" fmla="*/ 15 w 20"/>
                  <a:gd name="T5" fmla="*/ 73 h 73"/>
                  <a:gd name="T6" fmla="*/ 20 w 20"/>
                  <a:gd name="T7" fmla="*/ 3 h 73"/>
                  <a:gd name="T8" fmla="*/ 2 w 20"/>
                  <a:gd name="T9" fmla="*/ 0 h 73"/>
                  <a:gd name="T10" fmla="*/ 2 w 20"/>
                  <a:gd name="T11" fmla="*/ 0 h 73"/>
                  <a:gd name="T12" fmla="*/ 0 60000 65536"/>
                  <a:gd name="T13" fmla="*/ 0 60000 65536"/>
                  <a:gd name="T14" fmla="*/ 0 60000 65536"/>
                  <a:gd name="T15" fmla="*/ 0 60000 65536"/>
                  <a:gd name="T16" fmla="*/ 0 60000 65536"/>
                  <a:gd name="T17" fmla="*/ 0 60000 65536"/>
                  <a:gd name="T18" fmla="*/ 0 w 20"/>
                  <a:gd name="T19" fmla="*/ 0 h 73"/>
                  <a:gd name="T20" fmla="*/ 20 w 20"/>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20" h="73">
                    <a:moveTo>
                      <a:pt x="2" y="0"/>
                    </a:moveTo>
                    <a:lnTo>
                      <a:pt x="0" y="71"/>
                    </a:lnTo>
                    <a:lnTo>
                      <a:pt x="15" y="73"/>
                    </a:lnTo>
                    <a:lnTo>
                      <a:pt x="20" y="3"/>
                    </a:lnTo>
                    <a:lnTo>
                      <a:pt x="2" y="0"/>
                    </a:lnTo>
                    <a:close/>
                  </a:path>
                </a:pathLst>
              </a:custGeom>
              <a:solidFill>
                <a:srgbClr val="D6D6D6"/>
              </a:solidFill>
              <a:ln w="9525">
                <a:noFill/>
                <a:round/>
                <a:headEnd/>
                <a:tailEnd/>
              </a:ln>
            </p:spPr>
            <p:txBody>
              <a:bodyPr>
                <a:prstTxWarp prst="textNoShape">
                  <a:avLst/>
                </a:prstTxWarp>
              </a:bodyPr>
              <a:lstStyle/>
              <a:p>
                <a:endParaRPr lang="en-US"/>
              </a:p>
            </p:txBody>
          </p:sp>
          <p:sp>
            <p:nvSpPr>
              <p:cNvPr id="75807" name="Freeform 130"/>
              <p:cNvSpPr>
                <a:spLocks/>
              </p:cNvSpPr>
              <p:nvPr/>
            </p:nvSpPr>
            <p:spPr bwMode="auto">
              <a:xfrm>
                <a:off x="4197" y="3126"/>
                <a:ext cx="280" cy="73"/>
              </a:xfrm>
              <a:custGeom>
                <a:avLst/>
                <a:gdLst>
                  <a:gd name="T0" fmla="*/ 0 w 280"/>
                  <a:gd name="T1" fmla="*/ 30 h 73"/>
                  <a:gd name="T2" fmla="*/ 153 w 280"/>
                  <a:gd name="T3" fmla="*/ 73 h 73"/>
                  <a:gd name="T4" fmla="*/ 280 w 280"/>
                  <a:gd name="T5" fmla="*/ 22 h 73"/>
                  <a:gd name="T6" fmla="*/ 146 w 280"/>
                  <a:gd name="T7" fmla="*/ 0 h 73"/>
                  <a:gd name="T8" fmla="*/ 0 w 280"/>
                  <a:gd name="T9" fmla="*/ 30 h 73"/>
                  <a:gd name="T10" fmla="*/ 0 w 280"/>
                  <a:gd name="T11" fmla="*/ 30 h 73"/>
                  <a:gd name="T12" fmla="*/ 0 60000 65536"/>
                  <a:gd name="T13" fmla="*/ 0 60000 65536"/>
                  <a:gd name="T14" fmla="*/ 0 60000 65536"/>
                  <a:gd name="T15" fmla="*/ 0 60000 65536"/>
                  <a:gd name="T16" fmla="*/ 0 60000 65536"/>
                  <a:gd name="T17" fmla="*/ 0 60000 65536"/>
                  <a:gd name="T18" fmla="*/ 0 w 280"/>
                  <a:gd name="T19" fmla="*/ 0 h 73"/>
                  <a:gd name="T20" fmla="*/ 280 w 280"/>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280" h="73">
                    <a:moveTo>
                      <a:pt x="0" y="30"/>
                    </a:moveTo>
                    <a:lnTo>
                      <a:pt x="153" y="73"/>
                    </a:lnTo>
                    <a:lnTo>
                      <a:pt x="280" y="22"/>
                    </a:lnTo>
                    <a:lnTo>
                      <a:pt x="146" y="0"/>
                    </a:lnTo>
                    <a:lnTo>
                      <a:pt x="0" y="30"/>
                    </a:lnTo>
                    <a:close/>
                  </a:path>
                </a:pathLst>
              </a:custGeom>
              <a:solidFill>
                <a:srgbClr val="FFFFFF"/>
              </a:solidFill>
              <a:ln w="9525">
                <a:noFill/>
                <a:round/>
                <a:headEnd/>
                <a:tailEnd/>
              </a:ln>
            </p:spPr>
            <p:txBody>
              <a:bodyPr>
                <a:prstTxWarp prst="textNoShape">
                  <a:avLst/>
                </a:prstTxWarp>
              </a:bodyPr>
              <a:lstStyle/>
              <a:p>
                <a:endParaRPr lang="en-US"/>
              </a:p>
            </p:txBody>
          </p:sp>
          <p:sp>
            <p:nvSpPr>
              <p:cNvPr id="75808" name="Freeform 131"/>
              <p:cNvSpPr>
                <a:spLocks/>
              </p:cNvSpPr>
              <p:nvPr/>
            </p:nvSpPr>
            <p:spPr bwMode="auto">
              <a:xfrm>
                <a:off x="4383" y="2956"/>
                <a:ext cx="284" cy="29"/>
              </a:xfrm>
              <a:custGeom>
                <a:avLst/>
                <a:gdLst>
                  <a:gd name="T0" fmla="*/ 0 w 284"/>
                  <a:gd name="T1" fmla="*/ 21 h 29"/>
                  <a:gd name="T2" fmla="*/ 173 w 284"/>
                  <a:gd name="T3" fmla="*/ 29 h 29"/>
                  <a:gd name="T4" fmla="*/ 284 w 284"/>
                  <a:gd name="T5" fmla="*/ 0 h 29"/>
                  <a:gd name="T6" fmla="*/ 131 w 284"/>
                  <a:gd name="T7" fmla="*/ 2 h 29"/>
                  <a:gd name="T8" fmla="*/ 0 w 284"/>
                  <a:gd name="T9" fmla="*/ 21 h 29"/>
                  <a:gd name="T10" fmla="*/ 0 w 284"/>
                  <a:gd name="T11" fmla="*/ 21 h 29"/>
                  <a:gd name="T12" fmla="*/ 0 60000 65536"/>
                  <a:gd name="T13" fmla="*/ 0 60000 65536"/>
                  <a:gd name="T14" fmla="*/ 0 60000 65536"/>
                  <a:gd name="T15" fmla="*/ 0 60000 65536"/>
                  <a:gd name="T16" fmla="*/ 0 60000 65536"/>
                  <a:gd name="T17" fmla="*/ 0 60000 65536"/>
                  <a:gd name="T18" fmla="*/ 0 w 284"/>
                  <a:gd name="T19" fmla="*/ 0 h 29"/>
                  <a:gd name="T20" fmla="*/ 284 w 284"/>
                  <a:gd name="T21" fmla="*/ 29 h 29"/>
                </a:gdLst>
                <a:ahLst/>
                <a:cxnLst>
                  <a:cxn ang="T12">
                    <a:pos x="T0" y="T1"/>
                  </a:cxn>
                  <a:cxn ang="T13">
                    <a:pos x="T2" y="T3"/>
                  </a:cxn>
                  <a:cxn ang="T14">
                    <a:pos x="T4" y="T5"/>
                  </a:cxn>
                  <a:cxn ang="T15">
                    <a:pos x="T6" y="T7"/>
                  </a:cxn>
                  <a:cxn ang="T16">
                    <a:pos x="T8" y="T9"/>
                  </a:cxn>
                  <a:cxn ang="T17">
                    <a:pos x="T10" y="T11"/>
                  </a:cxn>
                </a:cxnLst>
                <a:rect l="T18" t="T19" r="T20" b="T21"/>
                <a:pathLst>
                  <a:path w="284" h="29">
                    <a:moveTo>
                      <a:pt x="0" y="21"/>
                    </a:moveTo>
                    <a:lnTo>
                      <a:pt x="173" y="29"/>
                    </a:lnTo>
                    <a:lnTo>
                      <a:pt x="284" y="0"/>
                    </a:lnTo>
                    <a:lnTo>
                      <a:pt x="131" y="2"/>
                    </a:lnTo>
                    <a:lnTo>
                      <a:pt x="0" y="21"/>
                    </a:lnTo>
                    <a:close/>
                  </a:path>
                </a:pathLst>
              </a:custGeom>
              <a:solidFill>
                <a:srgbClr val="FFFFFF"/>
              </a:solidFill>
              <a:ln w="9525">
                <a:noFill/>
                <a:round/>
                <a:headEnd/>
                <a:tailEnd/>
              </a:ln>
            </p:spPr>
            <p:txBody>
              <a:bodyPr>
                <a:prstTxWarp prst="textNoShape">
                  <a:avLst/>
                </a:prstTxWarp>
              </a:bodyPr>
              <a:lstStyle/>
              <a:p>
                <a:endParaRPr lang="en-US"/>
              </a:p>
            </p:txBody>
          </p:sp>
          <p:sp>
            <p:nvSpPr>
              <p:cNvPr id="75809" name="Freeform 132"/>
              <p:cNvSpPr>
                <a:spLocks/>
              </p:cNvSpPr>
              <p:nvPr/>
            </p:nvSpPr>
            <p:spPr bwMode="auto">
              <a:xfrm>
                <a:off x="4081" y="2979"/>
                <a:ext cx="212" cy="106"/>
              </a:xfrm>
              <a:custGeom>
                <a:avLst/>
                <a:gdLst>
                  <a:gd name="T0" fmla="*/ 125 w 212"/>
                  <a:gd name="T1" fmla="*/ 43 h 106"/>
                  <a:gd name="T2" fmla="*/ 128 w 212"/>
                  <a:gd name="T3" fmla="*/ 44 h 106"/>
                  <a:gd name="T4" fmla="*/ 130 w 212"/>
                  <a:gd name="T5" fmla="*/ 46 h 106"/>
                  <a:gd name="T6" fmla="*/ 134 w 212"/>
                  <a:gd name="T7" fmla="*/ 48 h 106"/>
                  <a:gd name="T8" fmla="*/ 140 w 212"/>
                  <a:gd name="T9" fmla="*/ 51 h 106"/>
                  <a:gd name="T10" fmla="*/ 147 w 212"/>
                  <a:gd name="T11" fmla="*/ 53 h 106"/>
                  <a:gd name="T12" fmla="*/ 154 w 212"/>
                  <a:gd name="T13" fmla="*/ 54 h 106"/>
                  <a:gd name="T14" fmla="*/ 158 w 212"/>
                  <a:gd name="T15" fmla="*/ 54 h 106"/>
                  <a:gd name="T16" fmla="*/ 163 w 212"/>
                  <a:gd name="T17" fmla="*/ 55 h 106"/>
                  <a:gd name="T18" fmla="*/ 171 w 212"/>
                  <a:gd name="T19" fmla="*/ 54 h 106"/>
                  <a:gd name="T20" fmla="*/ 176 w 212"/>
                  <a:gd name="T21" fmla="*/ 54 h 106"/>
                  <a:gd name="T22" fmla="*/ 181 w 212"/>
                  <a:gd name="T23" fmla="*/ 54 h 106"/>
                  <a:gd name="T24" fmla="*/ 188 w 212"/>
                  <a:gd name="T25" fmla="*/ 52 h 106"/>
                  <a:gd name="T26" fmla="*/ 196 w 212"/>
                  <a:gd name="T27" fmla="*/ 50 h 106"/>
                  <a:gd name="T28" fmla="*/ 203 w 212"/>
                  <a:gd name="T29" fmla="*/ 47 h 106"/>
                  <a:gd name="T30" fmla="*/ 207 w 212"/>
                  <a:gd name="T31" fmla="*/ 45 h 106"/>
                  <a:gd name="T32" fmla="*/ 212 w 212"/>
                  <a:gd name="T33" fmla="*/ 44 h 106"/>
                  <a:gd name="T34" fmla="*/ 117 w 212"/>
                  <a:gd name="T35" fmla="*/ 3 h 106"/>
                  <a:gd name="T36" fmla="*/ 59 w 212"/>
                  <a:gd name="T37" fmla="*/ 0 h 106"/>
                  <a:gd name="T38" fmla="*/ 55 w 212"/>
                  <a:gd name="T39" fmla="*/ 0 h 106"/>
                  <a:gd name="T40" fmla="*/ 49 w 212"/>
                  <a:gd name="T41" fmla="*/ 2 h 106"/>
                  <a:gd name="T42" fmla="*/ 42 w 212"/>
                  <a:gd name="T43" fmla="*/ 4 h 106"/>
                  <a:gd name="T44" fmla="*/ 38 w 212"/>
                  <a:gd name="T45" fmla="*/ 6 h 106"/>
                  <a:gd name="T46" fmla="*/ 34 w 212"/>
                  <a:gd name="T47" fmla="*/ 8 h 106"/>
                  <a:gd name="T48" fmla="*/ 29 w 212"/>
                  <a:gd name="T49" fmla="*/ 10 h 106"/>
                  <a:gd name="T50" fmla="*/ 24 w 212"/>
                  <a:gd name="T51" fmla="*/ 12 h 106"/>
                  <a:gd name="T52" fmla="*/ 19 w 212"/>
                  <a:gd name="T53" fmla="*/ 15 h 106"/>
                  <a:gd name="T54" fmla="*/ 13 w 212"/>
                  <a:gd name="T55" fmla="*/ 20 h 106"/>
                  <a:gd name="T56" fmla="*/ 8 w 212"/>
                  <a:gd name="T57" fmla="*/ 27 h 106"/>
                  <a:gd name="T58" fmla="*/ 5 w 212"/>
                  <a:gd name="T59" fmla="*/ 32 h 106"/>
                  <a:gd name="T60" fmla="*/ 2 w 212"/>
                  <a:gd name="T61" fmla="*/ 37 h 106"/>
                  <a:gd name="T62" fmla="*/ 0 w 212"/>
                  <a:gd name="T63" fmla="*/ 44 h 106"/>
                  <a:gd name="T64" fmla="*/ 0 w 212"/>
                  <a:gd name="T65" fmla="*/ 50 h 106"/>
                  <a:gd name="T66" fmla="*/ 0 w 212"/>
                  <a:gd name="T67" fmla="*/ 56 h 106"/>
                  <a:gd name="T68" fmla="*/ 0 w 212"/>
                  <a:gd name="T69" fmla="*/ 62 h 106"/>
                  <a:gd name="T70" fmla="*/ 2 w 212"/>
                  <a:gd name="T71" fmla="*/ 68 h 106"/>
                  <a:gd name="T72" fmla="*/ 4 w 212"/>
                  <a:gd name="T73" fmla="*/ 73 h 106"/>
                  <a:gd name="T74" fmla="*/ 7 w 212"/>
                  <a:gd name="T75" fmla="*/ 77 h 106"/>
                  <a:gd name="T76" fmla="*/ 10 w 212"/>
                  <a:gd name="T77" fmla="*/ 84 h 106"/>
                  <a:gd name="T78" fmla="*/ 16 w 212"/>
                  <a:gd name="T79" fmla="*/ 92 h 106"/>
                  <a:gd name="T80" fmla="*/ 19 w 212"/>
                  <a:gd name="T81" fmla="*/ 96 h 106"/>
                  <a:gd name="T82" fmla="*/ 22 w 212"/>
                  <a:gd name="T83" fmla="*/ 99 h 106"/>
                  <a:gd name="T84" fmla="*/ 22 w 212"/>
                  <a:gd name="T85" fmla="*/ 51 h 106"/>
                  <a:gd name="T86" fmla="*/ 75 w 212"/>
                  <a:gd name="T87" fmla="*/ 105 h 106"/>
                  <a:gd name="T88" fmla="*/ 138 w 212"/>
                  <a:gd name="T89" fmla="*/ 106 h 1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12"/>
                  <a:gd name="T136" fmla="*/ 0 h 106"/>
                  <a:gd name="T137" fmla="*/ 212 w 212"/>
                  <a:gd name="T138" fmla="*/ 106 h 1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12" h="106">
                    <a:moveTo>
                      <a:pt x="138" y="106"/>
                    </a:moveTo>
                    <a:lnTo>
                      <a:pt x="125" y="43"/>
                    </a:lnTo>
                    <a:lnTo>
                      <a:pt x="126" y="43"/>
                    </a:lnTo>
                    <a:lnTo>
                      <a:pt x="128" y="44"/>
                    </a:lnTo>
                    <a:lnTo>
                      <a:pt x="129" y="45"/>
                    </a:lnTo>
                    <a:lnTo>
                      <a:pt x="130" y="46"/>
                    </a:lnTo>
                    <a:lnTo>
                      <a:pt x="132" y="47"/>
                    </a:lnTo>
                    <a:lnTo>
                      <a:pt x="134" y="48"/>
                    </a:lnTo>
                    <a:lnTo>
                      <a:pt x="137" y="49"/>
                    </a:lnTo>
                    <a:lnTo>
                      <a:pt x="140" y="51"/>
                    </a:lnTo>
                    <a:lnTo>
                      <a:pt x="143" y="51"/>
                    </a:lnTo>
                    <a:lnTo>
                      <a:pt x="147" y="53"/>
                    </a:lnTo>
                    <a:lnTo>
                      <a:pt x="150" y="53"/>
                    </a:lnTo>
                    <a:lnTo>
                      <a:pt x="154" y="54"/>
                    </a:lnTo>
                    <a:lnTo>
                      <a:pt x="156" y="54"/>
                    </a:lnTo>
                    <a:lnTo>
                      <a:pt x="158" y="54"/>
                    </a:lnTo>
                    <a:lnTo>
                      <a:pt x="161" y="54"/>
                    </a:lnTo>
                    <a:lnTo>
                      <a:pt x="163" y="55"/>
                    </a:lnTo>
                    <a:lnTo>
                      <a:pt x="168" y="54"/>
                    </a:lnTo>
                    <a:lnTo>
                      <a:pt x="171" y="54"/>
                    </a:lnTo>
                    <a:lnTo>
                      <a:pt x="173" y="54"/>
                    </a:lnTo>
                    <a:lnTo>
                      <a:pt x="176" y="54"/>
                    </a:lnTo>
                    <a:lnTo>
                      <a:pt x="178" y="54"/>
                    </a:lnTo>
                    <a:lnTo>
                      <a:pt x="181" y="54"/>
                    </a:lnTo>
                    <a:lnTo>
                      <a:pt x="185" y="53"/>
                    </a:lnTo>
                    <a:lnTo>
                      <a:pt x="188" y="52"/>
                    </a:lnTo>
                    <a:lnTo>
                      <a:pt x="192" y="51"/>
                    </a:lnTo>
                    <a:lnTo>
                      <a:pt x="196" y="50"/>
                    </a:lnTo>
                    <a:lnTo>
                      <a:pt x="199" y="48"/>
                    </a:lnTo>
                    <a:lnTo>
                      <a:pt x="203" y="47"/>
                    </a:lnTo>
                    <a:lnTo>
                      <a:pt x="205" y="46"/>
                    </a:lnTo>
                    <a:lnTo>
                      <a:pt x="207" y="45"/>
                    </a:lnTo>
                    <a:lnTo>
                      <a:pt x="210" y="44"/>
                    </a:lnTo>
                    <a:lnTo>
                      <a:pt x="212" y="44"/>
                    </a:lnTo>
                    <a:lnTo>
                      <a:pt x="166" y="37"/>
                    </a:lnTo>
                    <a:lnTo>
                      <a:pt x="117" y="3"/>
                    </a:lnTo>
                    <a:lnTo>
                      <a:pt x="60" y="0"/>
                    </a:lnTo>
                    <a:lnTo>
                      <a:pt x="59" y="0"/>
                    </a:lnTo>
                    <a:lnTo>
                      <a:pt x="57" y="0"/>
                    </a:lnTo>
                    <a:lnTo>
                      <a:pt x="55" y="0"/>
                    </a:lnTo>
                    <a:lnTo>
                      <a:pt x="53" y="2"/>
                    </a:lnTo>
                    <a:lnTo>
                      <a:pt x="49" y="2"/>
                    </a:lnTo>
                    <a:lnTo>
                      <a:pt x="45" y="3"/>
                    </a:lnTo>
                    <a:lnTo>
                      <a:pt x="42" y="4"/>
                    </a:lnTo>
                    <a:lnTo>
                      <a:pt x="40" y="5"/>
                    </a:lnTo>
                    <a:lnTo>
                      <a:pt x="38" y="6"/>
                    </a:lnTo>
                    <a:lnTo>
                      <a:pt x="36" y="7"/>
                    </a:lnTo>
                    <a:lnTo>
                      <a:pt x="34" y="8"/>
                    </a:lnTo>
                    <a:lnTo>
                      <a:pt x="31" y="9"/>
                    </a:lnTo>
                    <a:lnTo>
                      <a:pt x="29" y="10"/>
                    </a:lnTo>
                    <a:lnTo>
                      <a:pt x="27" y="11"/>
                    </a:lnTo>
                    <a:lnTo>
                      <a:pt x="24" y="12"/>
                    </a:lnTo>
                    <a:lnTo>
                      <a:pt x="22" y="14"/>
                    </a:lnTo>
                    <a:lnTo>
                      <a:pt x="19" y="15"/>
                    </a:lnTo>
                    <a:lnTo>
                      <a:pt x="17" y="17"/>
                    </a:lnTo>
                    <a:lnTo>
                      <a:pt x="13" y="20"/>
                    </a:lnTo>
                    <a:lnTo>
                      <a:pt x="10" y="24"/>
                    </a:lnTo>
                    <a:lnTo>
                      <a:pt x="8" y="27"/>
                    </a:lnTo>
                    <a:lnTo>
                      <a:pt x="6" y="29"/>
                    </a:lnTo>
                    <a:lnTo>
                      <a:pt x="5" y="32"/>
                    </a:lnTo>
                    <a:lnTo>
                      <a:pt x="4" y="35"/>
                    </a:lnTo>
                    <a:lnTo>
                      <a:pt x="2" y="37"/>
                    </a:lnTo>
                    <a:lnTo>
                      <a:pt x="1" y="40"/>
                    </a:lnTo>
                    <a:lnTo>
                      <a:pt x="0" y="44"/>
                    </a:lnTo>
                    <a:lnTo>
                      <a:pt x="0" y="47"/>
                    </a:lnTo>
                    <a:lnTo>
                      <a:pt x="0" y="50"/>
                    </a:lnTo>
                    <a:lnTo>
                      <a:pt x="0" y="54"/>
                    </a:lnTo>
                    <a:lnTo>
                      <a:pt x="0" y="56"/>
                    </a:lnTo>
                    <a:lnTo>
                      <a:pt x="0" y="59"/>
                    </a:lnTo>
                    <a:lnTo>
                      <a:pt x="0" y="62"/>
                    </a:lnTo>
                    <a:lnTo>
                      <a:pt x="1" y="65"/>
                    </a:lnTo>
                    <a:lnTo>
                      <a:pt x="2" y="68"/>
                    </a:lnTo>
                    <a:lnTo>
                      <a:pt x="3" y="71"/>
                    </a:lnTo>
                    <a:lnTo>
                      <a:pt x="4" y="73"/>
                    </a:lnTo>
                    <a:lnTo>
                      <a:pt x="5" y="75"/>
                    </a:lnTo>
                    <a:lnTo>
                      <a:pt x="7" y="77"/>
                    </a:lnTo>
                    <a:lnTo>
                      <a:pt x="8" y="80"/>
                    </a:lnTo>
                    <a:lnTo>
                      <a:pt x="10" y="84"/>
                    </a:lnTo>
                    <a:lnTo>
                      <a:pt x="13" y="89"/>
                    </a:lnTo>
                    <a:lnTo>
                      <a:pt x="16" y="92"/>
                    </a:lnTo>
                    <a:lnTo>
                      <a:pt x="17" y="94"/>
                    </a:lnTo>
                    <a:lnTo>
                      <a:pt x="19" y="96"/>
                    </a:lnTo>
                    <a:lnTo>
                      <a:pt x="21" y="99"/>
                    </a:lnTo>
                    <a:lnTo>
                      <a:pt x="22" y="99"/>
                    </a:lnTo>
                    <a:lnTo>
                      <a:pt x="22" y="100"/>
                    </a:lnTo>
                    <a:lnTo>
                      <a:pt x="22" y="51"/>
                    </a:lnTo>
                    <a:lnTo>
                      <a:pt x="54" y="40"/>
                    </a:lnTo>
                    <a:lnTo>
                      <a:pt x="75" y="105"/>
                    </a:lnTo>
                    <a:lnTo>
                      <a:pt x="95" y="104"/>
                    </a:lnTo>
                    <a:lnTo>
                      <a:pt x="138" y="106"/>
                    </a:lnTo>
                    <a:close/>
                  </a:path>
                </a:pathLst>
              </a:custGeom>
              <a:solidFill>
                <a:srgbClr val="000000"/>
              </a:solidFill>
              <a:ln w="9525">
                <a:noFill/>
                <a:round/>
                <a:headEnd/>
                <a:tailEnd/>
              </a:ln>
            </p:spPr>
            <p:txBody>
              <a:bodyPr>
                <a:prstTxWarp prst="textNoShape">
                  <a:avLst/>
                </a:prstTxWarp>
              </a:bodyPr>
              <a:lstStyle/>
              <a:p>
                <a:endParaRPr lang="en-US"/>
              </a:p>
            </p:txBody>
          </p:sp>
          <p:sp>
            <p:nvSpPr>
              <p:cNvPr id="75810" name="Freeform 133"/>
              <p:cNvSpPr>
                <a:spLocks/>
              </p:cNvSpPr>
              <p:nvPr/>
            </p:nvSpPr>
            <p:spPr bwMode="auto">
              <a:xfrm>
                <a:off x="4156" y="2955"/>
                <a:ext cx="29" cy="48"/>
              </a:xfrm>
              <a:custGeom>
                <a:avLst/>
                <a:gdLst>
                  <a:gd name="T0" fmla="*/ 0 w 29"/>
                  <a:gd name="T1" fmla="*/ 48 h 48"/>
                  <a:gd name="T2" fmla="*/ 8 w 29"/>
                  <a:gd name="T3" fmla="*/ 16 h 48"/>
                  <a:gd name="T4" fmla="*/ 3 w 29"/>
                  <a:gd name="T5" fmla="*/ 17 h 48"/>
                  <a:gd name="T6" fmla="*/ 3 w 29"/>
                  <a:gd name="T7" fmla="*/ 14 h 48"/>
                  <a:gd name="T8" fmla="*/ 6 w 29"/>
                  <a:gd name="T9" fmla="*/ 13 h 48"/>
                  <a:gd name="T10" fmla="*/ 7 w 29"/>
                  <a:gd name="T11" fmla="*/ 12 h 48"/>
                  <a:gd name="T12" fmla="*/ 9 w 29"/>
                  <a:gd name="T13" fmla="*/ 11 h 48"/>
                  <a:gd name="T14" fmla="*/ 0 w 29"/>
                  <a:gd name="T15" fmla="*/ 12 h 48"/>
                  <a:gd name="T16" fmla="*/ 1 w 29"/>
                  <a:gd name="T17" fmla="*/ 10 h 48"/>
                  <a:gd name="T18" fmla="*/ 3 w 29"/>
                  <a:gd name="T19" fmla="*/ 9 h 48"/>
                  <a:gd name="T20" fmla="*/ 5 w 29"/>
                  <a:gd name="T21" fmla="*/ 7 h 48"/>
                  <a:gd name="T22" fmla="*/ 9 w 29"/>
                  <a:gd name="T23" fmla="*/ 6 h 48"/>
                  <a:gd name="T24" fmla="*/ 1 w 29"/>
                  <a:gd name="T25" fmla="*/ 5 h 48"/>
                  <a:gd name="T26" fmla="*/ 2 w 29"/>
                  <a:gd name="T27" fmla="*/ 3 h 48"/>
                  <a:gd name="T28" fmla="*/ 3 w 29"/>
                  <a:gd name="T29" fmla="*/ 2 h 48"/>
                  <a:gd name="T30" fmla="*/ 6 w 29"/>
                  <a:gd name="T31" fmla="*/ 1 h 48"/>
                  <a:gd name="T32" fmla="*/ 8 w 29"/>
                  <a:gd name="T33" fmla="*/ 1 h 48"/>
                  <a:gd name="T34" fmla="*/ 11 w 29"/>
                  <a:gd name="T35" fmla="*/ 0 h 48"/>
                  <a:gd name="T36" fmla="*/ 13 w 29"/>
                  <a:gd name="T37" fmla="*/ 0 h 48"/>
                  <a:gd name="T38" fmla="*/ 16 w 29"/>
                  <a:gd name="T39" fmla="*/ 0 h 48"/>
                  <a:gd name="T40" fmla="*/ 19 w 29"/>
                  <a:gd name="T41" fmla="*/ 1 h 48"/>
                  <a:gd name="T42" fmla="*/ 21 w 29"/>
                  <a:gd name="T43" fmla="*/ 0 h 48"/>
                  <a:gd name="T44" fmla="*/ 24 w 29"/>
                  <a:gd name="T45" fmla="*/ 0 h 48"/>
                  <a:gd name="T46" fmla="*/ 27 w 29"/>
                  <a:gd name="T47" fmla="*/ 1 h 48"/>
                  <a:gd name="T48" fmla="*/ 29 w 29"/>
                  <a:gd name="T49" fmla="*/ 1 h 48"/>
                  <a:gd name="T50" fmla="*/ 25 w 29"/>
                  <a:gd name="T51" fmla="*/ 3 h 48"/>
                  <a:gd name="T52" fmla="*/ 25 w 29"/>
                  <a:gd name="T53" fmla="*/ 18 h 48"/>
                  <a:gd name="T54" fmla="*/ 23 w 29"/>
                  <a:gd name="T55" fmla="*/ 18 h 48"/>
                  <a:gd name="T56" fmla="*/ 23 w 29"/>
                  <a:gd name="T57" fmla="*/ 24 h 48"/>
                  <a:gd name="T58" fmla="*/ 21 w 29"/>
                  <a:gd name="T59" fmla="*/ 24 h 48"/>
                  <a:gd name="T60" fmla="*/ 24 w 29"/>
                  <a:gd name="T61" fmla="*/ 47 h 48"/>
                  <a:gd name="T62" fmla="*/ 0 w 29"/>
                  <a:gd name="T63" fmla="*/ 48 h 48"/>
                  <a:gd name="T64" fmla="*/ 0 w 29"/>
                  <a:gd name="T65" fmla="*/ 48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
                  <a:gd name="T100" fmla="*/ 0 h 48"/>
                  <a:gd name="T101" fmla="*/ 29 w 29"/>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 h="48">
                    <a:moveTo>
                      <a:pt x="0" y="48"/>
                    </a:moveTo>
                    <a:lnTo>
                      <a:pt x="8" y="16"/>
                    </a:lnTo>
                    <a:lnTo>
                      <a:pt x="3" y="17"/>
                    </a:lnTo>
                    <a:lnTo>
                      <a:pt x="3" y="14"/>
                    </a:lnTo>
                    <a:lnTo>
                      <a:pt x="6" y="13"/>
                    </a:lnTo>
                    <a:lnTo>
                      <a:pt x="7" y="12"/>
                    </a:lnTo>
                    <a:lnTo>
                      <a:pt x="9" y="11"/>
                    </a:lnTo>
                    <a:lnTo>
                      <a:pt x="0" y="12"/>
                    </a:lnTo>
                    <a:lnTo>
                      <a:pt x="1" y="10"/>
                    </a:lnTo>
                    <a:lnTo>
                      <a:pt x="3" y="9"/>
                    </a:lnTo>
                    <a:lnTo>
                      <a:pt x="5" y="7"/>
                    </a:lnTo>
                    <a:lnTo>
                      <a:pt x="9" y="6"/>
                    </a:lnTo>
                    <a:lnTo>
                      <a:pt x="1" y="5"/>
                    </a:lnTo>
                    <a:lnTo>
                      <a:pt x="2" y="3"/>
                    </a:lnTo>
                    <a:lnTo>
                      <a:pt x="3" y="2"/>
                    </a:lnTo>
                    <a:lnTo>
                      <a:pt x="6" y="1"/>
                    </a:lnTo>
                    <a:lnTo>
                      <a:pt x="8" y="1"/>
                    </a:lnTo>
                    <a:lnTo>
                      <a:pt x="11" y="0"/>
                    </a:lnTo>
                    <a:lnTo>
                      <a:pt x="13" y="0"/>
                    </a:lnTo>
                    <a:lnTo>
                      <a:pt x="16" y="0"/>
                    </a:lnTo>
                    <a:lnTo>
                      <a:pt x="19" y="1"/>
                    </a:lnTo>
                    <a:lnTo>
                      <a:pt x="21" y="0"/>
                    </a:lnTo>
                    <a:lnTo>
                      <a:pt x="24" y="0"/>
                    </a:lnTo>
                    <a:lnTo>
                      <a:pt x="27" y="1"/>
                    </a:lnTo>
                    <a:lnTo>
                      <a:pt x="29" y="1"/>
                    </a:lnTo>
                    <a:lnTo>
                      <a:pt x="25" y="3"/>
                    </a:lnTo>
                    <a:lnTo>
                      <a:pt x="25" y="18"/>
                    </a:lnTo>
                    <a:lnTo>
                      <a:pt x="23" y="18"/>
                    </a:lnTo>
                    <a:lnTo>
                      <a:pt x="23" y="24"/>
                    </a:lnTo>
                    <a:lnTo>
                      <a:pt x="21" y="24"/>
                    </a:lnTo>
                    <a:lnTo>
                      <a:pt x="24" y="47"/>
                    </a:lnTo>
                    <a:lnTo>
                      <a:pt x="0" y="48"/>
                    </a:lnTo>
                    <a:close/>
                  </a:path>
                </a:pathLst>
              </a:custGeom>
              <a:solidFill>
                <a:srgbClr val="000000"/>
              </a:solidFill>
              <a:ln w="9525">
                <a:noFill/>
                <a:round/>
                <a:headEnd/>
                <a:tailEnd/>
              </a:ln>
            </p:spPr>
            <p:txBody>
              <a:bodyPr>
                <a:prstTxWarp prst="textNoShape">
                  <a:avLst/>
                </a:prstTxWarp>
              </a:bodyPr>
              <a:lstStyle/>
              <a:p>
                <a:endParaRPr lang="en-US"/>
              </a:p>
            </p:txBody>
          </p:sp>
          <p:sp>
            <p:nvSpPr>
              <p:cNvPr id="75811" name="Freeform 135"/>
              <p:cNvSpPr>
                <a:spLocks/>
              </p:cNvSpPr>
              <p:nvPr/>
            </p:nvSpPr>
            <p:spPr bwMode="auto">
              <a:xfrm>
                <a:off x="4260" y="3163"/>
                <a:ext cx="18" cy="8"/>
              </a:xfrm>
              <a:custGeom>
                <a:avLst/>
                <a:gdLst>
                  <a:gd name="T0" fmla="*/ 0 w 18"/>
                  <a:gd name="T1" fmla="*/ 3 h 8"/>
                  <a:gd name="T2" fmla="*/ 6 w 18"/>
                  <a:gd name="T3" fmla="*/ 0 h 8"/>
                  <a:gd name="T4" fmla="*/ 18 w 18"/>
                  <a:gd name="T5" fmla="*/ 4 h 8"/>
                  <a:gd name="T6" fmla="*/ 0 w 18"/>
                  <a:gd name="T7" fmla="*/ 8 h 8"/>
                  <a:gd name="T8" fmla="*/ 0 w 18"/>
                  <a:gd name="T9" fmla="*/ 3 h 8"/>
                  <a:gd name="T10" fmla="*/ 0 w 18"/>
                  <a:gd name="T11" fmla="*/ 3 h 8"/>
                  <a:gd name="T12" fmla="*/ 0 60000 65536"/>
                  <a:gd name="T13" fmla="*/ 0 60000 65536"/>
                  <a:gd name="T14" fmla="*/ 0 60000 65536"/>
                  <a:gd name="T15" fmla="*/ 0 60000 65536"/>
                  <a:gd name="T16" fmla="*/ 0 60000 65536"/>
                  <a:gd name="T17" fmla="*/ 0 60000 65536"/>
                  <a:gd name="T18" fmla="*/ 0 w 18"/>
                  <a:gd name="T19" fmla="*/ 0 h 8"/>
                  <a:gd name="T20" fmla="*/ 18 w 18"/>
                  <a:gd name="T21" fmla="*/ 8 h 8"/>
                </a:gdLst>
                <a:ahLst/>
                <a:cxnLst>
                  <a:cxn ang="T12">
                    <a:pos x="T0" y="T1"/>
                  </a:cxn>
                  <a:cxn ang="T13">
                    <a:pos x="T2" y="T3"/>
                  </a:cxn>
                  <a:cxn ang="T14">
                    <a:pos x="T4" y="T5"/>
                  </a:cxn>
                  <a:cxn ang="T15">
                    <a:pos x="T6" y="T7"/>
                  </a:cxn>
                  <a:cxn ang="T16">
                    <a:pos x="T8" y="T9"/>
                  </a:cxn>
                  <a:cxn ang="T17">
                    <a:pos x="T10" y="T11"/>
                  </a:cxn>
                </a:cxnLst>
                <a:rect l="T18" t="T19" r="T20" b="T21"/>
                <a:pathLst>
                  <a:path w="18" h="8">
                    <a:moveTo>
                      <a:pt x="0" y="3"/>
                    </a:moveTo>
                    <a:lnTo>
                      <a:pt x="6" y="0"/>
                    </a:lnTo>
                    <a:lnTo>
                      <a:pt x="18" y="4"/>
                    </a:lnTo>
                    <a:lnTo>
                      <a:pt x="0" y="8"/>
                    </a:lnTo>
                    <a:lnTo>
                      <a:pt x="0" y="3"/>
                    </a:lnTo>
                    <a:close/>
                  </a:path>
                </a:pathLst>
              </a:custGeom>
              <a:solidFill>
                <a:srgbClr val="000000"/>
              </a:solidFill>
              <a:ln w="9525">
                <a:noFill/>
                <a:round/>
                <a:headEnd/>
                <a:tailEnd/>
              </a:ln>
            </p:spPr>
            <p:txBody>
              <a:bodyPr>
                <a:prstTxWarp prst="textNoShape">
                  <a:avLst/>
                </a:prstTxWarp>
              </a:bodyPr>
              <a:lstStyle/>
              <a:p>
                <a:endParaRPr lang="en-US"/>
              </a:p>
            </p:txBody>
          </p:sp>
          <p:sp>
            <p:nvSpPr>
              <p:cNvPr id="75812" name="Freeform 136"/>
              <p:cNvSpPr>
                <a:spLocks/>
              </p:cNvSpPr>
              <p:nvPr/>
            </p:nvSpPr>
            <p:spPr bwMode="auto">
              <a:xfrm>
                <a:off x="4044" y="3071"/>
                <a:ext cx="91" cy="93"/>
              </a:xfrm>
              <a:custGeom>
                <a:avLst/>
                <a:gdLst>
                  <a:gd name="T0" fmla="*/ 19 w 91"/>
                  <a:gd name="T1" fmla="*/ 0 h 93"/>
                  <a:gd name="T2" fmla="*/ 91 w 91"/>
                  <a:gd name="T3" fmla="*/ 28 h 93"/>
                  <a:gd name="T4" fmla="*/ 62 w 91"/>
                  <a:gd name="T5" fmla="*/ 93 h 93"/>
                  <a:gd name="T6" fmla="*/ 0 w 91"/>
                  <a:gd name="T7" fmla="*/ 52 h 93"/>
                  <a:gd name="T8" fmla="*/ 19 w 91"/>
                  <a:gd name="T9" fmla="*/ 0 h 93"/>
                  <a:gd name="T10" fmla="*/ 19 w 91"/>
                  <a:gd name="T11" fmla="*/ 0 h 93"/>
                  <a:gd name="T12" fmla="*/ 0 60000 65536"/>
                  <a:gd name="T13" fmla="*/ 0 60000 65536"/>
                  <a:gd name="T14" fmla="*/ 0 60000 65536"/>
                  <a:gd name="T15" fmla="*/ 0 60000 65536"/>
                  <a:gd name="T16" fmla="*/ 0 60000 65536"/>
                  <a:gd name="T17" fmla="*/ 0 60000 65536"/>
                  <a:gd name="T18" fmla="*/ 0 w 91"/>
                  <a:gd name="T19" fmla="*/ 0 h 93"/>
                  <a:gd name="T20" fmla="*/ 91 w 91"/>
                  <a:gd name="T21" fmla="*/ 93 h 93"/>
                </a:gdLst>
                <a:ahLst/>
                <a:cxnLst>
                  <a:cxn ang="T12">
                    <a:pos x="T0" y="T1"/>
                  </a:cxn>
                  <a:cxn ang="T13">
                    <a:pos x="T2" y="T3"/>
                  </a:cxn>
                  <a:cxn ang="T14">
                    <a:pos x="T4" y="T5"/>
                  </a:cxn>
                  <a:cxn ang="T15">
                    <a:pos x="T6" y="T7"/>
                  </a:cxn>
                  <a:cxn ang="T16">
                    <a:pos x="T8" y="T9"/>
                  </a:cxn>
                  <a:cxn ang="T17">
                    <a:pos x="T10" y="T11"/>
                  </a:cxn>
                </a:cxnLst>
                <a:rect l="T18" t="T19" r="T20" b="T21"/>
                <a:pathLst>
                  <a:path w="91" h="93">
                    <a:moveTo>
                      <a:pt x="19" y="0"/>
                    </a:moveTo>
                    <a:lnTo>
                      <a:pt x="91" y="28"/>
                    </a:lnTo>
                    <a:lnTo>
                      <a:pt x="62" y="93"/>
                    </a:lnTo>
                    <a:lnTo>
                      <a:pt x="0" y="52"/>
                    </a:lnTo>
                    <a:lnTo>
                      <a:pt x="19" y="0"/>
                    </a:lnTo>
                    <a:close/>
                  </a:path>
                </a:pathLst>
              </a:custGeom>
              <a:solidFill>
                <a:srgbClr val="000000"/>
              </a:solidFill>
              <a:ln w="9525">
                <a:noFill/>
                <a:round/>
                <a:headEnd/>
                <a:tailEnd/>
              </a:ln>
            </p:spPr>
            <p:txBody>
              <a:bodyPr>
                <a:prstTxWarp prst="textNoShape">
                  <a:avLst/>
                </a:prstTxWarp>
              </a:bodyPr>
              <a:lstStyle/>
              <a:p>
                <a:endParaRPr lang="en-US"/>
              </a:p>
            </p:txBody>
          </p:sp>
          <p:sp>
            <p:nvSpPr>
              <p:cNvPr id="75813" name="Freeform 137"/>
              <p:cNvSpPr>
                <a:spLocks/>
              </p:cNvSpPr>
              <p:nvPr/>
            </p:nvSpPr>
            <p:spPr bwMode="auto">
              <a:xfrm>
                <a:off x="4095" y="3066"/>
                <a:ext cx="17" cy="18"/>
              </a:xfrm>
              <a:custGeom>
                <a:avLst/>
                <a:gdLst>
                  <a:gd name="T0" fmla="*/ 7 w 17"/>
                  <a:gd name="T1" fmla="*/ 0 h 18"/>
                  <a:gd name="T2" fmla="*/ 17 w 17"/>
                  <a:gd name="T3" fmla="*/ 10 h 18"/>
                  <a:gd name="T4" fmla="*/ 10 w 17"/>
                  <a:gd name="T5" fmla="*/ 18 h 18"/>
                  <a:gd name="T6" fmla="*/ 0 w 17"/>
                  <a:gd name="T7" fmla="*/ 11 h 18"/>
                  <a:gd name="T8" fmla="*/ 2 w 17"/>
                  <a:gd name="T9" fmla="*/ 9 h 18"/>
                  <a:gd name="T10" fmla="*/ 1 w 17"/>
                  <a:gd name="T11" fmla="*/ 1 h 18"/>
                  <a:gd name="T12" fmla="*/ 7 w 17"/>
                  <a:gd name="T13" fmla="*/ 0 h 18"/>
                  <a:gd name="T14" fmla="*/ 7 w 17"/>
                  <a:gd name="T15" fmla="*/ 0 h 18"/>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8"/>
                  <a:gd name="T26" fmla="*/ 17 w 17"/>
                  <a:gd name="T27" fmla="*/ 18 h 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8">
                    <a:moveTo>
                      <a:pt x="7" y="0"/>
                    </a:moveTo>
                    <a:lnTo>
                      <a:pt x="17" y="10"/>
                    </a:lnTo>
                    <a:lnTo>
                      <a:pt x="10" y="18"/>
                    </a:lnTo>
                    <a:lnTo>
                      <a:pt x="0" y="11"/>
                    </a:lnTo>
                    <a:lnTo>
                      <a:pt x="2" y="9"/>
                    </a:lnTo>
                    <a:lnTo>
                      <a:pt x="1" y="1"/>
                    </a:lnTo>
                    <a:lnTo>
                      <a:pt x="7" y="0"/>
                    </a:lnTo>
                    <a:close/>
                  </a:path>
                </a:pathLst>
              </a:custGeom>
              <a:solidFill>
                <a:srgbClr val="000000"/>
              </a:solidFill>
              <a:ln w="9525">
                <a:noFill/>
                <a:round/>
                <a:headEnd/>
                <a:tailEnd/>
              </a:ln>
            </p:spPr>
            <p:txBody>
              <a:bodyPr>
                <a:prstTxWarp prst="textNoShape">
                  <a:avLst/>
                </a:prstTxWarp>
              </a:bodyPr>
              <a:lstStyle/>
              <a:p>
                <a:endParaRPr lang="en-US"/>
              </a:p>
            </p:txBody>
          </p:sp>
          <p:sp>
            <p:nvSpPr>
              <p:cNvPr id="75814" name="Freeform 138"/>
              <p:cNvSpPr>
                <a:spLocks/>
              </p:cNvSpPr>
              <p:nvPr/>
            </p:nvSpPr>
            <p:spPr bwMode="auto">
              <a:xfrm>
                <a:off x="4085" y="3069"/>
                <a:ext cx="31" cy="32"/>
              </a:xfrm>
              <a:custGeom>
                <a:avLst/>
                <a:gdLst>
                  <a:gd name="T0" fmla="*/ 0 w 31"/>
                  <a:gd name="T1" fmla="*/ 16 h 32"/>
                  <a:gd name="T2" fmla="*/ 6 w 31"/>
                  <a:gd name="T3" fmla="*/ 0 h 32"/>
                  <a:gd name="T4" fmla="*/ 31 w 31"/>
                  <a:gd name="T5" fmla="*/ 11 h 32"/>
                  <a:gd name="T6" fmla="*/ 24 w 31"/>
                  <a:gd name="T7" fmla="*/ 32 h 32"/>
                  <a:gd name="T8" fmla="*/ 22 w 31"/>
                  <a:gd name="T9" fmla="*/ 24 h 32"/>
                  <a:gd name="T10" fmla="*/ 28 w 31"/>
                  <a:gd name="T11" fmla="*/ 15 h 32"/>
                  <a:gd name="T12" fmla="*/ 9 w 31"/>
                  <a:gd name="T13" fmla="*/ 7 h 32"/>
                  <a:gd name="T14" fmla="*/ 1 w 31"/>
                  <a:gd name="T15" fmla="*/ 19 h 32"/>
                  <a:gd name="T16" fmla="*/ 0 w 31"/>
                  <a:gd name="T17" fmla="*/ 16 h 32"/>
                  <a:gd name="T18" fmla="*/ 0 w 31"/>
                  <a:gd name="T19" fmla="*/ 16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1"/>
                  <a:gd name="T31" fmla="*/ 0 h 32"/>
                  <a:gd name="T32" fmla="*/ 31 w 31"/>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1" h="32">
                    <a:moveTo>
                      <a:pt x="0" y="16"/>
                    </a:moveTo>
                    <a:lnTo>
                      <a:pt x="6" y="0"/>
                    </a:lnTo>
                    <a:lnTo>
                      <a:pt x="31" y="11"/>
                    </a:lnTo>
                    <a:lnTo>
                      <a:pt x="24" y="32"/>
                    </a:lnTo>
                    <a:lnTo>
                      <a:pt x="22" y="24"/>
                    </a:lnTo>
                    <a:lnTo>
                      <a:pt x="28" y="15"/>
                    </a:lnTo>
                    <a:lnTo>
                      <a:pt x="9" y="7"/>
                    </a:lnTo>
                    <a:lnTo>
                      <a:pt x="1" y="19"/>
                    </a:lnTo>
                    <a:lnTo>
                      <a:pt x="0" y="16"/>
                    </a:lnTo>
                    <a:close/>
                  </a:path>
                </a:pathLst>
              </a:custGeom>
              <a:solidFill>
                <a:srgbClr val="000000"/>
              </a:solidFill>
              <a:ln w="9525">
                <a:noFill/>
                <a:round/>
                <a:headEnd/>
                <a:tailEnd/>
              </a:ln>
            </p:spPr>
            <p:txBody>
              <a:bodyPr>
                <a:prstTxWarp prst="textNoShape">
                  <a:avLst/>
                </a:prstTxWarp>
              </a:bodyPr>
              <a:lstStyle/>
              <a:p>
                <a:endParaRPr lang="en-US"/>
              </a:p>
            </p:txBody>
          </p:sp>
          <p:sp>
            <p:nvSpPr>
              <p:cNvPr id="75815" name="Freeform 139"/>
              <p:cNvSpPr>
                <a:spLocks/>
              </p:cNvSpPr>
              <p:nvPr/>
            </p:nvSpPr>
            <p:spPr bwMode="auto">
              <a:xfrm>
                <a:off x="3979" y="3285"/>
                <a:ext cx="290" cy="472"/>
              </a:xfrm>
              <a:custGeom>
                <a:avLst/>
                <a:gdLst>
                  <a:gd name="T0" fmla="*/ 0 w 290"/>
                  <a:gd name="T1" fmla="*/ 0 h 472"/>
                  <a:gd name="T2" fmla="*/ 42 w 290"/>
                  <a:gd name="T3" fmla="*/ 323 h 472"/>
                  <a:gd name="T4" fmla="*/ 186 w 290"/>
                  <a:gd name="T5" fmla="*/ 472 h 472"/>
                  <a:gd name="T6" fmla="*/ 281 w 290"/>
                  <a:gd name="T7" fmla="*/ 359 h 472"/>
                  <a:gd name="T8" fmla="*/ 290 w 290"/>
                  <a:gd name="T9" fmla="*/ 17 h 472"/>
                  <a:gd name="T10" fmla="*/ 0 w 290"/>
                  <a:gd name="T11" fmla="*/ 0 h 472"/>
                  <a:gd name="T12" fmla="*/ 0 w 290"/>
                  <a:gd name="T13" fmla="*/ 0 h 472"/>
                  <a:gd name="T14" fmla="*/ 0 60000 65536"/>
                  <a:gd name="T15" fmla="*/ 0 60000 65536"/>
                  <a:gd name="T16" fmla="*/ 0 60000 65536"/>
                  <a:gd name="T17" fmla="*/ 0 60000 65536"/>
                  <a:gd name="T18" fmla="*/ 0 60000 65536"/>
                  <a:gd name="T19" fmla="*/ 0 60000 65536"/>
                  <a:gd name="T20" fmla="*/ 0 60000 65536"/>
                  <a:gd name="T21" fmla="*/ 0 w 290"/>
                  <a:gd name="T22" fmla="*/ 0 h 472"/>
                  <a:gd name="T23" fmla="*/ 290 w 290"/>
                  <a:gd name="T24" fmla="*/ 472 h 47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0" h="472">
                    <a:moveTo>
                      <a:pt x="0" y="0"/>
                    </a:moveTo>
                    <a:lnTo>
                      <a:pt x="42" y="323"/>
                    </a:lnTo>
                    <a:lnTo>
                      <a:pt x="186" y="472"/>
                    </a:lnTo>
                    <a:lnTo>
                      <a:pt x="281" y="359"/>
                    </a:lnTo>
                    <a:lnTo>
                      <a:pt x="290" y="17"/>
                    </a:lnTo>
                    <a:lnTo>
                      <a:pt x="0" y="0"/>
                    </a:lnTo>
                    <a:close/>
                  </a:path>
                </a:pathLst>
              </a:custGeom>
              <a:solidFill>
                <a:srgbClr val="E6E6E6"/>
              </a:solidFill>
              <a:ln w="9525">
                <a:noFill/>
                <a:round/>
                <a:headEnd/>
                <a:tailEnd/>
              </a:ln>
            </p:spPr>
            <p:txBody>
              <a:bodyPr>
                <a:prstTxWarp prst="textNoShape">
                  <a:avLst/>
                </a:prstTxWarp>
              </a:bodyPr>
              <a:lstStyle/>
              <a:p>
                <a:endParaRPr lang="en-US"/>
              </a:p>
            </p:txBody>
          </p:sp>
          <p:sp>
            <p:nvSpPr>
              <p:cNvPr id="75816" name="Freeform 140"/>
              <p:cNvSpPr>
                <a:spLocks/>
              </p:cNvSpPr>
              <p:nvPr/>
            </p:nvSpPr>
            <p:spPr bwMode="auto">
              <a:xfrm>
                <a:off x="4348" y="3206"/>
                <a:ext cx="129" cy="428"/>
              </a:xfrm>
              <a:custGeom>
                <a:avLst/>
                <a:gdLst>
                  <a:gd name="T0" fmla="*/ 2 w 129"/>
                  <a:gd name="T1" fmla="*/ 47 h 428"/>
                  <a:gd name="T2" fmla="*/ 0 w 129"/>
                  <a:gd name="T3" fmla="*/ 428 h 428"/>
                  <a:gd name="T4" fmla="*/ 112 w 129"/>
                  <a:gd name="T5" fmla="*/ 348 h 428"/>
                  <a:gd name="T6" fmla="*/ 129 w 129"/>
                  <a:gd name="T7" fmla="*/ 0 h 428"/>
                  <a:gd name="T8" fmla="*/ 128 w 129"/>
                  <a:gd name="T9" fmla="*/ 0 h 428"/>
                  <a:gd name="T10" fmla="*/ 125 w 129"/>
                  <a:gd name="T11" fmla="*/ 1 h 428"/>
                  <a:gd name="T12" fmla="*/ 123 w 129"/>
                  <a:gd name="T13" fmla="*/ 1 h 428"/>
                  <a:gd name="T14" fmla="*/ 121 w 129"/>
                  <a:gd name="T15" fmla="*/ 2 h 428"/>
                  <a:gd name="T16" fmla="*/ 119 w 129"/>
                  <a:gd name="T17" fmla="*/ 3 h 428"/>
                  <a:gd name="T18" fmla="*/ 116 w 129"/>
                  <a:gd name="T19" fmla="*/ 4 h 428"/>
                  <a:gd name="T20" fmla="*/ 113 w 129"/>
                  <a:gd name="T21" fmla="*/ 5 h 428"/>
                  <a:gd name="T22" fmla="*/ 110 w 129"/>
                  <a:gd name="T23" fmla="*/ 6 h 428"/>
                  <a:gd name="T24" fmla="*/ 108 w 129"/>
                  <a:gd name="T25" fmla="*/ 7 h 428"/>
                  <a:gd name="T26" fmla="*/ 105 w 129"/>
                  <a:gd name="T27" fmla="*/ 9 h 428"/>
                  <a:gd name="T28" fmla="*/ 101 w 129"/>
                  <a:gd name="T29" fmla="*/ 10 h 428"/>
                  <a:gd name="T30" fmla="*/ 98 w 129"/>
                  <a:gd name="T31" fmla="*/ 11 h 428"/>
                  <a:gd name="T32" fmla="*/ 94 w 129"/>
                  <a:gd name="T33" fmla="*/ 12 h 428"/>
                  <a:gd name="T34" fmla="*/ 91 w 129"/>
                  <a:gd name="T35" fmla="*/ 14 h 428"/>
                  <a:gd name="T36" fmla="*/ 88 w 129"/>
                  <a:gd name="T37" fmla="*/ 15 h 428"/>
                  <a:gd name="T38" fmla="*/ 84 w 129"/>
                  <a:gd name="T39" fmla="*/ 16 h 428"/>
                  <a:gd name="T40" fmla="*/ 80 w 129"/>
                  <a:gd name="T41" fmla="*/ 18 h 428"/>
                  <a:gd name="T42" fmla="*/ 77 w 129"/>
                  <a:gd name="T43" fmla="*/ 19 h 428"/>
                  <a:gd name="T44" fmla="*/ 73 w 129"/>
                  <a:gd name="T45" fmla="*/ 19 h 428"/>
                  <a:gd name="T46" fmla="*/ 70 w 129"/>
                  <a:gd name="T47" fmla="*/ 20 h 428"/>
                  <a:gd name="T48" fmla="*/ 67 w 129"/>
                  <a:gd name="T49" fmla="*/ 21 h 428"/>
                  <a:gd name="T50" fmla="*/ 64 w 129"/>
                  <a:gd name="T51" fmla="*/ 23 h 428"/>
                  <a:gd name="T52" fmla="*/ 61 w 129"/>
                  <a:gd name="T53" fmla="*/ 24 h 428"/>
                  <a:gd name="T54" fmla="*/ 59 w 129"/>
                  <a:gd name="T55" fmla="*/ 24 h 428"/>
                  <a:gd name="T56" fmla="*/ 56 w 129"/>
                  <a:gd name="T57" fmla="*/ 25 h 428"/>
                  <a:gd name="T58" fmla="*/ 54 w 129"/>
                  <a:gd name="T59" fmla="*/ 26 h 428"/>
                  <a:gd name="T60" fmla="*/ 51 w 129"/>
                  <a:gd name="T61" fmla="*/ 27 h 428"/>
                  <a:gd name="T62" fmla="*/ 50 w 129"/>
                  <a:gd name="T63" fmla="*/ 28 h 428"/>
                  <a:gd name="T64" fmla="*/ 49 w 129"/>
                  <a:gd name="T65" fmla="*/ 28 h 428"/>
                  <a:gd name="T66" fmla="*/ 46 w 129"/>
                  <a:gd name="T67" fmla="*/ 29 h 428"/>
                  <a:gd name="T68" fmla="*/ 44 w 129"/>
                  <a:gd name="T69" fmla="*/ 30 h 428"/>
                  <a:gd name="T70" fmla="*/ 40 w 129"/>
                  <a:gd name="T71" fmla="*/ 32 h 428"/>
                  <a:gd name="T72" fmla="*/ 36 w 129"/>
                  <a:gd name="T73" fmla="*/ 33 h 428"/>
                  <a:gd name="T74" fmla="*/ 33 w 129"/>
                  <a:gd name="T75" fmla="*/ 35 h 428"/>
                  <a:gd name="T76" fmla="*/ 29 w 129"/>
                  <a:gd name="T77" fmla="*/ 37 h 428"/>
                  <a:gd name="T78" fmla="*/ 25 w 129"/>
                  <a:gd name="T79" fmla="*/ 38 h 428"/>
                  <a:gd name="T80" fmla="*/ 20 w 129"/>
                  <a:gd name="T81" fmla="*/ 39 h 428"/>
                  <a:gd name="T82" fmla="*/ 15 w 129"/>
                  <a:gd name="T83" fmla="*/ 41 h 428"/>
                  <a:gd name="T84" fmla="*/ 13 w 129"/>
                  <a:gd name="T85" fmla="*/ 42 h 428"/>
                  <a:gd name="T86" fmla="*/ 9 w 129"/>
                  <a:gd name="T87" fmla="*/ 44 h 428"/>
                  <a:gd name="T88" fmla="*/ 6 w 129"/>
                  <a:gd name="T89" fmla="*/ 45 h 428"/>
                  <a:gd name="T90" fmla="*/ 4 w 129"/>
                  <a:gd name="T91" fmla="*/ 46 h 428"/>
                  <a:gd name="T92" fmla="*/ 2 w 129"/>
                  <a:gd name="T93" fmla="*/ 46 h 428"/>
                  <a:gd name="T94" fmla="*/ 2 w 129"/>
                  <a:gd name="T95" fmla="*/ 47 h 428"/>
                  <a:gd name="T96" fmla="*/ 2 w 129"/>
                  <a:gd name="T97" fmla="*/ 47 h 42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9"/>
                  <a:gd name="T148" fmla="*/ 0 h 428"/>
                  <a:gd name="T149" fmla="*/ 129 w 129"/>
                  <a:gd name="T150" fmla="*/ 428 h 42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9" h="428">
                    <a:moveTo>
                      <a:pt x="2" y="47"/>
                    </a:moveTo>
                    <a:lnTo>
                      <a:pt x="0" y="428"/>
                    </a:lnTo>
                    <a:lnTo>
                      <a:pt x="112" y="348"/>
                    </a:lnTo>
                    <a:lnTo>
                      <a:pt x="129" y="0"/>
                    </a:lnTo>
                    <a:lnTo>
                      <a:pt x="128" y="0"/>
                    </a:lnTo>
                    <a:lnTo>
                      <a:pt x="125" y="1"/>
                    </a:lnTo>
                    <a:lnTo>
                      <a:pt x="123" y="1"/>
                    </a:lnTo>
                    <a:lnTo>
                      <a:pt x="121" y="2"/>
                    </a:lnTo>
                    <a:lnTo>
                      <a:pt x="119" y="3"/>
                    </a:lnTo>
                    <a:lnTo>
                      <a:pt x="116" y="4"/>
                    </a:lnTo>
                    <a:lnTo>
                      <a:pt x="113" y="5"/>
                    </a:lnTo>
                    <a:lnTo>
                      <a:pt x="110" y="6"/>
                    </a:lnTo>
                    <a:lnTo>
                      <a:pt x="108" y="7"/>
                    </a:lnTo>
                    <a:lnTo>
                      <a:pt x="105" y="9"/>
                    </a:lnTo>
                    <a:lnTo>
                      <a:pt x="101" y="10"/>
                    </a:lnTo>
                    <a:lnTo>
                      <a:pt x="98" y="11"/>
                    </a:lnTo>
                    <a:lnTo>
                      <a:pt x="94" y="12"/>
                    </a:lnTo>
                    <a:lnTo>
                      <a:pt x="91" y="14"/>
                    </a:lnTo>
                    <a:lnTo>
                      <a:pt x="88" y="15"/>
                    </a:lnTo>
                    <a:lnTo>
                      <a:pt x="84" y="16"/>
                    </a:lnTo>
                    <a:lnTo>
                      <a:pt x="80" y="18"/>
                    </a:lnTo>
                    <a:lnTo>
                      <a:pt x="77" y="19"/>
                    </a:lnTo>
                    <a:lnTo>
                      <a:pt x="73" y="19"/>
                    </a:lnTo>
                    <a:lnTo>
                      <a:pt x="70" y="20"/>
                    </a:lnTo>
                    <a:lnTo>
                      <a:pt x="67" y="21"/>
                    </a:lnTo>
                    <a:lnTo>
                      <a:pt x="64" y="23"/>
                    </a:lnTo>
                    <a:lnTo>
                      <a:pt x="61" y="24"/>
                    </a:lnTo>
                    <a:lnTo>
                      <a:pt x="59" y="24"/>
                    </a:lnTo>
                    <a:lnTo>
                      <a:pt x="56" y="25"/>
                    </a:lnTo>
                    <a:lnTo>
                      <a:pt x="54" y="26"/>
                    </a:lnTo>
                    <a:lnTo>
                      <a:pt x="51" y="27"/>
                    </a:lnTo>
                    <a:lnTo>
                      <a:pt x="50" y="28"/>
                    </a:lnTo>
                    <a:lnTo>
                      <a:pt x="49" y="28"/>
                    </a:lnTo>
                    <a:lnTo>
                      <a:pt x="46" y="29"/>
                    </a:lnTo>
                    <a:lnTo>
                      <a:pt x="44" y="30"/>
                    </a:lnTo>
                    <a:lnTo>
                      <a:pt x="40" y="32"/>
                    </a:lnTo>
                    <a:lnTo>
                      <a:pt x="36" y="33"/>
                    </a:lnTo>
                    <a:lnTo>
                      <a:pt x="33" y="35"/>
                    </a:lnTo>
                    <a:lnTo>
                      <a:pt x="29" y="37"/>
                    </a:lnTo>
                    <a:lnTo>
                      <a:pt x="25" y="38"/>
                    </a:lnTo>
                    <a:lnTo>
                      <a:pt x="20" y="39"/>
                    </a:lnTo>
                    <a:lnTo>
                      <a:pt x="15" y="41"/>
                    </a:lnTo>
                    <a:lnTo>
                      <a:pt x="13" y="42"/>
                    </a:lnTo>
                    <a:lnTo>
                      <a:pt x="9" y="44"/>
                    </a:lnTo>
                    <a:lnTo>
                      <a:pt x="6" y="45"/>
                    </a:lnTo>
                    <a:lnTo>
                      <a:pt x="4" y="46"/>
                    </a:lnTo>
                    <a:lnTo>
                      <a:pt x="2" y="46"/>
                    </a:lnTo>
                    <a:lnTo>
                      <a:pt x="2" y="47"/>
                    </a:lnTo>
                    <a:close/>
                  </a:path>
                </a:pathLst>
              </a:custGeom>
              <a:solidFill>
                <a:srgbClr val="F0BA5E"/>
              </a:solidFill>
              <a:ln w="9525">
                <a:noFill/>
                <a:round/>
                <a:headEnd/>
                <a:tailEnd/>
              </a:ln>
            </p:spPr>
            <p:txBody>
              <a:bodyPr>
                <a:prstTxWarp prst="textNoShape">
                  <a:avLst/>
                </a:prstTxWarp>
              </a:bodyPr>
              <a:lstStyle/>
              <a:p>
                <a:endParaRPr lang="en-US"/>
              </a:p>
            </p:txBody>
          </p:sp>
          <p:sp>
            <p:nvSpPr>
              <p:cNvPr id="75817" name="Freeform 141"/>
              <p:cNvSpPr>
                <a:spLocks/>
              </p:cNvSpPr>
              <p:nvPr/>
            </p:nvSpPr>
            <p:spPr bwMode="auto">
              <a:xfrm>
                <a:off x="4348" y="3267"/>
                <a:ext cx="126" cy="367"/>
              </a:xfrm>
              <a:custGeom>
                <a:avLst/>
                <a:gdLst>
                  <a:gd name="T0" fmla="*/ 1 w 126"/>
                  <a:gd name="T1" fmla="*/ 47 h 367"/>
                  <a:gd name="T2" fmla="*/ 0 w 126"/>
                  <a:gd name="T3" fmla="*/ 367 h 367"/>
                  <a:gd name="T4" fmla="*/ 112 w 126"/>
                  <a:gd name="T5" fmla="*/ 287 h 367"/>
                  <a:gd name="T6" fmla="*/ 126 w 126"/>
                  <a:gd name="T7" fmla="*/ 0 h 367"/>
                  <a:gd name="T8" fmla="*/ 125 w 126"/>
                  <a:gd name="T9" fmla="*/ 0 h 367"/>
                  <a:gd name="T10" fmla="*/ 123 w 126"/>
                  <a:gd name="T11" fmla="*/ 1 h 367"/>
                  <a:gd name="T12" fmla="*/ 120 w 126"/>
                  <a:gd name="T13" fmla="*/ 1 h 367"/>
                  <a:gd name="T14" fmla="*/ 119 w 126"/>
                  <a:gd name="T15" fmla="*/ 2 h 367"/>
                  <a:gd name="T16" fmla="*/ 116 w 126"/>
                  <a:gd name="T17" fmla="*/ 2 h 367"/>
                  <a:gd name="T18" fmla="*/ 114 w 126"/>
                  <a:gd name="T19" fmla="*/ 4 h 367"/>
                  <a:gd name="T20" fmla="*/ 111 w 126"/>
                  <a:gd name="T21" fmla="*/ 4 h 367"/>
                  <a:gd name="T22" fmla="*/ 110 w 126"/>
                  <a:gd name="T23" fmla="*/ 5 h 367"/>
                  <a:gd name="T24" fmla="*/ 107 w 126"/>
                  <a:gd name="T25" fmla="*/ 6 h 367"/>
                  <a:gd name="T26" fmla="*/ 104 w 126"/>
                  <a:gd name="T27" fmla="*/ 8 h 367"/>
                  <a:gd name="T28" fmla="*/ 100 w 126"/>
                  <a:gd name="T29" fmla="*/ 9 h 367"/>
                  <a:gd name="T30" fmla="*/ 97 w 126"/>
                  <a:gd name="T31" fmla="*/ 10 h 367"/>
                  <a:gd name="T32" fmla="*/ 93 w 126"/>
                  <a:gd name="T33" fmla="*/ 12 h 367"/>
                  <a:gd name="T34" fmla="*/ 91 w 126"/>
                  <a:gd name="T35" fmla="*/ 13 h 367"/>
                  <a:gd name="T36" fmla="*/ 87 w 126"/>
                  <a:gd name="T37" fmla="*/ 14 h 367"/>
                  <a:gd name="T38" fmla="*/ 84 w 126"/>
                  <a:gd name="T39" fmla="*/ 15 h 367"/>
                  <a:gd name="T40" fmla="*/ 80 w 126"/>
                  <a:gd name="T41" fmla="*/ 15 h 367"/>
                  <a:gd name="T42" fmla="*/ 76 w 126"/>
                  <a:gd name="T43" fmla="*/ 17 h 367"/>
                  <a:gd name="T44" fmla="*/ 73 w 126"/>
                  <a:gd name="T45" fmla="*/ 18 h 367"/>
                  <a:gd name="T46" fmla="*/ 70 w 126"/>
                  <a:gd name="T47" fmla="*/ 19 h 367"/>
                  <a:gd name="T48" fmla="*/ 67 w 126"/>
                  <a:gd name="T49" fmla="*/ 20 h 367"/>
                  <a:gd name="T50" fmla="*/ 64 w 126"/>
                  <a:gd name="T51" fmla="*/ 22 h 367"/>
                  <a:gd name="T52" fmla="*/ 61 w 126"/>
                  <a:gd name="T53" fmla="*/ 23 h 367"/>
                  <a:gd name="T54" fmla="*/ 58 w 126"/>
                  <a:gd name="T55" fmla="*/ 24 h 367"/>
                  <a:gd name="T56" fmla="*/ 56 w 126"/>
                  <a:gd name="T57" fmla="*/ 25 h 367"/>
                  <a:gd name="T58" fmla="*/ 54 w 126"/>
                  <a:gd name="T59" fmla="*/ 26 h 367"/>
                  <a:gd name="T60" fmla="*/ 51 w 126"/>
                  <a:gd name="T61" fmla="*/ 27 h 367"/>
                  <a:gd name="T62" fmla="*/ 49 w 126"/>
                  <a:gd name="T63" fmla="*/ 29 h 367"/>
                  <a:gd name="T64" fmla="*/ 46 w 126"/>
                  <a:gd name="T65" fmla="*/ 29 h 367"/>
                  <a:gd name="T66" fmla="*/ 44 w 126"/>
                  <a:gd name="T67" fmla="*/ 30 h 367"/>
                  <a:gd name="T68" fmla="*/ 40 w 126"/>
                  <a:gd name="T69" fmla="*/ 32 h 367"/>
                  <a:gd name="T70" fmla="*/ 37 w 126"/>
                  <a:gd name="T71" fmla="*/ 33 h 367"/>
                  <a:gd name="T72" fmla="*/ 34 w 126"/>
                  <a:gd name="T73" fmla="*/ 34 h 367"/>
                  <a:gd name="T74" fmla="*/ 30 w 126"/>
                  <a:gd name="T75" fmla="*/ 35 h 367"/>
                  <a:gd name="T76" fmla="*/ 25 w 126"/>
                  <a:gd name="T77" fmla="*/ 37 h 367"/>
                  <a:gd name="T78" fmla="*/ 21 w 126"/>
                  <a:gd name="T79" fmla="*/ 39 h 367"/>
                  <a:gd name="T80" fmla="*/ 17 w 126"/>
                  <a:gd name="T81" fmla="*/ 40 h 367"/>
                  <a:gd name="T82" fmla="*/ 14 w 126"/>
                  <a:gd name="T83" fmla="*/ 41 h 367"/>
                  <a:gd name="T84" fmla="*/ 10 w 126"/>
                  <a:gd name="T85" fmla="*/ 43 h 367"/>
                  <a:gd name="T86" fmla="*/ 7 w 126"/>
                  <a:gd name="T87" fmla="*/ 44 h 367"/>
                  <a:gd name="T88" fmla="*/ 4 w 126"/>
                  <a:gd name="T89" fmla="*/ 45 h 367"/>
                  <a:gd name="T90" fmla="*/ 3 w 126"/>
                  <a:gd name="T91" fmla="*/ 46 h 367"/>
                  <a:gd name="T92" fmla="*/ 1 w 126"/>
                  <a:gd name="T93" fmla="*/ 47 h 367"/>
                  <a:gd name="T94" fmla="*/ 1 w 126"/>
                  <a:gd name="T95" fmla="*/ 47 h 367"/>
                  <a:gd name="T96" fmla="*/ 1 w 126"/>
                  <a:gd name="T97" fmla="*/ 47 h 36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26"/>
                  <a:gd name="T148" fmla="*/ 0 h 367"/>
                  <a:gd name="T149" fmla="*/ 126 w 126"/>
                  <a:gd name="T150" fmla="*/ 367 h 367"/>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26" h="367">
                    <a:moveTo>
                      <a:pt x="1" y="47"/>
                    </a:moveTo>
                    <a:lnTo>
                      <a:pt x="0" y="367"/>
                    </a:lnTo>
                    <a:lnTo>
                      <a:pt x="112" y="287"/>
                    </a:lnTo>
                    <a:lnTo>
                      <a:pt x="126" y="0"/>
                    </a:lnTo>
                    <a:lnTo>
                      <a:pt x="125" y="0"/>
                    </a:lnTo>
                    <a:lnTo>
                      <a:pt x="123" y="1"/>
                    </a:lnTo>
                    <a:lnTo>
                      <a:pt x="120" y="1"/>
                    </a:lnTo>
                    <a:lnTo>
                      <a:pt x="119" y="2"/>
                    </a:lnTo>
                    <a:lnTo>
                      <a:pt x="116" y="2"/>
                    </a:lnTo>
                    <a:lnTo>
                      <a:pt x="114" y="4"/>
                    </a:lnTo>
                    <a:lnTo>
                      <a:pt x="111" y="4"/>
                    </a:lnTo>
                    <a:lnTo>
                      <a:pt x="110" y="5"/>
                    </a:lnTo>
                    <a:lnTo>
                      <a:pt x="107" y="6"/>
                    </a:lnTo>
                    <a:lnTo>
                      <a:pt x="104" y="8"/>
                    </a:lnTo>
                    <a:lnTo>
                      <a:pt x="100" y="9"/>
                    </a:lnTo>
                    <a:lnTo>
                      <a:pt x="97" y="10"/>
                    </a:lnTo>
                    <a:lnTo>
                      <a:pt x="93" y="12"/>
                    </a:lnTo>
                    <a:lnTo>
                      <a:pt x="91" y="13"/>
                    </a:lnTo>
                    <a:lnTo>
                      <a:pt x="87" y="14"/>
                    </a:lnTo>
                    <a:lnTo>
                      <a:pt x="84" y="15"/>
                    </a:lnTo>
                    <a:lnTo>
                      <a:pt x="80" y="15"/>
                    </a:lnTo>
                    <a:lnTo>
                      <a:pt x="76" y="17"/>
                    </a:lnTo>
                    <a:lnTo>
                      <a:pt x="73" y="18"/>
                    </a:lnTo>
                    <a:lnTo>
                      <a:pt x="70" y="19"/>
                    </a:lnTo>
                    <a:lnTo>
                      <a:pt x="67" y="20"/>
                    </a:lnTo>
                    <a:lnTo>
                      <a:pt x="64" y="22"/>
                    </a:lnTo>
                    <a:lnTo>
                      <a:pt x="61" y="23"/>
                    </a:lnTo>
                    <a:lnTo>
                      <a:pt x="58" y="24"/>
                    </a:lnTo>
                    <a:lnTo>
                      <a:pt x="56" y="25"/>
                    </a:lnTo>
                    <a:lnTo>
                      <a:pt x="54" y="26"/>
                    </a:lnTo>
                    <a:lnTo>
                      <a:pt x="51" y="27"/>
                    </a:lnTo>
                    <a:lnTo>
                      <a:pt x="49" y="29"/>
                    </a:lnTo>
                    <a:lnTo>
                      <a:pt x="46" y="29"/>
                    </a:lnTo>
                    <a:lnTo>
                      <a:pt x="44" y="30"/>
                    </a:lnTo>
                    <a:lnTo>
                      <a:pt x="40" y="32"/>
                    </a:lnTo>
                    <a:lnTo>
                      <a:pt x="37" y="33"/>
                    </a:lnTo>
                    <a:lnTo>
                      <a:pt x="34" y="34"/>
                    </a:lnTo>
                    <a:lnTo>
                      <a:pt x="30" y="35"/>
                    </a:lnTo>
                    <a:lnTo>
                      <a:pt x="25" y="37"/>
                    </a:lnTo>
                    <a:lnTo>
                      <a:pt x="21" y="39"/>
                    </a:lnTo>
                    <a:lnTo>
                      <a:pt x="17" y="40"/>
                    </a:lnTo>
                    <a:lnTo>
                      <a:pt x="14" y="41"/>
                    </a:lnTo>
                    <a:lnTo>
                      <a:pt x="10" y="43"/>
                    </a:lnTo>
                    <a:lnTo>
                      <a:pt x="7" y="44"/>
                    </a:lnTo>
                    <a:lnTo>
                      <a:pt x="4" y="45"/>
                    </a:lnTo>
                    <a:lnTo>
                      <a:pt x="3" y="46"/>
                    </a:lnTo>
                    <a:lnTo>
                      <a:pt x="1" y="47"/>
                    </a:lnTo>
                    <a:close/>
                  </a:path>
                </a:pathLst>
              </a:custGeom>
              <a:solidFill>
                <a:srgbClr val="E3B866"/>
              </a:solidFill>
              <a:ln w="9525">
                <a:noFill/>
                <a:round/>
                <a:headEnd/>
                <a:tailEnd/>
              </a:ln>
            </p:spPr>
            <p:txBody>
              <a:bodyPr>
                <a:prstTxWarp prst="textNoShape">
                  <a:avLst/>
                </a:prstTxWarp>
              </a:bodyPr>
              <a:lstStyle/>
              <a:p>
                <a:endParaRPr lang="en-US"/>
              </a:p>
            </p:txBody>
          </p:sp>
          <p:sp>
            <p:nvSpPr>
              <p:cNvPr id="75818" name="Freeform 142"/>
              <p:cNvSpPr>
                <a:spLocks/>
              </p:cNvSpPr>
              <p:nvPr/>
            </p:nvSpPr>
            <p:spPr bwMode="auto">
              <a:xfrm>
                <a:off x="4348" y="3327"/>
                <a:ext cx="122" cy="307"/>
              </a:xfrm>
              <a:custGeom>
                <a:avLst/>
                <a:gdLst>
                  <a:gd name="T0" fmla="*/ 0 w 122"/>
                  <a:gd name="T1" fmla="*/ 49 h 307"/>
                  <a:gd name="T2" fmla="*/ 0 w 122"/>
                  <a:gd name="T3" fmla="*/ 307 h 307"/>
                  <a:gd name="T4" fmla="*/ 112 w 122"/>
                  <a:gd name="T5" fmla="*/ 227 h 307"/>
                  <a:gd name="T6" fmla="*/ 122 w 122"/>
                  <a:gd name="T7" fmla="*/ 0 h 307"/>
                  <a:gd name="T8" fmla="*/ 121 w 122"/>
                  <a:gd name="T9" fmla="*/ 0 h 307"/>
                  <a:gd name="T10" fmla="*/ 119 w 122"/>
                  <a:gd name="T11" fmla="*/ 1 h 307"/>
                  <a:gd name="T12" fmla="*/ 115 w 122"/>
                  <a:gd name="T13" fmla="*/ 2 h 307"/>
                  <a:gd name="T14" fmla="*/ 111 w 122"/>
                  <a:gd name="T15" fmla="*/ 4 h 307"/>
                  <a:gd name="T16" fmla="*/ 109 w 122"/>
                  <a:gd name="T17" fmla="*/ 5 h 307"/>
                  <a:gd name="T18" fmla="*/ 107 w 122"/>
                  <a:gd name="T19" fmla="*/ 5 h 307"/>
                  <a:gd name="T20" fmla="*/ 104 w 122"/>
                  <a:gd name="T21" fmla="*/ 7 h 307"/>
                  <a:gd name="T22" fmla="*/ 101 w 122"/>
                  <a:gd name="T23" fmla="*/ 8 h 307"/>
                  <a:gd name="T24" fmla="*/ 98 w 122"/>
                  <a:gd name="T25" fmla="*/ 9 h 307"/>
                  <a:gd name="T26" fmla="*/ 95 w 122"/>
                  <a:gd name="T27" fmla="*/ 11 h 307"/>
                  <a:gd name="T28" fmla="*/ 92 w 122"/>
                  <a:gd name="T29" fmla="*/ 12 h 307"/>
                  <a:gd name="T30" fmla="*/ 90 w 122"/>
                  <a:gd name="T31" fmla="*/ 13 h 307"/>
                  <a:gd name="T32" fmla="*/ 86 w 122"/>
                  <a:gd name="T33" fmla="*/ 13 h 307"/>
                  <a:gd name="T34" fmla="*/ 82 w 122"/>
                  <a:gd name="T35" fmla="*/ 15 h 307"/>
                  <a:gd name="T36" fmla="*/ 79 w 122"/>
                  <a:gd name="T37" fmla="*/ 16 h 307"/>
                  <a:gd name="T38" fmla="*/ 76 w 122"/>
                  <a:gd name="T39" fmla="*/ 17 h 307"/>
                  <a:gd name="T40" fmla="*/ 72 w 122"/>
                  <a:gd name="T41" fmla="*/ 19 h 307"/>
                  <a:gd name="T42" fmla="*/ 70 w 122"/>
                  <a:gd name="T43" fmla="*/ 20 h 307"/>
                  <a:gd name="T44" fmla="*/ 66 w 122"/>
                  <a:gd name="T45" fmla="*/ 21 h 307"/>
                  <a:gd name="T46" fmla="*/ 64 w 122"/>
                  <a:gd name="T47" fmla="*/ 23 h 307"/>
                  <a:gd name="T48" fmla="*/ 60 w 122"/>
                  <a:gd name="T49" fmla="*/ 23 h 307"/>
                  <a:gd name="T50" fmla="*/ 57 w 122"/>
                  <a:gd name="T51" fmla="*/ 25 h 307"/>
                  <a:gd name="T52" fmla="*/ 55 w 122"/>
                  <a:gd name="T53" fmla="*/ 26 h 307"/>
                  <a:gd name="T54" fmla="*/ 53 w 122"/>
                  <a:gd name="T55" fmla="*/ 27 h 307"/>
                  <a:gd name="T56" fmla="*/ 49 w 122"/>
                  <a:gd name="T57" fmla="*/ 29 h 307"/>
                  <a:gd name="T58" fmla="*/ 45 w 122"/>
                  <a:gd name="T59" fmla="*/ 30 h 307"/>
                  <a:gd name="T60" fmla="*/ 43 w 122"/>
                  <a:gd name="T61" fmla="*/ 31 h 307"/>
                  <a:gd name="T62" fmla="*/ 40 w 122"/>
                  <a:gd name="T63" fmla="*/ 32 h 307"/>
                  <a:gd name="T64" fmla="*/ 36 w 122"/>
                  <a:gd name="T65" fmla="*/ 33 h 307"/>
                  <a:gd name="T66" fmla="*/ 34 w 122"/>
                  <a:gd name="T67" fmla="*/ 35 h 307"/>
                  <a:gd name="T68" fmla="*/ 30 w 122"/>
                  <a:gd name="T69" fmla="*/ 36 h 307"/>
                  <a:gd name="T70" fmla="*/ 26 w 122"/>
                  <a:gd name="T71" fmla="*/ 38 h 307"/>
                  <a:gd name="T72" fmla="*/ 22 w 122"/>
                  <a:gd name="T73" fmla="*/ 39 h 307"/>
                  <a:gd name="T74" fmla="*/ 19 w 122"/>
                  <a:gd name="T75" fmla="*/ 41 h 307"/>
                  <a:gd name="T76" fmla="*/ 15 w 122"/>
                  <a:gd name="T77" fmla="*/ 42 h 307"/>
                  <a:gd name="T78" fmla="*/ 12 w 122"/>
                  <a:gd name="T79" fmla="*/ 44 h 307"/>
                  <a:gd name="T80" fmla="*/ 8 w 122"/>
                  <a:gd name="T81" fmla="*/ 45 h 307"/>
                  <a:gd name="T82" fmla="*/ 6 w 122"/>
                  <a:gd name="T83" fmla="*/ 46 h 307"/>
                  <a:gd name="T84" fmla="*/ 3 w 122"/>
                  <a:gd name="T85" fmla="*/ 47 h 307"/>
                  <a:gd name="T86" fmla="*/ 1 w 122"/>
                  <a:gd name="T87" fmla="*/ 48 h 307"/>
                  <a:gd name="T88" fmla="*/ 0 w 122"/>
                  <a:gd name="T89" fmla="*/ 48 h 307"/>
                  <a:gd name="T90" fmla="*/ 0 w 122"/>
                  <a:gd name="T91" fmla="*/ 49 h 307"/>
                  <a:gd name="T92" fmla="*/ 0 w 122"/>
                  <a:gd name="T93" fmla="*/ 49 h 30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2"/>
                  <a:gd name="T142" fmla="*/ 0 h 307"/>
                  <a:gd name="T143" fmla="*/ 122 w 122"/>
                  <a:gd name="T144" fmla="*/ 307 h 30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2" h="307">
                    <a:moveTo>
                      <a:pt x="0" y="49"/>
                    </a:moveTo>
                    <a:lnTo>
                      <a:pt x="0" y="307"/>
                    </a:lnTo>
                    <a:lnTo>
                      <a:pt x="112" y="227"/>
                    </a:lnTo>
                    <a:lnTo>
                      <a:pt x="122" y="0"/>
                    </a:lnTo>
                    <a:lnTo>
                      <a:pt x="121" y="0"/>
                    </a:lnTo>
                    <a:lnTo>
                      <a:pt x="119" y="1"/>
                    </a:lnTo>
                    <a:lnTo>
                      <a:pt x="115" y="2"/>
                    </a:lnTo>
                    <a:lnTo>
                      <a:pt x="111" y="4"/>
                    </a:lnTo>
                    <a:lnTo>
                      <a:pt x="109" y="5"/>
                    </a:lnTo>
                    <a:lnTo>
                      <a:pt x="107" y="5"/>
                    </a:lnTo>
                    <a:lnTo>
                      <a:pt x="104" y="7"/>
                    </a:lnTo>
                    <a:lnTo>
                      <a:pt x="101" y="8"/>
                    </a:lnTo>
                    <a:lnTo>
                      <a:pt x="98" y="9"/>
                    </a:lnTo>
                    <a:lnTo>
                      <a:pt x="95" y="11"/>
                    </a:lnTo>
                    <a:lnTo>
                      <a:pt x="92" y="12"/>
                    </a:lnTo>
                    <a:lnTo>
                      <a:pt x="90" y="13"/>
                    </a:lnTo>
                    <a:lnTo>
                      <a:pt x="86" y="13"/>
                    </a:lnTo>
                    <a:lnTo>
                      <a:pt x="82" y="15"/>
                    </a:lnTo>
                    <a:lnTo>
                      <a:pt x="79" y="16"/>
                    </a:lnTo>
                    <a:lnTo>
                      <a:pt x="76" y="17"/>
                    </a:lnTo>
                    <a:lnTo>
                      <a:pt x="72" y="19"/>
                    </a:lnTo>
                    <a:lnTo>
                      <a:pt x="70" y="20"/>
                    </a:lnTo>
                    <a:lnTo>
                      <a:pt x="66" y="21"/>
                    </a:lnTo>
                    <a:lnTo>
                      <a:pt x="64" y="23"/>
                    </a:lnTo>
                    <a:lnTo>
                      <a:pt x="60" y="23"/>
                    </a:lnTo>
                    <a:lnTo>
                      <a:pt x="57" y="25"/>
                    </a:lnTo>
                    <a:lnTo>
                      <a:pt x="55" y="26"/>
                    </a:lnTo>
                    <a:lnTo>
                      <a:pt x="53" y="27"/>
                    </a:lnTo>
                    <a:lnTo>
                      <a:pt x="49" y="29"/>
                    </a:lnTo>
                    <a:lnTo>
                      <a:pt x="45" y="30"/>
                    </a:lnTo>
                    <a:lnTo>
                      <a:pt x="43" y="31"/>
                    </a:lnTo>
                    <a:lnTo>
                      <a:pt x="40" y="32"/>
                    </a:lnTo>
                    <a:lnTo>
                      <a:pt x="36" y="33"/>
                    </a:lnTo>
                    <a:lnTo>
                      <a:pt x="34" y="35"/>
                    </a:lnTo>
                    <a:lnTo>
                      <a:pt x="30" y="36"/>
                    </a:lnTo>
                    <a:lnTo>
                      <a:pt x="26" y="38"/>
                    </a:lnTo>
                    <a:lnTo>
                      <a:pt x="22" y="39"/>
                    </a:lnTo>
                    <a:lnTo>
                      <a:pt x="19" y="41"/>
                    </a:lnTo>
                    <a:lnTo>
                      <a:pt x="15" y="42"/>
                    </a:lnTo>
                    <a:lnTo>
                      <a:pt x="12" y="44"/>
                    </a:lnTo>
                    <a:lnTo>
                      <a:pt x="8" y="45"/>
                    </a:lnTo>
                    <a:lnTo>
                      <a:pt x="6" y="46"/>
                    </a:lnTo>
                    <a:lnTo>
                      <a:pt x="3" y="47"/>
                    </a:lnTo>
                    <a:lnTo>
                      <a:pt x="1" y="48"/>
                    </a:lnTo>
                    <a:lnTo>
                      <a:pt x="0" y="48"/>
                    </a:lnTo>
                    <a:lnTo>
                      <a:pt x="0" y="49"/>
                    </a:lnTo>
                    <a:close/>
                  </a:path>
                </a:pathLst>
              </a:custGeom>
              <a:solidFill>
                <a:srgbClr val="D6B570"/>
              </a:solidFill>
              <a:ln w="9525">
                <a:noFill/>
                <a:round/>
                <a:headEnd/>
                <a:tailEnd/>
              </a:ln>
            </p:spPr>
            <p:txBody>
              <a:bodyPr>
                <a:prstTxWarp prst="textNoShape">
                  <a:avLst/>
                </a:prstTxWarp>
              </a:bodyPr>
              <a:lstStyle/>
              <a:p>
                <a:endParaRPr lang="en-US"/>
              </a:p>
            </p:txBody>
          </p:sp>
          <p:sp>
            <p:nvSpPr>
              <p:cNvPr id="75819" name="Freeform 143"/>
              <p:cNvSpPr>
                <a:spLocks/>
              </p:cNvSpPr>
              <p:nvPr/>
            </p:nvSpPr>
            <p:spPr bwMode="auto">
              <a:xfrm>
                <a:off x="4348" y="3388"/>
                <a:ext cx="119" cy="247"/>
              </a:xfrm>
              <a:custGeom>
                <a:avLst/>
                <a:gdLst>
                  <a:gd name="T0" fmla="*/ 0 w 119"/>
                  <a:gd name="T1" fmla="*/ 48 h 247"/>
                  <a:gd name="T2" fmla="*/ 0 w 119"/>
                  <a:gd name="T3" fmla="*/ 247 h 247"/>
                  <a:gd name="T4" fmla="*/ 113 w 119"/>
                  <a:gd name="T5" fmla="*/ 166 h 247"/>
                  <a:gd name="T6" fmla="*/ 119 w 119"/>
                  <a:gd name="T7" fmla="*/ 0 h 247"/>
                  <a:gd name="T8" fmla="*/ 118 w 119"/>
                  <a:gd name="T9" fmla="*/ 0 h 247"/>
                  <a:gd name="T10" fmla="*/ 116 w 119"/>
                  <a:gd name="T11" fmla="*/ 1 h 247"/>
                  <a:gd name="T12" fmla="*/ 113 w 119"/>
                  <a:gd name="T13" fmla="*/ 1 h 247"/>
                  <a:gd name="T14" fmla="*/ 110 w 119"/>
                  <a:gd name="T15" fmla="*/ 3 h 247"/>
                  <a:gd name="T16" fmla="*/ 108 w 119"/>
                  <a:gd name="T17" fmla="*/ 4 h 247"/>
                  <a:gd name="T18" fmla="*/ 105 w 119"/>
                  <a:gd name="T19" fmla="*/ 4 h 247"/>
                  <a:gd name="T20" fmla="*/ 102 w 119"/>
                  <a:gd name="T21" fmla="*/ 5 h 247"/>
                  <a:gd name="T22" fmla="*/ 100 w 119"/>
                  <a:gd name="T23" fmla="*/ 7 h 247"/>
                  <a:gd name="T24" fmla="*/ 97 w 119"/>
                  <a:gd name="T25" fmla="*/ 8 h 247"/>
                  <a:gd name="T26" fmla="*/ 94 w 119"/>
                  <a:gd name="T27" fmla="*/ 9 h 247"/>
                  <a:gd name="T28" fmla="*/ 91 w 119"/>
                  <a:gd name="T29" fmla="*/ 9 h 247"/>
                  <a:gd name="T30" fmla="*/ 90 w 119"/>
                  <a:gd name="T31" fmla="*/ 11 h 247"/>
                  <a:gd name="T32" fmla="*/ 86 w 119"/>
                  <a:gd name="T33" fmla="*/ 12 h 247"/>
                  <a:gd name="T34" fmla="*/ 83 w 119"/>
                  <a:gd name="T35" fmla="*/ 13 h 247"/>
                  <a:gd name="T36" fmla="*/ 79 w 119"/>
                  <a:gd name="T37" fmla="*/ 15 h 247"/>
                  <a:gd name="T38" fmla="*/ 76 w 119"/>
                  <a:gd name="T39" fmla="*/ 16 h 247"/>
                  <a:gd name="T40" fmla="*/ 73 w 119"/>
                  <a:gd name="T41" fmla="*/ 17 h 247"/>
                  <a:gd name="T42" fmla="*/ 71 w 119"/>
                  <a:gd name="T43" fmla="*/ 19 h 247"/>
                  <a:gd name="T44" fmla="*/ 67 w 119"/>
                  <a:gd name="T45" fmla="*/ 20 h 247"/>
                  <a:gd name="T46" fmla="*/ 64 w 119"/>
                  <a:gd name="T47" fmla="*/ 22 h 247"/>
                  <a:gd name="T48" fmla="*/ 61 w 119"/>
                  <a:gd name="T49" fmla="*/ 22 h 247"/>
                  <a:gd name="T50" fmla="*/ 58 w 119"/>
                  <a:gd name="T51" fmla="*/ 24 h 247"/>
                  <a:gd name="T52" fmla="*/ 54 w 119"/>
                  <a:gd name="T53" fmla="*/ 25 h 247"/>
                  <a:gd name="T54" fmla="*/ 53 w 119"/>
                  <a:gd name="T55" fmla="*/ 26 h 247"/>
                  <a:gd name="T56" fmla="*/ 50 w 119"/>
                  <a:gd name="T57" fmla="*/ 27 h 247"/>
                  <a:gd name="T58" fmla="*/ 48 w 119"/>
                  <a:gd name="T59" fmla="*/ 28 h 247"/>
                  <a:gd name="T60" fmla="*/ 45 w 119"/>
                  <a:gd name="T61" fmla="*/ 29 h 247"/>
                  <a:gd name="T62" fmla="*/ 43 w 119"/>
                  <a:gd name="T63" fmla="*/ 30 h 247"/>
                  <a:gd name="T64" fmla="*/ 40 w 119"/>
                  <a:gd name="T65" fmla="*/ 31 h 247"/>
                  <a:gd name="T66" fmla="*/ 37 w 119"/>
                  <a:gd name="T67" fmla="*/ 33 h 247"/>
                  <a:gd name="T68" fmla="*/ 34 w 119"/>
                  <a:gd name="T69" fmla="*/ 34 h 247"/>
                  <a:gd name="T70" fmla="*/ 31 w 119"/>
                  <a:gd name="T71" fmla="*/ 36 h 247"/>
                  <a:gd name="T72" fmla="*/ 27 w 119"/>
                  <a:gd name="T73" fmla="*/ 37 h 247"/>
                  <a:gd name="T74" fmla="*/ 23 w 119"/>
                  <a:gd name="T75" fmla="*/ 39 h 247"/>
                  <a:gd name="T76" fmla="*/ 19 w 119"/>
                  <a:gd name="T77" fmla="*/ 40 h 247"/>
                  <a:gd name="T78" fmla="*/ 16 w 119"/>
                  <a:gd name="T79" fmla="*/ 42 h 247"/>
                  <a:gd name="T80" fmla="*/ 13 w 119"/>
                  <a:gd name="T81" fmla="*/ 43 h 247"/>
                  <a:gd name="T82" fmla="*/ 10 w 119"/>
                  <a:gd name="T83" fmla="*/ 44 h 247"/>
                  <a:gd name="T84" fmla="*/ 7 w 119"/>
                  <a:gd name="T85" fmla="*/ 46 h 247"/>
                  <a:gd name="T86" fmla="*/ 5 w 119"/>
                  <a:gd name="T87" fmla="*/ 47 h 247"/>
                  <a:gd name="T88" fmla="*/ 1 w 119"/>
                  <a:gd name="T89" fmla="*/ 48 h 247"/>
                  <a:gd name="T90" fmla="*/ 0 w 119"/>
                  <a:gd name="T91" fmla="*/ 48 h 247"/>
                  <a:gd name="T92" fmla="*/ 0 w 119"/>
                  <a:gd name="T93" fmla="*/ 48 h 2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9"/>
                  <a:gd name="T142" fmla="*/ 0 h 247"/>
                  <a:gd name="T143" fmla="*/ 119 w 119"/>
                  <a:gd name="T144" fmla="*/ 247 h 24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9" h="247">
                    <a:moveTo>
                      <a:pt x="0" y="48"/>
                    </a:moveTo>
                    <a:lnTo>
                      <a:pt x="0" y="247"/>
                    </a:lnTo>
                    <a:lnTo>
                      <a:pt x="113" y="166"/>
                    </a:lnTo>
                    <a:lnTo>
                      <a:pt x="119" y="0"/>
                    </a:lnTo>
                    <a:lnTo>
                      <a:pt x="118" y="0"/>
                    </a:lnTo>
                    <a:lnTo>
                      <a:pt x="116" y="1"/>
                    </a:lnTo>
                    <a:lnTo>
                      <a:pt x="113" y="1"/>
                    </a:lnTo>
                    <a:lnTo>
                      <a:pt x="110" y="3"/>
                    </a:lnTo>
                    <a:lnTo>
                      <a:pt x="108" y="4"/>
                    </a:lnTo>
                    <a:lnTo>
                      <a:pt x="105" y="4"/>
                    </a:lnTo>
                    <a:lnTo>
                      <a:pt x="102" y="5"/>
                    </a:lnTo>
                    <a:lnTo>
                      <a:pt x="100" y="7"/>
                    </a:lnTo>
                    <a:lnTo>
                      <a:pt x="97" y="8"/>
                    </a:lnTo>
                    <a:lnTo>
                      <a:pt x="94" y="9"/>
                    </a:lnTo>
                    <a:lnTo>
                      <a:pt x="91" y="9"/>
                    </a:lnTo>
                    <a:lnTo>
                      <a:pt x="90" y="11"/>
                    </a:lnTo>
                    <a:lnTo>
                      <a:pt x="86" y="12"/>
                    </a:lnTo>
                    <a:lnTo>
                      <a:pt x="83" y="13"/>
                    </a:lnTo>
                    <a:lnTo>
                      <a:pt x="79" y="15"/>
                    </a:lnTo>
                    <a:lnTo>
                      <a:pt x="76" y="16"/>
                    </a:lnTo>
                    <a:lnTo>
                      <a:pt x="73" y="17"/>
                    </a:lnTo>
                    <a:lnTo>
                      <a:pt x="71" y="19"/>
                    </a:lnTo>
                    <a:lnTo>
                      <a:pt x="67" y="20"/>
                    </a:lnTo>
                    <a:lnTo>
                      <a:pt x="64" y="22"/>
                    </a:lnTo>
                    <a:lnTo>
                      <a:pt x="61" y="22"/>
                    </a:lnTo>
                    <a:lnTo>
                      <a:pt x="58" y="24"/>
                    </a:lnTo>
                    <a:lnTo>
                      <a:pt x="54" y="25"/>
                    </a:lnTo>
                    <a:lnTo>
                      <a:pt x="53" y="26"/>
                    </a:lnTo>
                    <a:lnTo>
                      <a:pt x="50" y="27"/>
                    </a:lnTo>
                    <a:lnTo>
                      <a:pt x="48" y="28"/>
                    </a:lnTo>
                    <a:lnTo>
                      <a:pt x="45" y="29"/>
                    </a:lnTo>
                    <a:lnTo>
                      <a:pt x="43" y="30"/>
                    </a:lnTo>
                    <a:lnTo>
                      <a:pt x="40" y="31"/>
                    </a:lnTo>
                    <a:lnTo>
                      <a:pt x="37" y="33"/>
                    </a:lnTo>
                    <a:lnTo>
                      <a:pt x="34" y="34"/>
                    </a:lnTo>
                    <a:lnTo>
                      <a:pt x="31" y="36"/>
                    </a:lnTo>
                    <a:lnTo>
                      <a:pt x="27" y="37"/>
                    </a:lnTo>
                    <a:lnTo>
                      <a:pt x="23" y="39"/>
                    </a:lnTo>
                    <a:lnTo>
                      <a:pt x="19" y="40"/>
                    </a:lnTo>
                    <a:lnTo>
                      <a:pt x="16" y="42"/>
                    </a:lnTo>
                    <a:lnTo>
                      <a:pt x="13" y="43"/>
                    </a:lnTo>
                    <a:lnTo>
                      <a:pt x="10" y="44"/>
                    </a:lnTo>
                    <a:lnTo>
                      <a:pt x="7" y="46"/>
                    </a:lnTo>
                    <a:lnTo>
                      <a:pt x="5" y="47"/>
                    </a:lnTo>
                    <a:lnTo>
                      <a:pt x="1" y="48"/>
                    </a:lnTo>
                    <a:lnTo>
                      <a:pt x="0" y="48"/>
                    </a:lnTo>
                    <a:close/>
                  </a:path>
                </a:pathLst>
              </a:custGeom>
              <a:solidFill>
                <a:srgbClr val="CCB878"/>
              </a:solidFill>
              <a:ln w="9525">
                <a:noFill/>
                <a:round/>
                <a:headEnd/>
                <a:tailEnd/>
              </a:ln>
            </p:spPr>
            <p:txBody>
              <a:bodyPr>
                <a:prstTxWarp prst="textNoShape">
                  <a:avLst/>
                </a:prstTxWarp>
              </a:bodyPr>
              <a:lstStyle/>
              <a:p>
                <a:endParaRPr lang="en-US"/>
              </a:p>
            </p:txBody>
          </p:sp>
          <p:sp>
            <p:nvSpPr>
              <p:cNvPr id="75820" name="Freeform 144"/>
              <p:cNvSpPr>
                <a:spLocks/>
              </p:cNvSpPr>
              <p:nvPr/>
            </p:nvSpPr>
            <p:spPr bwMode="auto">
              <a:xfrm>
                <a:off x="4347" y="3448"/>
                <a:ext cx="117" cy="187"/>
              </a:xfrm>
              <a:custGeom>
                <a:avLst/>
                <a:gdLst>
                  <a:gd name="T0" fmla="*/ 0 w 117"/>
                  <a:gd name="T1" fmla="*/ 50 h 187"/>
                  <a:gd name="T2" fmla="*/ 1 w 117"/>
                  <a:gd name="T3" fmla="*/ 187 h 187"/>
                  <a:gd name="T4" fmla="*/ 114 w 117"/>
                  <a:gd name="T5" fmla="*/ 106 h 187"/>
                  <a:gd name="T6" fmla="*/ 117 w 117"/>
                  <a:gd name="T7" fmla="*/ 0 h 187"/>
                  <a:gd name="T8" fmla="*/ 116 w 117"/>
                  <a:gd name="T9" fmla="*/ 0 h 187"/>
                  <a:gd name="T10" fmla="*/ 114 w 117"/>
                  <a:gd name="T11" fmla="*/ 1 h 187"/>
                  <a:gd name="T12" fmla="*/ 111 w 117"/>
                  <a:gd name="T13" fmla="*/ 2 h 187"/>
                  <a:gd name="T14" fmla="*/ 109 w 117"/>
                  <a:gd name="T15" fmla="*/ 4 h 187"/>
                  <a:gd name="T16" fmla="*/ 107 w 117"/>
                  <a:gd name="T17" fmla="*/ 4 h 187"/>
                  <a:gd name="T18" fmla="*/ 105 w 117"/>
                  <a:gd name="T19" fmla="*/ 5 h 187"/>
                  <a:gd name="T20" fmla="*/ 102 w 117"/>
                  <a:gd name="T21" fmla="*/ 6 h 187"/>
                  <a:gd name="T22" fmla="*/ 100 w 117"/>
                  <a:gd name="T23" fmla="*/ 7 h 187"/>
                  <a:gd name="T24" fmla="*/ 97 w 117"/>
                  <a:gd name="T25" fmla="*/ 7 h 187"/>
                  <a:gd name="T26" fmla="*/ 94 w 117"/>
                  <a:gd name="T27" fmla="*/ 9 h 187"/>
                  <a:gd name="T28" fmla="*/ 92 w 117"/>
                  <a:gd name="T29" fmla="*/ 10 h 187"/>
                  <a:gd name="T30" fmla="*/ 90 w 117"/>
                  <a:gd name="T31" fmla="*/ 11 h 187"/>
                  <a:gd name="T32" fmla="*/ 86 w 117"/>
                  <a:gd name="T33" fmla="*/ 12 h 187"/>
                  <a:gd name="T34" fmla="*/ 83 w 117"/>
                  <a:gd name="T35" fmla="*/ 14 h 187"/>
                  <a:gd name="T36" fmla="*/ 80 w 117"/>
                  <a:gd name="T37" fmla="*/ 15 h 187"/>
                  <a:gd name="T38" fmla="*/ 77 w 117"/>
                  <a:gd name="T39" fmla="*/ 16 h 187"/>
                  <a:gd name="T40" fmla="*/ 73 w 117"/>
                  <a:gd name="T41" fmla="*/ 18 h 187"/>
                  <a:gd name="T42" fmla="*/ 71 w 117"/>
                  <a:gd name="T43" fmla="*/ 19 h 187"/>
                  <a:gd name="T44" fmla="*/ 68 w 117"/>
                  <a:gd name="T45" fmla="*/ 21 h 187"/>
                  <a:gd name="T46" fmla="*/ 65 w 117"/>
                  <a:gd name="T47" fmla="*/ 22 h 187"/>
                  <a:gd name="T48" fmla="*/ 61 w 117"/>
                  <a:gd name="T49" fmla="*/ 24 h 187"/>
                  <a:gd name="T50" fmla="*/ 58 w 117"/>
                  <a:gd name="T51" fmla="*/ 25 h 187"/>
                  <a:gd name="T52" fmla="*/ 55 w 117"/>
                  <a:gd name="T53" fmla="*/ 26 h 187"/>
                  <a:gd name="T54" fmla="*/ 53 w 117"/>
                  <a:gd name="T55" fmla="*/ 27 h 187"/>
                  <a:gd name="T56" fmla="*/ 50 w 117"/>
                  <a:gd name="T57" fmla="*/ 28 h 187"/>
                  <a:gd name="T58" fmla="*/ 46 w 117"/>
                  <a:gd name="T59" fmla="*/ 30 h 187"/>
                  <a:gd name="T60" fmla="*/ 44 w 117"/>
                  <a:gd name="T61" fmla="*/ 31 h 187"/>
                  <a:gd name="T62" fmla="*/ 41 w 117"/>
                  <a:gd name="T63" fmla="*/ 33 h 187"/>
                  <a:gd name="T64" fmla="*/ 37 w 117"/>
                  <a:gd name="T65" fmla="*/ 34 h 187"/>
                  <a:gd name="T66" fmla="*/ 35 w 117"/>
                  <a:gd name="T67" fmla="*/ 35 h 187"/>
                  <a:gd name="T68" fmla="*/ 31 w 117"/>
                  <a:gd name="T69" fmla="*/ 37 h 187"/>
                  <a:gd name="T70" fmla="*/ 27 w 117"/>
                  <a:gd name="T71" fmla="*/ 38 h 187"/>
                  <a:gd name="T72" fmla="*/ 23 w 117"/>
                  <a:gd name="T73" fmla="*/ 39 h 187"/>
                  <a:gd name="T74" fmla="*/ 20 w 117"/>
                  <a:gd name="T75" fmla="*/ 41 h 187"/>
                  <a:gd name="T76" fmla="*/ 16 w 117"/>
                  <a:gd name="T77" fmla="*/ 43 h 187"/>
                  <a:gd name="T78" fmla="*/ 14 w 117"/>
                  <a:gd name="T79" fmla="*/ 44 h 187"/>
                  <a:gd name="T80" fmla="*/ 11 w 117"/>
                  <a:gd name="T81" fmla="*/ 45 h 187"/>
                  <a:gd name="T82" fmla="*/ 8 w 117"/>
                  <a:gd name="T83" fmla="*/ 45 h 187"/>
                  <a:gd name="T84" fmla="*/ 5 w 117"/>
                  <a:gd name="T85" fmla="*/ 46 h 187"/>
                  <a:gd name="T86" fmla="*/ 4 w 117"/>
                  <a:gd name="T87" fmla="*/ 48 h 187"/>
                  <a:gd name="T88" fmla="*/ 1 w 117"/>
                  <a:gd name="T89" fmla="*/ 49 h 187"/>
                  <a:gd name="T90" fmla="*/ 0 w 117"/>
                  <a:gd name="T91" fmla="*/ 50 h 187"/>
                  <a:gd name="T92" fmla="*/ 0 w 117"/>
                  <a:gd name="T93" fmla="*/ 50 h 1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7"/>
                  <a:gd name="T142" fmla="*/ 0 h 187"/>
                  <a:gd name="T143" fmla="*/ 117 w 117"/>
                  <a:gd name="T144" fmla="*/ 187 h 1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7" h="187">
                    <a:moveTo>
                      <a:pt x="0" y="50"/>
                    </a:moveTo>
                    <a:lnTo>
                      <a:pt x="1" y="187"/>
                    </a:lnTo>
                    <a:lnTo>
                      <a:pt x="114" y="106"/>
                    </a:lnTo>
                    <a:lnTo>
                      <a:pt x="117" y="0"/>
                    </a:lnTo>
                    <a:lnTo>
                      <a:pt x="116" y="0"/>
                    </a:lnTo>
                    <a:lnTo>
                      <a:pt x="114" y="1"/>
                    </a:lnTo>
                    <a:lnTo>
                      <a:pt x="111" y="2"/>
                    </a:lnTo>
                    <a:lnTo>
                      <a:pt x="109" y="4"/>
                    </a:lnTo>
                    <a:lnTo>
                      <a:pt x="107" y="4"/>
                    </a:lnTo>
                    <a:lnTo>
                      <a:pt x="105" y="5"/>
                    </a:lnTo>
                    <a:lnTo>
                      <a:pt x="102" y="6"/>
                    </a:lnTo>
                    <a:lnTo>
                      <a:pt x="100" y="7"/>
                    </a:lnTo>
                    <a:lnTo>
                      <a:pt x="97" y="7"/>
                    </a:lnTo>
                    <a:lnTo>
                      <a:pt x="94" y="9"/>
                    </a:lnTo>
                    <a:lnTo>
                      <a:pt x="92" y="10"/>
                    </a:lnTo>
                    <a:lnTo>
                      <a:pt x="90" y="11"/>
                    </a:lnTo>
                    <a:lnTo>
                      <a:pt x="86" y="12"/>
                    </a:lnTo>
                    <a:lnTo>
                      <a:pt x="83" y="14"/>
                    </a:lnTo>
                    <a:lnTo>
                      <a:pt x="80" y="15"/>
                    </a:lnTo>
                    <a:lnTo>
                      <a:pt x="77" y="16"/>
                    </a:lnTo>
                    <a:lnTo>
                      <a:pt x="73" y="18"/>
                    </a:lnTo>
                    <a:lnTo>
                      <a:pt x="71" y="19"/>
                    </a:lnTo>
                    <a:lnTo>
                      <a:pt x="68" y="21"/>
                    </a:lnTo>
                    <a:lnTo>
                      <a:pt x="65" y="22"/>
                    </a:lnTo>
                    <a:lnTo>
                      <a:pt x="61" y="24"/>
                    </a:lnTo>
                    <a:lnTo>
                      <a:pt x="58" y="25"/>
                    </a:lnTo>
                    <a:lnTo>
                      <a:pt x="55" y="26"/>
                    </a:lnTo>
                    <a:lnTo>
                      <a:pt x="53" y="27"/>
                    </a:lnTo>
                    <a:lnTo>
                      <a:pt x="50" y="28"/>
                    </a:lnTo>
                    <a:lnTo>
                      <a:pt x="46" y="30"/>
                    </a:lnTo>
                    <a:lnTo>
                      <a:pt x="44" y="31"/>
                    </a:lnTo>
                    <a:lnTo>
                      <a:pt x="41" y="33"/>
                    </a:lnTo>
                    <a:lnTo>
                      <a:pt x="37" y="34"/>
                    </a:lnTo>
                    <a:lnTo>
                      <a:pt x="35" y="35"/>
                    </a:lnTo>
                    <a:lnTo>
                      <a:pt x="31" y="37"/>
                    </a:lnTo>
                    <a:lnTo>
                      <a:pt x="27" y="38"/>
                    </a:lnTo>
                    <a:lnTo>
                      <a:pt x="23" y="39"/>
                    </a:lnTo>
                    <a:lnTo>
                      <a:pt x="20" y="41"/>
                    </a:lnTo>
                    <a:lnTo>
                      <a:pt x="16" y="43"/>
                    </a:lnTo>
                    <a:lnTo>
                      <a:pt x="14" y="44"/>
                    </a:lnTo>
                    <a:lnTo>
                      <a:pt x="11" y="45"/>
                    </a:lnTo>
                    <a:lnTo>
                      <a:pt x="8" y="45"/>
                    </a:lnTo>
                    <a:lnTo>
                      <a:pt x="5" y="46"/>
                    </a:lnTo>
                    <a:lnTo>
                      <a:pt x="4" y="48"/>
                    </a:lnTo>
                    <a:lnTo>
                      <a:pt x="1" y="49"/>
                    </a:lnTo>
                    <a:lnTo>
                      <a:pt x="0" y="50"/>
                    </a:lnTo>
                    <a:close/>
                  </a:path>
                </a:pathLst>
              </a:custGeom>
              <a:solidFill>
                <a:srgbClr val="BFB582"/>
              </a:solidFill>
              <a:ln w="9525">
                <a:noFill/>
                <a:round/>
                <a:headEnd/>
                <a:tailEnd/>
              </a:ln>
            </p:spPr>
            <p:txBody>
              <a:bodyPr>
                <a:prstTxWarp prst="textNoShape">
                  <a:avLst/>
                </a:prstTxWarp>
              </a:bodyPr>
              <a:lstStyle/>
              <a:p>
                <a:endParaRPr lang="en-US"/>
              </a:p>
            </p:txBody>
          </p:sp>
          <p:sp>
            <p:nvSpPr>
              <p:cNvPr id="75821" name="Freeform 145"/>
              <p:cNvSpPr>
                <a:spLocks/>
              </p:cNvSpPr>
              <p:nvPr/>
            </p:nvSpPr>
            <p:spPr bwMode="auto">
              <a:xfrm>
                <a:off x="4368" y="3225"/>
                <a:ext cx="14" cy="57"/>
              </a:xfrm>
              <a:custGeom>
                <a:avLst/>
                <a:gdLst>
                  <a:gd name="T0" fmla="*/ 0 w 14"/>
                  <a:gd name="T1" fmla="*/ 8 h 57"/>
                  <a:gd name="T2" fmla="*/ 2 w 14"/>
                  <a:gd name="T3" fmla="*/ 57 h 57"/>
                  <a:gd name="T4" fmla="*/ 13 w 14"/>
                  <a:gd name="T5" fmla="*/ 50 h 57"/>
                  <a:gd name="T6" fmla="*/ 14 w 14"/>
                  <a:gd name="T7" fmla="*/ 0 h 57"/>
                  <a:gd name="T8" fmla="*/ 0 w 14"/>
                  <a:gd name="T9" fmla="*/ 8 h 57"/>
                  <a:gd name="T10" fmla="*/ 0 w 14"/>
                  <a:gd name="T11" fmla="*/ 8 h 57"/>
                  <a:gd name="T12" fmla="*/ 0 60000 65536"/>
                  <a:gd name="T13" fmla="*/ 0 60000 65536"/>
                  <a:gd name="T14" fmla="*/ 0 60000 65536"/>
                  <a:gd name="T15" fmla="*/ 0 60000 65536"/>
                  <a:gd name="T16" fmla="*/ 0 60000 65536"/>
                  <a:gd name="T17" fmla="*/ 0 60000 65536"/>
                  <a:gd name="T18" fmla="*/ 0 w 14"/>
                  <a:gd name="T19" fmla="*/ 0 h 57"/>
                  <a:gd name="T20" fmla="*/ 14 w 14"/>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14" h="57">
                    <a:moveTo>
                      <a:pt x="0" y="8"/>
                    </a:moveTo>
                    <a:lnTo>
                      <a:pt x="2" y="57"/>
                    </a:lnTo>
                    <a:lnTo>
                      <a:pt x="13" y="50"/>
                    </a:lnTo>
                    <a:lnTo>
                      <a:pt x="14" y="0"/>
                    </a:lnTo>
                    <a:lnTo>
                      <a:pt x="0" y="8"/>
                    </a:lnTo>
                    <a:close/>
                  </a:path>
                </a:pathLst>
              </a:custGeom>
              <a:solidFill>
                <a:srgbClr val="999975"/>
              </a:solidFill>
              <a:ln w="9525">
                <a:noFill/>
                <a:round/>
                <a:headEnd/>
                <a:tailEnd/>
              </a:ln>
            </p:spPr>
            <p:txBody>
              <a:bodyPr>
                <a:prstTxWarp prst="textNoShape">
                  <a:avLst/>
                </a:prstTxWarp>
              </a:bodyPr>
              <a:lstStyle/>
              <a:p>
                <a:endParaRPr lang="en-US"/>
              </a:p>
            </p:txBody>
          </p:sp>
          <p:sp>
            <p:nvSpPr>
              <p:cNvPr id="75822" name="Freeform 146"/>
              <p:cNvSpPr>
                <a:spLocks/>
              </p:cNvSpPr>
              <p:nvPr/>
            </p:nvSpPr>
            <p:spPr bwMode="auto">
              <a:xfrm>
                <a:off x="4391" y="3218"/>
                <a:ext cx="14" cy="56"/>
              </a:xfrm>
              <a:custGeom>
                <a:avLst/>
                <a:gdLst>
                  <a:gd name="T0" fmla="*/ 0 w 14"/>
                  <a:gd name="T1" fmla="*/ 7 h 56"/>
                  <a:gd name="T2" fmla="*/ 2 w 14"/>
                  <a:gd name="T3" fmla="*/ 56 h 56"/>
                  <a:gd name="T4" fmla="*/ 12 w 14"/>
                  <a:gd name="T5" fmla="*/ 48 h 56"/>
                  <a:gd name="T6" fmla="*/ 14 w 14"/>
                  <a:gd name="T7" fmla="*/ 0 h 56"/>
                  <a:gd name="T8" fmla="*/ 0 w 14"/>
                  <a:gd name="T9" fmla="*/ 7 h 56"/>
                  <a:gd name="T10" fmla="*/ 0 w 14"/>
                  <a:gd name="T11" fmla="*/ 7 h 56"/>
                  <a:gd name="T12" fmla="*/ 0 60000 65536"/>
                  <a:gd name="T13" fmla="*/ 0 60000 65536"/>
                  <a:gd name="T14" fmla="*/ 0 60000 65536"/>
                  <a:gd name="T15" fmla="*/ 0 60000 65536"/>
                  <a:gd name="T16" fmla="*/ 0 60000 65536"/>
                  <a:gd name="T17" fmla="*/ 0 60000 65536"/>
                  <a:gd name="T18" fmla="*/ 0 w 14"/>
                  <a:gd name="T19" fmla="*/ 0 h 56"/>
                  <a:gd name="T20" fmla="*/ 14 w 1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4" h="56">
                    <a:moveTo>
                      <a:pt x="0" y="7"/>
                    </a:moveTo>
                    <a:lnTo>
                      <a:pt x="2" y="56"/>
                    </a:lnTo>
                    <a:lnTo>
                      <a:pt x="12" y="48"/>
                    </a:lnTo>
                    <a:lnTo>
                      <a:pt x="14" y="0"/>
                    </a:lnTo>
                    <a:lnTo>
                      <a:pt x="0" y="7"/>
                    </a:lnTo>
                    <a:close/>
                  </a:path>
                </a:pathLst>
              </a:custGeom>
              <a:solidFill>
                <a:srgbClr val="999975"/>
              </a:solidFill>
              <a:ln w="9525">
                <a:noFill/>
                <a:round/>
                <a:headEnd/>
                <a:tailEnd/>
              </a:ln>
            </p:spPr>
            <p:txBody>
              <a:bodyPr>
                <a:prstTxWarp prst="textNoShape">
                  <a:avLst/>
                </a:prstTxWarp>
              </a:bodyPr>
              <a:lstStyle/>
              <a:p>
                <a:endParaRPr lang="en-US"/>
              </a:p>
            </p:txBody>
          </p:sp>
          <p:sp>
            <p:nvSpPr>
              <p:cNvPr id="75823" name="Freeform 147"/>
              <p:cNvSpPr>
                <a:spLocks/>
              </p:cNvSpPr>
              <p:nvPr/>
            </p:nvSpPr>
            <p:spPr bwMode="auto">
              <a:xfrm>
                <a:off x="4371" y="3286"/>
                <a:ext cx="14" cy="55"/>
              </a:xfrm>
              <a:custGeom>
                <a:avLst/>
                <a:gdLst>
                  <a:gd name="T0" fmla="*/ 0 w 14"/>
                  <a:gd name="T1" fmla="*/ 8 h 55"/>
                  <a:gd name="T2" fmla="*/ 1 w 14"/>
                  <a:gd name="T3" fmla="*/ 55 h 55"/>
                  <a:gd name="T4" fmla="*/ 12 w 14"/>
                  <a:gd name="T5" fmla="*/ 49 h 55"/>
                  <a:gd name="T6" fmla="*/ 14 w 14"/>
                  <a:gd name="T7" fmla="*/ 0 h 55"/>
                  <a:gd name="T8" fmla="*/ 0 w 14"/>
                  <a:gd name="T9" fmla="*/ 8 h 55"/>
                  <a:gd name="T10" fmla="*/ 0 w 14"/>
                  <a:gd name="T11" fmla="*/ 8 h 55"/>
                  <a:gd name="T12" fmla="*/ 0 60000 65536"/>
                  <a:gd name="T13" fmla="*/ 0 60000 65536"/>
                  <a:gd name="T14" fmla="*/ 0 60000 65536"/>
                  <a:gd name="T15" fmla="*/ 0 60000 65536"/>
                  <a:gd name="T16" fmla="*/ 0 60000 65536"/>
                  <a:gd name="T17" fmla="*/ 0 60000 65536"/>
                  <a:gd name="T18" fmla="*/ 0 w 14"/>
                  <a:gd name="T19" fmla="*/ 0 h 55"/>
                  <a:gd name="T20" fmla="*/ 14 w 1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4" h="55">
                    <a:moveTo>
                      <a:pt x="0" y="8"/>
                    </a:moveTo>
                    <a:lnTo>
                      <a:pt x="1" y="55"/>
                    </a:lnTo>
                    <a:lnTo>
                      <a:pt x="12" y="49"/>
                    </a:lnTo>
                    <a:lnTo>
                      <a:pt x="14" y="0"/>
                    </a:lnTo>
                    <a:lnTo>
                      <a:pt x="0" y="8"/>
                    </a:lnTo>
                    <a:close/>
                  </a:path>
                </a:pathLst>
              </a:custGeom>
              <a:solidFill>
                <a:srgbClr val="999975"/>
              </a:solidFill>
              <a:ln w="9525">
                <a:noFill/>
                <a:round/>
                <a:headEnd/>
                <a:tailEnd/>
              </a:ln>
            </p:spPr>
            <p:txBody>
              <a:bodyPr>
                <a:prstTxWarp prst="textNoShape">
                  <a:avLst/>
                </a:prstTxWarp>
              </a:bodyPr>
              <a:lstStyle/>
              <a:p>
                <a:endParaRPr lang="en-US"/>
              </a:p>
            </p:txBody>
          </p:sp>
          <p:sp>
            <p:nvSpPr>
              <p:cNvPr id="75824" name="Freeform 148"/>
              <p:cNvSpPr>
                <a:spLocks/>
              </p:cNvSpPr>
              <p:nvPr/>
            </p:nvSpPr>
            <p:spPr bwMode="auto">
              <a:xfrm>
                <a:off x="4371" y="3353"/>
                <a:ext cx="14" cy="56"/>
              </a:xfrm>
              <a:custGeom>
                <a:avLst/>
                <a:gdLst>
                  <a:gd name="T0" fmla="*/ 0 w 14"/>
                  <a:gd name="T1" fmla="*/ 6 h 56"/>
                  <a:gd name="T2" fmla="*/ 1 w 14"/>
                  <a:gd name="T3" fmla="*/ 56 h 56"/>
                  <a:gd name="T4" fmla="*/ 12 w 14"/>
                  <a:gd name="T5" fmla="*/ 48 h 56"/>
                  <a:gd name="T6" fmla="*/ 14 w 14"/>
                  <a:gd name="T7" fmla="*/ 0 h 56"/>
                  <a:gd name="T8" fmla="*/ 0 w 14"/>
                  <a:gd name="T9" fmla="*/ 6 h 56"/>
                  <a:gd name="T10" fmla="*/ 0 w 14"/>
                  <a:gd name="T11" fmla="*/ 6 h 56"/>
                  <a:gd name="T12" fmla="*/ 0 60000 65536"/>
                  <a:gd name="T13" fmla="*/ 0 60000 65536"/>
                  <a:gd name="T14" fmla="*/ 0 60000 65536"/>
                  <a:gd name="T15" fmla="*/ 0 60000 65536"/>
                  <a:gd name="T16" fmla="*/ 0 60000 65536"/>
                  <a:gd name="T17" fmla="*/ 0 60000 65536"/>
                  <a:gd name="T18" fmla="*/ 0 w 14"/>
                  <a:gd name="T19" fmla="*/ 0 h 56"/>
                  <a:gd name="T20" fmla="*/ 14 w 1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4" h="56">
                    <a:moveTo>
                      <a:pt x="0" y="6"/>
                    </a:moveTo>
                    <a:lnTo>
                      <a:pt x="1" y="56"/>
                    </a:lnTo>
                    <a:lnTo>
                      <a:pt x="12" y="48"/>
                    </a:lnTo>
                    <a:lnTo>
                      <a:pt x="14" y="0"/>
                    </a:lnTo>
                    <a:lnTo>
                      <a:pt x="0" y="6"/>
                    </a:lnTo>
                    <a:close/>
                  </a:path>
                </a:pathLst>
              </a:custGeom>
              <a:solidFill>
                <a:srgbClr val="999975"/>
              </a:solidFill>
              <a:ln w="9525">
                <a:noFill/>
                <a:round/>
                <a:headEnd/>
                <a:tailEnd/>
              </a:ln>
            </p:spPr>
            <p:txBody>
              <a:bodyPr>
                <a:prstTxWarp prst="textNoShape">
                  <a:avLst/>
                </a:prstTxWarp>
              </a:bodyPr>
              <a:lstStyle/>
              <a:p>
                <a:endParaRPr lang="en-US"/>
              </a:p>
            </p:txBody>
          </p:sp>
          <p:sp>
            <p:nvSpPr>
              <p:cNvPr id="75825" name="Freeform 149"/>
              <p:cNvSpPr>
                <a:spLocks/>
              </p:cNvSpPr>
              <p:nvPr/>
            </p:nvSpPr>
            <p:spPr bwMode="auto">
              <a:xfrm>
                <a:off x="4222" y="3188"/>
                <a:ext cx="19" cy="66"/>
              </a:xfrm>
              <a:custGeom>
                <a:avLst/>
                <a:gdLst>
                  <a:gd name="T0" fmla="*/ 0 w 19"/>
                  <a:gd name="T1" fmla="*/ 0 h 66"/>
                  <a:gd name="T2" fmla="*/ 6 w 19"/>
                  <a:gd name="T3" fmla="*/ 59 h 66"/>
                  <a:gd name="T4" fmla="*/ 19 w 19"/>
                  <a:gd name="T5" fmla="*/ 66 h 66"/>
                  <a:gd name="T6" fmla="*/ 14 w 19"/>
                  <a:gd name="T7" fmla="*/ 5 h 66"/>
                  <a:gd name="T8" fmla="*/ 0 w 19"/>
                  <a:gd name="T9" fmla="*/ 0 h 66"/>
                  <a:gd name="T10" fmla="*/ 0 w 19"/>
                  <a:gd name="T11" fmla="*/ 0 h 66"/>
                  <a:gd name="T12" fmla="*/ 0 60000 65536"/>
                  <a:gd name="T13" fmla="*/ 0 60000 65536"/>
                  <a:gd name="T14" fmla="*/ 0 60000 65536"/>
                  <a:gd name="T15" fmla="*/ 0 60000 65536"/>
                  <a:gd name="T16" fmla="*/ 0 60000 65536"/>
                  <a:gd name="T17" fmla="*/ 0 60000 65536"/>
                  <a:gd name="T18" fmla="*/ 0 w 19"/>
                  <a:gd name="T19" fmla="*/ 0 h 66"/>
                  <a:gd name="T20" fmla="*/ 19 w 19"/>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9" h="66">
                    <a:moveTo>
                      <a:pt x="0" y="0"/>
                    </a:moveTo>
                    <a:lnTo>
                      <a:pt x="6" y="59"/>
                    </a:lnTo>
                    <a:lnTo>
                      <a:pt x="19" y="66"/>
                    </a:lnTo>
                    <a:lnTo>
                      <a:pt x="14" y="5"/>
                    </a:lnTo>
                    <a:lnTo>
                      <a:pt x="0" y="0"/>
                    </a:lnTo>
                    <a:close/>
                  </a:path>
                </a:pathLst>
              </a:custGeom>
              <a:solidFill>
                <a:srgbClr val="CCCCCC"/>
              </a:solidFill>
              <a:ln w="9525">
                <a:noFill/>
                <a:round/>
                <a:headEnd/>
                <a:tailEnd/>
              </a:ln>
            </p:spPr>
            <p:txBody>
              <a:bodyPr>
                <a:prstTxWarp prst="textNoShape">
                  <a:avLst/>
                </a:prstTxWarp>
              </a:bodyPr>
              <a:lstStyle/>
              <a:p>
                <a:endParaRPr lang="en-US"/>
              </a:p>
            </p:txBody>
          </p:sp>
          <p:sp>
            <p:nvSpPr>
              <p:cNvPr id="75826" name="Freeform 150"/>
              <p:cNvSpPr>
                <a:spLocks/>
              </p:cNvSpPr>
              <p:nvPr/>
            </p:nvSpPr>
            <p:spPr bwMode="auto">
              <a:xfrm>
                <a:off x="4248" y="3199"/>
                <a:ext cx="21" cy="70"/>
              </a:xfrm>
              <a:custGeom>
                <a:avLst/>
                <a:gdLst>
                  <a:gd name="T0" fmla="*/ 0 w 21"/>
                  <a:gd name="T1" fmla="*/ 0 h 70"/>
                  <a:gd name="T2" fmla="*/ 4 w 21"/>
                  <a:gd name="T3" fmla="*/ 62 h 70"/>
                  <a:gd name="T4" fmla="*/ 21 w 21"/>
                  <a:gd name="T5" fmla="*/ 70 h 70"/>
                  <a:gd name="T6" fmla="*/ 15 w 21"/>
                  <a:gd name="T7" fmla="*/ 6 h 70"/>
                  <a:gd name="T8" fmla="*/ 0 w 21"/>
                  <a:gd name="T9" fmla="*/ 0 h 70"/>
                  <a:gd name="T10" fmla="*/ 0 w 21"/>
                  <a:gd name="T11" fmla="*/ 0 h 70"/>
                  <a:gd name="T12" fmla="*/ 0 60000 65536"/>
                  <a:gd name="T13" fmla="*/ 0 60000 65536"/>
                  <a:gd name="T14" fmla="*/ 0 60000 65536"/>
                  <a:gd name="T15" fmla="*/ 0 60000 65536"/>
                  <a:gd name="T16" fmla="*/ 0 60000 65536"/>
                  <a:gd name="T17" fmla="*/ 0 60000 65536"/>
                  <a:gd name="T18" fmla="*/ 0 w 21"/>
                  <a:gd name="T19" fmla="*/ 0 h 70"/>
                  <a:gd name="T20" fmla="*/ 21 w 21"/>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21" h="70">
                    <a:moveTo>
                      <a:pt x="0" y="0"/>
                    </a:moveTo>
                    <a:lnTo>
                      <a:pt x="4" y="62"/>
                    </a:lnTo>
                    <a:lnTo>
                      <a:pt x="21" y="70"/>
                    </a:lnTo>
                    <a:lnTo>
                      <a:pt x="15" y="6"/>
                    </a:lnTo>
                    <a:lnTo>
                      <a:pt x="0" y="0"/>
                    </a:lnTo>
                    <a:close/>
                  </a:path>
                </a:pathLst>
              </a:custGeom>
              <a:solidFill>
                <a:srgbClr val="CCCCCC"/>
              </a:solidFill>
              <a:ln w="9525">
                <a:noFill/>
                <a:round/>
                <a:headEnd/>
                <a:tailEnd/>
              </a:ln>
            </p:spPr>
            <p:txBody>
              <a:bodyPr>
                <a:prstTxWarp prst="textNoShape">
                  <a:avLst/>
                </a:prstTxWarp>
              </a:bodyPr>
              <a:lstStyle/>
              <a:p>
                <a:endParaRPr lang="en-US"/>
              </a:p>
            </p:txBody>
          </p:sp>
          <p:sp>
            <p:nvSpPr>
              <p:cNvPr id="75827" name="Freeform 151"/>
              <p:cNvSpPr>
                <a:spLocks/>
              </p:cNvSpPr>
              <p:nvPr/>
            </p:nvSpPr>
            <p:spPr bwMode="auto">
              <a:xfrm>
                <a:off x="4275" y="3207"/>
                <a:ext cx="22" cy="75"/>
              </a:xfrm>
              <a:custGeom>
                <a:avLst/>
                <a:gdLst>
                  <a:gd name="T0" fmla="*/ 0 w 22"/>
                  <a:gd name="T1" fmla="*/ 0 h 75"/>
                  <a:gd name="T2" fmla="*/ 6 w 22"/>
                  <a:gd name="T3" fmla="*/ 67 h 75"/>
                  <a:gd name="T4" fmla="*/ 22 w 22"/>
                  <a:gd name="T5" fmla="*/ 75 h 75"/>
                  <a:gd name="T6" fmla="*/ 14 w 22"/>
                  <a:gd name="T7" fmla="*/ 6 h 75"/>
                  <a:gd name="T8" fmla="*/ 0 w 22"/>
                  <a:gd name="T9" fmla="*/ 0 h 75"/>
                  <a:gd name="T10" fmla="*/ 0 w 22"/>
                  <a:gd name="T11" fmla="*/ 0 h 75"/>
                  <a:gd name="T12" fmla="*/ 0 60000 65536"/>
                  <a:gd name="T13" fmla="*/ 0 60000 65536"/>
                  <a:gd name="T14" fmla="*/ 0 60000 65536"/>
                  <a:gd name="T15" fmla="*/ 0 60000 65536"/>
                  <a:gd name="T16" fmla="*/ 0 60000 65536"/>
                  <a:gd name="T17" fmla="*/ 0 60000 65536"/>
                  <a:gd name="T18" fmla="*/ 0 w 22"/>
                  <a:gd name="T19" fmla="*/ 0 h 75"/>
                  <a:gd name="T20" fmla="*/ 22 w 22"/>
                  <a:gd name="T21" fmla="*/ 75 h 75"/>
                </a:gdLst>
                <a:ahLst/>
                <a:cxnLst>
                  <a:cxn ang="T12">
                    <a:pos x="T0" y="T1"/>
                  </a:cxn>
                  <a:cxn ang="T13">
                    <a:pos x="T2" y="T3"/>
                  </a:cxn>
                  <a:cxn ang="T14">
                    <a:pos x="T4" y="T5"/>
                  </a:cxn>
                  <a:cxn ang="T15">
                    <a:pos x="T6" y="T7"/>
                  </a:cxn>
                  <a:cxn ang="T16">
                    <a:pos x="T8" y="T9"/>
                  </a:cxn>
                  <a:cxn ang="T17">
                    <a:pos x="T10" y="T11"/>
                  </a:cxn>
                </a:cxnLst>
                <a:rect l="T18" t="T19" r="T20" b="T21"/>
                <a:pathLst>
                  <a:path w="22" h="75">
                    <a:moveTo>
                      <a:pt x="0" y="0"/>
                    </a:moveTo>
                    <a:lnTo>
                      <a:pt x="6" y="67"/>
                    </a:lnTo>
                    <a:lnTo>
                      <a:pt x="22" y="75"/>
                    </a:lnTo>
                    <a:lnTo>
                      <a:pt x="14" y="6"/>
                    </a:lnTo>
                    <a:lnTo>
                      <a:pt x="0" y="0"/>
                    </a:lnTo>
                    <a:close/>
                  </a:path>
                </a:pathLst>
              </a:custGeom>
              <a:solidFill>
                <a:srgbClr val="CCCCCC"/>
              </a:solidFill>
              <a:ln w="9525">
                <a:noFill/>
                <a:round/>
                <a:headEnd/>
                <a:tailEnd/>
              </a:ln>
            </p:spPr>
            <p:txBody>
              <a:bodyPr>
                <a:prstTxWarp prst="textNoShape">
                  <a:avLst/>
                </a:prstTxWarp>
              </a:bodyPr>
              <a:lstStyle/>
              <a:p>
                <a:endParaRPr lang="en-US"/>
              </a:p>
            </p:txBody>
          </p:sp>
          <p:sp>
            <p:nvSpPr>
              <p:cNvPr id="75828" name="Freeform 152"/>
              <p:cNvSpPr>
                <a:spLocks/>
              </p:cNvSpPr>
              <p:nvPr/>
            </p:nvSpPr>
            <p:spPr bwMode="auto">
              <a:xfrm>
                <a:off x="4303" y="3219"/>
                <a:ext cx="24" cy="76"/>
              </a:xfrm>
              <a:custGeom>
                <a:avLst/>
                <a:gdLst>
                  <a:gd name="T0" fmla="*/ 0 w 24"/>
                  <a:gd name="T1" fmla="*/ 0 h 76"/>
                  <a:gd name="T2" fmla="*/ 5 w 24"/>
                  <a:gd name="T3" fmla="*/ 65 h 76"/>
                  <a:gd name="T4" fmla="*/ 24 w 24"/>
                  <a:gd name="T5" fmla="*/ 76 h 76"/>
                  <a:gd name="T6" fmla="*/ 22 w 24"/>
                  <a:gd name="T7" fmla="*/ 8 h 76"/>
                  <a:gd name="T8" fmla="*/ 0 w 24"/>
                  <a:gd name="T9" fmla="*/ 0 h 76"/>
                  <a:gd name="T10" fmla="*/ 0 w 24"/>
                  <a:gd name="T11" fmla="*/ 0 h 76"/>
                  <a:gd name="T12" fmla="*/ 0 60000 65536"/>
                  <a:gd name="T13" fmla="*/ 0 60000 65536"/>
                  <a:gd name="T14" fmla="*/ 0 60000 65536"/>
                  <a:gd name="T15" fmla="*/ 0 60000 65536"/>
                  <a:gd name="T16" fmla="*/ 0 60000 65536"/>
                  <a:gd name="T17" fmla="*/ 0 60000 65536"/>
                  <a:gd name="T18" fmla="*/ 0 w 24"/>
                  <a:gd name="T19" fmla="*/ 0 h 76"/>
                  <a:gd name="T20" fmla="*/ 24 w 24"/>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24" h="76">
                    <a:moveTo>
                      <a:pt x="0" y="0"/>
                    </a:moveTo>
                    <a:lnTo>
                      <a:pt x="5" y="65"/>
                    </a:lnTo>
                    <a:lnTo>
                      <a:pt x="24" y="76"/>
                    </a:lnTo>
                    <a:lnTo>
                      <a:pt x="22" y="8"/>
                    </a:lnTo>
                    <a:lnTo>
                      <a:pt x="0" y="0"/>
                    </a:lnTo>
                    <a:close/>
                  </a:path>
                </a:pathLst>
              </a:custGeom>
              <a:solidFill>
                <a:srgbClr val="CCCCCC"/>
              </a:solidFill>
              <a:ln w="9525">
                <a:noFill/>
                <a:round/>
                <a:headEnd/>
                <a:tailEnd/>
              </a:ln>
            </p:spPr>
            <p:txBody>
              <a:bodyPr>
                <a:prstTxWarp prst="textNoShape">
                  <a:avLst/>
                </a:prstTxWarp>
              </a:bodyPr>
              <a:lstStyle/>
              <a:p>
                <a:endParaRPr lang="en-US"/>
              </a:p>
            </p:txBody>
          </p:sp>
          <p:sp>
            <p:nvSpPr>
              <p:cNvPr id="75829" name="Freeform 153"/>
              <p:cNvSpPr>
                <a:spLocks/>
              </p:cNvSpPr>
              <p:nvPr/>
            </p:nvSpPr>
            <p:spPr bwMode="auto">
              <a:xfrm>
                <a:off x="4228" y="3263"/>
                <a:ext cx="19" cy="61"/>
              </a:xfrm>
              <a:custGeom>
                <a:avLst/>
                <a:gdLst>
                  <a:gd name="T0" fmla="*/ 0 w 19"/>
                  <a:gd name="T1" fmla="*/ 0 h 61"/>
                  <a:gd name="T2" fmla="*/ 2 w 19"/>
                  <a:gd name="T3" fmla="*/ 51 h 61"/>
                  <a:gd name="T4" fmla="*/ 19 w 19"/>
                  <a:gd name="T5" fmla="*/ 61 h 61"/>
                  <a:gd name="T6" fmla="*/ 13 w 19"/>
                  <a:gd name="T7" fmla="*/ 7 h 61"/>
                  <a:gd name="T8" fmla="*/ 0 w 19"/>
                  <a:gd name="T9" fmla="*/ 0 h 61"/>
                  <a:gd name="T10" fmla="*/ 0 w 19"/>
                  <a:gd name="T11" fmla="*/ 0 h 61"/>
                  <a:gd name="T12" fmla="*/ 0 60000 65536"/>
                  <a:gd name="T13" fmla="*/ 0 60000 65536"/>
                  <a:gd name="T14" fmla="*/ 0 60000 65536"/>
                  <a:gd name="T15" fmla="*/ 0 60000 65536"/>
                  <a:gd name="T16" fmla="*/ 0 60000 65536"/>
                  <a:gd name="T17" fmla="*/ 0 60000 65536"/>
                  <a:gd name="T18" fmla="*/ 0 w 19"/>
                  <a:gd name="T19" fmla="*/ 0 h 61"/>
                  <a:gd name="T20" fmla="*/ 19 w 19"/>
                  <a:gd name="T21" fmla="*/ 61 h 61"/>
                </a:gdLst>
                <a:ahLst/>
                <a:cxnLst>
                  <a:cxn ang="T12">
                    <a:pos x="T0" y="T1"/>
                  </a:cxn>
                  <a:cxn ang="T13">
                    <a:pos x="T2" y="T3"/>
                  </a:cxn>
                  <a:cxn ang="T14">
                    <a:pos x="T4" y="T5"/>
                  </a:cxn>
                  <a:cxn ang="T15">
                    <a:pos x="T6" y="T7"/>
                  </a:cxn>
                  <a:cxn ang="T16">
                    <a:pos x="T8" y="T9"/>
                  </a:cxn>
                  <a:cxn ang="T17">
                    <a:pos x="T10" y="T11"/>
                  </a:cxn>
                </a:cxnLst>
                <a:rect l="T18" t="T19" r="T20" b="T21"/>
                <a:pathLst>
                  <a:path w="19" h="61">
                    <a:moveTo>
                      <a:pt x="0" y="0"/>
                    </a:moveTo>
                    <a:lnTo>
                      <a:pt x="2" y="51"/>
                    </a:lnTo>
                    <a:lnTo>
                      <a:pt x="19" y="61"/>
                    </a:lnTo>
                    <a:lnTo>
                      <a:pt x="13" y="7"/>
                    </a:lnTo>
                    <a:lnTo>
                      <a:pt x="0" y="0"/>
                    </a:lnTo>
                    <a:close/>
                  </a:path>
                </a:pathLst>
              </a:custGeom>
              <a:solidFill>
                <a:srgbClr val="CCCCCC"/>
              </a:solidFill>
              <a:ln w="9525">
                <a:noFill/>
                <a:round/>
                <a:headEnd/>
                <a:tailEnd/>
              </a:ln>
            </p:spPr>
            <p:txBody>
              <a:bodyPr>
                <a:prstTxWarp prst="textNoShape">
                  <a:avLst/>
                </a:prstTxWarp>
              </a:bodyPr>
              <a:lstStyle/>
              <a:p>
                <a:endParaRPr lang="en-US"/>
              </a:p>
            </p:txBody>
          </p:sp>
          <p:sp>
            <p:nvSpPr>
              <p:cNvPr id="75830" name="Freeform 154"/>
              <p:cNvSpPr>
                <a:spLocks/>
              </p:cNvSpPr>
              <p:nvPr/>
            </p:nvSpPr>
            <p:spPr bwMode="auto">
              <a:xfrm>
                <a:off x="4251" y="3276"/>
                <a:ext cx="18" cy="62"/>
              </a:xfrm>
              <a:custGeom>
                <a:avLst/>
                <a:gdLst>
                  <a:gd name="T0" fmla="*/ 0 w 18"/>
                  <a:gd name="T1" fmla="*/ 0 h 62"/>
                  <a:gd name="T2" fmla="*/ 4 w 18"/>
                  <a:gd name="T3" fmla="*/ 51 h 62"/>
                  <a:gd name="T4" fmla="*/ 18 w 18"/>
                  <a:gd name="T5" fmla="*/ 62 h 62"/>
                  <a:gd name="T6" fmla="*/ 15 w 18"/>
                  <a:gd name="T7" fmla="*/ 6 h 62"/>
                  <a:gd name="T8" fmla="*/ 0 w 18"/>
                  <a:gd name="T9" fmla="*/ 0 h 62"/>
                  <a:gd name="T10" fmla="*/ 0 w 18"/>
                  <a:gd name="T11" fmla="*/ 0 h 62"/>
                  <a:gd name="T12" fmla="*/ 0 60000 65536"/>
                  <a:gd name="T13" fmla="*/ 0 60000 65536"/>
                  <a:gd name="T14" fmla="*/ 0 60000 65536"/>
                  <a:gd name="T15" fmla="*/ 0 60000 65536"/>
                  <a:gd name="T16" fmla="*/ 0 60000 65536"/>
                  <a:gd name="T17" fmla="*/ 0 60000 65536"/>
                  <a:gd name="T18" fmla="*/ 0 w 18"/>
                  <a:gd name="T19" fmla="*/ 0 h 62"/>
                  <a:gd name="T20" fmla="*/ 18 w 18"/>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18" h="62">
                    <a:moveTo>
                      <a:pt x="0" y="0"/>
                    </a:moveTo>
                    <a:lnTo>
                      <a:pt x="4" y="51"/>
                    </a:lnTo>
                    <a:lnTo>
                      <a:pt x="18" y="62"/>
                    </a:lnTo>
                    <a:lnTo>
                      <a:pt x="15" y="6"/>
                    </a:lnTo>
                    <a:lnTo>
                      <a:pt x="0" y="0"/>
                    </a:lnTo>
                    <a:close/>
                  </a:path>
                </a:pathLst>
              </a:custGeom>
              <a:solidFill>
                <a:srgbClr val="CCCCCC"/>
              </a:solidFill>
              <a:ln w="9525">
                <a:noFill/>
                <a:round/>
                <a:headEnd/>
                <a:tailEnd/>
              </a:ln>
            </p:spPr>
            <p:txBody>
              <a:bodyPr>
                <a:prstTxWarp prst="textNoShape">
                  <a:avLst/>
                </a:prstTxWarp>
              </a:bodyPr>
              <a:lstStyle/>
              <a:p>
                <a:endParaRPr lang="en-US"/>
              </a:p>
            </p:txBody>
          </p:sp>
          <p:sp>
            <p:nvSpPr>
              <p:cNvPr id="75831" name="Freeform 155"/>
              <p:cNvSpPr>
                <a:spLocks/>
              </p:cNvSpPr>
              <p:nvPr/>
            </p:nvSpPr>
            <p:spPr bwMode="auto">
              <a:xfrm>
                <a:off x="4275" y="3286"/>
                <a:ext cx="20" cy="67"/>
              </a:xfrm>
              <a:custGeom>
                <a:avLst/>
                <a:gdLst>
                  <a:gd name="T0" fmla="*/ 0 w 20"/>
                  <a:gd name="T1" fmla="*/ 0 h 67"/>
                  <a:gd name="T2" fmla="*/ 5 w 20"/>
                  <a:gd name="T3" fmla="*/ 55 h 67"/>
                  <a:gd name="T4" fmla="*/ 20 w 20"/>
                  <a:gd name="T5" fmla="*/ 67 h 67"/>
                  <a:gd name="T6" fmla="*/ 19 w 20"/>
                  <a:gd name="T7" fmla="*/ 10 h 67"/>
                  <a:gd name="T8" fmla="*/ 0 w 20"/>
                  <a:gd name="T9" fmla="*/ 0 h 67"/>
                  <a:gd name="T10" fmla="*/ 0 w 20"/>
                  <a:gd name="T11" fmla="*/ 0 h 67"/>
                  <a:gd name="T12" fmla="*/ 0 60000 65536"/>
                  <a:gd name="T13" fmla="*/ 0 60000 65536"/>
                  <a:gd name="T14" fmla="*/ 0 60000 65536"/>
                  <a:gd name="T15" fmla="*/ 0 60000 65536"/>
                  <a:gd name="T16" fmla="*/ 0 60000 65536"/>
                  <a:gd name="T17" fmla="*/ 0 60000 65536"/>
                  <a:gd name="T18" fmla="*/ 0 w 20"/>
                  <a:gd name="T19" fmla="*/ 0 h 67"/>
                  <a:gd name="T20" fmla="*/ 20 w 20"/>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20" h="67">
                    <a:moveTo>
                      <a:pt x="0" y="0"/>
                    </a:moveTo>
                    <a:lnTo>
                      <a:pt x="5" y="55"/>
                    </a:lnTo>
                    <a:lnTo>
                      <a:pt x="20" y="67"/>
                    </a:lnTo>
                    <a:lnTo>
                      <a:pt x="19" y="10"/>
                    </a:lnTo>
                    <a:lnTo>
                      <a:pt x="0" y="0"/>
                    </a:lnTo>
                    <a:close/>
                  </a:path>
                </a:pathLst>
              </a:custGeom>
              <a:solidFill>
                <a:srgbClr val="CCCCCC"/>
              </a:solidFill>
              <a:ln w="9525">
                <a:noFill/>
                <a:round/>
                <a:headEnd/>
                <a:tailEnd/>
              </a:ln>
            </p:spPr>
            <p:txBody>
              <a:bodyPr>
                <a:prstTxWarp prst="textNoShape">
                  <a:avLst/>
                </a:prstTxWarp>
              </a:bodyPr>
              <a:lstStyle/>
              <a:p>
                <a:endParaRPr lang="en-US"/>
              </a:p>
            </p:txBody>
          </p:sp>
          <p:sp>
            <p:nvSpPr>
              <p:cNvPr id="75832" name="Freeform 156"/>
              <p:cNvSpPr>
                <a:spLocks/>
              </p:cNvSpPr>
              <p:nvPr/>
            </p:nvSpPr>
            <p:spPr bwMode="auto">
              <a:xfrm>
                <a:off x="4253" y="3338"/>
                <a:ext cx="21" cy="65"/>
              </a:xfrm>
              <a:custGeom>
                <a:avLst/>
                <a:gdLst>
                  <a:gd name="T0" fmla="*/ 0 w 21"/>
                  <a:gd name="T1" fmla="*/ 0 h 65"/>
                  <a:gd name="T2" fmla="*/ 8 w 21"/>
                  <a:gd name="T3" fmla="*/ 58 h 65"/>
                  <a:gd name="T4" fmla="*/ 21 w 21"/>
                  <a:gd name="T5" fmla="*/ 65 h 65"/>
                  <a:gd name="T6" fmla="*/ 18 w 21"/>
                  <a:gd name="T7" fmla="*/ 9 h 65"/>
                  <a:gd name="T8" fmla="*/ 0 w 21"/>
                  <a:gd name="T9" fmla="*/ 0 h 65"/>
                  <a:gd name="T10" fmla="*/ 0 w 21"/>
                  <a:gd name="T11" fmla="*/ 0 h 65"/>
                  <a:gd name="T12" fmla="*/ 0 60000 65536"/>
                  <a:gd name="T13" fmla="*/ 0 60000 65536"/>
                  <a:gd name="T14" fmla="*/ 0 60000 65536"/>
                  <a:gd name="T15" fmla="*/ 0 60000 65536"/>
                  <a:gd name="T16" fmla="*/ 0 60000 65536"/>
                  <a:gd name="T17" fmla="*/ 0 60000 65536"/>
                  <a:gd name="T18" fmla="*/ 0 w 21"/>
                  <a:gd name="T19" fmla="*/ 0 h 65"/>
                  <a:gd name="T20" fmla="*/ 21 w 21"/>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21" h="65">
                    <a:moveTo>
                      <a:pt x="0" y="0"/>
                    </a:moveTo>
                    <a:lnTo>
                      <a:pt x="8" y="58"/>
                    </a:lnTo>
                    <a:lnTo>
                      <a:pt x="21" y="65"/>
                    </a:lnTo>
                    <a:lnTo>
                      <a:pt x="18" y="9"/>
                    </a:lnTo>
                    <a:lnTo>
                      <a:pt x="0" y="0"/>
                    </a:lnTo>
                    <a:close/>
                  </a:path>
                </a:pathLst>
              </a:custGeom>
              <a:solidFill>
                <a:srgbClr val="CCCCCC"/>
              </a:solidFill>
              <a:ln w="9525">
                <a:noFill/>
                <a:round/>
                <a:headEnd/>
                <a:tailEnd/>
              </a:ln>
            </p:spPr>
            <p:txBody>
              <a:bodyPr>
                <a:prstTxWarp prst="textNoShape">
                  <a:avLst/>
                </a:prstTxWarp>
              </a:bodyPr>
              <a:lstStyle/>
              <a:p>
                <a:endParaRPr lang="en-US"/>
              </a:p>
            </p:txBody>
          </p:sp>
          <p:sp>
            <p:nvSpPr>
              <p:cNvPr id="75833" name="Freeform 157"/>
              <p:cNvSpPr>
                <a:spLocks/>
              </p:cNvSpPr>
              <p:nvPr/>
            </p:nvSpPr>
            <p:spPr bwMode="auto">
              <a:xfrm>
                <a:off x="4260" y="3403"/>
                <a:ext cx="14" cy="68"/>
              </a:xfrm>
              <a:custGeom>
                <a:avLst/>
                <a:gdLst>
                  <a:gd name="T0" fmla="*/ 0 w 14"/>
                  <a:gd name="T1" fmla="*/ 0 h 68"/>
                  <a:gd name="T2" fmla="*/ 4 w 14"/>
                  <a:gd name="T3" fmla="*/ 59 h 68"/>
                  <a:gd name="T4" fmla="*/ 14 w 14"/>
                  <a:gd name="T5" fmla="*/ 68 h 68"/>
                  <a:gd name="T6" fmla="*/ 12 w 14"/>
                  <a:gd name="T7" fmla="*/ 6 h 68"/>
                  <a:gd name="T8" fmla="*/ 0 w 14"/>
                  <a:gd name="T9" fmla="*/ 0 h 68"/>
                  <a:gd name="T10" fmla="*/ 0 w 14"/>
                  <a:gd name="T11" fmla="*/ 0 h 68"/>
                  <a:gd name="T12" fmla="*/ 0 60000 65536"/>
                  <a:gd name="T13" fmla="*/ 0 60000 65536"/>
                  <a:gd name="T14" fmla="*/ 0 60000 65536"/>
                  <a:gd name="T15" fmla="*/ 0 60000 65536"/>
                  <a:gd name="T16" fmla="*/ 0 60000 65536"/>
                  <a:gd name="T17" fmla="*/ 0 60000 65536"/>
                  <a:gd name="T18" fmla="*/ 0 w 14"/>
                  <a:gd name="T19" fmla="*/ 0 h 68"/>
                  <a:gd name="T20" fmla="*/ 14 w 14"/>
                  <a:gd name="T21" fmla="*/ 68 h 68"/>
                </a:gdLst>
                <a:ahLst/>
                <a:cxnLst>
                  <a:cxn ang="T12">
                    <a:pos x="T0" y="T1"/>
                  </a:cxn>
                  <a:cxn ang="T13">
                    <a:pos x="T2" y="T3"/>
                  </a:cxn>
                  <a:cxn ang="T14">
                    <a:pos x="T4" y="T5"/>
                  </a:cxn>
                  <a:cxn ang="T15">
                    <a:pos x="T6" y="T7"/>
                  </a:cxn>
                  <a:cxn ang="T16">
                    <a:pos x="T8" y="T9"/>
                  </a:cxn>
                  <a:cxn ang="T17">
                    <a:pos x="T10" y="T11"/>
                  </a:cxn>
                </a:cxnLst>
                <a:rect l="T18" t="T19" r="T20" b="T21"/>
                <a:pathLst>
                  <a:path w="14" h="68">
                    <a:moveTo>
                      <a:pt x="0" y="0"/>
                    </a:moveTo>
                    <a:lnTo>
                      <a:pt x="4" y="59"/>
                    </a:lnTo>
                    <a:lnTo>
                      <a:pt x="14" y="68"/>
                    </a:lnTo>
                    <a:lnTo>
                      <a:pt x="12" y="6"/>
                    </a:lnTo>
                    <a:lnTo>
                      <a:pt x="0" y="0"/>
                    </a:lnTo>
                    <a:close/>
                  </a:path>
                </a:pathLst>
              </a:custGeom>
              <a:solidFill>
                <a:srgbClr val="CCCCCC"/>
              </a:solidFill>
              <a:ln w="9525">
                <a:noFill/>
                <a:round/>
                <a:headEnd/>
                <a:tailEnd/>
              </a:ln>
            </p:spPr>
            <p:txBody>
              <a:bodyPr>
                <a:prstTxWarp prst="textNoShape">
                  <a:avLst/>
                </a:prstTxWarp>
              </a:bodyPr>
              <a:lstStyle/>
              <a:p>
                <a:endParaRPr lang="en-US"/>
              </a:p>
            </p:txBody>
          </p:sp>
          <p:sp>
            <p:nvSpPr>
              <p:cNvPr id="75834" name="Freeform 158"/>
              <p:cNvSpPr>
                <a:spLocks/>
              </p:cNvSpPr>
              <p:nvPr/>
            </p:nvSpPr>
            <p:spPr bwMode="auto">
              <a:xfrm>
                <a:off x="4347" y="3509"/>
                <a:ext cx="114" cy="126"/>
              </a:xfrm>
              <a:custGeom>
                <a:avLst/>
                <a:gdLst>
                  <a:gd name="T0" fmla="*/ 0 w 114"/>
                  <a:gd name="T1" fmla="*/ 50 h 126"/>
                  <a:gd name="T2" fmla="*/ 1 w 114"/>
                  <a:gd name="T3" fmla="*/ 126 h 126"/>
                  <a:gd name="T4" fmla="*/ 114 w 114"/>
                  <a:gd name="T5" fmla="*/ 45 h 126"/>
                  <a:gd name="T6" fmla="*/ 114 w 114"/>
                  <a:gd name="T7" fmla="*/ 0 h 126"/>
                  <a:gd name="T8" fmla="*/ 0 w 114"/>
                  <a:gd name="T9" fmla="*/ 50 h 126"/>
                  <a:gd name="T10" fmla="*/ 0 w 114"/>
                  <a:gd name="T11" fmla="*/ 50 h 126"/>
                  <a:gd name="T12" fmla="*/ 0 60000 65536"/>
                  <a:gd name="T13" fmla="*/ 0 60000 65536"/>
                  <a:gd name="T14" fmla="*/ 0 60000 65536"/>
                  <a:gd name="T15" fmla="*/ 0 60000 65536"/>
                  <a:gd name="T16" fmla="*/ 0 60000 65536"/>
                  <a:gd name="T17" fmla="*/ 0 60000 65536"/>
                  <a:gd name="T18" fmla="*/ 0 w 114"/>
                  <a:gd name="T19" fmla="*/ 0 h 126"/>
                  <a:gd name="T20" fmla="*/ 114 w 114"/>
                  <a:gd name="T21" fmla="*/ 126 h 126"/>
                </a:gdLst>
                <a:ahLst/>
                <a:cxnLst>
                  <a:cxn ang="T12">
                    <a:pos x="T0" y="T1"/>
                  </a:cxn>
                  <a:cxn ang="T13">
                    <a:pos x="T2" y="T3"/>
                  </a:cxn>
                  <a:cxn ang="T14">
                    <a:pos x="T4" y="T5"/>
                  </a:cxn>
                  <a:cxn ang="T15">
                    <a:pos x="T6" y="T7"/>
                  </a:cxn>
                  <a:cxn ang="T16">
                    <a:pos x="T8" y="T9"/>
                  </a:cxn>
                  <a:cxn ang="T17">
                    <a:pos x="T10" y="T11"/>
                  </a:cxn>
                </a:cxnLst>
                <a:rect l="T18" t="T19" r="T20" b="T21"/>
                <a:pathLst>
                  <a:path w="114" h="126">
                    <a:moveTo>
                      <a:pt x="0" y="50"/>
                    </a:moveTo>
                    <a:lnTo>
                      <a:pt x="1" y="126"/>
                    </a:lnTo>
                    <a:lnTo>
                      <a:pt x="114" y="45"/>
                    </a:lnTo>
                    <a:lnTo>
                      <a:pt x="114" y="0"/>
                    </a:lnTo>
                    <a:lnTo>
                      <a:pt x="0" y="50"/>
                    </a:lnTo>
                    <a:close/>
                  </a:path>
                </a:pathLst>
              </a:custGeom>
              <a:solidFill>
                <a:srgbClr val="B3B38A"/>
              </a:solidFill>
              <a:ln w="9525">
                <a:noFill/>
                <a:round/>
                <a:headEnd/>
                <a:tailEnd/>
              </a:ln>
            </p:spPr>
            <p:txBody>
              <a:bodyPr>
                <a:prstTxWarp prst="textNoShape">
                  <a:avLst/>
                </a:prstTxWarp>
              </a:bodyPr>
              <a:lstStyle/>
              <a:p>
                <a:endParaRPr lang="en-US"/>
              </a:p>
            </p:txBody>
          </p:sp>
          <p:sp>
            <p:nvSpPr>
              <p:cNvPr id="75835" name="Freeform 159"/>
              <p:cNvSpPr>
                <a:spLocks/>
              </p:cNvSpPr>
              <p:nvPr/>
            </p:nvSpPr>
            <p:spPr bwMode="auto">
              <a:xfrm>
                <a:off x="4525" y="3028"/>
                <a:ext cx="135" cy="476"/>
              </a:xfrm>
              <a:custGeom>
                <a:avLst/>
                <a:gdLst>
                  <a:gd name="T0" fmla="*/ 27 w 135"/>
                  <a:gd name="T1" fmla="*/ 27 h 476"/>
                  <a:gd name="T2" fmla="*/ 0 w 135"/>
                  <a:gd name="T3" fmla="*/ 476 h 476"/>
                  <a:gd name="T4" fmla="*/ 104 w 135"/>
                  <a:gd name="T5" fmla="*/ 400 h 476"/>
                  <a:gd name="T6" fmla="*/ 135 w 135"/>
                  <a:gd name="T7" fmla="*/ 0 h 476"/>
                  <a:gd name="T8" fmla="*/ 134 w 135"/>
                  <a:gd name="T9" fmla="*/ 0 h 476"/>
                  <a:gd name="T10" fmla="*/ 131 w 135"/>
                  <a:gd name="T11" fmla="*/ 0 h 476"/>
                  <a:gd name="T12" fmla="*/ 129 w 135"/>
                  <a:gd name="T13" fmla="*/ 0 h 476"/>
                  <a:gd name="T14" fmla="*/ 127 w 135"/>
                  <a:gd name="T15" fmla="*/ 1 h 476"/>
                  <a:gd name="T16" fmla="*/ 125 w 135"/>
                  <a:gd name="T17" fmla="*/ 1 h 476"/>
                  <a:gd name="T18" fmla="*/ 123 w 135"/>
                  <a:gd name="T19" fmla="*/ 2 h 476"/>
                  <a:gd name="T20" fmla="*/ 120 w 135"/>
                  <a:gd name="T21" fmla="*/ 2 h 476"/>
                  <a:gd name="T22" fmla="*/ 117 w 135"/>
                  <a:gd name="T23" fmla="*/ 3 h 476"/>
                  <a:gd name="T24" fmla="*/ 114 w 135"/>
                  <a:gd name="T25" fmla="*/ 4 h 476"/>
                  <a:gd name="T26" fmla="*/ 111 w 135"/>
                  <a:gd name="T27" fmla="*/ 5 h 476"/>
                  <a:gd name="T28" fmla="*/ 107 w 135"/>
                  <a:gd name="T29" fmla="*/ 5 h 476"/>
                  <a:gd name="T30" fmla="*/ 104 w 135"/>
                  <a:gd name="T31" fmla="*/ 5 h 476"/>
                  <a:gd name="T32" fmla="*/ 101 w 135"/>
                  <a:gd name="T33" fmla="*/ 6 h 476"/>
                  <a:gd name="T34" fmla="*/ 97 w 135"/>
                  <a:gd name="T35" fmla="*/ 7 h 476"/>
                  <a:gd name="T36" fmla="*/ 93 w 135"/>
                  <a:gd name="T37" fmla="*/ 8 h 476"/>
                  <a:gd name="T38" fmla="*/ 90 w 135"/>
                  <a:gd name="T39" fmla="*/ 8 h 476"/>
                  <a:gd name="T40" fmla="*/ 86 w 135"/>
                  <a:gd name="T41" fmla="*/ 9 h 476"/>
                  <a:gd name="T42" fmla="*/ 83 w 135"/>
                  <a:gd name="T43" fmla="*/ 11 h 476"/>
                  <a:gd name="T44" fmla="*/ 79 w 135"/>
                  <a:gd name="T45" fmla="*/ 11 h 476"/>
                  <a:gd name="T46" fmla="*/ 76 w 135"/>
                  <a:gd name="T47" fmla="*/ 12 h 476"/>
                  <a:gd name="T48" fmla="*/ 73 w 135"/>
                  <a:gd name="T49" fmla="*/ 13 h 476"/>
                  <a:gd name="T50" fmla="*/ 70 w 135"/>
                  <a:gd name="T51" fmla="*/ 14 h 476"/>
                  <a:gd name="T52" fmla="*/ 67 w 135"/>
                  <a:gd name="T53" fmla="*/ 14 h 476"/>
                  <a:gd name="T54" fmla="*/ 65 w 135"/>
                  <a:gd name="T55" fmla="*/ 15 h 476"/>
                  <a:gd name="T56" fmla="*/ 63 w 135"/>
                  <a:gd name="T57" fmla="*/ 16 h 476"/>
                  <a:gd name="T58" fmla="*/ 61 w 135"/>
                  <a:gd name="T59" fmla="*/ 17 h 476"/>
                  <a:gd name="T60" fmla="*/ 58 w 135"/>
                  <a:gd name="T61" fmla="*/ 18 h 476"/>
                  <a:gd name="T62" fmla="*/ 57 w 135"/>
                  <a:gd name="T63" fmla="*/ 19 h 476"/>
                  <a:gd name="T64" fmla="*/ 54 w 135"/>
                  <a:gd name="T65" fmla="*/ 20 h 476"/>
                  <a:gd name="T66" fmla="*/ 51 w 135"/>
                  <a:gd name="T67" fmla="*/ 21 h 476"/>
                  <a:gd name="T68" fmla="*/ 48 w 135"/>
                  <a:gd name="T69" fmla="*/ 21 h 476"/>
                  <a:gd name="T70" fmla="*/ 46 w 135"/>
                  <a:gd name="T71" fmla="*/ 22 h 476"/>
                  <a:gd name="T72" fmla="*/ 44 w 135"/>
                  <a:gd name="T73" fmla="*/ 23 h 476"/>
                  <a:gd name="T74" fmla="*/ 41 w 135"/>
                  <a:gd name="T75" fmla="*/ 24 h 476"/>
                  <a:gd name="T76" fmla="*/ 38 w 135"/>
                  <a:gd name="T77" fmla="*/ 24 h 476"/>
                  <a:gd name="T78" fmla="*/ 35 w 135"/>
                  <a:gd name="T79" fmla="*/ 24 h 476"/>
                  <a:gd name="T80" fmla="*/ 33 w 135"/>
                  <a:gd name="T81" fmla="*/ 25 h 476"/>
                  <a:gd name="T82" fmla="*/ 31 w 135"/>
                  <a:gd name="T83" fmla="*/ 26 h 476"/>
                  <a:gd name="T84" fmla="*/ 28 w 135"/>
                  <a:gd name="T85" fmla="*/ 26 h 476"/>
                  <a:gd name="T86" fmla="*/ 27 w 135"/>
                  <a:gd name="T87" fmla="*/ 27 h 476"/>
                  <a:gd name="T88" fmla="*/ 27 w 135"/>
                  <a:gd name="T89" fmla="*/ 27 h 47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5"/>
                  <a:gd name="T136" fmla="*/ 0 h 476"/>
                  <a:gd name="T137" fmla="*/ 135 w 135"/>
                  <a:gd name="T138" fmla="*/ 476 h 47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35" h="476">
                    <a:moveTo>
                      <a:pt x="27" y="27"/>
                    </a:moveTo>
                    <a:lnTo>
                      <a:pt x="0" y="476"/>
                    </a:lnTo>
                    <a:lnTo>
                      <a:pt x="104" y="400"/>
                    </a:lnTo>
                    <a:lnTo>
                      <a:pt x="135" y="0"/>
                    </a:lnTo>
                    <a:lnTo>
                      <a:pt x="134" y="0"/>
                    </a:lnTo>
                    <a:lnTo>
                      <a:pt x="131" y="0"/>
                    </a:lnTo>
                    <a:lnTo>
                      <a:pt x="129" y="0"/>
                    </a:lnTo>
                    <a:lnTo>
                      <a:pt x="127" y="1"/>
                    </a:lnTo>
                    <a:lnTo>
                      <a:pt x="125" y="1"/>
                    </a:lnTo>
                    <a:lnTo>
                      <a:pt x="123" y="2"/>
                    </a:lnTo>
                    <a:lnTo>
                      <a:pt x="120" y="2"/>
                    </a:lnTo>
                    <a:lnTo>
                      <a:pt x="117" y="3"/>
                    </a:lnTo>
                    <a:lnTo>
                      <a:pt x="114" y="4"/>
                    </a:lnTo>
                    <a:lnTo>
                      <a:pt x="111" y="5"/>
                    </a:lnTo>
                    <a:lnTo>
                      <a:pt x="107" y="5"/>
                    </a:lnTo>
                    <a:lnTo>
                      <a:pt x="104" y="5"/>
                    </a:lnTo>
                    <a:lnTo>
                      <a:pt x="101" y="6"/>
                    </a:lnTo>
                    <a:lnTo>
                      <a:pt x="97" y="7"/>
                    </a:lnTo>
                    <a:lnTo>
                      <a:pt x="93" y="8"/>
                    </a:lnTo>
                    <a:lnTo>
                      <a:pt x="90" y="8"/>
                    </a:lnTo>
                    <a:lnTo>
                      <a:pt x="86" y="9"/>
                    </a:lnTo>
                    <a:lnTo>
                      <a:pt x="83" y="11"/>
                    </a:lnTo>
                    <a:lnTo>
                      <a:pt x="79" y="11"/>
                    </a:lnTo>
                    <a:lnTo>
                      <a:pt x="76" y="12"/>
                    </a:lnTo>
                    <a:lnTo>
                      <a:pt x="73" y="13"/>
                    </a:lnTo>
                    <a:lnTo>
                      <a:pt x="70" y="14"/>
                    </a:lnTo>
                    <a:lnTo>
                      <a:pt x="67" y="14"/>
                    </a:lnTo>
                    <a:lnTo>
                      <a:pt x="65" y="15"/>
                    </a:lnTo>
                    <a:lnTo>
                      <a:pt x="63" y="16"/>
                    </a:lnTo>
                    <a:lnTo>
                      <a:pt x="61" y="17"/>
                    </a:lnTo>
                    <a:lnTo>
                      <a:pt x="58" y="18"/>
                    </a:lnTo>
                    <a:lnTo>
                      <a:pt x="57" y="19"/>
                    </a:lnTo>
                    <a:lnTo>
                      <a:pt x="54" y="20"/>
                    </a:lnTo>
                    <a:lnTo>
                      <a:pt x="51" y="21"/>
                    </a:lnTo>
                    <a:lnTo>
                      <a:pt x="48" y="21"/>
                    </a:lnTo>
                    <a:lnTo>
                      <a:pt x="46" y="22"/>
                    </a:lnTo>
                    <a:lnTo>
                      <a:pt x="44" y="23"/>
                    </a:lnTo>
                    <a:lnTo>
                      <a:pt x="41" y="24"/>
                    </a:lnTo>
                    <a:lnTo>
                      <a:pt x="38" y="24"/>
                    </a:lnTo>
                    <a:lnTo>
                      <a:pt x="35" y="24"/>
                    </a:lnTo>
                    <a:lnTo>
                      <a:pt x="33" y="25"/>
                    </a:lnTo>
                    <a:lnTo>
                      <a:pt x="31" y="26"/>
                    </a:lnTo>
                    <a:lnTo>
                      <a:pt x="28" y="26"/>
                    </a:lnTo>
                    <a:lnTo>
                      <a:pt x="27" y="27"/>
                    </a:lnTo>
                    <a:close/>
                  </a:path>
                </a:pathLst>
              </a:custGeom>
              <a:solidFill>
                <a:srgbClr val="EDD98A"/>
              </a:solidFill>
              <a:ln w="9525">
                <a:noFill/>
                <a:round/>
                <a:headEnd/>
                <a:tailEnd/>
              </a:ln>
            </p:spPr>
            <p:txBody>
              <a:bodyPr>
                <a:prstTxWarp prst="textNoShape">
                  <a:avLst/>
                </a:prstTxWarp>
              </a:bodyPr>
              <a:lstStyle/>
              <a:p>
                <a:endParaRPr lang="en-US"/>
              </a:p>
            </p:txBody>
          </p:sp>
          <p:sp>
            <p:nvSpPr>
              <p:cNvPr id="75836" name="Freeform 160"/>
              <p:cNvSpPr>
                <a:spLocks/>
              </p:cNvSpPr>
              <p:nvPr/>
            </p:nvSpPr>
            <p:spPr bwMode="auto">
              <a:xfrm>
                <a:off x="4526" y="3099"/>
                <a:ext cx="128" cy="405"/>
              </a:xfrm>
              <a:custGeom>
                <a:avLst/>
                <a:gdLst>
                  <a:gd name="T0" fmla="*/ 21 w 128"/>
                  <a:gd name="T1" fmla="*/ 35 h 405"/>
                  <a:gd name="T2" fmla="*/ 0 w 128"/>
                  <a:gd name="T3" fmla="*/ 405 h 405"/>
                  <a:gd name="T4" fmla="*/ 103 w 128"/>
                  <a:gd name="T5" fmla="*/ 329 h 405"/>
                  <a:gd name="T6" fmla="*/ 128 w 128"/>
                  <a:gd name="T7" fmla="*/ 0 h 405"/>
                  <a:gd name="T8" fmla="*/ 127 w 128"/>
                  <a:gd name="T9" fmla="*/ 0 h 405"/>
                  <a:gd name="T10" fmla="*/ 124 w 128"/>
                  <a:gd name="T11" fmla="*/ 1 h 405"/>
                  <a:gd name="T12" fmla="*/ 122 w 128"/>
                  <a:gd name="T13" fmla="*/ 1 h 405"/>
                  <a:gd name="T14" fmla="*/ 122 w 128"/>
                  <a:gd name="T15" fmla="*/ 2 h 405"/>
                  <a:gd name="T16" fmla="*/ 119 w 128"/>
                  <a:gd name="T17" fmla="*/ 2 h 405"/>
                  <a:gd name="T18" fmla="*/ 117 w 128"/>
                  <a:gd name="T19" fmla="*/ 3 h 405"/>
                  <a:gd name="T20" fmla="*/ 114 w 128"/>
                  <a:gd name="T21" fmla="*/ 4 h 405"/>
                  <a:gd name="T22" fmla="*/ 111 w 128"/>
                  <a:gd name="T23" fmla="*/ 5 h 405"/>
                  <a:gd name="T24" fmla="*/ 108 w 128"/>
                  <a:gd name="T25" fmla="*/ 5 h 405"/>
                  <a:gd name="T26" fmla="*/ 105 w 128"/>
                  <a:gd name="T27" fmla="*/ 6 h 405"/>
                  <a:gd name="T28" fmla="*/ 102 w 128"/>
                  <a:gd name="T29" fmla="*/ 7 h 405"/>
                  <a:gd name="T30" fmla="*/ 99 w 128"/>
                  <a:gd name="T31" fmla="*/ 9 h 405"/>
                  <a:gd name="T32" fmla="*/ 95 w 128"/>
                  <a:gd name="T33" fmla="*/ 10 h 405"/>
                  <a:gd name="T34" fmla="*/ 92 w 128"/>
                  <a:gd name="T35" fmla="*/ 11 h 405"/>
                  <a:gd name="T36" fmla="*/ 88 w 128"/>
                  <a:gd name="T37" fmla="*/ 11 h 405"/>
                  <a:gd name="T38" fmla="*/ 84 w 128"/>
                  <a:gd name="T39" fmla="*/ 12 h 405"/>
                  <a:gd name="T40" fmla="*/ 82 w 128"/>
                  <a:gd name="T41" fmla="*/ 13 h 405"/>
                  <a:gd name="T42" fmla="*/ 78 w 128"/>
                  <a:gd name="T43" fmla="*/ 14 h 405"/>
                  <a:gd name="T44" fmla="*/ 75 w 128"/>
                  <a:gd name="T45" fmla="*/ 15 h 405"/>
                  <a:gd name="T46" fmla="*/ 71 w 128"/>
                  <a:gd name="T47" fmla="*/ 16 h 405"/>
                  <a:gd name="T48" fmla="*/ 68 w 128"/>
                  <a:gd name="T49" fmla="*/ 18 h 405"/>
                  <a:gd name="T50" fmla="*/ 65 w 128"/>
                  <a:gd name="T51" fmla="*/ 19 h 405"/>
                  <a:gd name="T52" fmla="*/ 63 w 128"/>
                  <a:gd name="T53" fmla="*/ 20 h 405"/>
                  <a:gd name="T54" fmla="*/ 60 w 128"/>
                  <a:gd name="T55" fmla="*/ 21 h 405"/>
                  <a:gd name="T56" fmla="*/ 57 w 128"/>
                  <a:gd name="T57" fmla="*/ 21 h 405"/>
                  <a:gd name="T58" fmla="*/ 55 w 128"/>
                  <a:gd name="T59" fmla="*/ 22 h 405"/>
                  <a:gd name="T60" fmla="*/ 51 w 128"/>
                  <a:gd name="T61" fmla="*/ 24 h 405"/>
                  <a:gd name="T62" fmla="*/ 48 w 128"/>
                  <a:gd name="T63" fmla="*/ 26 h 405"/>
                  <a:gd name="T64" fmla="*/ 46 w 128"/>
                  <a:gd name="T65" fmla="*/ 27 h 405"/>
                  <a:gd name="T66" fmla="*/ 43 w 128"/>
                  <a:gd name="T67" fmla="*/ 28 h 405"/>
                  <a:gd name="T68" fmla="*/ 40 w 128"/>
                  <a:gd name="T69" fmla="*/ 29 h 405"/>
                  <a:gd name="T70" fmla="*/ 38 w 128"/>
                  <a:gd name="T71" fmla="*/ 30 h 405"/>
                  <a:gd name="T72" fmla="*/ 36 w 128"/>
                  <a:gd name="T73" fmla="*/ 30 h 405"/>
                  <a:gd name="T74" fmla="*/ 33 w 128"/>
                  <a:gd name="T75" fmla="*/ 31 h 405"/>
                  <a:gd name="T76" fmla="*/ 31 w 128"/>
                  <a:gd name="T77" fmla="*/ 31 h 405"/>
                  <a:gd name="T78" fmla="*/ 28 w 128"/>
                  <a:gd name="T79" fmla="*/ 32 h 405"/>
                  <a:gd name="T80" fmla="*/ 27 w 128"/>
                  <a:gd name="T81" fmla="*/ 32 h 405"/>
                  <a:gd name="T82" fmla="*/ 25 w 128"/>
                  <a:gd name="T83" fmla="*/ 33 h 405"/>
                  <a:gd name="T84" fmla="*/ 22 w 128"/>
                  <a:gd name="T85" fmla="*/ 34 h 405"/>
                  <a:gd name="T86" fmla="*/ 21 w 128"/>
                  <a:gd name="T87" fmla="*/ 35 h 405"/>
                  <a:gd name="T88" fmla="*/ 21 w 128"/>
                  <a:gd name="T89" fmla="*/ 35 h 40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8"/>
                  <a:gd name="T136" fmla="*/ 0 h 405"/>
                  <a:gd name="T137" fmla="*/ 128 w 128"/>
                  <a:gd name="T138" fmla="*/ 405 h 40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8" h="405">
                    <a:moveTo>
                      <a:pt x="21" y="35"/>
                    </a:moveTo>
                    <a:lnTo>
                      <a:pt x="0" y="405"/>
                    </a:lnTo>
                    <a:lnTo>
                      <a:pt x="103" y="329"/>
                    </a:lnTo>
                    <a:lnTo>
                      <a:pt x="128" y="0"/>
                    </a:lnTo>
                    <a:lnTo>
                      <a:pt x="127" y="0"/>
                    </a:lnTo>
                    <a:lnTo>
                      <a:pt x="124" y="1"/>
                    </a:lnTo>
                    <a:lnTo>
                      <a:pt x="122" y="1"/>
                    </a:lnTo>
                    <a:lnTo>
                      <a:pt x="122" y="2"/>
                    </a:lnTo>
                    <a:lnTo>
                      <a:pt x="119" y="2"/>
                    </a:lnTo>
                    <a:lnTo>
                      <a:pt x="117" y="3"/>
                    </a:lnTo>
                    <a:lnTo>
                      <a:pt x="114" y="4"/>
                    </a:lnTo>
                    <a:lnTo>
                      <a:pt x="111" y="5"/>
                    </a:lnTo>
                    <a:lnTo>
                      <a:pt x="108" y="5"/>
                    </a:lnTo>
                    <a:lnTo>
                      <a:pt x="105" y="6"/>
                    </a:lnTo>
                    <a:lnTo>
                      <a:pt x="102" y="7"/>
                    </a:lnTo>
                    <a:lnTo>
                      <a:pt x="99" y="9"/>
                    </a:lnTo>
                    <a:lnTo>
                      <a:pt x="95" y="10"/>
                    </a:lnTo>
                    <a:lnTo>
                      <a:pt x="92" y="11"/>
                    </a:lnTo>
                    <a:lnTo>
                      <a:pt x="88" y="11"/>
                    </a:lnTo>
                    <a:lnTo>
                      <a:pt x="84" y="12"/>
                    </a:lnTo>
                    <a:lnTo>
                      <a:pt x="82" y="13"/>
                    </a:lnTo>
                    <a:lnTo>
                      <a:pt x="78" y="14"/>
                    </a:lnTo>
                    <a:lnTo>
                      <a:pt x="75" y="15"/>
                    </a:lnTo>
                    <a:lnTo>
                      <a:pt x="71" y="16"/>
                    </a:lnTo>
                    <a:lnTo>
                      <a:pt x="68" y="18"/>
                    </a:lnTo>
                    <a:lnTo>
                      <a:pt x="65" y="19"/>
                    </a:lnTo>
                    <a:lnTo>
                      <a:pt x="63" y="20"/>
                    </a:lnTo>
                    <a:lnTo>
                      <a:pt x="60" y="21"/>
                    </a:lnTo>
                    <a:lnTo>
                      <a:pt x="57" y="21"/>
                    </a:lnTo>
                    <a:lnTo>
                      <a:pt x="55" y="22"/>
                    </a:lnTo>
                    <a:lnTo>
                      <a:pt x="51" y="24"/>
                    </a:lnTo>
                    <a:lnTo>
                      <a:pt x="48" y="26"/>
                    </a:lnTo>
                    <a:lnTo>
                      <a:pt x="46" y="27"/>
                    </a:lnTo>
                    <a:lnTo>
                      <a:pt x="43" y="28"/>
                    </a:lnTo>
                    <a:lnTo>
                      <a:pt x="40" y="29"/>
                    </a:lnTo>
                    <a:lnTo>
                      <a:pt x="38" y="30"/>
                    </a:lnTo>
                    <a:lnTo>
                      <a:pt x="36" y="30"/>
                    </a:lnTo>
                    <a:lnTo>
                      <a:pt x="33" y="31"/>
                    </a:lnTo>
                    <a:lnTo>
                      <a:pt x="31" y="31"/>
                    </a:lnTo>
                    <a:lnTo>
                      <a:pt x="28" y="32"/>
                    </a:lnTo>
                    <a:lnTo>
                      <a:pt x="27" y="32"/>
                    </a:lnTo>
                    <a:lnTo>
                      <a:pt x="25" y="33"/>
                    </a:lnTo>
                    <a:lnTo>
                      <a:pt x="22" y="34"/>
                    </a:lnTo>
                    <a:lnTo>
                      <a:pt x="21" y="35"/>
                    </a:lnTo>
                    <a:close/>
                  </a:path>
                </a:pathLst>
              </a:custGeom>
              <a:solidFill>
                <a:srgbClr val="E8D68C"/>
              </a:solidFill>
              <a:ln w="9525">
                <a:noFill/>
                <a:round/>
                <a:headEnd/>
                <a:tailEnd/>
              </a:ln>
            </p:spPr>
            <p:txBody>
              <a:bodyPr>
                <a:prstTxWarp prst="textNoShape">
                  <a:avLst/>
                </a:prstTxWarp>
              </a:bodyPr>
              <a:lstStyle/>
              <a:p>
                <a:endParaRPr lang="en-US"/>
              </a:p>
            </p:txBody>
          </p:sp>
          <p:sp>
            <p:nvSpPr>
              <p:cNvPr id="75837" name="Freeform 161"/>
              <p:cNvSpPr>
                <a:spLocks/>
              </p:cNvSpPr>
              <p:nvPr/>
            </p:nvSpPr>
            <p:spPr bwMode="auto">
              <a:xfrm>
                <a:off x="4526" y="3171"/>
                <a:ext cx="122" cy="333"/>
              </a:xfrm>
              <a:custGeom>
                <a:avLst/>
                <a:gdLst>
                  <a:gd name="T0" fmla="*/ 16 w 122"/>
                  <a:gd name="T1" fmla="*/ 42 h 333"/>
                  <a:gd name="T2" fmla="*/ 0 w 122"/>
                  <a:gd name="T3" fmla="*/ 333 h 333"/>
                  <a:gd name="T4" fmla="*/ 103 w 122"/>
                  <a:gd name="T5" fmla="*/ 257 h 333"/>
                  <a:gd name="T6" fmla="*/ 122 w 122"/>
                  <a:gd name="T7" fmla="*/ 0 h 333"/>
                  <a:gd name="T8" fmla="*/ 122 w 122"/>
                  <a:gd name="T9" fmla="*/ 0 h 333"/>
                  <a:gd name="T10" fmla="*/ 120 w 122"/>
                  <a:gd name="T11" fmla="*/ 1 h 333"/>
                  <a:gd name="T12" fmla="*/ 118 w 122"/>
                  <a:gd name="T13" fmla="*/ 1 h 333"/>
                  <a:gd name="T14" fmla="*/ 116 w 122"/>
                  <a:gd name="T15" fmla="*/ 2 h 333"/>
                  <a:gd name="T16" fmla="*/ 114 w 122"/>
                  <a:gd name="T17" fmla="*/ 2 h 333"/>
                  <a:gd name="T18" fmla="*/ 112 w 122"/>
                  <a:gd name="T19" fmla="*/ 3 h 333"/>
                  <a:gd name="T20" fmla="*/ 109 w 122"/>
                  <a:gd name="T21" fmla="*/ 4 h 333"/>
                  <a:gd name="T22" fmla="*/ 106 w 122"/>
                  <a:gd name="T23" fmla="*/ 5 h 333"/>
                  <a:gd name="T24" fmla="*/ 103 w 122"/>
                  <a:gd name="T25" fmla="*/ 6 h 333"/>
                  <a:gd name="T26" fmla="*/ 101 w 122"/>
                  <a:gd name="T27" fmla="*/ 7 h 333"/>
                  <a:gd name="T28" fmla="*/ 97 w 122"/>
                  <a:gd name="T29" fmla="*/ 8 h 333"/>
                  <a:gd name="T30" fmla="*/ 94 w 122"/>
                  <a:gd name="T31" fmla="*/ 10 h 333"/>
                  <a:gd name="T32" fmla="*/ 90 w 122"/>
                  <a:gd name="T33" fmla="*/ 11 h 333"/>
                  <a:gd name="T34" fmla="*/ 87 w 122"/>
                  <a:gd name="T35" fmla="*/ 12 h 333"/>
                  <a:gd name="T36" fmla="*/ 84 w 122"/>
                  <a:gd name="T37" fmla="*/ 14 h 333"/>
                  <a:gd name="T38" fmla="*/ 81 w 122"/>
                  <a:gd name="T39" fmla="*/ 15 h 333"/>
                  <a:gd name="T40" fmla="*/ 77 w 122"/>
                  <a:gd name="T41" fmla="*/ 15 h 333"/>
                  <a:gd name="T42" fmla="*/ 74 w 122"/>
                  <a:gd name="T43" fmla="*/ 17 h 333"/>
                  <a:gd name="T44" fmla="*/ 70 w 122"/>
                  <a:gd name="T45" fmla="*/ 18 h 333"/>
                  <a:gd name="T46" fmla="*/ 66 w 122"/>
                  <a:gd name="T47" fmla="*/ 19 h 333"/>
                  <a:gd name="T48" fmla="*/ 64 w 122"/>
                  <a:gd name="T49" fmla="*/ 20 h 333"/>
                  <a:gd name="T50" fmla="*/ 61 w 122"/>
                  <a:gd name="T51" fmla="*/ 22 h 333"/>
                  <a:gd name="T52" fmla="*/ 57 w 122"/>
                  <a:gd name="T53" fmla="*/ 23 h 333"/>
                  <a:gd name="T54" fmla="*/ 54 w 122"/>
                  <a:gd name="T55" fmla="*/ 25 h 333"/>
                  <a:gd name="T56" fmla="*/ 52 w 122"/>
                  <a:gd name="T57" fmla="*/ 26 h 333"/>
                  <a:gd name="T58" fmla="*/ 49 w 122"/>
                  <a:gd name="T59" fmla="*/ 27 h 333"/>
                  <a:gd name="T60" fmla="*/ 47 w 122"/>
                  <a:gd name="T61" fmla="*/ 28 h 333"/>
                  <a:gd name="T62" fmla="*/ 45 w 122"/>
                  <a:gd name="T63" fmla="*/ 30 h 333"/>
                  <a:gd name="T64" fmla="*/ 44 w 122"/>
                  <a:gd name="T65" fmla="*/ 31 h 333"/>
                  <a:gd name="T66" fmla="*/ 43 w 122"/>
                  <a:gd name="T67" fmla="*/ 32 h 333"/>
                  <a:gd name="T68" fmla="*/ 39 w 122"/>
                  <a:gd name="T69" fmla="*/ 33 h 333"/>
                  <a:gd name="T70" fmla="*/ 36 w 122"/>
                  <a:gd name="T71" fmla="*/ 35 h 333"/>
                  <a:gd name="T72" fmla="*/ 31 w 122"/>
                  <a:gd name="T73" fmla="*/ 36 h 333"/>
                  <a:gd name="T74" fmla="*/ 27 w 122"/>
                  <a:gd name="T75" fmla="*/ 38 h 333"/>
                  <a:gd name="T76" fmla="*/ 23 w 122"/>
                  <a:gd name="T77" fmla="*/ 39 h 333"/>
                  <a:gd name="T78" fmla="*/ 19 w 122"/>
                  <a:gd name="T79" fmla="*/ 41 h 333"/>
                  <a:gd name="T80" fmla="*/ 17 w 122"/>
                  <a:gd name="T81" fmla="*/ 42 h 333"/>
                  <a:gd name="T82" fmla="*/ 16 w 122"/>
                  <a:gd name="T83" fmla="*/ 42 h 333"/>
                  <a:gd name="T84" fmla="*/ 16 w 122"/>
                  <a:gd name="T85" fmla="*/ 42 h 33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22"/>
                  <a:gd name="T130" fmla="*/ 0 h 333"/>
                  <a:gd name="T131" fmla="*/ 122 w 122"/>
                  <a:gd name="T132" fmla="*/ 333 h 33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22" h="333">
                    <a:moveTo>
                      <a:pt x="16" y="42"/>
                    </a:moveTo>
                    <a:lnTo>
                      <a:pt x="0" y="333"/>
                    </a:lnTo>
                    <a:lnTo>
                      <a:pt x="103" y="257"/>
                    </a:lnTo>
                    <a:lnTo>
                      <a:pt x="122" y="0"/>
                    </a:lnTo>
                    <a:lnTo>
                      <a:pt x="120" y="1"/>
                    </a:lnTo>
                    <a:lnTo>
                      <a:pt x="118" y="1"/>
                    </a:lnTo>
                    <a:lnTo>
                      <a:pt x="116" y="2"/>
                    </a:lnTo>
                    <a:lnTo>
                      <a:pt x="114" y="2"/>
                    </a:lnTo>
                    <a:lnTo>
                      <a:pt x="112" y="3"/>
                    </a:lnTo>
                    <a:lnTo>
                      <a:pt x="109" y="4"/>
                    </a:lnTo>
                    <a:lnTo>
                      <a:pt x="106" y="5"/>
                    </a:lnTo>
                    <a:lnTo>
                      <a:pt x="103" y="6"/>
                    </a:lnTo>
                    <a:lnTo>
                      <a:pt x="101" y="7"/>
                    </a:lnTo>
                    <a:lnTo>
                      <a:pt x="97" y="8"/>
                    </a:lnTo>
                    <a:lnTo>
                      <a:pt x="94" y="10"/>
                    </a:lnTo>
                    <a:lnTo>
                      <a:pt x="90" y="11"/>
                    </a:lnTo>
                    <a:lnTo>
                      <a:pt x="87" y="12"/>
                    </a:lnTo>
                    <a:lnTo>
                      <a:pt x="84" y="14"/>
                    </a:lnTo>
                    <a:lnTo>
                      <a:pt x="81" y="15"/>
                    </a:lnTo>
                    <a:lnTo>
                      <a:pt x="77" y="15"/>
                    </a:lnTo>
                    <a:lnTo>
                      <a:pt x="74" y="17"/>
                    </a:lnTo>
                    <a:lnTo>
                      <a:pt x="70" y="18"/>
                    </a:lnTo>
                    <a:lnTo>
                      <a:pt x="66" y="19"/>
                    </a:lnTo>
                    <a:lnTo>
                      <a:pt x="64" y="20"/>
                    </a:lnTo>
                    <a:lnTo>
                      <a:pt x="61" y="22"/>
                    </a:lnTo>
                    <a:lnTo>
                      <a:pt x="57" y="23"/>
                    </a:lnTo>
                    <a:lnTo>
                      <a:pt x="54" y="25"/>
                    </a:lnTo>
                    <a:lnTo>
                      <a:pt x="52" y="26"/>
                    </a:lnTo>
                    <a:lnTo>
                      <a:pt x="49" y="27"/>
                    </a:lnTo>
                    <a:lnTo>
                      <a:pt x="47" y="28"/>
                    </a:lnTo>
                    <a:lnTo>
                      <a:pt x="45" y="30"/>
                    </a:lnTo>
                    <a:lnTo>
                      <a:pt x="44" y="31"/>
                    </a:lnTo>
                    <a:lnTo>
                      <a:pt x="43" y="32"/>
                    </a:lnTo>
                    <a:lnTo>
                      <a:pt x="39" y="33"/>
                    </a:lnTo>
                    <a:lnTo>
                      <a:pt x="36" y="35"/>
                    </a:lnTo>
                    <a:lnTo>
                      <a:pt x="31" y="36"/>
                    </a:lnTo>
                    <a:lnTo>
                      <a:pt x="27" y="38"/>
                    </a:lnTo>
                    <a:lnTo>
                      <a:pt x="23" y="39"/>
                    </a:lnTo>
                    <a:lnTo>
                      <a:pt x="19" y="41"/>
                    </a:lnTo>
                    <a:lnTo>
                      <a:pt x="17" y="42"/>
                    </a:lnTo>
                    <a:lnTo>
                      <a:pt x="16" y="42"/>
                    </a:lnTo>
                    <a:close/>
                  </a:path>
                </a:pathLst>
              </a:custGeom>
              <a:solidFill>
                <a:srgbClr val="DED48F"/>
              </a:solidFill>
              <a:ln w="9525">
                <a:noFill/>
                <a:round/>
                <a:headEnd/>
                <a:tailEnd/>
              </a:ln>
            </p:spPr>
            <p:txBody>
              <a:bodyPr>
                <a:prstTxWarp prst="textNoShape">
                  <a:avLst/>
                </a:prstTxWarp>
              </a:bodyPr>
              <a:lstStyle/>
              <a:p>
                <a:endParaRPr lang="en-US"/>
              </a:p>
            </p:txBody>
          </p:sp>
          <p:sp>
            <p:nvSpPr>
              <p:cNvPr id="75838" name="Freeform 162"/>
              <p:cNvSpPr>
                <a:spLocks/>
              </p:cNvSpPr>
              <p:nvPr/>
            </p:nvSpPr>
            <p:spPr bwMode="auto">
              <a:xfrm>
                <a:off x="4526" y="3243"/>
                <a:ext cx="117" cy="261"/>
              </a:xfrm>
              <a:custGeom>
                <a:avLst/>
                <a:gdLst>
                  <a:gd name="T0" fmla="*/ 11 w 117"/>
                  <a:gd name="T1" fmla="*/ 50 h 261"/>
                  <a:gd name="T2" fmla="*/ 0 w 117"/>
                  <a:gd name="T3" fmla="*/ 261 h 261"/>
                  <a:gd name="T4" fmla="*/ 103 w 117"/>
                  <a:gd name="T5" fmla="*/ 185 h 261"/>
                  <a:gd name="T6" fmla="*/ 117 w 117"/>
                  <a:gd name="T7" fmla="*/ 0 h 261"/>
                  <a:gd name="T8" fmla="*/ 116 w 117"/>
                  <a:gd name="T9" fmla="*/ 0 h 261"/>
                  <a:gd name="T10" fmla="*/ 114 w 117"/>
                  <a:gd name="T11" fmla="*/ 1 h 261"/>
                  <a:gd name="T12" fmla="*/ 110 w 117"/>
                  <a:gd name="T13" fmla="*/ 2 h 261"/>
                  <a:gd name="T14" fmla="*/ 107 w 117"/>
                  <a:gd name="T15" fmla="*/ 4 h 261"/>
                  <a:gd name="T16" fmla="*/ 104 w 117"/>
                  <a:gd name="T17" fmla="*/ 5 h 261"/>
                  <a:gd name="T18" fmla="*/ 102 w 117"/>
                  <a:gd name="T19" fmla="*/ 5 h 261"/>
                  <a:gd name="T20" fmla="*/ 99 w 117"/>
                  <a:gd name="T21" fmla="*/ 7 h 261"/>
                  <a:gd name="T22" fmla="*/ 96 w 117"/>
                  <a:gd name="T23" fmla="*/ 8 h 261"/>
                  <a:gd name="T24" fmla="*/ 93 w 117"/>
                  <a:gd name="T25" fmla="*/ 10 h 261"/>
                  <a:gd name="T26" fmla="*/ 90 w 117"/>
                  <a:gd name="T27" fmla="*/ 11 h 261"/>
                  <a:gd name="T28" fmla="*/ 86 w 117"/>
                  <a:gd name="T29" fmla="*/ 13 h 261"/>
                  <a:gd name="T30" fmla="*/ 84 w 117"/>
                  <a:gd name="T31" fmla="*/ 14 h 261"/>
                  <a:gd name="T32" fmla="*/ 81 w 117"/>
                  <a:gd name="T33" fmla="*/ 16 h 261"/>
                  <a:gd name="T34" fmla="*/ 77 w 117"/>
                  <a:gd name="T35" fmla="*/ 18 h 261"/>
                  <a:gd name="T36" fmla="*/ 73 w 117"/>
                  <a:gd name="T37" fmla="*/ 19 h 261"/>
                  <a:gd name="T38" fmla="*/ 70 w 117"/>
                  <a:gd name="T39" fmla="*/ 20 h 261"/>
                  <a:gd name="T40" fmla="*/ 66 w 117"/>
                  <a:gd name="T41" fmla="*/ 21 h 261"/>
                  <a:gd name="T42" fmla="*/ 63 w 117"/>
                  <a:gd name="T43" fmla="*/ 23 h 261"/>
                  <a:gd name="T44" fmla="*/ 60 w 117"/>
                  <a:gd name="T45" fmla="*/ 25 h 261"/>
                  <a:gd name="T46" fmla="*/ 57 w 117"/>
                  <a:gd name="T47" fmla="*/ 27 h 261"/>
                  <a:gd name="T48" fmla="*/ 54 w 117"/>
                  <a:gd name="T49" fmla="*/ 28 h 261"/>
                  <a:gd name="T50" fmla="*/ 51 w 117"/>
                  <a:gd name="T51" fmla="*/ 30 h 261"/>
                  <a:gd name="T52" fmla="*/ 48 w 117"/>
                  <a:gd name="T53" fmla="*/ 31 h 261"/>
                  <a:gd name="T54" fmla="*/ 46 w 117"/>
                  <a:gd name="T55" fmla="*/ 33 h 261"/>
                  <a:gd name="T56" fmla="*/ 43 w 117"/>
                  <a:gd name="T57" fmla="*/ 34 h 261"/>
                  <a:gd name="T58" fmla="*/ 40 w 117"/>
                  <a:gd name="T59" fmla="*/ 36 h 261"/>
                  <a:gd name="T60" fmla="*/ 38 w 117"/>
                  <a:gd name="T61" fmla="*/ 37 h 261"/>
                  <a:gd name="T62" fmla="*/ 36 w 117"/>
                  <a:gd name="T63" fmla="*/ 39 h 261"/>
                  <a:gd name="T64" fmla="*/ 32 w 117"/>
                  <a:gd name="T65" fmla="*/ 40 h 261"/>
                  <a:gd name="T66" fmla="*/ 28 w 117"/>
                  <a:gd name="T67" fmla="*/ 42 h 261"/>
                  <a:gd name="T68" fmla="*/ 25 w 117"/>
                  <a:gd name="T69" fmla="*/ 44 h 261"/>
                  <a:gd name="T70" fmla="*/ 21 w 117"/>
                  <a:gd name="T71" fmla="*/ 46 h 261"/>
                  <a:gd name="T72" fmla="*/ 17 w 117"/>
                  <a:gd name="T73" fmla="*/ 47 h 261"/>
                  <a:gd name="T74" fmla="*/ 14 w 117"/>
                  <a:gd name="T75" fmla="*/ 49 h 261"/>
                  <a:gd name="T76" fmla="*/ 12 w 117"/>
                  <a:gd name="T77" fmla="*/ 50 h 261"/>
                  <a:gd name="T78" fmla="*/ 11 w 117"/>
                  <a:gd name="T79" fmla="*/ 50 h 261"/>
                  <a:gd name="T80" fmla="*/ 11 w 117"/>
                  <a:gd name="T81" fmla="*/ 50 h 2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7"/>
                  <a:gd name="T124" fmla="*/ 0 h 261"/>
                  <a:gd name="T125" fmla="*/ 117 w 117"/>
                  <a:gd name="T126" fmla="*/ 261 h 2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7" h="261">
                    <a:moveTo>
                      <a:pt x="11" y="50"/>
                    </a:moveTo>
                    <a:lnTo>
                      <a:pt x="0" y="261"/>
                    </a:lnTo>
                    <a:lnTo>
                      <a:pt x="103" y="185"/>
                    </a:lnTo>
                    <a:lnTo>
                      <a:pt x="117" y="0"/>
                    </a:lnTo>
                    <a:lnTo>
                      <a:pt x="116" y="0"/>
                    </a:lnTo>
                    <a:lnTo>
                      <a:pt x="114" y="1"/>
                    </a:lnTo>
                    <a:lnTo>
                      <a:pt x="110" y="2"/>
                    </a:lnTo>
                    <a:lnTo>
                      <a:pt x="107" y="4"/>
                    </a:lnTo>
                    <a:lnTo>
                      <a:pt x="104" y="5"/>
                    </a:lnTo>
                    <a:lnTo>
                      <a:pt x="102" y="5"/>
                    </a:lnTo>
                    <a:lnTo>
                      <a:pt x="99" y="7"/>
                    </a:lnTo>
                    <a:lnTo>
                      <a:pt x="96" y="8"/>
                    </a:lnTo>
                    <a:lnTo>
                      <a:pt x="93" y="10"/>
                    </a:lnTo>
                    <a:lnTo>
                      <a:pt x="90" y="11"/>
                    </a:lnTo>
                    <a:lnTo>
                      <a:pt x="86" y="13"/>
                    </a:lnTo>
                    <a:lnTo>
                      <a:pt x="84" y="14"/>
                    </a:lnTo>
                    <a:lnTo>
                      <a:pt x="81" y="16"/>
                    </a:lnTo>
                    <a:lnTo>
                      <a:pt x="77" y="18"/>
                    </a:lnTo>
                    <a:lnTo>
                      <a:pt x="73" y="19"/>
                    </a:lnTo>
                    <a:lnTo>
                      <a:pt x="70" y="20"/>
                    </a:lnTo>
                    <a:lnTo>
                      <a:pt x="66" y="21"/>
                    </a:lnTo>
                    <a:lnTo>
                      <a:pt x="63" y="23"/>
                    </a:lnTo>
                    <a:lnTo>
                      <a:pt x="60" y="25"/>
                    </a:lnTo>
                    <a:lnTo>
                      <a:pt x="57" y="27"/>
                    </a:lnTo>
                    <a:lnTo>
                      <a:pt x="54" y="28"/>
                    </a:lnTo>
                    <a:lnTo>
                      <a:pt x="51" y="30"/>
                    </a:lnTo>
                    <a:lnTo>
                      <a:pt x="48" y="31"/>
                    </a:lnTo>
                    <a:lnTo>
                      <a:pt x="46" y="33"/>
                    </a:lnTo>
                    <a:lnTo>
                      <a:pt x="43" y="34"/>
                    </a:lnTo>
                    <a:lnTo>
                      <a:pt x="40" y="36"/>
                    </a:lnTo>
                    <a:lnTo>
                      <a:pt x="38" y="37"/>
                    </a:lnTo>
                    <a:lnTo>
                      <a:pt x="36" y="39"/>
                    </a:lnTo>
                    <a:lnTo>
                      <a:pt x="32" y="40"/>
                    </a:lnTo>
                    <a:lnTo>
                      <a:pt x="28" y="42"/>
                    </a:lnTo>
                    <a:lnTo>
                      <a:pt x="25" y="44"/>
                    </a:lnTo>
                    <a:lnTo>
                      <a:pt x="21" y="46"/>
                    </a:lnTo>
                    <a:lnTo>
                      <a:pt x="17" y="47"/>
                    </a:lnTo>
                    <a:lnTo>
                      <a:pt x="14" y="49"/>
                    </a:lnTo>
                    <a:lnTo>
                      <a:pt x="12" y="50"/>
                    </a:lnTo>
                    <a:lnTo>
                      <a:pt x="11" y="50"/>
                    </a:lnTo>
                    <a:close/>
                  </a:path>
                </a:pathLst>
              </a:custGeom>
              <a:solidFill>
                <a:srgbClr val="D9D194"/>
              </a:solidFill>
              <a:ln w="9525">
                <a:noFill/>
                <a:round/>
                <a:headEnd/>
                <a:tailEnd/>
              </a:ln>
            </p:spPr>
            <p:txBody>
              <a:bodyPr>
                <a:prstTxWarp prst="textNoShape">
                  <a:avLst/>
                </a:prstTxWarp>
              </a:bodyPr>
              <a:lstStyle/>
              <a:p>
                <a:endParaRPr lang="en-US"/>
              </a:p>
            </p:txBody>
          </p:sp>
          <p:sp>
            <p:nvSpPr>
              <p:cNvPr id="75839" name="Freeform 163"/>
              <p:cNvSpPr>
                <a:spLocks/>
              </p:cNvSpPr>
              <p:nvPr/>
            </p:nvSpPr>
            <p:spPr bwMode="auto">
              <a:xfrm>
                <a:off x="4526" y="3315"/>
                <a:ext cx="111" cy="189"/>
              </a:xfrm>
              <a:custGeom>
                <a:avLst/>
                <a:gdLst>
                  <a:gd name="T0" fmla="*/ 7 w 111"/>
                  <a:gd name="T1" fmla="*/ 56 h 189"/>
                  <a:gd name="T2" fmla="*/ 0 w 111"/>
                  <a:gd name="T3" fmla="*/ 189 h 189"/>
                  <a:gd name="T4" fmla="*/ 103 w 111"/>
                  <a:gd name="T5" fmla="*/ 113 h 189"/>
                  <a:gd name="T6" fmla="*/ 111 w 111"/>
                  <a:gd name="T7" fmla="*/ 0 h 189"/>
                  <a:gd name="T8" fmla="*/ 110 w 111"/>
                  <a:gd name="T9" fmla="*/ 0 h 189"/>
                  <a:gd name="T10" fmla="*/ 108 w 111"/>
                  <a:gd name="T11" fmla="*/ 1 h 189"/>
                  <a:gd name="T12" fmla="*/ 105 w 111"/>
                  <a:gd name="T13" fmla="*/ 3 h 189"/>
                  <a:gd name="T14" fmla="*/ 102 w 111"/>
                  <a:gd name="T15" fmla="*/ 5 h 189"/>
                  <a:gd name="T16" fmla="*/ 99 w 111"/>
                  <a:gd name="T17" fmla="*/ 6 h 189"/>
                  <a:gd name="T18" fmla="*/ 97 w 111"/>
                  <a:gd name="T19" fmla="*/ 6 h 189"/>
                  <a:gd name="T20" fmla="*/ 94 w 111"/>
                  <a:gd name="T21" fmla="*/ 8 h 189"/>
                  <a:gd name="T22" fmla="*/ 91 w 111"/>
                  <a:gd name="T23" fmla="*/ 9 h 189"/>
                  <a:gd name="T24" fmla="*/ 88 w 111"/>
                  <a:gd name="T25" fmla="*/ 11 h 189"/>
                  <a:gd name="T26" fmla="*/ 85 w 111"/>
                  <a:gd name="T27" fmla="*/ 12 h 189"/>
                  <a:gd name="T28" fmla="*/ 83 w 111"/>
                  <a:gd name="T29" fmla="*/ 14 h 189"/>
                  <a:gd name="T30" fmla="*/ 80 w 111"/>
                  <a:gd name="T31" fmla="*/ 16 h 189"/>
                  <a:gd name="T32" fmla="*/ 76 w 111"/>
                  <a:gd name="T33" fmla="*/ 17 h 189"/>
                  <a:gd name="T34" fmla="*/ 72 w 111"/>
                  <a:gd name="T35" fmla="*/ 20 h 189"/>
                  <a:gd name="T36" fmla="*/ 69 w 111"/>
                  <a:gd name="T37" fmla="*/ 21 h 189"/>
                  <a:gd name="T38" fmla="*/ 66 w 111"/>
                  <a:gd name="T39" fmla="*/ 23 h 189"/>
                  <a:gd name="T40" fmla="*/ 63 w 111"/>
                  <a:gd name="T41" fmla="*/ 25 h 189"/>
                  <a:gd name="T42" fmla="*/ 59 w 111"/>
                  <a:gd name="T43" fmla="*/ 26 h 189"/>
                  <a:gd name="T44" fmla="*/ 56 w 111"/>
                  <a:gd name="T45" fmla="*/ 28 h 189"/>
                  <a:gd name="T46" fmla="*/ 53 w 111"/>
                  <a:gd name="T47" fmla="*/ 30 h 189"/>
                  <a:gd name="T48" fmla="*/ 49 w 111"/>
                  <a:gd name="T49" fmla="*/ 32 h 189"/>
                  <a:gd name="T50" fmla="*/ 46 w 111"/>
                  <a:gd name="T51" fmla="*/ 34 h 189"/>
                  <a:gd name="T52" fmla="*/ 43 w 111"/>
                  <a:gd name="T53" fmla="*/ 35 h 189"/>
                  <a:gd name="T54" fmla="*/ 40 w 111"/>
                  <a:gd name="T55" fmla="*/ 38 h 189"/>
                  <a:gd name="T56" fmla="*/ 37 w 111"/>
                  <a:gd name="T57" fmla="*/ 39 h 189"/>
                  <a:gd name="T58" fmla="*/ 34 w 111"/>
                  <a:gd name="T59" fmla="*/ 41 h 189"/>
                  <a:gd name="T60" fmla="*/ 32 w 111"/>
                  <a:gd name="T61" fmla="*/ 42 h 189"/>
                  <a:gd name="T62" fmla="*/ 30 w 111"/>
                  <a:gd name="T63" fmla="*/ 44 h 189"/>
                  <a:gd name="T64" fmla="*/ 26 w 111"/>
                  <a:gd name="T65" fmla="*/ 46 h 189"/>
                  <a:gd name="T66" fmla="*/ 22 w 111"/>
                  <a:gd name="T67" fmla="*/ 48 h 189"/>
                  <a:gd name="T68" fmla="*/ 18 w 111"/>
                  <a:gd name="T69" fmla="*/ 50 h 189"/>
                  <a:gd name="T70" fmla="*/ 14 w 111"/>
                  <a:gd name="T71" fmla="*/ 53 h 189"/>
                  <a:gd name="T72" fmla="*/ 11 w 111"/>
                  <a:gd name="T73" fmla="*/ 54 h 189"/>
                  <a:gd name="T74" fmla="*/ 8 w 111"/>
                  <a:gd name="T75" fmla="*/ 55 h 189"/>
                  <a:gd name="T76" fmla="*/ 7 w 111"/>
                  <a:gd name="T77" fmla="*/ 56 h 189"/>
                  <a:gd name="T78" fmla="*/ 7 w 111"/>
                  <a:gd name="T79" fmla="*/ 56 h 189"/>
                  <a:gd name="T80" fmla="*/ 7 w 111"/>
                  <a:gd name="T81" fmla="*/ 56 h 18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11"/>
                  <a:gd name="T124" fmla="*/ 0 h 189"/>
                  <a:gd name="T125" fmla="*/ 111 w 111"/>
                  <a:gd name="T126" fmla="*/ 189 h 18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11" h="189">
                    <a:moveTo>
                      <a:pt x="7" y="56"/>
                    </a:moveTo>
                    <a:lnTo>
                      <a:pt x="0" y="189"/>
                    </a:lnTo>
                    <a:lnTo>
                      <a:pt x="103" y="113"/>
                    </a:lnTo>
                    <a:lnTo>
                      <a:pt x="111" y="0"/>
                    </a:lnTo>
                    <a:lnTo>
                      <a:pt x="110" y="0"/>
                    </a:lnTo>
                    <a:lnTo>
                      <a:pt x="108" y="1"/>
                    </a:lnTo>
                    <a:lnTo>
                      <a:pt x="105" y="3"/>
                    </a:lnTo>
                    <a:lnTo>
                      <a:pt x="102" y="5"/>
                    </a:lnTo>
                    <a:lnTo>
                      <a:pt x="99" y="6"/>
                    </a:lnTo>
                    <a:lnTo>
                      <a:pt x="97" y="6"/>
                    </a:lnTo>
                    <a:lnTo>
                      <a:pt x="94" y="8"/>
                    </a:lnTo>
                    <a:lnTo>
                      <a:pt x="91" y="9"/>
                    </a:lnTo>
                    <a:lnTo>
                      <a:pt x="88" y="11"/>
                    </a:lnTo>
                    <a:lnTo>
                      <a:pt x="85" y="12"/>
                    </a:lnTo>
                    <a:lnTo>
                      <a:pt x="83" y="14"/>
                    </a:lnTo>
                    <a:lnTo>
                      <a:pt x="80" y="16"/>
                    </a:lnTo>
                    <a:lnTo>
                      <a:pt x="76" y="17"/>
                    </a:lnTo>
                    <a:lnTo>
                      <a:pt x="72" y="20"/>
                    </a:lnTo>
                    <a:lnTo>
                      <a:pt x="69" y="21"/>
                    </a:lnTo>
                    <a:lnTo>
                      <a:pt x="66" y="23"/>
                    </a:lnTo>
                    <a:lnTo>
                      <a:pt x="63" y="25"/>
                    </a:lnTo>
                    <a:lnTo>
                      <a:pt x="59" y="26"/>
                    </a:lnTo>
                    <a:lnTo>
                      <a:pt x="56" y="28"/>
                    </a:lnTo>
                    <a:lnTo>
                      <a:pt x="53" y="30"/>
                    </a:lnTo>
                    <a:lnTo>
                      <a:pt x="49" y="32"/>
                    </a:lnTo>
                    <a:lnTo>
                      <a:pt x="46" y="34"/>
                    </a:lnTo>
                    <a:lnTo>
                      <a:pt x="43" y="35"/>
                    </a:lnTo>
                    <a:lnTo>
                      <a:pt x="40" y="38"/>
                    </a:lnTo>
                    <a:lnTo>
                      <a:pt x="37" y="39"/>
                    </a:lnTo>
                    <a:lnTo>
                      <a:pt x="34" y="41"/>
                    </a:lnTo>
                    <a:lnTo>
                      <a:pt x="32" y="42"/>
                    </a:lnTo>
                    <a:lnTo>
                      <a:pt x="30" y="44"/>
                    </a:lnTo>
                    <a:lnTo>
                      <a:pt x="26" y="46"/>
                    </a:lnTo>
                    <a:lnTo>
                      <a:pt x="22" y="48"/>
                    </a:lnTo>
                    <a:lnTo>
                      <a:pt x="18" y="50"/>
                    </a:lnTo>
                    <a:lnTo>
                      <a:pt x="14" y="53"/>
                    </a:lnTo>
                    <a:lnTo>
                      <a:pt x="11" y="54"/>
                    </a:lnTo>
                    <a:lnTo>
                      <a:pt x="8" y="55"/>
                    </a:lnTo>
                    <a:lnTo>
                      <a:pt x="7" y="56"/>
                    </a:lnTo>
                    <a:close/>
                  </a:path>
                </a:pathLst>
              </a:custGeom>
              <a:solidFill>
                <a:srgbClr val="D4CF96"/>
              </a:solidFill>
              <a:ln w="9525">
                <a:noFill/>
                <a:round/>
                <a:headEnd/>
                <a:tailEnd/>
              </a:ln>
            </p:spPr>
            <p:txBody>
              <a:bodyPr>
                <a:prstTxWarp prst="textNoShape">
                  <a:avLst/>
                </a:prstTxWarp>
              </a:bodyPr>
              <a:lstStyle/>
              <a:p>
                <a:endParaRPr lang="en-US"/>
              </a:p>
            </p:txBody>
          </p:sp>
          <p:sp>
            <p:nvSpPr>
              <p:cNvPr id="75840" name="Freeform 164"/>
              <p:cNvSpPr>
                <a:spLocks/>
              </p:cNvSpPr>
              <p:nvPr/>
            </p:nvSpPr>
            <p:spPr bwMode="auto">
              <a:xfrm>
                <a:off x="4526" y="3387"/>
                <a:ext cx="105" cy="117"/>
              </a:xfrm>
              <a:custGeom>
                <a:avLst/>
                <a:gdLst>
                  <a:gd name="T0" fmla="*/ 2 w 105"/>
                  <a:gd name="T1" fmla="*/ 64 h 117"/>
                  <a:gd name="T2" fmla="*/ 0 w 105"/>
                  <a:gd name="T3" fmla="*/ 117 h 117"/>
                  <a:gd name="T4" fmla="*/ 103 w 105"/>
                  <a:gd name="T5" fmla="*/ 41 h 117"/>
                  <a:gd name="T6" fmla="*/ 105 w 105"/>
                  <a:gd name="T7" fmla="*/ 0 h 117"/>
                  <a:gd name="T8" fmla="*/ 2 w 105"/>
                  <a:gd name="T9" fmla="*/ 64 h 117"/>
                  <a:gd name="T10" fmla="*/ 2 w 105"/>
                  <a:gd name="T11" fmla="*/ 64 h 117"/>
                  <a:gd name="T12" fmla="*/ 0 60000 65536"/>
                  <a:gd name="T13" fmla="*/ 0 60000 65536"/>
                  <a:gd name="T14" fmla="*/ 0 60000 65536"/>
                  <a:gd name="T15" fmla="*/ 0 60000 65536"/>
                  <a:gd name="T16" fmla="*/ 0 60000 65536"/>
                  <a:gd name="T17" fmla="*/ 0 60000 65536"/>
                  <a:gd name="T18" fmla="*/ 0 w 105"/>
                  <a:gd name="T19" fmla="*/ 0 h 117"/>
                  <a:gd name="T20" fmla="*/ 105 w 105"/>
                  <a:gd name="T21" fmla="*/ 117 h 117"/>
                </a:gdLst>
                <a:ahLst/>
                <a:cxnLst>
                  <a:cxn ang="T12">
                    <a:pos x="T0" y="T1"/>
                  </a:cxn>
                  <a:cxn ang="T13">
                    <a:pos x="T2" y="T3"/>
                  </a:cxn>
                  <a:cxn ang="T14">
                    <a:pos x="T4" y="T5"/>
                  </a:cxn>
                  <a:cxn ang="T15">
                    <a:pos x="T6" y="T7"/>
                  </a:cxn>
                  <a:cxn ang="T16">
                    <a:pos x="T8" y="T9"/>
                  </a:cxn>
                  <a:cxn ang="T17">
                    <a:pos x="T10" y="T11"/>
                  </a:cxn>
                </a:cxnLst>
                <a:rect l="T18" t="T19" r="T20" b="T21"/>
                <a:pathLst>
                  <a:path w="105" h="117">
                    <a:moveTo>
                      <a:pt x="2" y="64"/>
                    </a:moveTo>
                    <a:lnTo>
                      <a:pt x="0" y="117"/>
                    </a:lnTo>
                    <a:lnTo>
                      <a:pt x="103" y="41"/>
                    </a:lnTo>
                    <a:lnTo>
                      <a:pt x="105" y="0"/>
                    </a:lnTo>
                    <a:lnTo>
                      <a:pt x="2" y="64"/>
                    </a:lnTo>
                    <a:close/>
                  </a:path>
                </a:pathLst>
              </a:custGeom>
              <a:solidFill>
                <a:srgbClr val="CCCC9C"/>
              </a:solidFill>
              <a:ln w="9525">
                <a:noFill/>
                <a:round/>
                <a:headEnd/>
                <a:tailEnd/>
              </a:ln>
            </p:spPr>
            <p:txBody>
              <a:bodyPr>
                <a:prstTxWarp prst="textNoShape">
                  <a:avLst/>
                </a:prstTxWarp>
              </a:bodyPr>
              <a:lstStyle/>
              <a:p>
                <a:endParaRPr lang="en-US"/>
              </a:p>
            </p:txBody>
          </p:sp>
          <p:sp>
            <p:nvSpPr>
              <p:cNvPr id="75841" name="Freeform 165"/>
              <p:cNvSpPr>
                <a:spLocks/>
              </p:cNvSpPr>
              <p:nvPr/>
            </p:nvSpPr>
            <p:spPr bwMode="auto">
              <a:xfrm>
                <a:off x="4281" y="3014"/>
                <a:ext cx="26" cy="14"/>
              </a:xfrm>
              <a:custGeom>
                <a:avLst/>
                <a:gdLst>
                  <a:gd name="T0" fmla="*/ 0 w 26"/>
                  <a:gd name="T1" fmla="*/ 7 h 14"/>
                  <a:gd name="T2" fmla="*/ 8 w 26"/>
                  <a:gd name="T3" fmla="*/ 1 h 14"/>
                  <a:gd name="T4" fmla="*/ 16 w 26"/>
                  <a:gd name="T5" fmla="*/ 0 h 14"/>
                  <a:gd name="T6" fmla="*/ 14 w 26"/>
                  <a:gd name="T7" fmla="*/ 3 h 14"/>
                  <a:gd name="T8" fmla="*/ 10 w 26"/>
                  <a:gd name="T9" fmla="*/ 3 h 14"/>
                  <a:gd name="T10" fmla="*/ 11 w 26"/>
                  <a:gd name="T11" fmla="*/ 6 h 14"/>
                  <a:gd name="T12" fmla="*/ 14 w 26"/>
                  <a:gd name="T13" fmla="*/ 8 h 14"/>
                  <a:gd name="T14" fmla="*/ 26 w 26"/>
                  <a:gd name="T15" fmla="*/ 13 h 14"/>
                  <a:gd name="T16" fmla="*/ 18 w 26"/>
                  <a:gd name="T17" fmla="*/ 14 h 14"/>
                  <a:gd name="T18" fmla="*/ 2 w 26"/>
                  <a:gd name="T19" fmla="*/ 13 h 14"/>
                  <a:gd name="T20" fmla="*/ 0 w 26"/>
                  <a:gd name="T21" fmla="*/ 7 h 14"/>
                  <a:gd name="T22" fmla="*/ 0 w 26"/>
                  <a:gd name="T23" fmla="*/ 7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
                  <a:gd name="T37" fmla="*/ 0 h 14"/>
                  <a:gd name="T38" fmla="*/ 26 w 26"/>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 h="14">
                    <a:moveTo>
                      <a:pt x="0" y="7"/>
                    </a:moveTo>
                    <a:lnTo>
                      <a:pt x="8" y="1"/>
                    </a:lnTo>
                    <a:lnTo>
                      <a:pt x="16" y="0"/>
                    </a:lnTo>
                    <a:lnTo>
                      <a:pt x="14" y="3"/>
                    </a:lnTo>
                    <a:lnTo>
                      <a:pt x="10" y="3"/>
                    </a:lnTo>
                    <a:lnTo>
                      <a:pt x="11" y="6"/>
                    </a:lnTo>
                    <a:lnTo>
                      <a:pt x="14" y="8"/>
                    </a:lnTo>
                    <a:lnTo>
                      <a:pt x="26" y="13"/>
                    </a:lnTo>
                    <a:lnTo>
                      <a:pt x="18" y="14"/>
                    </a:lnTo>
                    <a:lnTo>
                      <a:pt x="2" y="13"/>
                    </a:lnTo>
                    <a:lnTo>
                      <a:pt x="0" y="7"/>
                    </a:lnTo>
                    <a:close/>
                  </a:path>
                </a:pathLst>
              </a:custGeom>
              <a:solidFill>
                <a:srgbClr val="000000"/>
              </a:solidFill>
              <a:ln w="9525">
                <a:noFill/>
                <a:round/>
                <a:headEnd/>
                <a:tailEnd/>
              </a:ln>
            </p:spPr>
            <p:txBody>
              <a:bodyPr>
                <a:prstTxWarp prst="textNoShape">
                  <a:avLst/>
                </a:prstTxWarp>
              </a:bodyPr>
              <a:lstStyle/>
              <a:p>
                <a:endParaRPr lang="en-US"/>
              </a:p>
            </p:txBody>
          </p:sp>
          <p:sp>
            <p:nvSpPr>
              <p:cNvPr id="75842" name="Freeform 166"/>
              <p:cNvSpPr>
                <a:spLocks/>
              </p:cNvSpPr>
              <p:nvPr/>
            </p:nvSpPr>
            <p:spPr bwMode="auto">
              <a:xfrm>
                <a:off x="4087" y="2982"/>
                <a:ext cx="92" cy="70"/>
              </a:xfrm>
              <a:custGeom>
                <a:avLst/>
                <a:gdLst>
                  <a:gd name="T0" fmla="*/ 53 w 92"/>
                  <a:gd name="T1" fmla="*/ 0 h 70"/>
                  <a:gd name="T2" fmla="*/ 50 w 92"/>
                  <a:gd name="T3" fmla="*/ 1 h 70"/>
                  <a:gd name="T4" fmla="*/ 46 w 92"/>
                  <a:gd name="T5" fmla="*/ 2 h 70"/>
                  <a:gd name="T6" fmla="*/ 40 w 92"/>
                  <a:gd name="T7" fmla="*/ 4 h 70"/>
                  <a:gd name="T8" fmla="*/ 34 w 92"/>
                  <a:gd name="T9" fmla="*/ 6 h 70"/>
                  <a:gd name="T10" fmla="*/ 28 w 92"/>
                  <a:gd name="T11" fmla="*/ 9 h 70"/>
                  <a:gd name="T12" fmla="*/ 21 w 92"/>
                  <a:gd name="T13" fmla="*/ 12 h 70"/>
                  <a:gd name="T14" fmla="*/ 16 w 92"/>
                  <a:gd name="T15" fmla="*/ 14 h 70"/>
                  <a:gd name="T16" fmla="*/ 10 w 92"/>
                  <a:gd name="T17" fmla="*/ 18 h 70"/>
                  <a:gd name="T18" fmla="*/ 6 w 92"/>
                  <a:gd name="T19" fmla="*/ 24 h 70"/>
                  <a:gd name="T20" fmla="*/ 2 w 92"/>
                  <a:gd name="T21" fmla="*/ 30 h 70"/>
                  <a:gd name="T22" fmla="*/ 1 w 92"/>
                  <a:gd name="T23" fmla="*/ 35 h 70"/>
                  <a:gd name="T24" fmla="*/ 0 w 92"/>
                  <a:gd name="T25" fmla="*/ 41 h 70"/>
                  <a:gd name="T26" fmla="*/ 0 w 92"/>
                  <a:gd name="T27" fmla="*/ 46 h 70"/>
                  <a:gd name="T28" fmla="*/ 0 w 92"/>
                  <a:gd name="T29" fmla="*/ 51 h 70"/>
                  <a:gd name="T30" fmla="*/ 1 w 92"/>
                  <a:gd name="T31" fmla="*/ 57 h 70"/>
                  <a:gd name="T32" fmla="*/ 3 w 92"/>
                  <a:gd name="T33" fmla="*/ 65 h 70"/>
                  <a:gd name="T34" fmla="*/ 5 w 92"/>
                  <a:gd name="T35" fmla="*/ 69 h 70"/>
                  <a:gd name="T36" fmla="*/ 5 w 92"/>
                  <a:gd name="T37" fmla="*/ 69 h 70"/>
                  <a:gd name="T38" fmla="*/ 4 w 92"/>
                  <a:gd name="T39" fmla="*/ 66 h 70"/>
                  <a:gd name="T40" fmla="*/ 4 w 92"/>
                  <a:gd name="T41" fmla="*/ 61 h 70"/>
                  <a:gd name="T42" fmla="*/ 4 w 92"/>
                  <a:gd name="T43" fmla="*/ 54 h 70"/>
                  <a:gd name="T44" fmla="*/ 5 w 92"/>
                  <a:gd name="T45" fmla="*/ 48 h 70"/>
                  <a:gd name="T46" fmla="*/ 7 w 92"/>
                  <a:gd name="T47" fmla="*/ 39 h 70"/>
                  <a:gd name="T48" fmla="*/ 10 w 92"/>
                  <a:gd name="T49" fmla="*/ 32 h 70"/>
                  <a:gd name="T50" fmla="*/ 14 w 92"/>
                  <a:gd name="T51" fmla="*/ 24 h 70"/>
                  <a:gd name="T52" fmla="*/ 20 w 92"/>
                  <a:gd name="T53" fmla="*/ 18 h 70"/>
                  <a:gd name="T54" fmla="*/ 26 w 92"/>
                  <a:gd name="T55" fmla="*/ 14 h 70"/>
                  <a:gd name="T56" fmla="*/ 30 w 92"/>
                  <a:gd name="T57" fmla="*/ 13 h 70"/>
                  <a:gd name="T58" fmla="*/ 35 w 92"/>
                  <a:gd name="T59" fmla="*/ 11 h 70"/>
                  <a:gd name="T60" fmla="*/ 40 w 92"/>
                  <a:gd name="T61" fmla="*/ 9 h 70"/>
                  <a:gd name="T62" fmla="*/ 45 w 92"/>
                  <a:gd name="T63" fmla="*/ 8 h 70"/>
                  <a:gd name="T64" fmla="*/ 50 w 92"/>
                  <a:gd name="T65" fmla="*/ 6 h 70"/>
                  <a:gd name="T66" fmla="*/ 55 w 92"/>
                  <a:gd name="T67" fmla="*/ 6 h 70"/>
                  <a:gd name="T68" fmla="*/ 60 w 92"/>
                  <a:gd name="T69" fmla="*/ 5 h 70"/>
                  <a:gd name="T70" fmla="*/ 66 w 92"/>
                  <a:gd name="T71" fmla="*/ 4 h 70"/>
                  <a:gd name="T72" fmla="*/ 70 w 92"/>
                  <a:gd name="T73" fmla="*/ 4 h 70"/>
                  <a:gd name="T74" fmla="*/ 75 w 92"/>
                  <a:gd name="T75" fmla="*/ 3 h 70"/>
                  <a:gd name="T76" fmla="*/ 81 w 92"/>
                  <a:gd name="T77" fmla="*/ 3 h 70"/>
                  <a:gd name="T78" fmla="*/ 85 w 92"/>
                  <a:gd name="T79" fmla="*/ 3 h 70"/>
                  <a:gd name="T80" fmla="*/ 89 w 92"/>
                  <a:gd name="T81" fmla="*/ 3 h 70"/>
                  <a:gd name="T82" fmla="*/ 54 w 92"/>
                  <a:gd name="T83" fmla="*/ 0 h 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2"/>
                  <a:gd name="T127" fmla="*/ 0 h 70"/>
                  <a:gd name="T128" fmla="*/ 92 w 92"/>
                  <a:gd name="T129" fmla="*/ 70 h 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2" h="70">
                    <a:moveTo>
                      <a:pt x="54" y="0"/>
                    </a:moveTo>
                    <a:lnTo>
                      <a:pt x="53" y="0"/>
                    </a:lnTo>
                    <a:lnTo>
                      <a:pt x="52" y="0"/>
                    </a:lnTo>
                    <a:lnTo>
                      <a:pt x="50" y="1"/>
                    </a:lnTo>
                    <a:lnTo>
                      <a:pt x="48" y="1"/>
                    </a:lnTo>
                    <a:lnTo>
                      <a:pt x="46" y="2"/>
                    </a:lnTo>
                    <a:lnTo>
                      <a:pt x="43" y="3"/>
                    </a:lnTo>
                    <a:lnTo>
                      <a:pt x="40" y="4"/>
                    </a:lnTo>
                    <a:lnTo>
                      <a:pt x="37" y="5"/>
                    </a:lnTo>
                    <a:lnTo>
                      <a:pt x="34" y="6"/>
                    </a:lnTo>
                    <a:lnTo>
                      <a:pt x="30" y="7"/>
                    </a:lnTo>
                    <a:lnTo>
                      <a:pt x="28" y="9"/>
                    </a:lnTo>
                    <a:lnTo>
                      <a:pt x="25" y="10"/>
                    </a:lnTo>
                    <a:lnTo>
                      <a:pt x="21" y="12"/>
                    </a:lnTo>
                    <a:lnTo>
                      <a:pt x="19" y="13"/>
                    </a:lnTo>
                    <a:lnTo>
                      <a:pt x="16" y="14"/>
                    </a:lnTo>
                    <a:lnTo>
                      <a:pt x="14" y="15"/>
                    </a:lnTo>
                    <a:lnTo>
                      <a:pt x="10" y="18"/>
                    </a:lnTo>
                    <a:lnTo>
                      <a:pt x="9" y="21"/>
                    </a:lnTo>
                    <a:lnTo>
                      <a:pt x="6" y="24"/>
                    </a:lnTo>
                    <a:lnTo>
                      <a:pt x="4" y="27"/>
                    </a:lnTo>
                    <a:lnTo>
                      <a:pt x="2" y="30"/>
                    </a:lnTo>
                    <a:lnTo>
                      <a:pt x="1" y="34"/>
                    </a:lnTo>
                    <a:lnTo>
                      <a:pt x="1" y="35"/>
                    </a:lnTo>
                    <a:lnTo>
                      <a:pt x="0" y="38"/>
                    </a:lnTo>
                    <a:lnTo>
                      <a:pt x="0" y="41"/>
                    </a:lnTo>
                    <a:lnTo>
                      <a:pt x="0" y="44"/>
                    </a:lnTo>
                    <a:lnTo>
                      <a:pt x="0" y="46"/>
                    </a:lnTo>
                    <a:lnTo>
                      <a:pt x="0" y="48"/>
                    </a:lnTo>
                    <a:lnTo>
                      <a:pt x="0" y="51"/>
                    </a:lnTo>
                    <a:lnTo>
                      <a:pt x="1" y="53"/>
                    </a:lnTo>
                    <a:lnTo>
                      <a:pt x="1" y="57"/>
                    </a:lnTo>
                    <a:lnTo>
                      <a:pt x="2" y="61"/>
                    </a:lnTo>
                    <a:lnTo>
                      <a:pt x="3" y="65"/>
                    </a:lnTo>
                    <a:lnTo>
                      <a:pt x="4" y="67"/>
                    </a:lnTo>
                    <a:lnTo>
                      <a:pt x="5" y="69"/>
                    </a:lnTo>
                    <a:lnTo>
                      <a:pt x="5" y="70"/>
                    </a:lnTo>
                    <a:lnTo>
                      <a:pt x="5" y="69"/>
                    </a:lnTo>
                    <a:lnTo>
                      <a:pt x="5" y="68"/>
                    </a:lnTo>
                    <a:lnTo>
                      <a:pt x="4" y="66"/>
                    </a:lnTo>
                    <a:lnTo>
                      <a:pt x="4" y="64"/>
                    </a:lnTo>
                    <a:lnTo>
                      <a:pt x="4" y="61"/>
                    </a:lnTo>
                    <a:lnTo>
                      <a:pt x="4" y="58"/>
                    </a:lnTo>
                    <a:lnTo>
                      <a:pt x="4" y="54"/>
                    </a:lnTo>
                    <a:lnTo>
                      <a:pt x="5" y="51"/>
                    </a:lnTo>
                    <a:lnTo>
                      <a:pt x="5" y="48"/>
                    </a:lnTo>
                    <a:lnTo>
                      <a:pt x="6" y="44"/>
                    </a:lnTo>
                    <a:lnTo>
                      <a:pt x="7" y="39"/>
                    </a:lnTo>
                    <a:lnTo>
                      <a:pt x="9" y="35"/>
                    </a:lnTo>
                    <a:lnTo>
                      <a:pt x="10" y="32"/>
                    </a:lnTo>
                    <a:lnTo>
                      <a:pt x="12" y="28"/>
                    </a:lnTo>
                    <a:lnTo>
                      <a:pt x="14" y="24"/>
                    </a:lnTo>
                    <a:lnTo>
                      <a:pt x="17" y="21"/>
                    </a:lnTo>
                    <a:lnTo>
                      <a:pt x="20" y="18"/>
                    </a:lnTo>
                    <a:lnTo>
                      <a:pt x="25" y="15"/>
                    </a:lnTo>
                    <a:lnTo>
                      <a:pt x="26" y="14"/>
                    </a:lnTo>
                    <a:lnTo>
                      <a:pt x="29" y="13"/>
                    </a:lnTo>
                    <a:lnTo>
                      <a:pt x="30" y="13"/>
                    </a:lnTo>
                    <a:lnTo>
                      <a:pt x="33" y="12"/>
                    </a:lnTo>
                    <a:lnTo>
                      <a:pt x="35" y="11"/>
                    </a:lnTo>
                    <a:lnTo>
                      <a:pt x="37" y="10"/>
                    </a:lnTo>
                    <a:lnTo>
                      <a:pt x="40" y="9"/>
                    </a:lnTo>
                    <a:lnTo>
                      <a:pt x="43" y="9"/>
                    </a:lnTo>
                    <a:lnTo>
                      <a:pt x="45" y="8"/>
                    </a:lnTo>
                    <a:lnTo>
                      <a:pt x="48" y="7"/>
                    </a:lnTo>
                    <a:lnTo>
                      <a:pt x="50" y="6"/>
                    </a:lnTo>
                    <a:lnTo>
                      <a:pt x="53" y="6"/>
                    </a:lnTo>
                    <a:lnTo>
                      <a:pt x="55" y="6"/>
                    </a:lnTo>
                    <a:lnTo>
                      <a:pt x="58" y="5"/>
                    </a:lnTo>
                    <a:lnTo>
                      <a:pt x="60" y="5"/>
                    </a:lnTo>
                    <a:lnTo>
                      <a:pt x="64" y="5"/>
                    </a:lnTo>
                    <a:lnTo>
                      <a:pt x="66" y="4"/>
                    </a:lnTo>
                    <a:lnTo>
                      <a:pt x="68" y="4"/>
                    </a:lnTo>
                    <a:lnTo>
                      <a:pt x="70" y="4"/>
                    </a:lnTo>
                    <a:lnTo>
                      <a:pt x="73" y="4"/>
                    </a:lnTo>
                    <a:lnTo>
                      <a:pt x="75" y="3"/>
                    </a:lnTo>
                    <a:lnTo>
                      <a:pt x="78" y="3"/>
                    </a:lnTo>
                    <a:lnTo>
                      <a:pt x="81" y="3"/>
                    </a:lnTo>
                    <a:lnTo>
                      <a:pt x="83" y="3"/>
                    </a:lnTo>
                    <a:lnTo>
                      <a:pt x="85" y="3"/>
                    </a:lnTo>
                    <a:lnTo>
                      <a:pt x="87" y="3"/>
                    </a:lnTo>
                    <a:lnTo>
                      <a:pt x="89" y="3"/>
                    </a:lnTo>
                    <a:lnTo>
                      <a:pt x="92" y="3"/>
                    </a:lnTo>
                    <a:lnTo>
                      <a:pt x="54" y="0"/>
                    </a:lnTo>
                    <a:close/>
                  </a:path>
                </a:pathLst>
              </a:custGeom>
              <a:solidFill>
                <a:srgbClr val="6B949E"/>
              </a:solidFill>
              <a:ln w="9525">
                <a:noFill/>
                <a:round/>
                <a:headEnd/>
                <a:tailEnd/>
              </a:ln>
            </p:spPr>
            <p:txBody>
              <a:bodyPr>
                <a:prstTxWarp prst="textNoShape">
                  <a:avLst/>
                </a:prstTxWarp>
              </a:bodyPr>
              <a:lstStyle/>
              <a:p>
                <a:endParaRPr lang="en-US"/>
              </a:p>
            </p:txBody>
          </p:sp>
          <p:sp>
            <p:nvSpPr>
              <p:cNvPr id="75843" name="Freeform 167"/>
              <p:cNvSpPr>
                <a:spLocks/>
              </p:cNvSpPr>
              <p:nvPr/>
            </p:nvSpPr>
            <p:spPr bwMode="auto">
              <a:xfrm>
                <a:off x="4191" y="2985"/>
                <a:ext cx="75" cy="41"/>
              </a:xfrm>
              <a:custGeom>
                <a:avLst/>
                <a:gdLst>
                  <a:gd name="T0" fmla="*/ 10 w 75"/>
                  <a:gd name="T1" fmla="*/ 23 h 41"/>
                  <a:gd name="T2" fmla="*/ 10 w 75"/>
                  <a:gd name="T3" fmla="*/ 23 h 41"/>
                  <a:gd name="T4" fmla="*/ 13 w 75"/>
                  <a:gd name="T5" fmla="*/ 25 h 41"/>
                  <a:gd name="T6" fmla="*/ 14 w 75"/>
                  <a:gd name="T7" fmla="*/ 26 h 41"/>
                  <a:gd name="T8" fmla="*/ 16 w 75"/>
                  <a:gd name="T9" fmla="*/ 27 h 41"/>
                  <a:gd name="T10" fmla="*/ 19 w 75"/>
                  <a:gd name="T11" fmla="*/ 29 h 41"/>
                  <a:gd name="T12" fmla="*/ 20 w 75"/>
                  <a:gd name="T13" fmla="*/ 30 h 41"/>
                  <a:gd name="T14" fmla="*/ 22 w 75"/>
                  <a:gd name="T15" fmla="*/ 31 h 41"/>
                  <a:gd name="T16" fmla="*/ 25 w 75"/>
                  <a:gd name="T17" fmla="*/ 32 h 41"/>
                  <a:gd name="T18" fmla="*/ 28 w 75"/>
                  <a:gd name="T19" fmla="*/ 34 h 41"/>
                  <a:gd name="T20" fmla="*/ 31 w 75"/>
                  <a:gd name="T21" fmla="*/ 36 h 41"/>
                  <a:gd name="T22" fmla="*/ 34 w 75"/>
                  <a:gd name="T23" fmla="*/ 36 h 41"/>
                  <a:gd name="T24" fmla="*/ 37 w 75"/>
                  <a:gd name="T25" fmla="*/ 38 h 41"/>
                  <a:gd name="T26" fmla="*/ 39 w 75"/>
                  <a:gd name="T27" fmla="*/ 39 h 41"/>
                  <a:gd name="T28" fmla="*/ 42 w 75"/>
                  <a:gd name="T29" fmla="*/ 40 h 41"/>
                  <a:gd name="T30" fmla="*/ 45 w 75"/>
                  <a:gd name="T31" fmla="*/ 40 h 41"/>
                  <a:gd name="T32" fmla="*/ 47 w 75"/>
                  <a:gd name="T33" fmla="*/ 40 h 41"/>
                  <a:gd name="T34" fmla="*/ 50 w 75"/>
                  <a:gd name="T35" fmla="*/ 40 h 41"/>
                  <a:gd name="T36" fmla="*/ 53 w 75"/>
                  <a:gd name="T37" fmla="*/ 41 h 41"/>
                  <a:gd name="T38" fmla="*/ 55 w 75"/>
                  <a:gd name="T39" fmla="*/ 40 h 41"/>
                  <a:gd name="T40" fmla="*/ 58 w 75"/>
                  <a:gd name="T41" fmla="*/ 40 h 41"/>
                  <a:gd name="T42" fmla="*/ 60 w 75"/>
                  <a:gd name="T43" fmla="*/ 40 h 41"/>
                  <a:gd name="T44" fmla="*/ 63 w 75"/>
                  <a:gd name="T45" fmla="*/ 40 h 41"/>
                  <a:gd name="T46" fmla="*/ 67 w 75"/>
                  <a:gd name="T47" fmla="*/ 39 h 41"/>
                  <a:gd name="T48" fmla="*/ 71 w 75"/>
                  <a:gd name="T49" fmla="*/ 39 h 41"/>
                  <a:gd name="T50" fmla="*/ 73 w 75"/>
                  <a:gd name="T51" fmla="*/ 39 h 41"/>
                  <a:gd name="T52" fmla="*/ 75 w 75"/>
                  <a:gd name="T53" fmla="*/ 39 h 41"/>
                  <a:gd name="T54" fmla="*/ 46 w 75"/>
                  <a:gd name="T55" fmla="*/ 35 h 41"/>
                  <a:gd name="T56" fmla="*/ 0 w 75"/>
                  <a:gd name="T57" fmla="*/ 0 h 41"/>
                  <a:gd name="T58" fmla="*/ 10 w 75"/>
                  <a:gd name="T59" fmla="*/ 23 h 41"/>
                  <a:gd name="T60" fmla="*/ 10 w 75"/>
                  <a:gd name="T61" fmla="*/ 23 h 4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75"/>
                  <a:gd name="T94" fmla="*/ 0 h 41"/>
                  <a:gd name="T95" fmla="*/ 75 w 75"/>
                  <a:gd name="T96" fmla="*/ 41 h 4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75" h="41">
                    <a:moveTo>
                      <a:pt x="10" y="23"/>
                    </a:moveTo>
                    <a:lnTo>
                      <a:pt x="10" y="23"/>
                    </a:lnTo>
                    <a:lnTo>
                      <a:pt x="13" y="25"/>
                    </a:lnTo>
                    <a:lnTo>
                      <a:pt x="14" y="26"/>
                    </a:lnTo>
                    <a:lnTo>
                      <a:pt x="16" y="27"/>
                    </a:lnTo>
                    <a:lnTo>
                      <a:pt x="19" y="29"/>
                    </a:lnTo>
                    <a:lnTo>
                      <a:pt x="20" y="30"/>
                    </a:lnTo>
                    <a:lnTo>
                      <a:pt x="22" y="31"/>
                    </a:lnTo>
                    <a:lnTo>
                      <a:pt x="25" y="32"/>
                    </a:lnTo>
                    <a:lnTo>
                      <a:pt x="28" y="34"/>
                    </a:lnTo>
                    <a:lnTo>
                      <a:pt x="31" y="36"/>
                    </a:lnTo>
                    <a:lnTo>
                      <a:pt x="34" y="36"/>
                    </a:lnTo>
                    <a:lnTo>
                      <a:pt x="37" y="38"/>
                    </a:lnTo>
                    <a:lnTo>
                      <a:pt x="39" y="39"/>
                    </a:lnTo>
                    <a:lnTo>
                      <a:pt x="42" y="40"/>
                    </a:lnTo>
                    <a:lnTo>
                      <a:pt x="45" y="40"/>
                    </a:lnTo>
                    <a:lnTo>
                      <a:pt x="47" y="40"/>
                    </a:lnTo>
                    <a:lnTo>
                      <a:pt x="50" y="40"/>
                    </a:lnTo>
                    <a:lnTo>
                      <a:pt x="53" y="41"/>
                    </a:lnTo>
                    <a:lnTo>
                      <a:pt x="55" y="40"/>
                    </a:lnTo>
                    <a:lnTo>
                      <a:pt x="58" y="40"/>
                    </a:lnTo>
                    <a:lnTo>
                      <a:pt x="60" y="40"/>
                    </a:lnTo>
                    <a:lnTo>
                      <a:pt x="63" y="40"/>
                    </a:lnTo>
                    <a:lnTo>
                      <a:pt x="67" y="39"/>
                    </a:lnTo>
                    <a:lnTo>
                      <a:pt x="71" y="39"/>
                    </a:lnTo>
                    <a:lnTo>
                      <a:pt x="73" y="39"/>
                    </a:lnTo>
                    <a:lnTo>
                      <a:pt x="75" y="39"/>
                    </a:lnTo>
                    <a:lnTo>
                      <a:pt x="46" y="35"/>
                    </a:lnTo>
                    <a:lnTo>
                      <a:pt x="0" y="0"/>
                    </a:lnTo>
                    <a:lnTo>
                      <a:pt x="10" y="23"/>
                    </a:lnTo>
                    <a:close/>
                  </a:path>
                </a:pathLst>
              </a:custGeom>
              <a:solidFill>
                <a:srgbClr val="6B949E"/>
              </a:solidFill>
              <a:ln w="9525">
                <a:noFill/>
                <a:round/>
                <a:headEnd/>
                <a:tailEnd/>
              </a:ln>
            </p:spPr>
            <p:txBody>
              <a:bodyPr>
                <a:prstTxWarp prst="textNoShape">
                  <a:avLst/>
                </a:prstTxWarp>
              </a:bodyPr>
              <a:lstStyle/>
              <a:p>
                <a:endParaRPr lang="en-US"/>
              </a:p>
            </p:txBody>
          </p:sp>
          <p:sp>
            <p:nvSpPr>
              <p:cNvPr id="75844" name="Freeform 168"/>
              <p:cNvSpPr>
                <a:spLocks/>
              </p:cNvSpPr>
              <p:nvPr/>
            </p:nvSpPr>
            <p:spPr bwMode="auto">
              <a:xfrm>
                <a:off x="4137" y="2982"/>
                <a:ext cx="55" cy="91"/>
              </a:xfrm>
              <a:custGeom>
                <a:avLst/>
                <a:gdLst>
                  <a:gd name="T0" fmla="*/ 0 w 55"/>
                  <a:gd name="T1" fmla="*/ 6 h 91"/>
                  <a:gd name="T2" fmla="*/ 24 w 55"/>
                  <a:gd name="T3" fmla="*/ 91 h 91"/>
                  <a:gd name="T4" fmla="*/ 23 w 55"/>
                  <a:gd name="T5" fmla="*/ 89 h 91"/>
                  <a:gd name="T6" fmla="*/ 23 w 55"/>
                  <a:gd name="T7" fmla="*/ 86 h 91"/>
                  <a:gd name="T8" fmla="*/ 22 w 55"/>
                  <a:gd name="T9" fmla="*/ 82 h 91"/>
                  <a:gd name="T10" fmla="*/ 22 w 55"/>
                  <a:gd name="T11" fmla="*/ 80 h 91"/>
                  <a:gd name="T12" fmla="*/ 22 w 55"/>
                  <a:gd name="T13" fmla="*/ 77 h 91"/>
                  <a:gd name="T14" fmla="*/ 22 w 55"/>
                  <a:gd name="T15" fmla="*/ 74 h 91"/>
                  <a:gd name="T16" fmla="*/ 21 w 55"/>
                  <a:gd name="T17" fmla="*/ 71 h 91"/>
                  <a:gd name="T18" fmla="*/ 21 w 55"/>
                  <a:gd name="T19" fmla="*/ 69 h 91"/>
                  <a:gd name="T20" fmla="*/ 21 w 55"/>
                  <a:gd name="T21" fmla="*/ 67 h 91"/>
                  <a:gd name="T22" fmla="*/ 20 w 55"/>
                  <a:gd name="T23" fmla="*/ 64 h 91"/>
                  <a:gd name="T24" fmla="*/ 20 w 55"/>
                  <a:gd name="T25" fmla="*/ 62 h 91"/>
                  <a:gd name="T26" fmla="*/ 20 w 55"/>
                  <a:gd name="T27" fmla="*/ 59 h 91"/>
                  <a:gd name="T28" fmla="*/ 19 w 55"/>
                  <a:gd name="T29" fmla="*/ 54 h 91"/>
                  <a:gd name="T30" fmla="*/ 19 w 55"/>
                  <a:gd name="T31" fmla="*/ 51 h 91"/>
                  <a:gd name="T32" fmla="*/ 19 w 55"/>
                  <a:gd name="T33" fmla="*/ 46 h 91"/>
                  <a:gd name="T34" fmla="*/ 19 w 55"/>
                  <a:gd name="T35" fmla="*/ 42 h 91"/>
                  <a:gd name="T36" fmla="*/ 19 w 55"/>
                  <a:gd name="T37" fmla="*/ 38 h 91"/>
                  <a:gd name="T38" fmla="*/ 19 w 55"/>
                  <a:gd name="T39" fmla="*/ 34 h 91"/>
                  <a:gd name="T40" fmla="*/ 19 w 55"/>
                  <a:gd name="T41" fmla="*/ 31 h 91"/>
                  <a:gd name="T42" fmla="*/ 20 w 55"/>
                  <a:gd name="T43" fmla="*/ 28 h 91"/>
                  <a:gd name="T44" fmla="*/ 20 w 55"/>
                  <a:gd name="T45" fmla="*/ 25 h 91"/>
                  <a:gd name="T46" fmla="*/ 22 w 55"/>
                  <a:gd name="T47" fmla="*/ 23 h 91"/>
                  <a:gd name="T48" fmla="*/ 22 w 55"/>
                  <a:gd name="T49" fmla="*/ 19 h 91"/>
                  <a:gd name="T50" fmla="*/ 24 w 55"/>
                  <a:gd name="T51" fmla="*/ 17 h 91"/>
                  <a:gd name="T52" fmla="*/ 26 w 55"/>
                  <a:gd name="T53" fmla="*/ 14 h 91"/>
                  <a:gd name="T54" fmla="*/ 28 w 55"/>
                  <a:gd name="T55" fmla="*/ 13 h 91"/>
                  <a:gd name="T56" fmla="*/ 31 w 55"/>
                  <a:gd name="T57" fmla="*/ 11 h 91"/>
                  <a:gd name="T58" fmla="*/ 34 w 55"/>
                  <a:gd name="T59" fmla="*/ 9 h 91"/>
                  <a:gd name="T60" fmla="*/ 36 w 55"/>
                  <a:gd name="T61" fmla="*/ 8 h 91"/>
                  <a:gd name="T62" fmla="*/ 40 w 55"/>
                  <a:gd name="T63" fmla="*/ 7 h 91"/>
                  <a:gd name="T64" fmla="*/ 43 w 55"/>
                  <a:gd name="T65" fmla="*/ 6 h 91"/>
                  <a:gd name="T66" fmla="*/ 46 w 55"/>
                  <a:gd name="T67" fmla="*/ 5 h 91"/>
                  <a:gd name="T68" fmla="*/ 48 w 55"/>
                  <a:gd name="T69" fmla="*/ 4 h 91"/>
                  <a:gd name="T70" fmla="*/ 51 w 55"/>
                  <a:gd name="T71" fmla="*/ 4 h 91"/>
                  <a:gd name="T72" fmla="*/ 54 w 55"/>
                  <a:gd name="T73" fmla="*/ 3 h 91"/>
                  <a:gd name="T74" fmla="*/ 55 w 55"/>
                  <a:gd name="T75" fmla="*/ 3 h 91"/>
                  <a:gd name="T76" fmla="*/ 7 w 55"/>
                  <a:gd name="T77" fmla="*/ 0 h 91"/>
                  <a:gd name="T78" fmla="*/ 0 w 55"/>
                  <a:gd name="T79" fmla="*/ 6 h 91"/>
                  <a:gd name="T80" fmla="*/ 0 w 55"/>
                  <a:gd name="T81" fmla="*/ 6 h 9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5"/>
                  <a:gd name="T124" fmla="*/ 0 h 91"/>
                  <a:gd name="T125" fmla="*/ 55 w 55"/>
                  <a:gd name="T126" fmla="*/ 91 h 9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5" h="91">
                    <a:moveTo>
                      <a:pt x="0" y="6"/>
                    </a:moveTo>
                    <a:lnTo>
                      <a:pt x="24" y="91"/>
                    </a:lnTo>
                    <a:lnTo>
                      <a:pt x="23" y="89"/>
                    </a:lnTo>
                    <a:lnTo>
                      <a:pt x="23" y="86"/>
                    </a:lnTo>
                    <a:lnTo>
                      <a:pt x="22" y="82"/>
                    </a:lnTo>
                    <a:lnTo>
                      <a:pt x="22" y="80"/>
                    </a:lnTo>
                    <a:lnTo>
                      <a:pt x="22" y="77"/>
                    </a:lnTo>
                    <a:lnTo>
                      <a:pt x="22" y="74"/>
                    </a:lnTo>
                    <a:lnTo>
                      <a:pt x="21" y="71"/>
                    </a:lnTo>
                    <a:lnTo>
                      <a:pt x="21" y="69"/>
                    </a:lnTo>
                    <a:lnTo>
                      <a:pt x="21" y="67"/>
                    </a:lnTo>
                    <a:lnTo>
                      <a:pt x="20" y="64"/>
                    </a:lnTo>
                    <a:lnTo>
                      <a:pt x="20" y="62"/>
                    </a:lnTo>
                    <a:lnTo>
                      <a:pt x="20" y="59"/>
                    </a:lnTo>
                    <a:lnTo>
                      <a:pt x="19" y="54"/>
                    </a:lnTo>
                    <a:lnTo>
                      <a:pt x="19" y="51"/>
                    </a:lnTo>
                    <a:lnTo>
                      <a:pt x="19" y="46"/>
                    </a:lnTo>
                    <a:lnTo>
                      <a:pt x="19" y="42"/>
                    </a:lnTo>
                    <a:lnTo>
                      <a:pt x="19" y="38"/>
                    </a:lnTo>
                    <a:lnTo>
                      <a:pt x="19" y="34"/>
                    </a:lnTo>
                    <a:lnTo>
                      <a:pt x="19" y="31"/>
                    </a:lnTo>
                    <a:lnTo>
                      <a:pt x="20" y="28"/>
                    </a:lnTo>
                    <a:lnTo>
                      <a:pt x="20" y="25"/>
                    </a:lnTo>
                    <a:lnTo>
                      <a:pt x="22" y="23"/>
                    </a:lnTo>
                    <a:lnTo>
                      <a:pt x="22" y="19"/>
                    </a:lnTo>
                    <a:lnTo>
                      <a:pt x="24" y="17"/>
                    </a:lnTo>
                    <a:lnTo>
                      <a:pt x="26" y="14"/>
                    </a:lnTo>
                    <a:lnTo>
                      <a:pt x="28" y="13"/>
                    </a:lnTo>
                    <a:lnTo>
                      <a:pt x="31" y="11"/>
                    </a:lnTo>
                    <a:lnTo>
                      <a:pt x="34" y="9"/>
                    </a:lnTo>
                    <a:lnTo>
                      <a:pt x="36" y="8"/>
                    </a:lnTo>
                    <a:lnTo>
                      <a:pt x="40" y="7"/>
                    </a:lnTo>
                    <a:lnTo>
                      <a:pt x="43" y="6"/>
                    </a:lnTo>
                    <a:lnTo>
                      <a:pt x="46" y="5"/>
                    </a:lnTo>
                    <a:lnTo>
                      <a:pt x="48" y="4"/>
                    </a:lnTo>
                    <a:lnTo>
                      <a:pt x="51" y="4"/>
                    </a:lnTo>
                    <a:lnTo>
                      <a:pt x="54" y="3"/>
                    </a:lnTo>
                    <a:lnTo>
                      <a:pt x="55" y="3"/>
                    </a:lnTo>
                    <a:lnTo>
                      <a:pt x="7" y="0"/>
                    </a:lnTo>
                    <a:lnTo>
                      <a:pt x="0" y="6"/>
                    </a:lnTo>
                    <a:close/>
                  </a:path>
                </a:pathLst>
              </a:custGeom>
              <a:solidFill>
                <a:srgbClr val="6B949E"/>
              </a:solidFill>
              <a:ln w="9525">
                <a:noFill/>
                <a:round/>
                <a:headEnd/>
                <a:tailEnd/>
              </a:ln>
            </p:spPr>
            <p:txBody>
              <a:bodyPr>
                <a:prstTxWarp prst="textNoShape">
                  <a:avLst/>
                </a:prstTxWarp>
              </a:bodyPr>
              <a:lstStyle/>
              <a:p>
                <a:endParaRPr lang="en-US"/>
              </a:p>
            </p:txBody>
          </p:sp>
          <p:sp>
            <p:nvSpPr>
              <p:cNvPr id="75845" name="Freeform 169"/>
              <p:cNvSpPr>
                <a:spLocks/>
              </p:cNvSpPr>
              <p:nvPr/>
            </p:nvSpPr>
            <p:spPr bwMode="auto">
              <a:xfrm>
                <a:off x="4249" y="3082"/>
                <a:ext cx="14" cy="65"/>
              </a:xfrm>
              <a:custGeom>
                <a:avLst/>
                <a:gdLst>
                  <a:gd name="T0" fmla="*/ 2 w 14"/>
                  <a:gd name="T1" fmla="*/ 11 h 65"/>
                  <a:gd name="T2" fmla="*/ 2 w 14"/>
                  <a:gd name="T3" fmla="*/ 12 h 65"/>
                  <a:gd name="T4" fmla="*/ 2 w 14"/>
                  <a:gd name="T5" fmla="*/ 14 h 65"/>
                  <a:gd name="T6" fmla="*/ 1 w 14"/>
                  <a:gd name="T7" fmla="*/ 17 h 65"/>
                  <a:gd name="T8" fmla="*/ 0 w 14"/>
                  <a:gd name="T9" fmla="*/ 21 h 65"/>
                  <a:gd name="T10" fmla="*/ 0 w 14"/>
                  <a:gd name="T11" fmla="*/ 23 h 65"/>
                  <a:gd name="T12" fmla="*/ 0 w 14"/>
                  <a:gd name="T13" fmla="*/ 25 h 65"/>
                  <a:gd name="T14" fmla="*/ 0 w 14"/>
                  <a:gd name="T15" fmla="*/ 28 h 65"/>
                  <a:gd name="T16" fmla="*/ 0 w 14"/>
                  <a:gd name="T17" fmla="*/ 29 h 65"/>
                  <a:gd name="T18" fmla="*/ 0 w 14"/>
                  <a:gd name="T19" fmla="*/ 34 h 65"/>
                  <a:gd name="T20" fmla="*/ 0 w 14"/>
                  <a:gd name="T21" fmla="*/ 38 h 65"/>
                  <a:gd name="T22" fmla="*/ 0 w 14"/>
                  <a:gd name="T23" fmla="*/ 43 h 65"/>
                  <a:gd name="T24" fmla="*/ 2 w 14"/>
                  <a:gd name="T25" fmla="*/ 47 h 65"/>
                  <a:gd name="T26" fmla="*/ 3 w 14"/>
                  <a:gd name="T27" fmla="*/ 51 h 65"/>
                  <a:gd name="T28" fmla="*/ 5 w 14"/>
                  <a:gd name="T29" fmla="*/ 56 h 65"/>
                  <a:gd name="T30" fmla="*/ 5 w 14"/>
                  <a:gd name="T31" fmla="*/ 59 h 65"/>
                  <a:gd name="T32" fmla="*/ 7 w 14"/>
                  <a:gd name="T33" fmla="*/ 62 h 65"/>
                  <a:gd name="T34" fmla="*/ 7 w 14"/>
                  <a:gd name="T35" fmla="*/ 64 h 65"/>
                  <a:gd name="T36" fmla="*/ 8 w 14"/>
                  <a:gd name="T37" fmla="*/ 65 h 65"/>
                  <a:gd name="T38" fmla="*/ 14 w 14"/>
                  <a:gd name="T39" fmla="*/ 0 h 65"/>
                  <a:gd name="T40" fmla="*/ 2 w 14"/>
                  <a:gd name="T41" fmla="*/ 11 h 65"/>
                  <a:gd name="T42" fmla="*/ 2 w 14"/>
                  <a:gd name="T43" fmla="*/ 11 h 6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
                  <a:gd name="T67" fmla="*/ 0 h 65"/>
                  <a:gd name="T68" fmla="*/ 14 w 14"/>
                  <a:gd name="T69" fmla="*/ 65 h 6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 h="65">
                    <a:moveTo>
                      <a:pt x="2" y="11"/>
                    </a:moveTo>
                    <a:lnTo>
                      <a:pt x="2" y="12"/>
                    </a:lnTo>
                    <a:lnTo>
                      <a:pt x="2" y="14"/>
                    </a:lnTo>
                    <a:lnTo>
                      <a:pt x="1" y="17"/>
                    </a:lnTo>
                    <a:lnTo>
                      <a:pt x="0" y="21"/>
                    </a:lnTo>
                    <a:lnTo>
                      <a:pt x="0" y="23"/>
                    </a:lnTo>
                    <a:lnTo>
                      <a:pt x="0" y="25"/>
                    </a:lnTo>
                    <a:lnTo>
                      <a:pt x="0" y="28"/>
                    </a:lnTo>
                    <a:lnTo>
                      <a:pt x="0" y="29"/>
                    </a:lnTo>
                    <a:lnTo>
                      <a:pt x="0" y="34"/>
                    </a:lnTo>
                    <a:lnTo>
                      <a:pt x="0" y="38"/>
                    </a:lnTo>
                    <a:lnTo>
                      <a:pt x="0" y="43"/>
                    </a:lnTo>
                    <a:lnTo>
                      <a:pt x="2" y="47"/>
                    </a:lnTo>
                    <a:lnTo>
                      <a:pt x="3" y="51"/>
                    </a:lnTo>
                    <a:lnTo>
                      <a:pt x="5" y="56"/>
                    </a:lnTo>
                    <a:lnTo>
                      <a:pt x="5" y="59"/>
                    </a:lnTo>
                    <a:lnTo>
                      <a:pt x="7" y="62"/>
                    </a:lnTo>
                    <a:lnTo>
                      <a:pt x="7" y="64"/>
                    </a:lnTo>
                    <a:lnTo>
                      <a:pt x="8" y="65"/>
                    </a:lnTo>
                    <a:lnTo>
                      <a:pt x="14" y="0"/>
                    </a:lnTo>
                    <a:lnTo>
                      <a:pt x="2" y="11"/>
                    </a:lnTo>
                    <a:close/>
                  </a:path>
                </a:pathLst>
              </a:custGeom>
              <a:solidFill>
                <a:srgbClr val="6B949E"/>
              </a:solidFill>
              <a:ln w="9525">
                <a:noFill/>
                <a:round/>
                <a:headEnd/>
                <a:tailEnd/>
              </a:ln>
            </p:spPr>
            <p:txBody>
              <a:bodyPr>
                <a:prstTxWarp prst="textNoShape">
                  <a:avLst/>
                </a:prstTxWarp>
              </a:bodyPr>
              <a:lstStyle/>
              <a:p>
                <a:endParaRPr lang="en-US"/>
              </a:p>
            </p:txBody>
          </p:sp>
          <p:sp>
            <p:nvSpPr>
              <p:cNvPr id="75846" name="Freeform 170"/>
              <p:cNvSpPr>
                <a:spLocks/>
              </p:cNvSpPr>
              <p:nvPr/>
            </p:nvSpPr>
            <p:spPr bwMode="auto">
              <a:xfrm>
                <a:off x="4091" y="3057"/>
                <a:ext cx="10" cy="12"/>
              </a:xfrm>
              <a:custGeom>
                <a:avLst/>
                <a:gdLst>
                  <a:gd name="T0" fmla="*/ 0 w 10"/>
                  <a:gd name="T1" fmla="*/ 3 h 12"/>
                  <a:gd name="T2" fmla="*/ 10 w 10"/>
                  <a:gd name="T3" fmla="*/ 0 h 12"/>
                  <a:gd name="T4" fmla="*/ 9 w 10"/>
                  <a:gd name="T5" fmla="*/ 11 h 12"/>
                  <a:gd name="T6" fmla="*/ 6 w 10"/>
                  <a:gd name="T7" fmla="*/ 12 h 12"/>
                  <a:gd name="T8" fmla="*/ 0 w 10"/>
                  <a:gd name="T9" fmla="*/ 3 h 12"/>
                  <a:gd name="T10" fmla="*/ 0 w 10"/>
                  <a:gd name="T11" fmla="*/ 3 h 12"/>
                  <a:gd name="T12" fmla="*/ 0 60000 65536"/>
                  <a:gd name="T13" fmla="*/ 0 60000 65536"/>
                  <a:gd name="T14" fmla="*/ 0 60000 65536"/>
                  <a:gd name="T15" fmla="*/ 0 60000 65536"/>
                  <a:gd name="T16" fmla="*/ 0 60000 65536"/>
                  <a:gd name="T17" fmla="*/ 0 60000 65536"/>
                  <a:gd name="T18" fmla="*/ 0 w 10"/>
                  <a:gd name="T19" fmla="*/ 0 h 12"/>
                  <a:gd name="T20" fmla="*/ 10 w 10"/>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0" h="12">
                    <a:moveTo>
                      <a:pt x="0" y="3"/>
                    </a:moveTo>
                    <a:lnTo>
                      <a:pt x="10" y="0"/>
                    </a:lnTo>
                    <a:lnTo>
                      <a:pt x="9" y="11"/>
                    </a:lnTo>
                    <a:lnTo>
                      <a:pt x="6" y="12"/>
                    </a:lnTo>
                    <a:lnTo>
                      <a:pt x="0" y="3"/>
                    </a:lnTo>
                    <a:close/>
                  </a:path>
                </a:pathLst>
              </a:custGeom>
              <a:solidFill>
                <a:srgbClr val="FFFFFF"/>
              </a:solidFill>
              <a:ln w="9525">
                <a:noFill/>
                <a:round/>
                <a:headEnd/>
                <a:tailEnd/>
              </a:ln>
            </p:spPr>
            <p:txBody>
              <a:bodyPr>
                <a:prstTxWarp prst="textNoShape">
                  <a:avLst/>
                </a:prstTxWarp>
              </a:bodyPr>
              <a:lstStyle/>
              <a:p>
                <a:endParaRPr lang="en-US"/>
              </a:p>
            </p:txBody>
          </p:sp>
          <p:sp>
            <p:nvSpPr>
              <p:cNvPr id="75847" name="Freeform 171"/>
              <p:cNvSpPr>
                <a:spLocks/>
              </p:cNvSpPr>
              <p:nvPr/>
            </p:nvSpPr>
            <p:spPr bwMode="auto">
              <a:xfrm>
                <a:off x="4269" y="3021"/>
                <a:ext cx="12" cy="8"/>
              </a:xfrm>
              <a:custGeom>
                <a:avLst/>
                <a:gdLst>
                  <a:gd name="T0" fmla="*/ 3 w 12"/>
                  <a:gd name="T1" fmla="*/ 0 h 8"/>
                  <a:gd name="T2" fmla="*/ 12 w 12"/>
                  <a:gd name="T3" fmla="*/ 1 h 8"/>
                  <a:gd name="T4" fmla="*/ 12 w 12"/>
                  <a:gd name="T5" fmla="*/ 5 h 8"/>
                  <a:gd name="T6" fmla="*/ 0 w 12"/>
                  <a:gd name="T7" fmla="*/ 8 h 8"/>
                  <a:gd name="T8" fmla="*/ 3 w 12"/>
                  <a:gd name="T9" fmla="*/ 0 h 8"/>
                  <a:gd name="T10" fmla="*/ 3 w 12"/>
                  <a:gd name="T11" fmla="*/ 0 h 8"/>
                  <a:gd name="T12" fmla="*/ 0 60000 65536"/>
                  <a:gd name="T13" fmla="*/ 0 60000 65536"/>
                  <a:gd name="T14" fmla="*/ 0 60000 65536"/>
                  <a:gd name="T15" fmla="*/ 0 60000 65536"/>
                  <a:gd name="T16" fmla="*/ 0 60000 65536"/>
                  <a:gd name="T17" fmla="*/ 0 60000 65536"/>
                  <a:gd name="T18" fmla="*/ 0 w 12"/>
                  <a:gd name="T19" fmla="*/ 0 h 8"/>
                  <a:gd name="T20" fmla="*/ 12 w 12"/>
                  <a:gd name="T21" fmla="*/ 8 h 8"/>
                </a:gdLst>
                <a:ahLst/>
                <a:cxnLst>
                  <a:cxn ang="T12">
                    <a:pos x="T0" y="T1"/>
                  </a:cxn>
                  <a:cxn ang="T13">
                    <a:pos x="T2" y="T3"/>
                  </a:cxn>
                  <a:cxn ang="T14">
                    <a:pos x="T4" y="T5"/>
                  </a:cxn>
                  <a:cxn ang="T15">
                    <a:pos x="T6" y="T7"/>
                  </a:cxn>
                  <a:cxn ang="T16">
                    <a:pos x="T8" y="T9"/>
                  </a:cxn>
                  <a:cxn ang="T17">
                    <a:pos x="T10" y="T11"/>
                  </a:cxn>
                </a:cxnLst>
                <a:rect l="T18" t="T19" r="T20" b="T21"/>
                <a:pathLst>
                  <a:path w="12" h="8">
                    <a:moveTo>
                      <a:pt x="3" y="0"/>
                    </a:moveTo>
                    <a:lnTo>
                      <a:pt x="12" y="1"/>
                    </a:lnTo>
                    <a:lnTo>
                      <a:pt x="12" y="5"/>
                    </a:lnTo>
                    <a:lnTo>
                      <a:pt x="0" y="8"/>
                    </a:lnTo>
                    <a:lnTo>
                      <a:pt x="3" y="0"/>
                    </a:lnTo>
                    <a:close/>
                  </a:path>
                </a:pathLst>
              </a:custGeom>
              <a:solidFill>
                <a:srgbClr val="FFFFFF"/>
              </a:solidFill>
              <a:ln w="9525">
                <a:noFill/>
                <a:round/>
                <a:headEnd/>
                <a:tailEnd/>
              </a:ln>
            </p:spPr>
            <p:txBody>
              <a:bodyPr>
                <a:prstTxWarp prst="textNoShape">
                  <a:avLst/>
                </a:prstTxWarp>
              </a:bodyPr>
              <a:lstStyle/>
              <a:p>
                <a:endParaRPr lang="en-US"/>
              </a:p>
            </p:txBody>
          </p:sp>
          <p:sp>
            <p:nvSpPr>
              <p:cNvPr id="75848" name="Freeform 172"/>
              <p:cNvSpPr>
                <a:spLocks/>
              </p:cNvSpPr>
              <p:nvPr/>
            </p:nvSpPr>
            <p:spPr bwMode="auto">
              <a:xfrm>
                <a:off x="4053" y="3097"/>
                <a:ext cx="80" cy="64"/>
              </a:xfrm>
              <a:custGeom>
                <a:avLst/>
                <a:gdLst>
                  <a:gd name="T0" fmla="*/ 65 w 80"/>
                  <a:gd name="T1" fmla="*/ 0 h 64"/>
                  <a:gd name="T2" fmla="*/ 47 w 80"/>
                  <a:gd name="T3" fmla="*/ 48 h 64"/>
                  <a:gd name="T4" fmla="*/ 0 w 80"/>
                  <a:gd name="T5" fmla="*/ 26 h 64"/>
                  <a:gd name="T6" fmla="*/ 53 w 80"/>
                  <a:gd name="T7" fmla="*/ 64 h 64"/>
                  <a:gd name="T8" fmla="*/ 80 w 80"/>
                  <a:gd name="T9" fmla="*/ 4 h 64"/>
                  <a:gd name="T10" fmla="*/ 65 w 80"/>
                  <a:gd name="T11" fmla="*/ 0 h 64"/>
                  <a:gd name="T12" fmla="*/ 65 w 80"/>
                  <a:gd name="T13" fmla="*/ 0 h 64"/>
                  <a:gd name="T14" fmla="*/ 0 60000 65536"/>
                  <a:gd name="T15" fmla="*/ 0 60000 65536"/>
                  <a:gd name="T16" fmla="*/ 0 60000 65536"/>
                  <a:gd name="T17" fmla="*/ 0 60000 65536"/>
                  <a:gd name="T18" fmla="*/ 0 60000 65536"/>
                  <a:gd name="T19" fmla="*/ 0 60000 65536"/>
                  <a:gd name="T20" fmla="*/ 0 60000 65536"/>
                  <a:gd name="T21" fmla="*/ 0 w 80"/>
                  <a:gd name="T22" fmla="*/ 0 h 64"/>
                  <a:gd name="T23" fmla="*/ 80 w 80"/>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64">
                    <a:moveTo>
                      <a:pt x="65" y="0"/>
                    </a:moveTo>
                    <a:lnTo>
                      <a:pt x="47" y="48"/>
                    </a:lnTo>
                    <a:lnTo>
                      <a:pt x="0" y="26"/>
                    </a:lnTo>
                    <a:lnTo>
                      <a:pt x="53" y="64"/>
                    </a:lnTo>
                    <a:lnTo>
                      <a:pt x="80" y="4"/>
                    </a:lnTo>
                    <a:lnTo>
                      <a:pt x="65" y="0"/>
                    </a:lnTo>
                    <a:close/>
                  </a:path>
                </a:pathLst>
              </a:custGeom>
              <a:solidFill>
                <a:srgbClr val="999975"/>
              </a:solidFill>
              <a:ln w="9525">
                <a:noFill/>
                <a:round/>
                <a:headEnd/>
                <a:tailEnd/>
              </a:ln>
            </p:spPr>
            <p:txBody>
              <a:bodyPr>
                <a:prstTxWarp prst="textNoShape">
                  <a:avLst/>
                </a:prstTxWarp>
              </a:bodyPr>
              <a:lstStyle/>
              <a:p>
                <a:endParaRPr lang="en-US"/>
              </a:p>
            </p:txBody>
          </p:sp>
          <p:sp>
            <p:nvSpPr>
              <p:cNvPr id="75849" name="Freeform 173"/>
              <p:cNvSpPr>
                <a:spLocks/>
              </p:cNvSpPr>
              <p:nvPr/>
            </p:nvSpPr>
            <p:spPr bwMode="auto">
              <a:xfrm>
                <a:off x="4002" y="3324"/>
                <a:ext cx="20" cy="67"/>
              </a:xfrm>
              <a:custGeom>
                <a:avLst/>
                <a:gdLst>
                  <a:gd name="T0" fmla="*/ 0 w 20"/>
                  <a:gd name="T1" fmla="*/ 0 h 67"/>
                  <a:gd name="T2" fmla="*/ 3 w 20"/>
                  <a:gd name="T3" fmla="*/ 55 h 67"/>
                  <a:gd name="T4" fmla="*/ 20 w 20"/>
                  <a:gd name="T5" fmla="*/ 67 h 67"/>
                  <a:gd name="T6" fmla="*/ 14 w 20"/>
                  <a:gd name="T7" fmla="*/ 5 h 67"/>
                  <a:gd name="T8" fmla="*/ 0 w 20"/>
                  <a:gd name="T9" fmla="*/ 0 h 67"/>
                  <a:gd name="T10" fmla="*/ 0 w 20"/>
                  <a:gd name="T11" fmla="*/ 0 h 67"/>
                  <a:gd name="T12" fmla="*/ 0 60000 65536"/>
                  <a:gd name="T13" fmla="*/ 0 60000 65536"/>
                  <a:gd name="T14" fmla="*/ 0 60000 65536"/>
                  <a:gd name="T15" fmla="*/ 0 60000 65536"/>
                  <a:gd name="T16" fmla="*/ 0 60000 65536"/>
                  <a:gd name="T17" fmla="*/ 0 60000 65536"/>
                  <a:gd name="T18" fmla="*/ 0 w 20"/>
                  <a:gd name="T19" fmla="*/ 0 h 67"/>
                  <a:gd name="T20" fmla="*/ 20 w 20"/>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20" h="67">
                    <a:moveTo>
                      <a:pt x="0" y="0"/>
                    </a:moveTo>
                    <a:lnTo>
                      <a:pt x="3" y="55"/>
                    </a:lnTo>
                    <a:lnTo>
                      <a:pt x="20" y="67"/>
                    </a:lnTo>
                    <a:lnTo>
                      <a:pt x="14" y="5"/>
                    </a:lnTo>
                    <a:lnTo>
                      <a:pt x="0" y="0"/>
                    </a:lnTo>
                    <a:close/>
                  </a:path>
                </a:pathLst>
              </a:custGeom>
              <a:solidFill>
                <a:srgbClr val="CCCCCC"/>
              </a:solidFill>
              <a:ln w="9525">
                <a:noFill/>
                <a:round/>
                <a:headEnd/>
                <a:tailEnd/>
              </a:ln>
            </p:spPr>
            <p:txBody>
              <a:bodyPr>
                <a:prstTxWarp prst="textNoShape">
                  <a:avLst/>
                </a:prstTxWarp>
              </a:bodyPr>
              <a:lstStyle/>
              <a:p>
                <a:endParaRPr lang="en-US"/>
              </a:p>
            </p:txBody>
          </p:sp>
          <p:sp>
            <p:nvSpPr>
              <p:cNvPr id="75850" name="Freeform 174"/>
              <p:cNvSpPr>
                <a:spLocks/>
              </p:cNvSpPr>
              <p:nvPr/>
            </p:nvSpPr>
            <p:spPr bwMode="auto">
              <a:xfrm>
                <a:off x="4028" y="3338"/>
                <a:ext cx="21" cy="65"/>
              </a:xfrm>
              <a:custGeom>
                <a:avLst/>
                <a:gdLst>
                  <a:gd name="T0" fmla="*/ 0 w 21"/>
                  <a:gd name="T1" fmla="*/ 0 h 65"/>
                  <a:gd name="T2" fmla="*/ 5 w 21"/>
                  <a:gd name="T3" fmla="*/ 55 h 65"/>
                  <a:gd name="T4" fmla="*/ 21 w 21"/>
                  <a:gd name="T5" fmla="*/ 65 h 65"/>
                  <a:gd name="T6" fmla="*/ 14 w 21"/>
                  <a:gd name="T7" fmla="*/ 4 h 65"/>
                  <a:gd name="T8" fmla="*/ 0 w 21"/>
                  <a:gd name="T9" fmla="*/ 0 h 65"/>
                  <a:gd name="T10" fmla="*/ 0 w 21"/>
                  <a:gd name="T11" fmla="*/ 0 h 65"/>
                  <a:gd name="T12" fmla="*/ 0 60000 65536"/>
                  <a:gd name="T13" fmla="*/ 0 60000 65536"/>
                  <a:gd name="T14" fmla="*/ 0 60000 65536"/>
                  <a:gd name="T15" fmla="*/ 0 60000 65536"/>
                  <a:gd name="T16" fmla="*/ 0 60000 65536"/>
                  <a:gd name="T17" fmla="*/ 0 60000 65536"/>
                  <a:gd name="T18" fmla="*/ 0 w 21"/>
                  <a:gd name="T19" fmla="*/ 0 h 65"/>
                  <a:gd name="T20" fmla="*/ 21 w 21"/>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21" h="65">
                    <a:moveTo>
                      <a:pt x="0" y="0"/>
                    </a:moveTo>
                    <a:lnTo>
                      <a:pt x="5" y="55"/>
                    </a:lnTo>
                    <a:lnTo>
                      <a:pt x="21" y="65"/>
                    </a:lnTo>
                    <a:lnTo>
                      <a:pt x="14" y="4"/>
                    </a:lnTo>
                    <a:lnTo>
                      <a:pt x="0" y="0"/>
                    </a:lnTo>
                    <a:close/>
                  </a:path>
                </a:pathLst>
              </a:custGeom>
              <a:solidFill>
                <a:srgbClr val="CCCCCC"/>
              </a:solidFill>
              <a:ln w="9525">
                <a:noFill/>
                <a:round/>
                <a:headEnd/>
                <a:tailEnd/>
              </a:ln>
            </p:spPr>
            <p:txBody>
              <a:bodyPr>
                <a:prstTxWarp prst="textNoShape">
                  <a:avLst/>
                </a:prstTxWarp>
              </a:bodyPr>
              <a:lstStyle/>
              <a:p>
                <a:endParaRPr lang="en-US"/>
              </a:p>
            </p:txBody>
          </p:sp>
          <p:sp>
            <p:nvSpPr>
              <p:cNvPr id="75851" name="Freeform 175"/>
              <p:cNvSpPr>
                <a:spLocks/>
              </p:cNvSpPr>
              <p:nvPr/>
            </p:nvSpPr>
            <p:spPr bwMode="auto">
              <a:xfrm>
                <a:off x="4055" y="3350"/>
                <a:ext cx="21" cy="67"/>
              </a:xfrm>
              <a:custGeom>
                <a:avLst/>
                <a:gdLst>
                  <a:gd name="T0" fmla="*/ 0 w 21"/>
                  <a:gd name="T1" fmla="*/ 0 h 67"/>
                  <a:gd name="T2" fmla="*/ 4 w 21"/>
                  <a:gd name="T3" fmla="*/ 56 h 67"/>
                  <a:gd name="T4" fmla="*/ 21 w 21"/>
                  <a:gd name="T5" fmla="*/ 67 h 67"/>
                  <a:gd name="T6" fmla="*/ 14 w 21"/>
                  <a:gd name="T7" fmla="*/ 6 h 67"/>
                  <a:gd name="T8" fmla="*/ 0 w 21"/>
                  <a:gd name="T9" fmla="*/ 0 h 67"/>
                  <a:gd name="T10" fmla="*/ 0 w 21"/>
                  <a:gd name="T11" fmla="*/ 0 h 67"/>
                  <a:gd name="T12" fmla="*/ 0 60000 65536"/>
                  <a:gd name="T13" fmla="*/ 0 60000 65536"/>
                  <a:gd name="T14" fmla="*/ 0 60000 65536"/>
                  <a:gd name="T15" fmla="*/ 0 60000 65536"/>
                  <a:gd name="T16" fmla="*/ 0 60000 65536"/>
                  <a:gd name="T17" fmla="*/ 0 60000 65536"/>
                  <a:gd name="T18" fmla="*/ 0 w 21"/>
                  <a:gd name="T19" fmla="*/ 0 h 67"/>
                  <a:gd name="T20" fmla="*/ 21 w 21"/>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21" h="67">
                    <a:moveTo>
                      <a:pt x="0" y="0"/>
                    </a:moveTo>
                    <a:lnTo>
                      <a:pt x="4" y="56"/>
                    </a:lnTo>
                    <a:lnTo>
                      <a:pt x="21" y="67"/>
                    </a:lnTo>
                    <a:lnTo>
                      <a:pt x="14" y="6"/>
                    </a:lnTo>
                    <a:lnTo>
                      <a:pt x="0" y="0"/>
                    </a:lnTo>
                    <a:close/>
                  </a:path>
                </a:pathLst>
              </a:custGeom>
              <a:solidFill>
                <a:srgbClr val="CCCCCC"/>
              </a:solidFill>
              <a:ln w="9525">
                <a:noFill/>
                <a:round/>
                <a:headEnd/>
                <a:tailEnd/>
              </a:ln>
            </p:spPr>
            <p:txBody>
              <a:bodyPr>
                <a:prstTxWarp prst="textNoShape">
                  <a:avLst/>
                </a:prstTxWarp>
              </a:bodyPr>
              <a:lstStyle/>
              <a:p>
                <a:endParaRPr lang="en-US"/>
              </a:p>
            </p:txBody>
          </p:sp>
          <p:sp>
            <p:nvSpPr>
              <p:cNvPr id="75852" name="Freeform 176"/>
              <p:cNvSpPr>
                <a:spLocks/>
              </p:cNvSpPr>
              <p:nvPr/>
            </p:nvSpPr>
            <p:spPr bwMode="auto">
              <a:xfrm>
                <a:off x="4081" y="3364"/>
                <a:ext cx="21" cy="65"/>
              </a:xfrm>
              <a:custGeom>
                <a:avLst/>
                <a:gdLst>
                  <a:gd name="T0" fmla="*/ 0 w 21"/>
                  <a:gd name="T1" fmla="*/ 0 h 65"/>
                  <a:gd name="T2" fmla="*/ 5 w 21"/>
                  <a:gd name="T3" fmla="*/ 54 h 65"/>
                  <a:gd name="T4" fmla="*/ 21 w 21"/>
                  <a:gd name="T5" fmla="*/ 65 h 65"/>
                  <a:gd name="T6" fmla="*/ 15 w 21"/>
                  <a:gd name="T7" fmla="*/ 4 h 65"/>
                  <a:gd name="T8" fmla="*/ 0 w 21"/>
                  <a:gd name="T9" fmla="*/ 0 h 65"/>
                  <a:gd name="T10" fmla="*/ 0 w 21"/>
                  <a:gd name="T11" fmla="*/ 0 h 65"/>
                  <a:gd name="T12" fmla="*/ 0 60000 65536"/>
                  <a:gd name="T13" fmla="*/ 0 60000 65536"/>
                  <a:gd name="T14" fmla="*/ 0 60000 65536"/>
                  <a:gd name="T15" fmla="*/ 0 60000 65536"/>
                  <a:gd name="T16" fmla="*/ 0 60000 65536"/>
                  <a:gd name="T17" fmla="*/ 0 60000 65536"/>
                  <a:gd name="T18" fmla="*/ 0 w 21"/>
                  <a:gd name="T19" fmla="*/ 0 h 65"/>
                  <a:gd name="T20" fmla="*/ 21 w 21"/>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21" h="65">
                    <a:moveTo>
                      <a:pt x="0" y="0"/>
                    </a:moveTo>
                    <a:lnTo>
                      <a:pt x="5" y="54"/>
                    </a:lnTo>
                    <a:lnTo>
                      <a:pt x="21" y="65"/>
                    </a:lnTo>
                    <a:lnTo>
                      <a:pt x="15" y="4"/>
                    </a:lnTo>
                    <a:lnTo>
                      <a:pt x="0" y="0"/>
                    </a:lnTo>
                    <a:close/>
                  </a:path>
                </a:pathLst>
              </a:custGeom>
              <a:solidFill>
                <a:srgbClr val="CCCCCC"/>
              </a:solidFill>
              <a:ln w="9525">
                <a:noFill/>
                <a:round/>
                <a:headEnd/>
                <a:tailEnd/>
              </a:ln>
            </p:spPr>
            <p:txBody>
              <a:bodyPr>
                <a:prstTxWarp prst="textNoShape">
                  <a:avLst/>
                </a:prstTxWarp>
              </a:bodyPr>
              <a:lstStyle/>
              <a:p>
                <a:endParaRPr lang="en-US"/>
              </a:p>
            </p:txBody>
          </p:sp>
          <p:sp>
            <p:nvSpPr>
              <p:cNvPr id="75853" name="Freeform 177"/>
              <p:cNvSpPr>
                <a:spLocks/>
              </p:cNvSpPr>
              <p:nvPr/>
            </p:nvSpPr>
            <p:spPr bwMode="auto">
              <a:xfrm>
                <a:off x="4108" y="3377"/>
                <a:ext cx="22" cy="65"/>
              </a:xfrm>
              <a:custGeom>
                <a:avLst/>
                <a:gdLst>
                  <a:gd name="T0" fmla="*/ 0 w 22"/>
                  <a:gd name="T1" fmla="*/ 0 h 65"/>
                  <a:gd name="T2" fmla="*/ 5 w 22"/>
                  <a:gd name="T3" fmla="*/ 55 h 65"/>
                  <a:gd name="T4" fmla="*/ 22 w 22"/>
                  <a:gd name="T5" fmla="*/ 65 h 65"/>
                  <a:gd name="T6" fmla="*/ 14 w 22"/>
                  <a:gd name="T7" fmla="*/ 4 h 65"/>
                  <a:gd name="T8" fmla="*/ 0 w 22"/>
                  <a:gd name="T9" fmla="*/ 0 h 65"/>
                  <a:gd name="T10" fmla="*/ 0 w 22"/>
                  <a:gd name="T11" fmla="*/ 0 h 65"/>
                  <a:gd name="T12" fmla="*/ 0 60000 65536"/>
                  <a:gd name="T13" fmla="*/ 0 60000 65536"/>
                  <a:gd name="T14" fmla="*/ 0 60000 65536"/>
                  <a:gd name="T15" fmla="*/ 0 60000 65536"/>
                  <a:gd name="T16" fmla="*/ 0 60000 65536"/>
                  <a:gd name="T17" fmla="*/ 0 60000 65536"/>
                  <a:gd name="T18" fmla="*/ 0 w 22"/>
                  <a:gd name="T19" fmla="*/ 0 h 65"/>
                  <a:gd name="T20" fmla="*/ 22 w 22"/>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22" h="65">
                    <a:moveTo>
                      <a:pt x="0" y="0"/>
                    </a:moveTo>
                    <a:lnTo>
                      <a:pt x="5" y="55"/>
                    </a:lnTo>
                    <a:lnTo>
                      <a:pt x="22" y="65"/>
                    </a:lnTo>
                    <a:lnTo>
                      <a:pt x="14" y="4"/>
                    </a:lnTo>
                    <a:lnTo>
                      <a:pt x="0" y="0"/>
                    </a:lnTo>
                    <a:close/>
                  </a:path>
                </a:pathLst>
              </a:custGeom>
              <a:solidFill>
                <a:srgbClr val="CCCCCC"/>
              </a:solidFill>
              <a:ln w="9525">
                <a:noFill/>
                <a:round/>
                <a:headEnd/>
                <a:tailEnd/>
              </a:ln>
            </p:spPr>
            <p:txBody>
              <a:bodyPr>
                <a:prstTxWarp prst="textNoShape">
                  <a:avLst/>
                </a:prstTxWarp>
              </a:bodyPr>
              <a:lstStyle/>
              <a:p>
                <a:endParaRPr lang="en-US"/>
              </a:p>
            </p:txBody>
          </p:sp>
          <p:sp>
            <p:nvSpPr>
              <p:cNvPr id="75854" name="Freeform 178"/>
              <p:cNvSpPr>
                <a:spLocks/>
              </p:cNvSpPr>
              <p:nvPr/>
            </p:nvSpPr>
            <p:spPr bwMode="auto">
              <a:xfrm>
                <a:off x="4005" y="3396"/>
                <a:ext cx="22" cy="64"/>
              </a:xfrm>
              <a:custGeom>
                <a:avLst/>
                <a:gdLst>
                  <a:gd name="T0" fmla="*/ 0 w 22"/>
                  <a:gd name="T1" fmla="*/ 0 h 64"/>
                  <a:gd name="T2" fmla="*/ 6 w 22"/>
                  <a:gd name="T3" fmla="*/ 54 h 64"/>
                  <a:gd name="T4" fmla="*/ 22 w 22"/>
                  <a:gd name="T5" fmla="*/ 64 h 64"/>
                  <a:gd name="T6" fmla="*/ 15 w 22"/>
                  <a:gd name="T7" fmla="*/ 7 h 64"/>
                  <a:gd name="T8" fmla="*/ 0 w 22"/>
                  <a:gd name="T9" fmla="*/ 0 h 64"/>
                  <a:gd name="T10" fmla="*/ 0 w 22"/>
                  <a:gd name="T11" fmla="*/ 0 h 64"/>
                  <a:gd name="T12" fmla="*/ 0 60000 65536"/>
                  <a:gd name="T13" fmla="*/ 0 60000 65536"/>
                  <a:gd name="T14" fmla="*/ 0 60000 65536"/>
                  <a:gd name="T15" fmla="*/ 0 60000 65536"/>
                  <a:gd name="T16" fmla="*/ 0 60000 65536"/>
                  <a:gd name="T17" fmla="*/ 0 60000 65536"/>
                  <a:gd name="T18" fmla="*/ 0 w 22"/>
                  <a:gd name="T19" fmla="*/ 0 h 64"/>
                  <a:gd name="T20" fmla="*/ 22 w 22"/>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22" h="64">
                    <a:moveTo>
                      <a:pt x="0" y="0"/>
                    </a:moveTo>
                    <a:lnTo>
                      <a:pt x="6" y="54"/>
                    </a:lnTo>
                    <a:lnTo>
                      <a:pt x="22" y="64"/>
                    </a:lnTo>
                    <a:lnTo>
                      <a:pt x="15" y="7"/>
                    </a:lnTo>
                    <a:lnTo>
                      <a:pt x="0" y="0"/>
                    </a:lnTo>
                    <a:close/>
                  </a:path>
                </a:pathLst>
              </a:custGeom>
              <a:solidFill>
                <a:srgbClr val="CCCCCC"/>
              </a:solidFill>
              <a:ln w="9525">
                <a:noFill/>
                <a:round/>
                <a:headEnd/>
                <a:tailEnd/>
              </a:ln>
            </p:spPr>
            <p:txBody>
              <a:bodyPr>
                <a:prstTxWarp prst="textNoShape">
                  <a:avLst/>
                </a:prstTxWarp>
              </a:bodyPr>
              <a:lstStyle/>
              <a:p>
                <a:endParaRPr lang="en-US"/>
              </a:p>
            </p:txBody>
          </p:sp>
          <p:sp>
            <p:nvSpPr>
              <p:cNvPr id="75855" name="Freeform 179"/>
              <p:cNvSpPr>
                <a:spLocks/>
              </p:cNvSpPr>
              <p:nvPr/>
            </p:nvSpPr>
            <p:spPr bwMode="auto">
              <a:xfrm>
                <a:off x="4030" y="3409"/>
                <a:ext cx="19" cy="65"/>
              </a:xfrm>
              <a:custGeom>
                <a:avLst/>
                <a:gdLst>
                  <a:gd name="T0" fmla="*/ 0 w 19"/>
                  <a:gd name="T1" fmla="*/ 0 h 65"/>
                  <a:gd name="T2" fmla="*/ 5 w 19"/>
                  <a:gd name="T3" fmla="*/ 55 h 65"/>
                  <a:gd name="T4" fmla="*/ 19 w 19"/>
                  <a:gd name="T5" fmla="*/ 65 h 65"/>
                  <a:gd name="T6" fmla="*/ 16 w 19"/>
                  <a:gd name="T7" fmla="*/ 9 h 65"/>
                  <a:gd name="T8" fmla="*/ 0 w 19"/>
                  <a:gd name="T9" fmla="*/ 0 h 65"/>
                  <a:gd name="T10" fmla="*/ 0 w 19"/>
                  <a:gd name="T11" fmla="*/ 0 h 65"/>
                  <a:gd name="T12" fmla="*/ 0 60000 65536"/>
                  <a:gd name="T13" fmla="*/ 0 60000 65536"/>
                  <a:gd name="T14" fmla="*/ 0 60000 65536"/>
                  <a:gd name="T15" fmla="*/ 0 60000 65536"/>
                  <a:gd name="T16" fmla="*/ 0 60000 65536"/>
                  <a:gd name="T17" fmla="*/ 0 60000 65536"/>
                  <a:gd name="T18" fmla="*/ 0 w 19"/>
                  <a:gd name="T19" fmla="*/ 0 h 65"/>
                  <a:gd name="T20" fmla="*/ 19 w 19"/>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19" h="65">
                    <a:moveTo>
                      <a:pt x="0" y="0"/>
                    </a:moveTo>
                    <a:lnTo>
                      <a:pt x="5" y="55"/>
                    </a:lnTo>
                    <a:lnTo>
                      <a:pt x="19" y="65"/>
                    </a:lnTo>
                    <a:lnTo>
                      <a:pt x="16" y="9"/>
                    </a:lnTo>
                    <a:lnTo>
                      <a:pt x="0" y="0"/>
                    </a:lnTo>
                    <a:close/>
                  </a:path>
                </a:pathLst>
              </a:custGeom>
              <a:solidFill>
                <a:srgbClr val="CCCCCC"/>
              </a:solidFill>
              <a:ln w="9525">
                <a:noFill/>
                <a:round/>
                <a:headEnd/>
                <a:tailEnd/>
              </a:ln>
            </p:spPr>
            <p:txBody>
              <a:bodyPr>
                <a:prstTxWarp prst="textNoShape">
                  <a:avLst/>
                </a:prstTxWarp>
              </a:bodyPr>
              <a:lstStyle/>
              <a:p>
                <a:endParaRPr lang="en-US"/>
              </a:p>
            </p:txBody>
          </p:sp>
          <p:sp>
            <p:nvSpPr>
              <p:cNvPr id="75856" name="Freeform 180"/>
              <p:cNvSpPr>
                <a:spLocks/>
              </p:cNvSpPr>
              <p:nvPr/>
            </p:nvSpPr>
            <p:spPr bwMode="auto">
              <a:xfrm>
                <a:off x="4054" y="3423"/>
                <a:ext cx="21" cy="65"/>
              </a:xfrm>
              <a:custGeom>
                <a:avLst/>
                <a:gdLst>
                  <a:gd name="T0" fmla="*/ 0 w 21"/>
                  <a:gd name="T1" fmla="*/ 0 h 65"/>
                  <a:gd name="T2" fmla="*/ 5 w 21"/>
                  <a:gd name="T3" fmla="*/ 55 h 65"/>
                  <a:gd name="T4" fmla="*/ 21 w 21"/>
                  <a:gd name="T5" fmla="*/ 65 h 65"/>
                  <a:gd name="T6" fmla="*/ 13 w 21"/>
                  <a:gd name="T7" fmla="*/ 8 h 65"/>
                  <a:gd name="T8" fmla="*/ 0 w 21"/>
                  <a:gd name="T9" fmla="*/ 0 h 65"/>
                  <a:gd name="T10" fmla="*/ 0 w 21"/>
                  <a:gd name="T11" fmla="*/ 0 h 65"/>
                  <a:gd name="T12" fmla="*/ 0 60000 65536"/>
                  <a:gd name="T13" fmla="*/ 0 60000 65536"/>
                  <a:gd name="T14" fmla="*/ 0 60000 65536"/>
                  <a:gd name="T15" fmla="*/ 0 60000 65536"/>
                  <a:gd name="T16" fmla="*/ 0 60000 65536"/>
                  <a:gd name="T17" fmla="*/ 0 60000 65536"/>
                  <a:gd name="T18" fmla="*/ 0 w 21"/>
                  <a:gd name="T19" fmla="*/ 0 h 65"/>
                  <a:gd name="T20" fmla="*/ 21 w 21"/>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21" h="65">
                    <a:moveTo>
                      <a:pt x="0" y="0"/>
                    </a:moveTo>
                    <a:lnTo>
                      <a:pt x="5" y="55"/>
                    </a:lnTo>
                    <a:lnTo>
                      <a:pt x="21" y="65"/>
                    </a:lnTo>
                    <a:lnTo>
                      <a:pt x="13" y="8"/>
                    </a:lnTo>
                    <a:lnTo>
                      <a:pt x="0" y="0"/>
                    </a:lnTo>
                    <a:close/>
                  </a:path>
                </a:pathLst>
              </a:custGeom>
              <a:solidFill>
                <a:srgbClr val="CCCCCC"/>
              </a:solidFill>
              <a:ln w="9525">
                <a:noFill/>
                <a:round/>
                <a:headEnd/>
                <a:tailEnd/>
              </a:ln>
            </p:spPr>
            <p:txBody>
              <a:bodyPr>
                <a:prstTxWarp prst="textNoShape">
                  <a:avLst/>
                </a:prstTxWarp>
              </a:bodyPr>
              <a:lstStyle/>
              <a:p>
                <a:endParaRPr lang="en-US"/>
              </a:p>
            </p:txBody>
          </p:sp>
          <p:sp>
            <p:nvSpPr>
              <p:cNvPr id="75857" name="Freeform 181"/>
              <p:cNvSpPr>
                <a:spLocks/>
              </p:cNvSpPr>
              <p:nvPr/>
            </p:nvSpPr>
            <p:spPr bwMode="auto">
              <a:xfrm>
                <a:off x="4033" y="3475"/>
                <a:ext cx="20" cy="64"/>
              </a:xfrm>
              <a:custGeom>
                <a:avLst/>
                <a:gdLst>
                  <a:gd name="T0" fmla="*/ 0 w 20"/>
                  <a:gd name="T1" fmla="*/ 0 h 64"/>
                  <a:gd name="T2" fmla="*/ 8 w 20"/>
                  <a:gd name="T3" fmla="*/ 57 h 64"/>
                  <a:gd name="T4" fmla="*/ 20 w 20"/>
                  <a:gd name="T5" fmla="*/ 64 h 64"/>
                  <a:gd name="T6" fmla="*/ 16 w 20"/>
                  <a:gd name="T7" fmla="*/ 10 h 64"/>
                  <a:gd name="T8" fmla="*/ 0 w 20"/>
                  <a:gd name="T9" fmla="*/ 0 h 64"/>
                  <a:gd name="T10" fmla="*/ 0 w 20"/>
                  <a:gd name="T11" fmla="*/ 0 h 64"/>
                  <a:gd name="T12" fmla="*/ 0 60000 65536"/>
                  <a:gd name="T13" fmla="*/ 0 60000 65536"/>
                  <a:gd name="T14" fmla="*/ 0 60000 65536"/>
                  <a:gd name="T15" fmla="*/ 0 60000 65536"/>
                  <a:gd name="T16" fmla="*/ 0 60000 65536"/>
                  <a:gd name="T17" fmla="*/ 0 60000 65536"/>
                  <a:gd name="T18" fmla="*/ 0 w 20"/>
                  <a:gd name="T19" fmla="*/ 0 h 64"/>
                  <a:gd name="T20" fmla="*/ 20 w 20"/>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20" h="64">
                    <a:moveTo>
                      <a:pt x="0" y="0"/>
                    </a:moveTo>
                    <a:lnTo>
                      <a:pt x="8" y="57"/>
                    </a:lnTo>
                    <a:lnTo>
                      <a:pt x="20" y="64"/>
                    </a:lnTo>
                    <a:lnTo>
                      <a:pt x="16" y="10"/>
                    </a:lnTo>
                    <a:lnTo>
                      <a:pt x="0" y="0"/>
                    </a:lnTo>
                    <a:close/>
                  </a:path>
                </a:pathLst>
              </a:custGeom>
              <a:solidFill>
                <a:srgbClr val="CCCCCC"/>
              </a:solidFill>
              <a:ln w="9525">
                <a:noFill/>
                <a:round/>
                <a:headEnd/>
                <a:tailEnd/>
              </a:ln>
            </p:spPr>
            <p:txBody>
              <a:bodyPr>
                <a:prstTxWarp prst="textNoShape">
                  <a:avLst/>
                </a:prstTxWarp>
              </a:bodyPr>
              <a:lstStyle/>
              <a:p>
                <a:endParaRPr lang="en-US"/>
              </a:p>
            </p:txBody>
          </p:sp>
          <p:sp>
            <p:nvSpPr>
              <p:cNvPr id="75858" name="Freeform 182"/>
              <p:cNvSpPr>
                <a:spLocks/>
              </p:cNvSpPr>
              <p:nvPr/>
            </p:nvSpPr>
            <p:spPr bwMode="auto">
              <a:xfrm>
                <a:off x="4042" y="3544"/>
                <a:ext cx="18" cy="64"/>
              </a:xfrm>
              <a:custGeom>
                <a:avLst/>
                <a:gdLst>
                  <a:gd name="T0" fmla="*/ 0 w 18"/>
                  <a:gd name="T1" fmla="*/ 0 h 64"/>
                  <a:gd name="T2" fmla="*/ 7 w 18"/>
                  <a:gd name="T3" fmla="*/ 52 h 64"/>
                  <a:gd name="T4" fmla="*/ 18 w 18"/>
                  <a:gd name="T5" fmla="*/ 64 h 64"/>
                  <a:gd name="T6" fmla="*/ 14 w 18"/>
                  <a:gd name="T7" fmla="*/ 7 h 64"/>
                  <a:gd name="T8" fmla="*/ 0 w 18"/>
                  <a:gd name="T9" fmla="*/ 0 h 64"/>
                  <a:gd name="T10" fmla="*/ 0 w 18"/>
                  <a:gd name="T11" fmla="*/ 0 h 64"/>
                  <a:gd name="T12" fmla="*/ 0 60000 65536"/>
                  <a:gd name="T13" fmla="*/ 0 60000 65536"/>
                  <a:gd name="T14" fmla="*/ 0 60000 65536"/>
                  <a:gd name="T15" fmla="*/ 0 60000 65536"/>
                  <a:gd name="T16" fmla="*/ 0 60000 65536"/>
                  <a:gd name="T17" fmla="*/ 0 60000 65536"/>
                  <a:gd name="T18" fmla="*/ 0 w 18"/>
                  <a:gd name="T19" fmla="*/ 0 h 64"/>
                  <a:gd name="T20" fmla="*/ 18 w 18"/>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18" h="64">
                    <a:moveTo>
                      <a:pt x="0" y="0"/>
                    </a:moveTo>
                    <a:lnTo>
                      <a:pt x="7" y="52"/>
                    </a:lnTo>
                    <a:lnTo>
                      <a:pt x="18" y="64"/>
                    </a:lnTo>
                    <a:lnTo>
                      <a:pt x="14" y="7"/>
                    </a:lnTo>
                    <a:lnTo>
                      <a:pt x="0" y="0"/>
                    </a:lnTo>
                    <a:close/>
                  </a:path>
                </a:pathLst>
              </a:custGeom>
              <a:solidFill>
                <a:srgbClr val="CCCCCC"/>
              </a:solidFill>
              <a:ln w="9525">
                <a:noFill/>
                <a:round/>
                <a:headEnd/>
                <a:tailEnd/>
              </a:ln>
            </p:spPr>
            <p:txBody>
              <a:bodyPr>
                <a:prstTxWarp prst="textNoShape">
                  <a:avLst/>
                </a:prstTxWarp>
              </a:bodyPr>
              <a:lstStyle/>
              <a:p>
                <a:endParaRPr lang="en-US"/>
              </a:p>
            </p:txBody>
          </p:sp>
          <p:sp>
            <p:nvSpPr>
              <p:cNvPr id="75859" name="Freeform 183"/>
              <p:cNvSpPr>
                <a:spLocks/>
              </p:cNvSpPr>
              <p:nvPr/>
            </p:nvSpPr>
            <p:spPr bwMode="auto">
              <a:xfrm>
                <a:off x="4151" y="3301"/>
                <a:ext cx="117" cy="457"/>
              </a:xfrm>
              <a:custGeom>
                <a:avLst/>
                <a:gdLst>
                  <a:gd name="T0" fmla="*/ 0 w 117"/>
                  <a:gd name="T1" fmla="*/ 56 h 457"/>
                  <a:gd name="T2" fmla="*/ 12 w 117"/>
                  <a:gd name="T3" fmla="*/ 457 h 457"/>
                  <a:gd name="T4" fmla="*/ 116 w 117"/>
                  <a:gd name="T5" fmla="*/ 380 h 457"/>
                  <a:gd name="T6" fmla="*/ 117 w 117"/>
                  <a:gd name="T7" fmla="*/ 0 h 457"/>
                  <a:gd name="T8" fmla="*/ 57 w 117"/>
                  <a:gd name="T9" fmla="*/ 26 h 457"/>
                  <a:gd name="T10" fmla="*/ 0 w 117"/>
                  <a:gd name="T11" fmla="*/ 56 h 457"/>
                  <a:gd name="T12" fmla="*/ 0 w 117"/>
                  <a:gd name="T13" fmla="*/ 56 h 457"/>
                  <a:gd name="T14" fmla="*/ 0 60000 65536"/>
                  <a:gd name="T15" fmla="*/ 0 60000 65536"/>
                  <a:gd name="T16" fmla="*/ 0 60000 65536"/>
                  <a:gd name="T17" fmla="*/ 0 60000 65536"/>
                  <a:gd name="T18" fmla="*/ 0 60000 65536"/>
                  <a:gd name="T19" fmla="*/ 0 60000 65536"/>
                  <a:gd name="T20" fmla="*/ 0 60000 65536"/>
                  <a:gd name="T21" fmla="*/ 0 w 117"/>
                  <a:gd name="T22" fmla="*/ 0 h 457"/>
                  <a:gd name="T23" fmla="*/ 117 w 117"/>
                  <a:gd name="T24" fmla="*/ 457 h 4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457">
                    <a:moveTo>
                      <a:pt x="0" y="56"/>
                    </a:moveTo>
                    <a:lnTo>
                      <a:pt x="12" y="457"/>
                    </a:lnTo>
                    <a:lnTo>
                      <a:pt x="116" y="380"/>
                    </a:lnTo>
                    <a:lnTo>
                      <a:pt x="117" y="0"/>
                    </a:lnTo>
                    <a:lnTo>
                      <a:pt x="57" y="26"/>
                    </a:lnTo>
                    <a:lnTo>
                      <a:pt x="0" y="56"/>
                    </a:lnTo>
                    <a:close/>
                  </a:path>
                </a:pathLst>
              </a:custGeom>
              <a:solidFill>
                <a:srgbClr val="F7D470"/>
              </a:solidFill>
              <a:ln w="9525">
                <a:noFill/>
                <a:round/>
                <a:headEnd/>
                <a:tailEnd/>
              </a:ln>
            </p:spPr>
            <p:txBody>
              <a:bodyPr>
                <a:prstTxWarp prst="textNoShape">
                  <a:avLst/>
                </a:prstTxWarp>
              </a:bodyPr>
              <a:lstStyle/>
              <a:p>
                <a:endParaRPr lang="en-US"/>
              </a:p>
            </p:txBody>
          </p:sp>
          <p:sp>
            <p:nvSpPr>
              <p:cNvPr id="75860" name="Freeform 184"/>
              <p:cNvSpPr>
                <a:spLocks/>
              </p:cNvSpPr>
              <p:nvPr/>
            </p:nvSpPr>
            <p:spPr bwMode="auto">
              <a:xfrm>
                <a:off x="3980" y="3253"/>
                <a:ext cx="288" cy="103"/>
              </a:xfrm>
              <a:custGeom>
                <a:avLst/>
                <a:gdLst>
                  <a:gd name="T0" fmla="*/ 0 w 288"/>
                  <a:gd name="T1" fmla="*/ 32 h 103"/>
                  <a:gd name="T2" fmla="*/ 174 w 288"/>
                  <a:gd name="T3" fmla="*/ 103 h 103"/>
                  <a:gd name="T4" fmla="*/ 288 w 288"/>
                  <a:gd name="T5" fmla="*/ 50 h 103"/>
                  <a:gd name="T6" fmla="*/ 153 w 288"/>
                  <a:gd name="T7" fmla="*/ 0 h 103"/>
                  <a:gd name="T8" fmla="*/ 0 w 288"/>
                  <a:gd name="T9" fmla="*/ 32 h 103"/>
                  <a:gd name="T10" fmla="*/ 0 w 288"/>
                  <a:gd name="T11" fmla="*/ 32 h 103"/>
                  <a:gd name="T12" fmla="*/ 0 60000 65536"/>
                  <a:gd name="T13" fmla="*/ 0 60000 65536"/>
                  <a:gd name="T14" fmla="*/ 0 60000 65536"/>
                  <a:gd name="T15" fmla="*/ 0 60000 65536"/>
                  <a:gd name="T16" fmla="*/ 0 60000 65536"/>
                  <a:gd name="T17" fmla="*/ 0 60000 65536"/>
                  <a:gd name="T18" fmla="*/ 0 w 288"/>
                  <a:gd name="T19" fmla="*/ 0 h 103"/>
                  <a:gd name="T20" fmla="*/ 288 w 288"/>
                  <a:gd name="T21" fmla="*/ 103 h 103"/>
                </a:gdLst>
                <a:ahLst/>
                <a:cxnLst>
                  <a:cxn ang="T12">
                    <a:pos x="T0" y="T1"/>
                  </a:cxn>
                  <a:cxn ang="T13">
                    <a:pos x="T2" y="T3"/>
                  </a:cxn>
                  <a:cxn ang="T14">
                    <a:pos x="T4" y="T5"/>
                  </a:cxn>
                  <a:cxn ang="T15">
                    <a:pos x="T6" y="T7"/>
                  </a:cxn>
                  <a:cxn ang="T16">
                    <a:pos x="T8" y="T9"/>
                  </a:cxn>
                  <a:cxn ang="T17">
                    <a:pos x="T10" y="T11"/>
                  </a:cxn>
                </a:cxnLst>
                <a:rect l="T18" t="T19" r="T20" b="T21"/>
                <a:pathLst>
                  <a:path w="288" h="103">
                    <a:moveTo>
                      <a:pt x="0" y="32"/>
                    </a:moveTo>
                    <a:lnTo>
                      <a:pt x="174" y="103"/>
                    </a:lnTo>
                    <a:lnTo>
                      <a:pt x="288" y="50"/>
                    </a:lnTo>
                    <a:lnTo>
                      <a:pt x="153" y="0"/>
                    </a:lnTo>
                    <a:lnTo>
                      <a:pt x="0" y="32"/>
                    </a:lnTo>
                    <a:close/>
                  </a:path>
                </a:pathLst>
              </a:custGeom>
              <a:solidFill>
                <a:srgbClr val="FFFFFF"/>
              </a:solidFill>
              <a:ln w="9525">
                <a:noFill/>
                <a:round/>
                <a:headEnd/>
                <a:tailEnd/>
              </a:ln>
            </p:spPr>
            <p:txBody>
              <a:bodyPr>
                <a:prstTxWarp prst="textNoShape">
                  <a:avLst/>
                </a:prstTxWarp>
              </a:bodyPr>
              <a:lstStyle/>
              <a:p>
                <a:endParaRPr lang="en-US"/>
              </a:p>
            </p:txBody>
          </p:sp>
          <p:sp>
            <p:nvSpPr>
              <p:cNvPr id="75861" name="Freeform 185"/>
              <p:cNvSpPr>
                <a:spLocks/>
              </p:cNvSpPr>
              <p:nvPr/>
            </p:nvSpPr>
            <p:spPr bwMode="auto">
              <a:xfrm>
                <a:off x="4152" y="3347"/>
                <a:ext cx="116" cy="411"/>
              </a:xfrm>
              <a:custGeom>
                <a:avLst/>
                <a:gdLst>
                  <a:gd name="T0" fmla="*/ 0 w 116"/>
                  <a:gd name="T1" fmla="*/ 59 h 411"/>
                  <a:gd name="T2" fmla="*/ 11 w 116"/>
                  <a:gd name="T3" fmla="*/ 411 h 411"/>
                  <a:gd name="T4" fmla="*/ 115 w 116"/>
                  <a:gd name="T5" fmla="*/ 334 h 411"/>
                  <a:gd name="T6" fmla="*/ 116 w 116"/>
                  <a:gd name="T7" fmla="*/ 0 h 411"/>
                  <a:gd name="T8" fmla="*/ 116 w 116"/>
                  <a:gd name="T9" fmla="*/ 0 h 411"/>
                  <a:gd name="T10" fmla="*/ 114 w 116"/>
                  <a:gd name="T11" fmla="*/ 1 h 411"/>
                  <a:gd name="T12" fmla="*/ 111 w 116"/>
                  <a:gd name="T13" fmla="*/ 2 h 411"/>
                  <a:gd name="T14" fmla="*/ 107 w 116"/>
                  <a:gd name="T15" fmla="*/ 4 h 411"/>
                  <a:gd name="T16" fmla="*/ 105 w 116"/>
                  <a:gd name="T17" fmla="*/ 5 h 411"/>
                  <a:gd name="T18" fmla="*/ 102 w 116"/>
                  <a:gd name="T19" fmla="*/ 6 h 411"/>
                  <a:gd name="T20" fmla="*/ 100 w 116"/>
                  <a:gd name="T21" fmla="*/ 7 h 411"/>
                  <a:gd name="T22" fmla="*/ 97 w 116"/>
                  <a:gd name="T23" fmla="*/ 9 h 411"/>
                  <a:gd name="T24" fmla="*/ 95 w 116"/>
                  <a:gd name="T25" fmla="*/ 10 h 411"/>
                  <a:gd name="T26" fmla="*/ 93 w 116"/>
                  <a:gd name="T27" fmla="*/ 11 h 411"/>
                  <a:gd name="T28" fmla="*/ 90 w 116"/>
                  <a:gd name="T29" fmla="*/ 12 h 411"/>
                  <a:gd name="T30" fmla="*/ 87 w 116"/>
                  <a:gd name="T31" fmla="*/ 13 h 411"/>
                  <a:gd name="T32" fmla="*/ 84 w 116"/>
                  <a:gd name="T33" fmla="*/ 14 h 411"/>
                  <a:gd name="T34" fmla="*/ 81 w 116"/>
                  <a:gd name="T35" fmla="*/ 15 h 411"/>
                  <a:gd name="T36" fmla="*/ 78 w 116"/>
                  <a:gd name="T37" fmla="*/ 17 h 411"/>
                  <a:gd name="T38" fmla="*/ 77 w 116"/>
                  <a:gd name="T39" fmla="*/ 18 h 411"/>
                  <a:gd name="T40" fmla="*/ 74 w 116"/>
                  <a:gd name="T41" fmla="*/ 19 h 411"/>
                  <a:gd name="T42" fmla="*/ 72 w 116"/>
                  <a:gd name="T43" fmla="*/ 21 h 411"/>
                  <a:gd name="T44" fmla="*/ 69 w 116"/>
                  <a:gd name="T45" fmla="*/ 22 h 411"/>
                  <a:gd name="T46" fmla="*/ 67 w 116"/>
                  <a:gd name="T47" fmla="*/ 23 h 411"/>
                  <a:gd name="T48" fmla="*/ 64 w 116"/>
                  <a:gd name="T49" fmla="*/ 24 h 411"/>
                  <a:gd name="T50" fmla="*/ 62 w 116"/>
                  <a:gd name="T51" fmla="*/ 25 h 411"/>
                  <a:gd name="T52" fmla="*/ 60 w 116"/>
                  <a:gd name="T53" fmla="*/ 26 h 411"/>
                  <a:gd name="T54" fmla="*/ 59 w 116"/>
                  <a:gd name="T55" fmla="*/ 27 h 411"/>
                  <a:gd name="T56" fmla="*/ 57 w 116"/>
                  <a:gd name="T57" fmla="*/ 28 h 411"/>
                  <a:gd name="T58" fmla="*/ 56 w 116"/>
                  <a:gd name="T59" fmla="*/ 30 h 411"/>
                  <a:gd name="T60" fmla="*/ 54 w 116"/>
                  <a:gd name="T61" fmla="*/ 30 h 411"/>
                  <a:gd name="T62" fmla="*/ 51 w 116"/>
                  <a:gd name="T63" fmla="*/ 31 h 411"/>
                  <a:gd name="T64" fmla="*/ 48 w 116"/>
                  <a:gd name="T65" fmla="*/ 32 h 411"/>
                  <a:gd name="T66" fmla="*/ 45 w 116"/>
                  <a:gd name="T67" fmla="*/ 34 h 411"/>
                  <a:gd name="T68" fmla="*/ 42 w 116"/>
                  <a:gd name="T69" fmla="*/ 36 h 411"/>
                  <a:gd name="T70" fmla="*/ 40 w 116"/>
                  <a:gd name="T71" fmla="*/ 37 h 411"/>
                  <a:gd name="T72" fmla="*/ 38 w 116"/>
                  <a:gd name="T73" fmla="*/ 38 h 411"/>
                  <a:gd name="T74" fmla="*/ 36 w 116"/>
                  <a:gd name="T75" fmla="*/ 39 h 411"/>
                  <a:gd name="T76" fmla="*/ 34 w 116"/>
                  <a:gd name="T77" fmla="*/ 41 h 411"/>
                  <a:gd name="T78" fmla="*/ 31 w 116"/>
                  <a:gd name="T79" fmla="*/ 42 h 411"/>
                  <a:gd name="T80" fmla="*/ 28 w 116"/>
                  <a:gd name="T81" fmla="*/ 44 h 411"/>
                  <a:gd name="T82" fmla="*/ 26 w 116"/>
                  <a:gd name="T83" fmla="*/ 45 h 411"/>
                  <a:gd name="T84" fmla="*/ 23 w 116"/>
                  <a:gd name="T85" fmla="*/ 47 h 411"/>
                  <a:gd name="T86" fmla="*/ 21 w 116"/>
                  <a:gd name="T87" fmla="*/ 48 h 411"/>
                  <a:gd name="T88" fmla="*/ 19 w 116"/>
                  <a:gd name="T89" fmla="*/ 49 h 411"/>
                  <a:gd name="T90" fmla="*/ 16 w 116"/>
                  <a:gd name="T91" fmla="*/ 50 h 411"/>
                  <a:gd name="T92" fmla="*/ 11 w 116"/>
                  <a:gd name="T93" fmla="*/ 52 h 411"/>
                  <a:gd name="T94" fmla="*/ 7 w 116"/>
                  <a:gd name="T95" fmla="*/ 54 h 411"/>
                  <a:gd name="T96" fmla="*/ 4 w 116"/>
                  <a:gd name="T97" fmla="*/ 56 h 411"/>
                  <a:gd name="T98" fmla="*/ 2 w 116"/>
                  <a:gd name="T99" fmla="*/ 57 h 411"/>
                  <a:gd name="T100" fmla="*/ 0 w 116"/>
                  <a:gd name="T101" fmla="*/ 58 h 411"/>
                  <a:gd name="T102" fmla="*/ 0 w 116"/>
                  <a:gd name="T103" fmla="*/ 59 h 411"/>
                  <a:gd name="T104" fmla="*/ 0 w 116"/>
                  <a:gd name="T105" fmla="*/ 59 h 41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6"/>
                  <a:gd name="T160" fmla="*/ 0 h 411"/>
                  <a:gd name="T161" fmla="*/ 116 w 116"/>
                  <a:gd name="T162" fmla="*/ 411 h 41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6" h="411">
                    <a:moveTo>
                      <a:pt x="0" y="59"/>
                    </a:moveTo>
                    <a:lnTo>
                      <a:pt x="11" y="411"/>
                    </a:lnTo>
                    <a:lnTo>
                      <a:pt x="115" y="334"/>
                    </a:lnTo>
                    <a:lnTo>
                      <a:pt x="116" y="0"/>
                    </a:lnTo>
                    <a:lnTo>
                      <a:pt x="114" y="1"/>
                    </a:lnTo>
                    <a:lnTo>
                      <a:pt x="111" y="2"/>
                    </a:lnTo>
                    <a:lnTo>
                      <a:pt x="107" y="4"/>
                    </a:lnTo>
                    <a:lnTo>
                      <a:pt x="105" y="5"/>
                    </a:lnTo>
                    <a:lnTo>
                      <a:pt x="102" y="6"/>
                    </a:lnTo>
                    <a:lnTo>
                      <a:pt x="100" y="7"/>
                    </a:lnTo>
                    <a:lnTo>
                      <a:pt x="97" y="9"/>
                    </a:lnTo>
                    <a:lnTo>
                      <a:pt x="95" y="10"/>
                    </a:lnTo>
                    <a:lnTo>
                      <a:pt x="93" y="11"/>
                    </a:lnTo>
                    <a:lnTo>
                      <a:pt x="90" y="12"/>
                    </a:lnTo>
                    <a:lnTo>
                      <a:pt x="87" y="13"/>
                    </a:lnTo>
                    <a:lnTo>
                      <a:pt x="84" y="14"/>
                    </a:lnTo>
                    <a:lnTo>
                      <a:pt x="81" y="15"/>
                    </a:lnTo>
                    <a:lnTo>
                      <a:pt x="78" y="17"/>
                    </a:lnTo>
                    <a:lnTo>
                      <a:pt x="77" y="18"/>
                    </a:lnTo>
                    <a:lnTo>
                      <a:pt x="74" y="19"/>
                    </a:lnTo>
                    <a:lnTo>
                      <a:pt x="72" y="21"/>
                    </a:lnTo>
                    <a:lnTo>
                      <a:pt x="69" y="22"/>
                    </a:lnTo>
                    <a:lnTo>
                      <a:pt x="67" y="23"/>
                    </a:lnTo>
                    <a:lnTo>
                      <a:pt x="64" y="24"/>
                    </a:lnTo>
                    <a:lnTo>
                      <a:pt x="62" y="25"/>
                    </a:lnTo>
                    <a:lnTo>
                      <a:pt x="60" y="26"/>
                    </a:lnTo>
                    <a:lnTo>
                      <a:pt x="59" y="27"/>
                    </a:lnTo>
                    <a:lnTo>
                      <a:pt x="57" y="28"/>
                    </a:lnTo>
                    <a:lnTo>
                      <a:pt x="56" y="30"/>
                    </a:lnTo>
                    <a:lnTo>
                      <a:pt x="54" y="30"/>
                    </a:lnTo>
                    <a:lnTo>
                      <a:pt x="51" y="31"/>
                    </a:lnTo>
                    <a:lnTo>
                      <a:pt x="48" y="32"/>
                    </a:lnTo>
                    <a:lnTo>
                      <a:pt x="45" y="34"/>
                    </a:lnTo>
                    <a:lnTo>
                      <a:pt x="42" y="36"/>
                    </a:lnTo>
                    <a:lnTo>
                      <a:pt x="40" y="37"/>
                    </a:lnTo>
                    <a:lnTo>
                      <a:pt x="38" y="38"/>
                    </a:lnTo>
                    <a:lnTo>
                      <a:pt x="36" y="39"/>
                    </a:lnTo>
                    <a:lnTo>
                      <a:pt x="34" y="41"/>
                    </a:lnTo>
                    <a:lnTo>
                      <a:pt x="31" y="42"/>
                    </a:lnTo>
                    <a:lnTo>
                      <a:pt x="28" y="44"/>
                    </a:lnTo>
                    <a:lnTo>
                      <a:pt x="26" y="45"/>
                    </a:lnTo>
                    <a:lnTo>
                      <a:pt x="23" y="47"/>
                    </a:lnTo>
                    <a:lnTo>
                      <a:pt x="21" y="48"/>
                    </a:lnTo>
                    <a:lnTo>
                      <a:pt x="19" y="49"/>
                    </a:lnTo>
                    <a:lnTo>
                      <a:pt x="16" y="50"/>
                    </a:lnTo>
                    <a:lnTo>
                      <a:pt x="11" y="52"/>
                    </a:lnTo>
                    <a:lnTo>
                      <a:pt x="7" y="54"/>
                    </a:lnTo>
                    <a:lnTo>
                      <a:pt x="4" y="56"/>
                    </a:lnTo>
                    <a:lnTo>
                      <a:pt x="2" y="57"/>
                    </a:lnTo>
                    <a:lnTo>
                      <a:pt x="0" y="58"/>
                    </a:lnTo>
                    <a:lnTo>
                      <a:pt x="0" y="59"/>
                    </a:lnTo>
                    <a:close/>
                  </a:path>
                </a:pathLst>
              </a:custGeom>
              <a:solidFill>
                <a:srgbClr val="EBCF75"/>
              </a:solidFill>
              <a:ln w="9525">
                <a:noFill/>
                <a:round/>
                <a:headEnd/>
                <a:tailEnd/>
              </a:ln>
            </p:spPr>
            <p:txBody>
              <a:bodyPr>
                <a:prstTxWarp prst="textNoShape">
                  <a:avLst/>
                </a:prstTxWarp>
              </a:bodyPr>
              <a:lstStyle/>
              <a:p>
                <a:endParaRPr lang="en-US"/>
              </a:p>
            </p:txBody>
          </p:sp>
          <p:sp>
            <p:nvSpPr>
              <p:cNvPr id="75862" name="Freeform 186"/>
              <p:cNvSpPr>
                <a:spLocks/>
              </p:cNvSpPr>
              <p:nvPr/>
            </p:nvSpPr>
            <p:spPr bwMode="auto">
              <a:xfrm>
                <a:off x="4154" y="3394"/>
                <a:ext cx="114" cy="364"/>
              </a:xfrm>
              <a:custGeom>
                <a:avLst/>
                <a:gdLst>
                  <a:gd name="T0" fmla="*/ 0 w 114"/>
                  <a:gd name="T1" fmla="*/ 61 h 364"/>
                  <a:gd name="T2" fmla="*/ 9 w 114"/>
                  <a:gd name="T3" fmla="*/ 364 h 364"/>
                  <a:gd name="T4" fmla="*/ 113 w 114"/>
                  <a:gd name="T5" fmla="*/ 287 h 364"/>
                  <a:gd name="T6" fmla="*/ 114 w 114"/>
                  <a:gd name="T7" fmla="*/ 0 h 364"/>
                  <a:gd name="T8" fmla="*/ 114 w 114"/>
                  <a:gd name="T9" fmla="*/ 0 h 364"/>
                  <a:gd name="T10" fmla="*/ 112 w 114"/>
                  <a:gd name="T11" fmla="*/ 1 h 364"/>
                  <a:gd name="T12" fmla="*/ 109 w 114"/>
                  <a:gd name="T13" fmla="*/ 1 h 364"/>
                  <a:gd name="T14" fmla="*/ 106 w 114"/>
                  <a:gd name="T15" fmla="*/ 3 h 364"/>
                  <a:gd name="T16" fmla="*/ 104 w 114"/>
                  <a:gd name="T17" fmla="*/ 3 h 364"/>
                  <a:gd name="T18" fmla="*/ 102 w 114"/>
                  <a:gd name="T19" fmla="*/ 4 h 364"/>
                  <a:gd name="T20" fmla="*/ 99 w 114"/>
                  <a:gd name="T21" fmla="*/ 5 h 364"/>
                  <a:gd name="T22" fmla="*/ 97 w 114"/>
                  <a:gd name="T23" fmla="*/ 7 h 364"/>
                  <a:gd name="T24" fmla="*/ 95 w 114"/>
                  <a:gd name="T25" fmla="*/ 8 h 364"/>
                  <a:gd name="T26" fmla="*/ 93 w 114"/>
                  <a:gd name="T27" fmla="*/ 9 h 364"/>
                  <a:gd name="T28" fmla="*/ 90 w 114"/>
                  <a:gd name="T29" fmla="*/ 10 h 364"/>
                  <a:gd name="T30" fmla="*/ 88 w 114"/>
                  <a:gd name="T31" fmla="*/ 12 h 364"/>
                  <a:gd name="T32" fmla="*/ 85 w 114"/>
                  <a:gd name="T33" fmla="*/ 13 h 364"/>
                  <a:gd name="T34" fmla="*/ 82 w 114"/>
                  <a:gd name="T35" fmla="*/ 15 h 364"/>
                  <a:gd name="T36" fmla="*/ 79 w 114"/>
                  <a:gd name="T37" fmla="*/ 16 h 364"/>
                  <a:gd name="T38" fmla="*/ 77 w 114"/>
                  <a:gd name="T39" fmla="*/ 17 h 364"/>
                  <a:gd name="T40" fmla="*/ 75 w 114"/>
                  <a:gd name="T41" fmla="*/ 19 h 364"/>
                  <a:gd name="T42" fmla="*/ 72 w 114"/>
                  <a:gd name="T43" fmla="*/ 20 h 364"/>
                  <a:gd name="T44" fmla="*/ 70 w 114"/>
                  <a:gd name="T45" fmla="*/ 21 h 364"/>
                  <a:gd name="T46" fmla="*/ 67 w 114"/>
                  <a:gd name="T47" fmla="*/ 23 h 364"/>
                  <a:gd name="T48" fmla="*/ 63 w 114"/>
                  <a:gd name="T49" fmla="*/ 24 h 364"/>
                  <a:gd name="T50" fmla="*/ 59 w 114"/>
                  <a:gd name="T51" fmla="*/ 27 h 364"/>
                  <a:gd name="T52" fmla="*/ 57 w 114"/>
                  <a:gd name="T53" fmla="*/ 28 h 364"/>
                  <a:gd name="T54" fmla="*/ 55 w 114"/>
                  <a:gd name="T55" fmla="*/ 30 h 364"/>
                  <a:gd name="T56" fmla="*/ 53 w 114"/>
                  <a:gd name="T57" fmla="*/ 31 h 364"/>
                  <a:gd name="T58" fmla="*/ 49 w 114"/>
                  <a:gd name="T59" fmla="*/ 33 h 364"/>
                  <a:gd name="T60" fmla="*/ 46 w 114"/>
                  <a:gd name="T61" fmla="*/ 35 h 364"/>
                  <a:gd name="T62" fmla="*/ 42 w 114"/>
                  <a:gd name="T63" fmla="*/ 37 h 364"/>
                  <a:gd name="T64" fmla="*/ 39 w 114"/>
                  <a:gd name="T65" fmla="*/ 38 h 364"/>
                  <a:gd name="T66" fmla="*/ 38 w 114"/>
                  <a:gd name="T67" fmla="*/ 40 h 364"/>
                  <a:gd name="T68" fmla="*/ 35 w 114"/>
                  <a:gd name="T69" fmla="*/ 41 h 364"/>
                  <a:gd name="T70" fmla="*/ 33 w 114"/>
                  <a:gd name="T71" fmla="*/ 42 h 364"/>
                  <a:gd name="T72" fmla="*/ 30 w 114"/>
                  <a:gd name="T73" fmla="*/ 42 h 364"/>
                  <a:gd name="T74" fmla="*/ 28 w 114"/>
                  <a:gd name="T75" fmla="*/ 44 h 364"/>
                  <a:gd name="T76" fmla="*/ 26 w 114"/>
                  <a:gd name="T77" fmla="*/ 46 h 364"/>
                  <a:gd name="T78" fmla="*/ 23 w 114"/>
                  <a:gd name="T79" fmla="*/ 47 h 364"/>
                  <a:gd name="T80" fmla="*/ 21 w 114"/>
                  <a:gd name="T81" fmla="*/ 48 h 364"/>
                  <a:gd name="T82" fmla="*/ 19 w 114"/>
                  <a:gd name="T83" fmla="*/ 49 h 364"/>
                  <a:gd name="T84" fmla="*/ 17 w 114"/>
                  <a:gd name="T85" fmla="*/ 51 h 364"/>
                  <a:gd name="T86" fmla="*/ 14 w 114"/>
                  <a:gd name="T87" fmla="*/ 52 h 364"/>
                  <a:gd name="T88" fmla="*/ 10 w 114"/>
                  <a:gd name="T89" fmla="*/ 54 h 364"/>
                  <a:gd name="T90" fmla="*/ 6 w 114"/>
                  <a:gd name="T91" fmla="*/ 57 h 364"/>
                  <a:gd name="T92" fmla="*/ 3 w 114"/>
                  <a:gd name="T93" fmla="*/ 58 h 364"/>
                  <a:gd name="T94" fmla="*/ 0 w 114"/>
                  <a:gd name="T95" fmla="*/ 60 h 364"/>
                  <a:gd name="T96" fmla="*/ 0 w 114"/>
                  <a:gd name="T97" fmla="*/ 61 h 364"/>
                  <a:gd name="T98" fmla="*/ 0 w 114"/>
                  <a:gd name="T99" fmla="*/ 61 h 364"/>
                  <a:gd name="T100" fmla="*/ 0 w 114"/>
                  <a:gd name="T101" fmla="*/ 61 h 36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4"/>
                  <a:gd name="T154" fmla="*/ 0 h 364"/>
                  <a:gd name="T155" fmla="*/ 114 w 114"/>
                  <a:gd name="T156" fmla="*/ 364 h 36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4" h="364">
                    <a:moveTo>
                      <a:pt x="0" y="61"/>
                    </a:moveTo>
                    <a:lnTo>
                      <a:pt x="9" y="364"/>
                    </a:lnTo>
                    <a:lnTo>
                      <a:pt x="113" y="287"/>
                    </a:lnTo>
                    <a:lnTo>
                      <a:pt x="114" y="0"/>
                    </a:lnTo>
                    <a:lnTo>
                      <a:pt x="112" y="1"/>
                    </a:lnTo>
                    <a:lnTo>
                      <a:pt x="109" y="1"/>
                    </a:lnTo>
                    <a:lnTo>
                      <a:pt x="106" y="3"/>
                    </a:lnTo>
                    <a:lnTo>
                      <a:pt x="104" y="3"/>
                    </a:lnTo>
                    <a:lnTo>
                      <a:pt x="102" y="4"/>
                    </a:lnTo>
                    <a:lnTo>
                      <a:pt x="99" y="5"/>
                    </a:lnTo>
                    <a:lnTo>
                      <a:pt x="97" y="7"/>
                    </a:lnTo>
                    <a:lnTo>
                      <a:pt x="95" y="8"/>
                    </a:lnTo>
                    <a:lnTo>
                      <a:pt x="93" y="9"/>
                    </a:lnTo>
                    <a:lnTo>
                      <a:pt x="90" y="10"/>
                    </a:lnTo>
                    <a:lnTo>
                      <a:pt x="88" y="12"/>
                    </a:lnTo>
                    <a:lnTo>
                      <a:pt x="85" y="13"/>
                    </a:lnTo>
                    <a:lnTo>
                      <a:pt x="82" y="15"/>
                    </a:lnTo>
                    <a:lnTo>
                      <a:pt x="79" y="16"/>
                    </a:lnTo>
                    <a:lnTo>
                      <a:pt x="77" y="17"/>
                    </a:lnTo>
                    <a:lnTo>
                      <a:pt x="75" y="19"/>
                    </a:lnTo>
                    <a:lnTo>
                      <a:pt x="72" y="20"/>
                    </a:lnTo>
                    <a:lnTo>
                      <a:pt x="70" y="21"/>
                    </a:lnTo>
                    <a:lnTo>
                      <a:pt x="67" y="23"/>
                    </a:lnTo>
                    <a:lnTo>
                      <a:pt x="63" y="24"/>
                    </a:lnTo>
                    <a:lnTo>
                      <a:pt x="59" y="27"/>
                    </a:lnTo>
                    <a:lnTo>
                      <a:pt x="57" y="28"/>
                    </a:lnTo>
                    <a:lnTo>
                      <a:pt x="55" y="30"/>
                    </a:lnTo>
                    <a:lnTo>
                      <a:pt x="53" y="31"/>
                    </a:lnTo>
                    <a:lnTo>
                      <a:pt x="49" y="33"/>
                    </a:lnTo>
                    <a:lnTo>
                      <a:pt x="46" y="35"/>
                    </a:lnTo>
                    <a:lnTo>
                      <a:pt x="42" y="37"/>
                    </a:lnTo>
                    <a:lnTo>
                      <a:pt x="39" y="38"/>
                    </a:lnTo>
                    <a:lnTo>
                      <a:pt x="38" y="40"/>
                    </a:lnTo>
                    <a:lnTo>
                      <a:pt x="35" y="41"/>
                    </a:lnTo>
                    <a:lnTo>
                      <a:pt x="33" y="42"/>
                    </a:lnTo>
                    <a:lnTo>
                      <a:pt x="30" y="42"/>
                    </a:lnTo>
                    <a:lnTo>
                      <a:pt x="28" y="44"/>
                    </a:lnTo>
                    <a:lnTo>
                      <a:pt x="26" y="46"/>
                    </a:lnTo>
                    <a:lnTo>
                      <a:pt x="23" y="47"/>
                    </a:lnTo>
                    <a:lnTo>
                      <a:pt x="21" y="48"/>
                    </a:lnTo>
                    <a:lnTo>
                      <a:pt x="19" y="49"/>
                    </a:lnTo>
                    <a:lnTo>
                      <a:pt x="17" y="51"/>
                    </a:lnTo>
                    <a:lnTo>
                      <a:pt x="14" y="52"/>
                    </a:lnTo>
                    <a:lnTo>
                      <a:pt x="10" y="54"/>
                    </a:lnTo>
                    <a:lnTo>
                      <a:pt x="6" y="57"/>
                    </a:lnTo>
                    <a:lnTo>
                      <a:pt x="3" y="58"/>
                    </a:lnTo>
                    <a:lnTo>
                      <a:pt x="0" y="60"/>
                    </a:lnTo>
                    <a:lnTo>
                      <a:pt x="0" y="61"/>
                    </a:lnTo>
                    <a:close/>
                  </a:path>
                </a:pathLst>
              </a:custGeom>
              <a:solidFill>
                <a:srgbClr val="E0C778"/>
              </a:solidFill>
              <a:ln w="9525">
                <a:noFill/>
                <a:round/>
                <a:headEnd/>
                <a:tailEnd/>
              </a:ln>
            </p:spPr>
            <p:txBody>
              <a:bodyPr>
                <a:prstTxWarp prst="textNoShape">
                  <a:avLst/>
                </a:prstTxWarp>
              </a:bodyPr>
              <a:lstStyle/>
              <a:p>
                <a:endParaRPr lang="en-US"/>
              </a:p>
            </p:txBody>
          </p:sp>
          <p:sp>
            <p:nvSpPr>
              <p:cNvPr id="75863" name="Freeform 187"/>
              <p:cNvSpPr>
                <a:spLocks/>
              </p:cNvSpPr>
              <p:nvPr/>
            </p:nvSpPr>
            <p:spPr bwMode="auto">
              <a:xfrm>
                <a:off x="4154" y="3440"/>
                <a:ext cx="114" cy="318"/>
              </a:xfrm>
              <a:custGeom>
                <a:avLst/>
                <a:gdLst>
                  <a:gd name="T0" fmla="*/ 0 w 114"/>
                  <a:gd name="T1" fmla="*/ 64 h 318"/>
                  <a:gd name="T2" fmla="*/ 9 w 114"/>
                  <a:gd name="T3" fmla="*/ 318 h 318"/>
                  <a:gd name="T4" fmla="*/ 114 w 114"/>
                  <a:gd name="T5" fmla="*/ 241 h 318"/>
                  <a:gd name="T6" fmla="*/ 114 w 114"/>
                  <a:gd name="T7" fmla="*/ 0 h 318"/>
                  <a:gd name="T8" fmla="*/ 114 w 114"/>
                  <a:gd name="T9" fmla="*/ 0 h 318"/>
                  <a:gd name="T10" fmla="*/ 112 w 114"/>
                  <a:gd name="T11" fmla="*/ 1 h 318"/>
                  <a:gd name="T12" fmla="*/ 110 w 114"/>
                  <a:gd name="T13" fmla="*/ 2 h 318"/>
                  <a:gd name="T14" fmla="*/ 107 w 114"/>
                  <a:gd name="T15" fmla="*/ 4 h 318"/>
                  <a:gd name="T16" fmla="*/ 105 w 114"/>
                  <a:gd name="T17" fmla="*/ 4 h 318"/>
                  <a:gd name="T18" fmla="*/ 103 w 114"/>
                  <a:gd name="T19" fmla="*/ 5 h 318"/>
                  <a:gd name="T20" fmla="*/ 100 w 114"/>
                  <a:gd name="T21" fmla="*/ 6 h 318"/>
                  <a:gd name="T22" fmla="*/ 98 w 114"/>
                  <a:gd name="T23" fmla="*/ 8 h 318"/>
                  <a:gd name="T24" fmla="*/ 96 w 114"/>
                  <a:gd name="T25" fmla="*/ 9 h 318"/>
                  <a:gd name="T26" fmla="*/ 95 w 114"/>
                  <a:gd name="T27" fmla="*/ 10 h 318"/>
                  <a:gd name="T28" fmla="*/ 92 w 114"/>
                  <a:gd name="T29" fmla="*/ 12 h 318"/>
                  <a:gd name="T30" fmla="*/ 90 w 114"/>
                  <a:gd name="T31" fmla="*/ 13 h 318"/>
                  <a:gd name="T32" fmla="*/ 87 w 114"/>
                  <a:gd name="T33" fmla="*/ 14 h 318"/>
                  <a:gd name="T34" fmla="*/ 84 w 114"/>
                  <a:gd name="T35" fmla="*/ 15 h 318"/>
                  <a:gd name="T36" fmla="*/ 82 w 114"/>
                  <a:gd name="T37" fmla="*/ 16 h 318"/>
                  <a:gd name="T38" fmla="*/ 79 w 114"/>
                  <a:gd name="T39" fmla="*/ 17 h 318"/>
                  <a:gd name="T40" fmla="*/ 76 w 114"/>
                  <a:gd name="T41" fmla="*/ 18 h 318"/>
                  <a:gd name="T42" fmla="*/ 75 w 114"/>
                  <a:gd name="T43" fmla="*/ 20 h 318"/>
                  <a:gd name="T44" fmla="*/ 72 w 114"/>
                  <a:gd name="T45" fmla="*/ 21 h 318"/>
                  <a:gd name="T46" fmla="*/ 70 w 114"/>
                  <a:gd name="T47" fmla="*/ 23 h 318"/>
                  <a:gd name="T48" fmla="*/ 65 w 114"/>
                  <a:gd name="T49" fmla="*/ 25 h 318"/>
                  <a:gd name="T50" fmla="*/ 61 w 114"/>
                  <a:gd name="T51" fmla="*/ 28 h 318"/>
                  <a:gd name="T52" fmla="*/ 58 w 114"/>
                  <a:gd name="T53" fmla="*/ 30 h 318"/>
                  <a:gd name="T54" fmla="*/ 56 w 114"/>
                  <a:gd name="T55" fmla="*/ 33 h 318"/>
                  <a:gd name="T56" fmla="*/ 53 w 114"/>
                  <a:gd name="T57" fmla="*/ 34 h 318"/>
                  <a:gd name="T58" fmla="*/ 49 w 114"/>
                  <a:gd name="T59" fmla="*/ 35 h 318"/>
                  <a:gd name="T60" fmla="*/ 44 w 114"/>
                  <a:gd name="T61" fmla="*/ 38 h 318"/>
                  <a:gd name="T62" fmla="*/ 41 w 114"/>
                  <a:gd name="T63" fmla="*/ 40 h 318"/>
                  <a:gd name="T64" fmla="*/ 38 w 114"/>
                  <a:gd name="T65" fmla="*/ 41 h 318"/>
                  <a:gd name="T66" fmla="*/ 37 w 114"/>
                  <a:gd name="T67" fmla="*/ 43 h 318"/>
                  <a:gd name="T68" fmla="*/ 34 w 114"/>
                  <a:gd name="T69" fmla="*/ 44 h 318"/>
                  <a:gd name="T70" fmla="*/ 32 w 114"/>
                  <a:gd name="T71" fmla="*/ 45 h 318"/>
                  <a:gd name="T72" fmla="*/ 29 w 114"/>
                  <a:gd name="T73" fmla="*/ 47 h 318"/>
                  <a:gd name="T74" fmla="*/ 27 w 114"/>
                  <a:gd name="T75" fmla="*/ 48 h 318"/>
                  <a:gd name="T76" fmla="*/ 25 w 114"/>
                  <a:gd name="T77" fmla="*/ 50 h 318"/>
                  <a:gd name="T78" fmla="*/ 23 w 114"/>
                  <a:gd name="T79" fmla="*/ 51 h 318"/>
                  <a:gd name="T80" fmla="*/ 20 w 114"/>
                  <a:gd name="T81" fmla="*/ 52 h 318"/>
                  <a:gd name="T82" fmla="*/ 18 w 114"/>
                  <a:gd name="T83" fmla="*/ 53 h 318"/>
                  <a:gd name="T84" fmla="*/ 16 w 114"/>
                  <a:gd name="T85" fmla="*/ 54 h 318"/>
                  <a:gd name="T86" fmla="*/ 14 w 114"/>
                  <a:gd name="T87" fmla="*/ 55 h 318"/>
                  <a:gd name="T88" fmla="*/ 10 w 114"/>
                  <a:gd name="T89" fmla="*/ 57 h 318"/>
                  <a:gd name="T90" fmla="*/ 7 w 114"/>
                  <a:gd name="T91" fmla="*/ 59 h 318"/>
                  <a:gd name="T92" fmla="*/ 4 w 114"/>
                  <a:gd name="T93" fmla="*/ 61 h 318"/>
                  <a:gd name="T94" fmla="*/ 2 w 114"/>
                  <a:gd name="T95" fmla="*/ 62 h 318"/>
                  <a:gd name="T96" fmla="*/ 0 w 114"/>
                  <a:gd name="T97" fmla="*/ 63 h 318"/>
                  <a:gd name="T98" fmla="*/ 0 w 114"/>
                  <a:gd name="T99" fmla="*/ 64 h 318"/>
                  <a:gd name="T100" fmla="*/ 0 w 114"/>
                  <a:gd name="T101" fmla="*/ 64 h 31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4"/>
                  <a:gd name="T154" fmla="*/ 0 h 318"/>
                  <a:gd name="T155" fmla="*/ 114 w 114"/>
                  <a:gd name="T156" fmla="*/ 318 h 31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4" h="318">
                    <a:moveTo>
                      <a:pt x="0" y="64"/>
                    </a:moveTo>
                    <a:lnTo>
                      <a:pt x="9" y="318"/>
                    </a:lnTo>
                    <a:lnTo>
                      <a:pt x="114" y="241"/>
                    </a:lnTo>
                    <a:lnTo>
                      <a:pt x="114" y="0"/>
                    </a:lnTo>
                    <a:lnTo>
                      <a:pt x="112" y="1"/>
                    </a:lnTo>
                    <a:lnTo>
                      <a:pt x="110" y="2"/>
                    </a:lnTo>
                    <a:lnTo>
                      <a:pt x="107" y="4"/>
                    </a:lnTo>
                    <a:lnTo>
                      <a:pt x="105" y="4"/>
                    </a:lnTo>
                    <a:lnTo>
                      <a:pt x="103" y="5"/>
                    </a:lnTo>
                    <a:lnTo>
                      <a:pt x="100" y="6"/>
                    </a:lnTo>
                    <a:lnTo>
                      <a:pt x="98" y="8"/>
                    </a:lnTo>
                    <a:lnTo>
                      <a:pt x="96" y="9"/>
                    </a:lnTo>
                    <a:lnTo>
                      <a:pt x="95" y="10"/>
                    </a:lnTo>
                    <a:lnTo>
                      <a:pt x="92" y="12"/>
                    </a:lnTo>
                    <a:lnTo>
                      <a:pt x="90" y="13"/>
                    </a:lnTo>
                    <a:lnTo>
                      <a:pt x="87" y="14"/>
                    </a:lnTo>
                    <a:lnTo>
                      <a:pt x="84" y="15"/>
                    </a:lnTo>
                    <a:lnTo>
                      <a:pt x="82" y="16"/>
                    </a:lnTo>
                    <a:lnTo>
                      <a:pt x="79" y="17"/>
                    </a:lnTo>
                    <a:lnTo>
                      <a:pt x="76" y="18"/>
                    </a:lnTo>
                    <a:lnTo>
                      <a:pt x="75" y="20"/>
                    </a:lnTo>
                    <a:lnTo>
                      <a:pt x="72" y="21"/>
                    </a:lnTo>
                    <a:lnTo>
                      <a:pt x="70" y="23"/>
                    </a:lnTo>
                    <a:lnTo>
                      <a:pt x="65" y="25"/>
                    </a:lnTo>
                    <a:lnTo>
                      <a:pt x="61" y="28"/>
                    </a:lnTo>
                    <a:lnTo>
                      <a:pt x="58" y="30"/>
                    </a:lnTo>
                    <a:lnTo>
                      <a:pt x="56" y="33"/>
                    </a:lnTo>
                    <a:lnTo>
                      <a:pt x="53" y="34"/>
                    </a:lnTo>
                    <a:lnTo>
                      <a:pt x="49" y="35"/>
                    </a:lnTo>
                    <a:lnTo>
                      <a:pt x="44" y="38"/>
                    </a:lnTo>
                    <a:lnTo>
                      <a:pt x="41" y="40"/>
                    </a:lnTo>
                    <a:lnTo>
                      <a:pt x="38" y="41"/>
                    </a:lnTo>
                    <a:lnTo>
                      <a:pt x="37" y="43"/>
                    </a:lnTo>
                    <a:lnTo>
                      <a:pt x="34" y="44"/>
                    </a:lnTo>
                    <a:lnTo>
                      <a:pt x="32" y="45"/>
                    </a:lnTo>
                    <a:lnTo>
                      <a:pt x="29" y="47"/>
                    </a:lnTo>
                    <a:lnTo>
                      <a:pt x="27" y="48"/>
                    </a:lnTo>
                    <a:lnTo>
                      <a:pt x="25" y="50"/>
                    </a:lnTo>
                    <a:lnTo>
                      <a:pt x="23" y="51"/>
                    </a:lnTo>
                    <a:lnTo>
                      <a:pt x="20" y="52"/>
                    </a:lnTo>
                    <a:lnTo>
                      <a:pt x="18" y="53"/>
                    </a:lnTo>
                    <a:lnTo>
                      <a:pt x="16" y="54"/>
                    </a:lnTo>
                    <a:lnTo>
                      <a:pt x="14" y="55"/>
                    </a:lnTo>
                    <a:lnTo>
                      <a:pt x="10" y="57"/>
                    </a:lnTo>
                    <a:lnTo>
                      <a:pt x="7" y="59"/>
                    </a:lnTo>
                    <a:lnTo>
                      <a:pt x="4" y="61"/>
                    </a:lnTo>
                    <a:lnTo>
                      <a:pt x="2" y="62"/>
                    </a:lnTo>
                    <a:lnTo>
                      <a:pt x="0" y="63"/>
                    </a:lnTo>
                    <a:lnTo>
                      <a:pt x="0" y="64"/>
                    </a:lnTo>
                    <a:close/>
                  </a:path>
                </a:pathLst>
              </a:custGeom>
              <a:solidFill>
                <a:srgbClr val="D4C27D"/>
              </a:solidFill>
              <a:ln w="9525">
                <a:noFill/>
                <a:round/>
                <a:headEnd/>
                <a:tailEnd/>
              </a:ln>
            </p:spPr>
            <p:txBody>
              <a:bodyPr>
                <a:prstTxWarp prst="textNoShape">
                  <a:avLst/>
                </a:prstTxWarp>
              </a:bodyPr>
              <a:lstStyle/>
              <a:p>
                <a:endParaRPr lang="en-US"/>
              </a:p>
            </p:txBody>
          </p:sp>
          <p:sp>
            <p:nvSpPr>
              <p:cNvPr id="75864" name="Freeform 188"/>
              <p:cNvSpPr>
                <a:spLocks/>
              </p:cNvSpPr>
              <p:nvPr/>
            </p:nvSpPr>
            <p:spPr bwMode="auto">
              <a:xfrm>
                <a:off x="4156" y="3487"/>
                <a:ext cx="112" cy="271"/>
              </a:xfrm>
              <a:custGeom>
                <a:avLst/>
                <a:gdLst>
                  <a:gd name="T0" fmla="*/ 0 w 112"/>
                  <a:gd name="T1" fmla="*/ 66 h 271"/>
                  <a:gd name="T2" fmla="*/ 7 w 112"/>
                  <a:gd name="T3" fmla="*/ 271 h 271"/>
                  <a:gd name="T4" fmla="*/ 112 w 112"/>
                  <a:gd name="T5" fmla="*/ 193 h 271"/>
                  <a:gd name="T6" fmla="*/ 112 w 112"/>
                  <a:gd name="T7" fmla="*/ 0 h 271"/>
                  <a:gd name="T8" fmla="*/ 112 w 112"/>
                  <a:gd name="T9" fmla="*/ 0 h 271"/>
                  <a:gd name="T10" fmla="*/ 110 w 112"/>
                  <a:gd name="T11" fmla="*/ 0 h 271"/>
                  <a:gd name="T12" fmla="*/ 108 w 112"/>
                  <a:gd name="T13" fmla="*/ 1 h 271"/>
                  <a:gd name="T14" fmla="*/ 106 w 112"/>
                  <a:gd name="T15" fmla="*/ 3 h 271"/>
                  <a:gd name="T16" fmla="*/ 102 w 112"/>
                  <a:gd name="T17" fmla="*/ 4 h 271"/>
                  <a:gd name="T18" fmla="*/ 98 w 112"/>
                  <a:gd name="T19" fmla="*/ 6 h 271"/>
                  <a:gd name="T20" fmla="*/ 94 w 112"/>
                  <a:gd name="T21" fmla="*/ 8 h 271"/>
                  <a:gd name="T22" fmla="*/ 90 w 112"/>
                  <a:gd name="T23" fmla="*/ 11 h 271"/>
                  <a:gd name="T24" fmla="*/ 88 w 112"/>
                  <a:gd name="T25" fmla="*/ 12 h 271"/>
                  <a:gd name="T26" fmla="*/ 85 w 112"/>
                  <a:gd name="T27" fmla="*/ 14 h 271"/>
                  <a:gd name="T28" fmla="*/ 83 w 112"/>
                  <a:gd name="T29" fmla="*/ 15 h 271"/>
                  <a:gd name="T30" fmla="*/ 80 w 112"/>
                  <a:gd name="T31" fmla="*/ 16 h 271"/>
                  <a:gd name="T32" fmla="*/ 77 w 112"/>
                  <a:gd name="T33" fmla="*/ 18 h 271"/>
                  <a:gd name="T34" fmla="*/ 75 w 112"/>
                  <a:gd name="T35" fmla="*/ 19 h 271"/>
                  <a:gd name="T36" fmla="*/ 73 w 112"/>
                  <a:gd name="T37" fmla="*/ 21 h 271"/>
                  <a:gd name="T38" fmla="*/ 71 w 112"/>
                  <a:gd name="T39" fmla="*/ 22 h 271"/>
                  <a:gd name="T40" fmla="*/ 69 w 112"/>
                  <a:gd name="T41" fmla="*/ 24 h 271"/>
                  <a:gd name="T42" fmla="*/ 66 w 112"/>
                  <a:gd name="T43" fmla="*/ 25 h 271"/>
                  <a:gd name="T44" fmla="*/ 64 w 112"/>
                  <a:gd name="T45" fmla="*/ 25 h 271"/>
                  <a:gd name="T46" fmla="*/ 62 w 112"/>
                  <a:gd name="T47" fmla="*/ 27 h 271"/>
                  <a:gd name="T48" fmla="*/ 57 w 112"/>
                  <a:gd name="T49" fmla="*/ 30 h 271"/>
                  <a:gd name="T50" fmla="*/ 55 w 112"/>
                  <a:gd name="T51" fmla="*/ 33 h 271"/>
                  <a:gd name="T52" fmla="*/ 51 w 112"/>
                  <a:gd name="T53" fmla="*/ 35 h 271"/>
                  <a:gd name="T54" fmla="*/ 47 w 112"/>
                  <a:gd name="T55" fmla="*/ 37 h 271"/>
                  <a:gd name="T56" fmla="*/ 42 w 112"/>
                  <a:gd name="T57" fmla="*/ 40 h 271"/>
                  <a:gd name="T58" fmla="*/ 38 w 112"/>
                  <a:gd name="T59" fmla="*/ 43 h 271"/>
                  <a:gd name="T60" fmla="*/ 36 w 112"/>
                  <a:gd name="T61" fmla="*/ 45 h 271"/>
                  <a:gd name="T62" fmla="*/ 33 w 112"/>
                  <a:gd name="T63" fmla="*/ 45 h 271"/>
                  <a:gd name="T64" fmla="*/ 31 w 112"/>
                  <a:gd name="T65" fmla="*/ 46 h 271"/>
                  <a:gd name="T66" fmla="*/ 29 w 112"/>
                  <a:gd name="T67" fmla="*/ 48 h 271"/>
                  <a:gd name="T68" fmla="*/ 24 w 112"/>
                  <a:gd name="T69" fmla="*/ 51 h 271"/>
                  <a:gd name="T70" fmla="*/ 20 w 112"/>
                  <a:gd name="T71" fmla="*/ 54 h 271"/>
                  <a:gd name="T72" fmla="*/ 16 w 112"/>
                  <a:gd name="T73" fmla="*/ 56 h 271"/>
                  <a:gd name="T74" fmla="*/ 12 w 112"/>
                  <a:gd name="T75" fmla="*/ 59 h 271"/>
                  <a:gd name="T76" fmla="*/ 9 w 112"/>
                  <a:gd name="T77" fmla="*/ 61 h 271"/>
                  <a:gd name="T78" fmla="*/ 6 w 112"/>
                  <a:gd name="T79" fmla="*/ 63 h 271"/>
                  <a:gd name="T80" fmla="*/ 3 w 112"/>
                  <a:gd name="T81" fmla="*/ 64 h 271"/>
                  <a:gd name="T82" fmla="*/ 1 w 112"/>
                  <a:gd name="T83" fmla="*/ 65 h 271"/>
                  <a:gd name="T84" fmla="*/ 0 w 112"/>
                  <a:gd name="T85" fmla="*/ 66 h 271"/>
                  <a:gd name="T86" fmla="*/ 0 w 112"/>
                  <a:gd name="T87" fmla="*/ 66 h 271"/>
                  <a:gd name="T88" fmla="*/ 0 w 112"/>
                  <a:gd name="T89" fmla="*/ 66 h 27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12"/>
                  <a:gd name="T136" fmla="*/ 0 h 271"/>
                  <a:gd name="T137" fmla="*/ 112 w 112"/>
                  <a:gd name="T138" fmla="*/ 271 h 27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12" h="271">
                    <a:moveTo>
                      <a:pt x="0" y="66"/>
                    </a:moveTo>
                    <a:lnTo>
                      <a:pt x="7" y="271"/>
                    </a:lnTo>
                    <a:lnTo>
                      <a:pt x="112" y="193"/>
                    </a:lnTo>
                    <a:lnTo>
                      <a:pt x="112" y="0"/>
                    </a:lnTo>
                    <a:lnTo>
                      <a:pt x="110" y="0"/>
                    </a:lnTo>
                    <a:lnTo>
                      <a:pt x="108" y="1"/>
                    </a:lnTo>
                    <a:lnTo>
                      <a:pt x="106" y="3"/>
                    </a:lnTo>
                    <a:lnTo>
                      <a:pt x="102" y="4"/>
                    </a:lnTo>
                    <a:lnTo>
                      <a:pt x="98" y="6"/>
                    </a:lnTo>
                    <a:lnTo>
                      <a:pt x="94" y="8"/>
                    </a:lnTo>
                    <a:lnTo>
                      <a:pt x="90" y="11"/>
                    </a:lnTo>
                    <a:lnTo>
                      <a:pt x="88" y="12"/>
                    </a:lnTo>
                    <a:lnTo>
                      <a:pt x="85" y="14"/>
                    </a:lnTo>
                    <a:lnTo>
                      <a:pt x="83" y="15"/>
                    </a:lnTo>
                    <a:lnTo>
                      <a:pt x="80" y="16"/>
                    </a:lnTo>
                    <a:lnTo>
                      <a:pt x="77" y="18"/>
                    </a:lnTo>
                    <a:lnTo>
                      <a:pt x="75" y="19"/>
                    </a:lnTo>
                    <a:lnTo>
                      <a:pt x="73" y="21"/>
                    </a:lnTo>
                    <a:lnTo>
                      <a:pt x="71" y="22"/>
                    </a:lnTo>
                    <a:lnTo>
                      <a:pt x="69" y="24"/>
                    </a:lnTo>
                    <a:lnTo>
                      <a:pt x="66" y="25"/>
                    </a:lnTo>
                    <a:lnTo>
                      <a:pt x="64" y="25"/>
                    </a:lnTo>
                    <a:lnTo>
                      <a:pt x="62" y="27"/>
                    </a:lnTo>
                    <a:lnTo>
                      <a:pt x="57" y="30"/>
                    </a:lnTo>
                    <a:lnTo>
                      <a:pt x="55" y="33"/>
                    </a:lnTo>
                    <a:lnTo>
                      <a:pt x="51" y="35"/>
                    </a:lnTo>
                    <a:lnTo>
                      <a:pt x="47" y="37"/>
                    </a:lnTo>
                    <a:lnTo>
                      <a:pt x="42" y="40"/>
                    </a:lnTo>
                    <a:lnTo>
                      <a:pt x="38" y="43"/>
                    </a:lnTo>
                    <a:lnTo>
                      <a:pt x="36" y="45"/>
                    </a:lnTo>
                    <a:lnTo>
                      <a:pt x="33" y="45"/>
                    </a:lnTo>
                    <a:lnTo>
                      <a:pt x="31" y="46"/>
                    </a:lnTo>
                    <a:lnTo>
                      <a:pt x="29" y="48"/>
                    </a:lnTo>
                    <a:lnTo>
                      <a:pt x="24" y="51"/>
                    </a:lnTo>
                    <a:lnTo>
                      <a:pt x="20" y="54"/>
                    </a:lnTo>
                    <a:lnTo>
                      <a:pt x="16" y="56"/>
                    </a:lnTo>
                    <a:lnTo>
                      <a:pt x="12" y="59"/>
                    </a:lnTo>
                    <a:lnTo>
                      <a:pt x="9" y="61"/>
                    </a:lnTo>
                    <a:lnTo>
                      <a:pt x="6" y="63"/>
                    </a:lnTo>
                    <a:lnTo>
                      <a:pt x="3" y="64"/>
                    </a:lnTo>
                    <a:lnTo>
                      <a:pt x="1" y="65"/>
                    </a:lnTo>
                    <a:lnTo>
                      <a:pt x="0" y="66"/>
                    </a:lnTo>
                    <a:close/>
                  </a:path>
                </a:pathLst>
              </a:custGeom>
              <a:solidFill>
                <a:srgbClr val="C9BF82"/>
              </a:solidFill>
              <a:ln w="9525">
                <a:noFill/>
                <a:round/>
                <a:headEnd/>
                <a:tailEnd/>
              </a:ln>
            </p:spPr>
            <p:txBody>
              <a:bodyPr>
                <a:prstTxWarp prst="textNoShape">
                  <a:avLst/>
                </a:prstTxWarp>
              </a:bodyPr>
              <a:lstStyle/>
              <a:p>
                <a:endParaRPr lang="en-US"/>
              </a:p>
            </p:txBody>
          </p:sp>
          <p:sp>
            <p:nvSpPr>
              <p:cNvPr id="75865" name="Freeform 189"/>
              <p:cNvSpPr>
                <a:spLocks/>
              </p:cNvSpPr>
              <p:nvPr/>
            </p:nvSpPr>
            <p:spPr bwMode="auto">
              <a:xfrm>
                <a:off x="4157" y="3532"/>
                <a:ext cx="111" cy="226"/>
              </a:xfrm>
              <a:custGeom>
                <a:avLst/>
                <a:gdLst>
                  <a:gd name="T0" fmla="*/ 0 w 111"/>
                  <a:gd name="T1" fmla="*/ 70 h 226"/>
                  <a:gd name="T2" fmla="*/ 7 w 111"/>
                  <a:gd name="T3" fmla="*/ 226 h 226"/>
                  <a:gd name="T4" fmla="*/ 111 w 111"/>
                  <a:gd name="T5" fmla="*/ 148 h 226"/>
                  <a:gd name="T6" fmla="*/ 111 w 111"/>
                  <a:gd name="T7" fmla="*/ 0 h 226"/>
                  <a:gd name="T8" fmla="*/ 111 w 111"/>
                  <a:gd name="T9" fmla="*/ 0 h 226"/>
                  <a:gd name="T10" fmla="*/ 110 w 111"/>
                  <a:gd name="T11" fmla="*/ 1 h 226"/>
                  <a:gd name="T12" fmla="*/ 108 w 111"/>
                  <a:gd name="T13" fmla="*/ 2 h 226"/>
                  <a:gd name="T14" fmla="*/ 106 w 111"/>
                  <a:gd name="T15" fmla="*/ 3 h 226"/>
                  <a:gd name="T16" fmla="*/ 102 w 111"/>
                  <a:gd name="T17" fmla="*/ 5 h 226"/>
                  <a:gd name="T18" fmla="*/ 99 w 111"/>
                  <a:gd name="T19" fmla="*/ 7 h 226"/>
                  <a:gd name="T20" fmla="*/ 94 w 111"/>
                  <a:gd name="T21" fmla="*/ 9 h 226"/>
                  <a:gd name="T22" fmla="*/ 92 w 111"/>
                  <a:gd name="T23" fmla="*/ 12 h 226"/>
                  <a:gd name="T24" fmla="*/ 89 w 111"/>
                  <a:gd name="T25" fmla="*/ 14 h 226"/>
                  <a:gd name="T26" fmla="*/ 86 w 111"/>
                  <a:gd name="T27" fmla="*/ 15 h 226"/>
                  <a:gd name="T28" fmla="*/ 84 w 111"/>
                  <a:gd name="T29" fmla="*/ 16 h 226"/>
                  <a:gd name="T30" fmla="*/ 82 w 111"/>
                  <a:gd name="T31" fmla="*/ 18 h 226"/>
                  <a:gd name="T32" fmla="*/ 79 w 111"/>
                  <a:gd name="T33" fmla="*/ 19 h 226"/>
                  <a:gd name="T34" fmla="*/ 76 w 111"/>
                  <a:gd name="T35" fmla="*/ 20 h 226"/>
                  <a:gd name="T36" fmla="*/ 74 w 111"/>
                  <a:gd name="T37" fmla="*/ 21 h 226"/>
                  <a:gd name="T38" fmla="*/ 73 w 111"/>
                  <a:gd name="T39" fmla="*/ 23 h 226"/>
                  <a:gd name="T40" fmla="*/ 70 w 111"/>
                  <a:gd name="T41" fmla="*/ 24 h 226"/>
                  <a:gd name="T42" fmla="*/ 68 w 111"/>
                  <a:gd name="T43" fmla="*/ 26 h 226"/>
                  <a:gd name="T44" fmla="*/ 65 w 111"/>
                  <a:gd name="T45" fmla="*/ 28 h 226"/>
                  <a:gd name="T46" fmla="*/ 62 w 111"/>
                  <a:gd name="T47" fmla="*/ 30 h 226"/>
                  <a:gd name="T48" fmla="*/ 60 w 111"/>
                  <a:gd name="T49" fmla="*/ 31 h 226"/>
                  <a:gd name="T50" fmla="*/ 57 w 111"/>
                  <a:gd name="T51" fmla="*/ 33 h 226"/>
                  <a:gd name="T52" fmla="*/ 55 w 111"/>
                  <a:gd name="T53" fmla="*/ 34 h 226"/>
                  <a:gd name="T54" fmla="*/ 54 w 111"/>
                  <a:gd name="T55" fmla="*/ 36 h 226"/>
                  <a:gd name="T56" fmla="*/ 51 w 111"/>
                  <a:gd name="T57" fmla="*/ 37 h 226"/>
                  <a:gd name="T58" fmla="*/ 49 w 111"/>
                  <a:gd name="T59" fmla="*/ 38 h 226"/>
                  <a:gd name="T60" fmla="*/ 46 w 111"/>
                  <a:gd name="T61" fmla="*/ 39 h 226"/>
                  <a:gd name="T62" fmla="*/ 44 w 111"/>
                  <a:gd name="T63" fmla="*/ 41 h 226"/>
                  <a:gd name="T64" fmla="*/ 40 w 111"/>
                  <a:gd name="T65" fmla="*/ 44 h 226"/>
                  <a:gd name="T66" fmla="*/ 35 w 111"/>
                  <a:gd name="T67" fmla="*/ 48 h 226"/>
                  <a:gd name="T68" fmla="*/ 34 w 111"/>
                  <a:gd name="T69" fmla="*/ 49 h 226"/>
                  <a:gd name="T70" fmla="*/ 31 w 111"/>
                  <a:gd name="T71" fmla="*/ 50 h 226"/>
                  <a:gd name="T72" fmla="*/ 29 w 111"/>
                  <a:gd name="T73" fmla="*/ 51 h 226"/>
                  <a:gd name="T74" fmla="*/ 27 w 111"/>
                  <a:gd name="T75" fmla="*/ 53 h 226"/>
                  <a:gd name="T76" fmla="*/ 22 w 111"/>
                  <a:gd name="T77" fmla="*/ 56 h 226"/>
                  <a:gd name="T78" fmla="*/ 18 w 111"/>
                  <a:gd name="T79" fmla="*/ 58 h 226"/>
                  <a:gd name="T80" fmla="*/ 15 w 111"/>
                  <a:gd name="T81" fmla="*/ 60 h 226"/>
                  <a:gd name="T82" fmla="*/ 11 w 111"/>
                  <a:gd name="T83" fmla="*/ 63 h 226"/>
                  <a:gd name="T84" fmla="*/ 8 w 111"/>
                  <a:gd name="T85" fmla="*/ 65 h 226"/>
                  <a:gd name="T86" fmla="*/ 5 w 111"/>
                  <a:gd name="T87" fmla="*/ 67 h 226"/>
                  <a:gd name="T88" fmla="*/ 2 w 111"/>
                  <a:gd name="T89" fmla="*/ 68 h 226"/>
                  <a:gd name="T90" fmla="*/ 1 w 111"/>
                  <a:gd name="T91" fmla="*/ 69 h 226"/>
                  <a:gd name="T92" fmla="*/ 0 w 111"/>
                  <a:gd name="T93" fmla="*/ 70 h 226"/>
                  <a:gd name="T94" fmla="*/ 0 w 111"/>
                  <a:gd name="T95" fmla="*/ 70 h 226"/>
                  <a:gd name="T96" fmla="*/ 0 w 111"/>
                  <a:gd name="T97" fmla="*/ 70 h 22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1"/>
                  <a:gd name="T148" fmla="*/ 0 h 226"/>
                  <a:gd name="T149" fmla="*/ 111 w 111"/>
                  <a:gd name="T150" fmla="*/ 226 h 22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1" h="226">
                    <a:moveTo>
                      <a:pt x="0" y="70"/>
                    </a:moveTo>
                    <a:lnTo>
                      <a:pt x="7" y="226"/>
                    </a:lnTo>
                    <a:lnTo>
                      <a:pt x="111" y="148"/>
                    </a:lnTo>
                    <a:lnTo>
                      <a:pt x="111" y="0"/>
                    </a:lnTo>
                    <a:lnTo>
                      <a:pt x="110" y="1"/>
                    </a:lnTo>
                    <a:lnTo>
                      <a:pt x="108" y="2"/>
                    </a:lnTo>
                    <a:lnTo>
                      <a:pt x="106" y="3"/>
                    </a:lnTo>
                    <a:lnTo>
                      <a:pt x="102" y="5"/>
                    </a:lnTo>
                    <a:lnTo>
                      <a:pt x="99" y="7"/>
                    </a:lnTo>
                    <a:lnTo>
                      <a:pt x="94" y="9"/>
                    </a:lnTo>
                    <a:lnTo>
                      <a:pt x="92" y="12"/>
                    </a:lnTo>
                    <a:lnTo>
                      <a:pt x="89" y="14"/>
                    </a:lnTo>
                    <a:lnTo>
                      <a:pt x="86" y="15"/>
                    </a:lnTo>
                    <a:lnTo>
                      <a:pt x="84" y="16"/>
                    </a:lnTo>
                    <a:lnTo>
                      <a:pt x="82" y="18"/>
                    </a:lnTo>
                    <a:lnTo>
                      <a:pt x="79" y="19"/>
                    </a:lnTo>
                    <a:lnTo>
                      <a:pt x="76" y="20"/>
                    </a:lnTo>
                    <a:lnTo>
                      <a:pt x="74" y="21"/>
                    </a:lnTo>
                    <a:lnTo>
                      <a:pt x="73" y="23"/>
                    </a:lnTo>
                    <a:lnTo>
                      <a:pt x="70" y="24"/>
                    </a:lnTo>
                    <a:lnTo>
                      <a:pt x="68" y="26"/>
                    </a:lnTo>
                    <a:lnTo>
                      <a:pt x="65" y="28"/>
                    </a:lnTo>
                    <a:lnTo>
                      <a:pt x="62" y="30"/>
                    </a:lnTo>
                    <a:lnTo>
                      <a:pt x="60" y="31"/>
                    </a:lnTo>
                    <a:lnTo>
                      <a:pt x="57" y="33"/>
                    </a:lnTo>
                    <a:lnTo>
                      <a:pt x="55" y="34"/>
                    </a:lnTo>
                    <a:lnTo>
                      <a:pt x="54" y="36"/>
                    </a:lnTo>
                    <a:lnTo>
                      <a:pt x="51" y="37"/>
                    </a:lnTo>
                    <a:lnTo>
                      <a:pt x="49" y="38"/>
                    </a:lnTo>
                    <a:lnTo>
                      <a:pt x="46" y="39"/>
                    </a:lnTo>
                    <a:lnTo>
                      <a:pt x="44" y="41"/>
                    </a:lnTo>
                    <a:lnTo>
                      <a:pt x="40" y="44"/>
                    </a:lnTo>
                    <a:lnTo>
                      <a:pt x="35" y="48"/>
                    </a:lnTo>
                    <a:lnTo>
                      <a:pt x="34" y="49"/>
                    </a:lnTo>
                    <a:lnTo>
                      <a:pt x="31" y="50"/>
                    </a:lnTo>
                    <a:lnTo>
                      <a:pt x="29" y="51"/>
                    </a:lnTo>
                    <a:lnTo>
                      <a:pt x="27" y="53"/>
                    </a:lnTo>
                    <a:lnTo>
                      <a:pt x="22" y="56"/>
                    </a:lnTo>
                    <a:lnTo>
                      <a:pt x="18" y="58"/>
                    </a:lnTo>
                    <a:lnTo>
                      <a:pt x="15" y="60"/>
                    </a:lnTo>
                    <a:lnTo>
                      <a:pt x="11" y="63"/>
                    </a:lnTo>
                    <a:lnTo>
                      <a:pt x="8" y="65"/>
                    </a:lnTo>
                    <a:lnTo>
                      <a:pt x="5" y="67"/>
                    </a:lnTo>
                    <a:lnTo>
                      <a:pt x="2" y="68"/>
                    </a:lnTo>
                    <a:lnTo>
                      <a:pt x="1" y="69"/>
                    </a:lnTo>
                    <a:lnTo>
                      <a:pt x="0" y="70"/>
                    </a:lnTo>
                    <a:close/>
                  </a:path>
                </a:pathLst>
              </a:custGeom>
              <a:solidFill>
                <a:srgbClr val="BFB887"/>
              </a:solidFill>
              <a:ln w="9525">
                <a:noFill/>
                <a:round/>
                <a:headEnd/>
                <a:tailEnd/>
              </a:ln>
            </p:spPr>
            <p:txBody>
              <a:bodyPr>
                <a:prstTxWarp prst="textNoShape">
                  <a:avLst/>
                </a:prstTxWarp>
              </a:bodyPr>
              <a:lstStyle/>
              <a:p>
                <a:endParaRPr lang="en-US"/>
              </a:p>
            </p:txBody>
          </p:sp>
          <p:sp>
            <p:nvSpPr>
              <p:cNvPr id="75866" name="Freeform 190"/>
              <p:cNvSpPr>
                <a:spLocks/>
              </p:cNvSpPr>
              <p:nvPr/>
            </p:nvSpPr>
            <p:spPr bwMode="auto">
              <a:xfrm>
                <a:off x="4159" y="3578"/>
                <a:ext cx="110" cy="180"/>
              </a:xfrm>
              <a:custGeom>
                <a:avLst/>
                <a:gdLst>
                  <a:gd name="T0" fmla="*/ 0 w 110"/>
                  <a:gd name="T1" fmla="*/ 74 h 180"/>
                  <a:gd name="T2" fmla="*/ 5 w 110"/>
                  <a:gd name="T3" fmla="*/ 180 h 180"/>
                  <a:gd name="T4" fmla="*/ 110 w 110"/>
                  <a:gd name="T5" fmla="*/ 102 h 180"/>
                  <a:gd name="T6" fmla="*/ 109 w 110"/>
                  <a:gd name="T7" fmla="*/ 0 h 180"/>
                  <a:gd name="T8" fmla="*/ 0 w 110"/>
                  <a:gd name="T9" fmla="*/ 74 h 180"/>
                  <a:gd name="T10" fmla="*/ 0 w 110"/>
                  <a:gd name="T11" fmla="*/ 74 h 180"/>
                  <a:gd name="T12" fmla="*/ 0 60000 65536"/>
                  <a:gd name="T13" fmla="*/ 0 60000 65536"/>
                  <a:gd name="T14" fmla="*/ 0 60000 65536"/>
                  <a:gd name="T15" fmla="*/ 0 60000 65536"/>
                  <a:gd name="T16" fmla="*/ 0 60000 65536"/>
                  <a:gd name="T17" fmla="*/ 0 60000 65536"/>
                  <a:gd name="T18" fmla="*/ 0 w 110"/>
                  <a:gd name="T19" fmla="*/ 0 h 180"/>
                  <a:gd name="T20" fmla="*/ 110 w 110"/>
                  <a:gd name="T21" fmla="*/ 180 h 180"/>
                </a:gdLst>
                <a:ahLst/>
                <a:cxnLst>
                  <a:cxn ang="T12">
                    <a:pos x="T0" y="T1"/>
                  </a:cxn>
                  <a:cxn ang="T13">
                    <a:pos x="T2" y="T3"/>
                  </a:cxn>
                  <a:cxn ang="T14">
                    <a:pos x="T4" y="T5"/>
                  </a:cxn>
                  <a:cxn ang="T15">
                    <a:pos x="T6" y="T7"/>
                  </a:cxn>
                  <a:cxn ang="T16">
                    <a:pos x="T8" y="T9"/>
                  </a:cxn>
                  <a:cxn ang="T17">
                    <a:pos x="T10" y="T11"/>
                  </a:cxn>
                </a:cxnLst>
                <a:rect l="T18" t="T19" r="T20" b="T21"/>
                <a:pathLst>
                  <a:path w="110" h="180">
                    <a:moveTo>
                      <a:pt x="0" y="74"/>
                    </a:moveTo>
                    <a:lnTo>
                      <a:pt x="5" y="180"/>
                    </a:lnTo>
                    <a:lnTo>
                      <a:pt x="110" y="102"/>
                    </a:lnTo>
                    <a:lnTo>
                      <a:pt x="109" y="0"/>
                    </a:lnTo>
                    <a:lnTo>
                      <a:pt x="0" y="74"/>
                    </a:lnTo>
                    <a:close/>
                  </a:path>
                </a:pathLst>
              </a:custGeom>
              <a:solidFill>
                <a:srgbClr val="B3B38A"/>
              </a:solidFill>
              <a:ln w="9525">
                <a:noFill/>
                <a:round/>
                <a:headEnd/>
                <a:tailEnd/>
              </a:ln>
            </p:spPr>
            <p:txBody>
              <a:bodyPr>
                <a:prstTxWarp prst="textNoShape">
                  <a:avLst/>
                </a:prstTxWarp>
              </a:bodyPr>
              <a:lstStyle/>
              <a:p>
                <a:endParaRPr lang="en-US"/>
              </a:p>
            </p:txBody>
          </p:sp>
          <p:sp>
            <p:nvSpPr>
              <p:cNvPr id="75867" name="Freeform 191"/>
              <p:cNvSpPr>
                <a:spLocks/>
              </p:cNvSpPr>
              <p:nvPr/>
            </p:nvSpPr>
            <p:spPr bwMode="auto">
              <a:xfrm>
                <a:off x="4170" y="3357"/>
                <a:ext cx="14" cy="56"/>
              </a:xfrm>
              <a:custGeom>
                <a:avLst/>
                <a:gdLst>
                  <a:gd name="T0" fmla="*/ 0 w 14"/>
                  <a:gd name="T1" fmla="*/ 7 h 56"/>
                  <a:gd name="T2" fmla="*/ 1 w 14"/>
                  <a:gd name="T3" fmla="*/ 56 h 56"/>
                  <a:gd name="T4" fmla="*/ 11 w 14"/>
                  <a:gd name="T5" fmla="*/ 48 h 56"/>
                  <a:gd name="T6" fmla="*/ 14 w 14"/>
                  <a:gd name="T7" fmla="*/ 0 h 56"/>
                  <a:gd name="T8" fmla="*/ 0 w 14"/>
                  <a:gd name="T9" fmla="*/ 7 h 56"/>
                  <a:gd name="T10" fmla="*/ 0 w 14"/>
                  <a:gd name="T11" fmla="*/ 7 h 56"/>
                  <a:gd name="T12" fmla="*/ 0 60000 65536"/>
                  <a:gd name="T13" fmla="*/ 0 60000 65536"/>
                  <a:gd name="T14" fmla="*/ 0 60000 65536"/>
                  <a:gd name="T15" fmla="*/ 0 60000 65536"/>
                  <a:gd name="T16" fmla="*/ 0 60000 65536"/>
                  <a:gd name="T17" fmla="*/ 0 60000 65536"/>
                  <a:gd name="T18" fmla="*/ 0 w 14"/>
                  <a:gd name="T19" fmla="*/ 0 h 56"/>
                  <a:gd name="T20" fmla="*/ 14 w 14"/>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4" h="56">
                    <a:moveTo>
                      <a:pt x="0" y="7"/>
                    </a:moveTo>
                    <a:lnTo>
                      <a:pt x="1" y="56"/>
                    </a:lnTo>
                    <a:lnTo>
                      <a:pt x="11" y="48"/>
                    </a:lnTo>
                    <a:lnTo>
                      <a:pt x="14" y="0"/>
                    </a:lnTo>
                    <a:lnTo>
                      <a:pt x="0" y="7"/>
                    </a:lnTo>
                    <a:close/>
                  </a:path>
                </a:pathLst>
              </a:custGeom>
              <a:solidFill>
                <a:srgbClr val="666100"/>
              </a:solidFill>
              <a:ln w="9525">
                <a:noFill/>
                <a:round/>
                <a:headEnd/>
                <a:tailEnd/>
              </a:ln>
            </p:spPr>
            <p:txBody>
              <a:bodyPr>
                <a:prstTxWarp prst="textNoShape">
                  <a:avLst/>
                </a:prstTxWarp>
              </a:bodyPr>
              <a:lstStyle/>
              <a:p>
                <a:endParaRPr lang="en-US"/>
              </a:p>
            </p:txBody>
          </p:sp>
          <p:sp>
            <p:nvSpPr>
              <p:cNvPr id="75868" name="Freeform 192"/>
              <p:cNvSpPr>
                <a:spLocks/>
              </p:cNvSpPr>
              <p:nvPr/>
            </p:nvSpPr>
            <p:spPr bwMode="auto">
              <a:xfrm>
                <a:off x="4192" y="3348"/>
                <a:ext cx="15" cy="56"/>
              </a:xfrm>
              <a:custGeom>
                <a:avLst/>
                <a:gdLst>
                  <a:gd name="T0" fmla="*/ 0 w 15"/>
                  <a:gd name="T1" fmla="*/ 9 h 56"/>
                  <a:gd name="T2" fmla="*/ 1 w 15"/>
                  <a:gd name="T3" fmla="*/ 56 h 56"/>
                  <a:gd name="T4" fmla="*/ 12 w 15"/>
                  <a:gd name="T5" fmla="*/ 49 h 56"/>
                  <a:gd name="T6" fmla="*/ 15 w 15"/>
                  <a:gd name="T7" fmla="*/ 0 h 56"/>
                  <a:gd name="T8" fmla="*/ 0 w 15"/>
                  <a:gd name="T9" fmla="*/ 9 h 56"/>
                  <a:gd name="T10" fmla="*/ 0 w 15"/>
                  <a:gd name="T11" fmla="*/ 9 h 56"/>
                  <a:gd name="T12" fmla="*/ 0 60000 65536"/>
                  <a:gd name="T13" fmla="*/ 0 60000 65536"/>
                  <a:gd name="T14" fmla="*/ 0 60000 65536"/>
                  <a:gd name="T15" fmla="*/ 0 60000 65536"/>
                  <a:gd name="T16" fmla="*/ 0 60000 65536"/>
                  <a:gd name="T17" fmla="*/ 0 60000 65536"/>
                  <a:gd name="T18" fmla="*/ 0 w 15"/>
                  <a:gd name="T19" fmla="*/ 0 h 56"/>
                  <a:gd name="T20" fmla="*/ 15 w 15"/>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5" h="56">
                    <a:moveTo>
                      <a:pt x="0" y="9"/>
                    </a:moveTo>
                    <a:lnTo>
                      <a:pt x="1" y="56"/>
                    </a:lnTo>
                    <a:lnTo>
                      <a:pt x="12" y="49"/>
                    </a:lnTo>
                    <a:lnTo>
                      <a:pt x="15" y="0"/>
                    </a:lnTo>
                    <a:lnTo>
                      <a:pt x="0" y="9"/>
                    </a:lnTo>
                    <a:close/>
                  </a:path>
                </a:pathLst>
              </a:custGeom>
              <a:solidFill>
                <a:srgbClr val="666100"/>
              </a:solidFill>
              <a:ln w="9525">
                <a:noFill/>
                <a:round/>
                <a:headEnd/>
                <a:tailEnd/>
              </a:ln>
            </p:spPr>
            <p:txBody>
              <a:bodyPr>
                <a:prstTxWarp prst="textNoShape">
                  <a:avLst/>
                </a:prstTxWarp>
              </a:bodyPr>
              <a:lstStyle/>
              <a:p>
                <a:endParaRPr lang="en-US"/>
              </a:p>
            </p:txBody>
          </p:sp>
          <p:sp>
            <p:nvSpPr>
              <p:cNvPr id="75869" name="Freeform 193"/>
              <p:cNvSpPr>
                <a:spLocks/>
              </p:cNvSpPr>
              <p:nvPr/>
            </p:nvSpPr>
            <p:spPr bwMode="auto">
              <a:xfrm>
                <a:off x="4215" y="3340"/>
                <a:ext cx="15" cy="49"/>
              </a:xfrm>
              <a:custGeom>
                <a:avLst/>
                <a:gdLst>
                  <a:gd name="T0" fmla="*/ 0 w 15"/>
                  <a:gd name="T1" fmla="*/ 7 h 49"/>
                  <a:gd name="T2" fmla="*/ 3 w 15"/>
                  <a:gd name="T3" fmla="*/ 47 h 49"/>
                  <a:gd name="T4" fmla="*/ 12 w 15"/>
                  <a:gd name="T5" fmla="*/ 49 h 49"/>
                  <a:gd name="T6" fmla="*/ 15 w 15"/>
                  <a:gd name="T7" fmla="*/ 0 h 49"/>
                  <a:gd name="T8" fmla="*/ 0 w 15"/>
                  <a:gd name="T9" fmla="*/ 7 h 49"/>
                  <a:gd name="T10" fmla="*/ 0 w 15"/>
                  <a:gd name="T11" fmla="*/ 7 h 49"/>
                  <a:gd name="T12" fmla="*/ 0 60000 65536"/>
                  <a:gd name="T13" fmla="*/ 0 60000 65536"/>
                  <a:gd name="T14" fmla="*/ 0 60000 65536"/>
                  <a:gd name="T15" fmla="*/ 0 60000 65536"/>
                  <a:gd name="T16" fmla="*/ 0 60000 65536"/>
                  <a:gd name="T17" fmla="*/ 0 60000 65536"/>
                  <a:gd name="T18" fmla="*/ 0 w 15"/>
                  <a:gd name="T19" fmla="*/ 0 h 49"/>
                  <a:gd name="T20" fmla="*/ 15 w 15"/>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15" h="49">
                    <a:moveTo>
                      <a:pt x="0" y="7"/>
                    </a:moveTo>
                    <a:lnTo>
                      <a:pt x="3" y="47"/>
                    </a:lnTo>
                    <a:lnTo>
                      <a:pt x="12" y="49"/>
                    </a:lnTo>
                    <a:lnTo>
                      <a:pt x="15" y="0"/>
                    </a:lnTo>
                    <a:lnTo>
                      <a:pt x="0" y="7"/>
                    </a:lnTo>
                    <a:close/>
                  </a:path>
                </a:pathLst>
              </a:custGeom>
              <a:solidFill>
                <a:srgbClr val="666100"/>
              </a:solidFill>
              <a:ln w="9525">
                <a:noFill/>
                <a:round/>
                <a:headEnd/>
                <a:tailEnd/>
              </a:ln>
            </p:spPr>
            <p:txBody>
              <a:bodyPr>
                <a:prstTxWarp prst="textNoShape">
                  <a:avLst/>
                </a:prstTxWarp>
              </a:bodyPr>
              <a:lstStyle/>
              <a:p>
                <a:endParaRPr lang="en-US"/>
              </a:p>
            </p:txBody>
          </p:sp>
          <p:sp>
            <p:nvSpPr>
              <p:cNvPr id="75870" name="Freeform 194"/>
              <p:cNvSpPr>
                <a:spLocks/>
              </p:cNvSpPr>
              <p:nvPr/>
            </p:nvSpPr>
            <p:spPr bwMode="auto">
              <a:xfrm>
                <a:off x="4172" y="3417"/>
                <a:ext cx="15" cy="56"/>
              </a:xfrm>
              <a:custGeom>
                <a:avLst/>
                <a:gdLst>
                  <a:gd name="T0" fmla="*/ 0 w 15"/>
                  <a:gd name="T1" fmla="*/ 8 h 56"/>
                  <a:gd name="T2" fmla="*/ 1 w 15"/>
                  <a:gd name="T3" fmla="*/ 56 h 56"/>
                  <a:gd name="T4" fmla="*/ 12 w 15"/>
                  <a:gd name="T5" fmla="*/ 48 h 56"/>
                  <a:gd name="T6" fmla="*/ 15 w 15"/>
                  <a:gd name="T7" fmla="*/ 0 h 56"/>
                  <a:gd name="T8" fmla="*/ 0 w 15"/>
                  <a:gd name="T9" fmla="*/ 8 h 56"/>
                  <a:gd name="T10" fmla="*/ 0 w 15"/>
                  <a:gd name="T11" fmla="*/ 8 h 56"/>
                  <a:gd name="T12" fmla="*/ 0 60000 65536"/>
                  <a:gd name="T13" fmla="*/ 0 60000 65536"/>
                  <a:gd name="T14" fmla="*/ 0 60000 65536"/>
                  <a:gd name="T15" fmla="*/ 0 60000 65536"/>
                  <a:gd name="T16" fmla="*/ 0 60000 65536"/>
                  <a:gd name="T17" fmla="*/ 0 60000 65536"/>
                  <a:gd name="T18" fmla="*/ 0 w 15"/>
                  <a:gd name="T19" fmla="*/ 0 h 56"/>
                  <a:gd name="T20" fmla="*/ 15 w 15"/>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15" h="56">
                    <a:moveTo>
                      <a:pt x="0" y="8"/>
                    </a:moveTo>
                    <a:lnTo>
                      <a:pt x="1" y="56"/>
                    </a:lnTo>
                    <a:lnTo>
                      <a:pt x="12" y="48"/>
                    </a:lnTo>
                    <a:lnTo>
                      <a:pt x="15" y="0"/>
                    </a:lnTo>
                    <a:lnTo>
                      <a:pt x="0" y="8"/>
                    </a:lnTo>
                    <a:close/>
                  </a:path>
                </a:pathLst>
              </a:custGeom>
              <a:solidFill>
                <a:srgbClr val="666100"/>
              </a:solidFill>
              <a:ln w="9525">
                <a:noFill/>
                <a:round/>
                <a:headEnd/>
                <a:tailEnd/>
              </a:ln>
            </p:spPr>
            <p:txBody>
              <a:bodyPr>
                <a:prstTxWarp prst="textNoShape">
                  <a:avLst/>
                </a:prstTxWarp>
              </a:bodyPr>
              <a:lstStyle/>
              <a:p>
                <a:endParaRPr lang="en-US"/>
              </a:p>
            </p:txBody>
          </p:sp>
          <p:sp>
            <p:nvSpPr>
              <p:cNvPr id="75871" name="Freeform 195"/>
              <p:cNvSpPr>
                <a:spLocks/>
              </p:cNvSpPr>
              <p:nvPr/>
            </p:nvSpPr>
            <p:spPr bwMode="auto">
              <a:xfrm>
                <a:off x="4173" y="3484"/>
                <a:ext cx="14" cy="55"/>
              </a:xfrm>
              <a:custGeom>
                <a:avLst/>
                <a:gdLst>
                  <a:gd name="T0" fmla="*/ 0 w 14"/>
                  <a:gd name="T1" fmla="*/ 7 h 55"/>
                  <a:gd name="T2" fmla="*/ 0 w 14"/>
                  <a:gd name="T3" fmla="*/ 55 h 55"/>
                  <a:gd name="T4" fmla="*/ 11 w 14"/>
                  <a:gd name="T5" fmla="*/ 48 h 55"/>
                  <a:gd name="T6" fmla="*/ 14 w 14"/>
                  <a:gd name="T7" fmla="*/ 0 h 55"/>
                  <a:gd name="T8" fmla="*/ 0 w 14"/>
                  <a:gd name="T9" fmla="*/ 7 h 55"/>
                  <a:gd name="T10" fmla="*/ 0 w 14"/>
                  <a:gd name="T11" fmla="*/ 7 h 55"/>
                  <a:gd name="T12" fmla="*/ 0 60000 65536"/>
                  <a:gd name="T13" fmla="*/ 0 60000 65536"/>
                  <a:gd name="T14" fmla="*/ 0 60000 65536"/>
                  <a:gd name="T15" fmla="*/ 0 60000 65536"/>
                  <a:gd name="T16" fmla="*/ 0 60000 65536"/>
                  <a:gd name="T17" fmla="*/ 0 60000 65536"/>
                  <a:gd name="T18" fmla="*/ 0 w 14"/>
                  <a:gd name="T19" fmla="*/ 0 h 55"/>
                  <a:gd name="T20" fmla="*/ 14 w 1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4" h="55">
                    <a:moveTo>
                      <a:pt x="0" y="7"/>
                    </a:moveTo>
                    <a:lnTo>
                      <a:pt x="0" y="55"/>
                    </a:lnTo>
                    <a:lnTo>
                      <a:pt x="11" y="48"/>
                    </a:lnTo>
                    <a:lnTo>
                      <a:pt x="14" y="0"/>
                    </a:lnTo>
                    <a:lnTo>
                      <a:pt x="0" y="7"/>
                    </a:lnTo>
                    <a:close/>
                  </a:path>
                </a:pathLst>
              </a:custGeom>
              <a:solidFill>
                <a:srgbClr val="666100"/>
              </a:solidFill>
              <a:ln w="9525">
                <a:noFill/>
                <a:round/>
                <a:headEnd/>
                <a:tailEnd/>
              </a:ln>
            </p:spPr>
            <p:txBody>
              <a:bodyPr>
                <a:prstTxWarp prst="textNoShape">
                  <a:avLst/>
                </a:prstTxWarp>
              </a:bodyPr>
              <a:lstStyle/>
              <a:p>
                <a:endParaRPr lang="en-US"/>
              </a:p>
            </p:txBody>
          </p:sp>
          <p:sp>
            <p:nvSpPr>
              <p:cNvPr id="75872" name="Freeform 196"/>
              <p:cNvSpPr>
                <a:spLocks/>
              </p:cNvSpPr>
              <p:nvPr/>
            </p:nvSpPr>
            <p:spPr bwMode="auto">
              <a:xfrm>
                <a:off x="4415" y="3272"/>
                <a:ext cx="14" cy="55"/>
              </a:xfrm>
              <a:custGeom>
                <a:avLst/>
                <a:gdLst>
                  <a:gd name="T0" fmla="*/ 0 w 14"/>
                  <a:gd name="T1" fmla="*/ 8 h 55"/>
                  <a:gd name="T2" fmla="*/ 2 w 14"/>
                  <a:gd name="T3" fmla="*/ 55 h 55"/>
                  <a:gd name="T4" fmla="*/ 11 w 14"/>
                  <a:gd name="T5" fmla="*/ 48 h 55"/>
                  <a:gd name="T6" fmla="*/ 14 w 14"/>
                  <a:gd name="T7" fmla="*/ 0 h 55"/>
                  <a:gd name="T8" fmla="*/ 0 w 14"/>
                  <a:gd name="T9" fmla="*/ 8 h 55"/>
                  <a:gd name="T10" fmla="*/ 0 w 14"/>
                  <a:gd name="T11" fmla="*/ 8 h 55"/>
                  <a:gd name="T12" fmla="*/ 0 60000 65536"/>
                  <a:gd name="T13" fmla="*/ 0 60000 65536"/>
                  <a:gd name="T14" fmla="*/ 0 60000 65536"/>
                  <a:gd name="T15" fmla="*/ 0 60000 65536"/>
                  <a:gd name="T16" fmla="*/ 0 60000 65536"/>
                  <a:gd name="T17" fmla="*/ 0 60000 65536"/>
                  <a:gd name="T18" fmla="*/ 0 w 14"/>
                  <a:gd name="T19" fmla="*/ 0 h 55"/>
                  <a:gd name="T20" fmla="*/ 14 w 14"/>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4" h="55">
                    <a:moveTo>
                      <a:pt x="0" y="8"/>
                    </a:moveTo>
                    <a:lnTo>
                      <a:pt x="2" y="55"/>
                    </a:lnTo>
                    <a:lnTo>
                      <a:pt x="11" y="48"/>
                    </a:lnTo>
                    <a:lnTo>
                      <a:pt x="14" y="0"/>
                    </a:lnTo>
                    <a:lnTo>
                      <a:pt x="0" y="8"/>
                    </a:lnTo>
                    <a:close/>
                  </a:path>
                </a:pathLst>
              </a:custGeom>
              <a:solidFill>
                <a:srgbClr val="999975"/>
              </a:solidFill>
              <a:ln w="9525">
                <a:noFill/>
                <a:round/>
                <a:headEnd/>
                <a:tailEnd/>
              </a:ln>
            </p:spPr>
            <p:txBody>
              <a:bodyPr>
                <a:prstTxWarp prst="textNoShape">
                  <a:avLst/>
                </a:prstTxWarp>
              </a:bodyPr>
              <a:lstStyle/>
              <a:p>
                <a:endParaRPr lang="en-US"/>
              </a:p>
            </p:txBody>
          </p:sp>
          <p:sp>
            <p:nvSpPr>
              <p:cNvPr id="75873" name="Freeform 197"/>
              <p:cNvSpPr>
                <a:spLocks/>
              </p:cNvSpPr>
              <p:nvPr/>
            </p:nvSpPr>
            <p:spPr bwMode="auto">
              <a:xfrm>
                <a:off x="4438" y="3260"/>
                <a:ext cx="15" cy="55"/>
              </a:xfrm>
              <a:custGeom>
                <a:avLst/>
                <a:gdLst>
                  <a:gd name="T0" fmla="*/ 0 w 15"/>
                  <a:gd name="T1" fmla="*/ 6 h 55"/>
                  <a:gd name="T2" fmla="*/ 1 w 15"/>
                  <a:gd name="T3" fmla="*/ 55 h 55"/>
                  <a:gd name="T4" fmla="*/ 11 w 15"/>
                  <a:gd name="T5" fmla="*/ 47 h 55"/>
                  <a:gd name="T6" fmla="*/ 15 w 15"/>
                  <a:gd name="T7" fmla="*/ 0 h 55"/>
                  <a:gd name="T8" fmla="*/ 0 w 15"/>
                  <a:gd name="T9" fmla="*/ 6 h 55"/>
                  <a:gd name="T10" fmla="*/ 0 w 15"/>
                  <a:gd name="T11" fmla="*/ 6 h 55"/>
                  <a:gd name="T12" fmla="*/ 0 60000 65536"/>
                  <a:gd name="T13" fmla="*/ 0 60000 65536"/>
                  <a:gd name="T14" fmla="*/ 0 60000 65536"/>
                  <a:gd name="T15" fmla="*/ 0 60000 65536"/>
                  <a:gd name="T16" fmla="*/ 0 60000 65536"/>
                  <a:gd name="T17" fmla="*/ 0 60000 65536"/>
                  <a:gd name="T18" fmla="*/ 0 w 15"/>
                  <a:gd name="T19" fmla="*/ 0 h 55"/>
                  <a:gd name="T20" fmla="*/ 15 w 15"/>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15" h="55">
                    <a:moveTo>
                      <a:pt x="0" y="6"/>
                    </a:moveTo>
                    <a:lnTo>
                      <a:pt x="1" y="55"/>
                    </a:lnTo>
                    <a:lnTo>
                      <a:pt x="11" y="47"/>
                    </a:lnTo>
                    <a:lnTo>
                      <a:pt x="15" y="0"/>
                    </a:lnTo>
                    <a:lnTo>
                      <a:pt x="0" y="6"/>
                    </a:lnTo>
                    <a:close/>
                  </a:path>
                </a:pathLst>
              </a:custGeom>
              <a:solidFill>
                <a:srgbClr val="999975"/>
              </a:solidFill>
              <a:ln w="9525">
                <a:noFill/>
                <a:round/>
                <a:headEnd/>
                <a:tailEnd/>
              </a:ln>
            </p:spPr>
            <p:txBody>
              <a:bodyPr>
                <a:prstTxWarp prst="textNoShape">
                  <a:avLst/>
                </a:prstTxWarp>
              </a:bodyPr>
              <a:lstStyle/>
              <a:p>
                <a:endParaRPr lang="en-US"/>
              </a:p>
            </p:txBody>
          </p:sp>
          <p:sp>
            <p:nvSpPr>
              <p:cNvPr id="75874" name="Freeform 198"/>
              <p:cNvSpPr>
                <a:spLocks/>
              </p:cNvSpPr>
              <p:nvPr/>
            </p:nvSpPr>
            <p:spPr bwMode="auto">
              <a:xfrm>
                <a:off x="4377" y="3421"/>
                <a:ext cx="8" cy="36"/>
              </a:xfrm>
              <a:custGeom>
                <a:avLst/>
                <a:gdLst>
                  <a:gd name="T0" fmla="*/ 0 w 8"/>
                  <a:gd name="T1" fmla="*/ 5 h 36"/>
                  <a:gd name="T2" fmla="*/ 1 w 8"/>
                  <a:gd name="T3" fmla="*/ 36 h 36"/>
                  <a:gd name="T4" fmla="*/ 7 w 8"/>
                  <a:gd name="T5" fmla="*/ 32 h 36"/>
                  <a:gd name="T6" fmla="*/ 8 w 8"/>
                  <a:gd name="T7" fmla="*/ 0 h 36"/>
                  <a:gd name="T8" fmla="*/ 0 w 8"/>
                  <a:gd name="T9" fmla="*/ 5 h 36"/>
                  <a:gd name="T10" fmla="*/ 0 w 8"/>
                  <a:gd name="T11" fmla="*/ 5 h 36"/>
                  <a:gd name="T12" fmla="*/ 0 60000 65536"/>
                  <a:gd name="T13" fmla="*/ 0 60000 65536"/>
                  <a:gd name="T14" fmla="*/ 0 60000 65536"/>
                  <a:gd name="T15" fmla="*/ 0 60000 65536"/>
                  <a:gd name="T16" fmla="*/ 0 60000 65536"/>
                  <a:gd name="T17" fmla="*/ 0 60000 65536"/>
                  <a:gd name="T18" fmla="*/ 0 w 8"/>
                  <a:gd name="T19" fmla="*/ 0 h 36"/>
                  <a:gd name="T20" fmla="*/ 8 w 8"/>
                  <a:gd name="T21" fmla="*/ 36 h 36"/>
                </a:gdLst>
                <a:ahLst/>
                <a:cxnLst>
                  <a:cxn ang="T12">
                    <a:pos x="T0" y="T1"/>
                  </a:cxn>
                  <a:cxn ang="T13">
                    <a:pos x="T2" y="T3"/>
                  </a:cxn>
                  <a:cxn ang="T14">
                    <a:pos x="T4" y="T5"/>
                  </a:cxn>
                  <a:cxn ang="T15">
                    <a:pos x="T6" y="T7"/>
                  </a:cxn>
                  <a:cxn ang="T16">
                    <a:pos x="T8" y="T9"/>
                  </a:cxn>
                  <a:cxn ang="T17">
                    <a:pos x="T10" y="T11"/>
                  </a:cxn>
                </a:cxnLst>
                <a:rect l="T18" t="T19" r="T20" b="T21"/>
                <a:pathLst>
                  <a:path w="8" h="36">
                    <a:moveTo>
                      <a:pt x="0" y="5"/>
                    </a:moveTo>
                    <a:lnTo>
                      <a:pt x="1" y="36"/>
                    </a:lnTo>
                    <a:lnTo>
                      <a:pt x="7" y="32"/>
                    </a:lnTo>
                    <a:lnTo>
                      <a:pt x="8" y="0"/>
                    </a:lnTo>
                    <a:lnTo>
                      <a:pt x="0" y="5"/>
                    </a:lnTo>
                    <a:close/>
                  </a:path>
                </a:pathLst>
              </a:custGeom>
              <a:solidFill>
                <a:srgbClr val="999975"/>
              </a:solidFill>
              <a:ln w="9525">
                <a:noFill/>
                <a:round/>
                <a:headEnd/>
                <a:tailEnd/>
              </a:ln>
            </p:spPr>
            <p:txBody>
              <a:bodyPr>
                <a:prstTxWarp prst="textNoShape">
                  <a:avLst/>
                </a:prstTxWarp>
              </a:bodyPr>
              <a:lstStyle/>
              <a:p>
                <a:endParaRPr lang="en-US"/>
              </a:p>
            </p:txBody>
          </p:sp>
          <p:sp>
            <p:nvSpPr>
              <p:cNvPr id="75875" name="Freeform 199"/>
              <p:cNvSpPr>
                <a:spLocks/>
              </p:cNvSpPr>
              <p:nvPr/>
            </p:nvSpPr>
            <p:spPr bwMode="auto">
              <a:xfrm>
                <a:off x="4400" y="3409"/>
                <a:ext cx="9" cy="35"/>
              </a:xfrm>
              <a:custGeom>
                <a:avLst/>
                <a:gdLst>
                  <a:gd name="T0" fmla="*/ 0 w 9"/>
                  <a:gd name="T1" fmla="*/ 5 h 35"/>
                  <a:gd name="T2" fmla="*/ 1 w 9"/>
                  <a:gd name="T3" fmla="*/ 35 h 35"/>
                  <a:gd name="T4" fmla="*/ 8 w 9"/>
                  <a:gd name="T5" fmla="*/ 30 h 35"/>
                  <a:gd name="T6" fmla="*/ 9 w 9"/>
                  <a:gd name="T7" fmla="*/ 0 h 35"/>
                  <a:gd name="T8" fmla="*/ 0 w 9"/>
                  <a:gd name="T9" fmla="*/ 5 h 35"/>
                  <a:gd name="T10" fmla="*/ 0 w 9"/>
                  <a:gd name="T11" fmla="*/ 5 h 35"/>
                  <a:gd name="T12" fmla="*/ 0 60000 65536"/>
                  <a:gd name="T13" fmla="*/ 0 60000 65536"/>
                  <a:gd name="T14" fmla="*/ 0 60000 65536"/>
                  <a:gd name="T15" fmla="*/ 0 60000 65536"/>
                  <a:gd name="T16" fmla="*/ 0 60000 65536"/>
                  <a:gd name="T17" fmla="*/ 0 60000 65536"/>
                  <a:gd name="T18" fmla="*/ 0 w 9"/>
                  <a:gd name="T19" fmla="*/ 0 h 35"/>
                  <a:gd name="T20" fmla="*/ 9 w 9"/>
                  <a:gd name="T21" fmla="*/ 35 h 35"/>
                </a:gdLst>
                <a:ahLst/>
                <a:cxnLst>
                  <a:cxn ang="T12">
                    <a:pos x="T0" y="T1"/>
                  </a:cxn>
                  <a:cxn ang="T13">
                    <a:pos x="T2" y="T3"/>
                  </a:cxn>
                  <a:cxn ang="T14">
                    <a:pos x="T4" y="T5"/>
                  </a:cxn>
                  <a:cxn ang="T15">
                    <a:pos x="T6" y="T7"/>
                  </a:cxn>
                  <a:cxn ang="T16">
                    <a:pos x="T8" y="T9"/>
                  </a:cxn>
                  <a:cxn ang="T17">
                    <a:pos x="T10" y="T11"/>
                  </a:cxn>
                </a:cxnLst>
                <a:rect l="T18" t="T19" r="T20" b="T21"/>
                <a:pathLst>
                  <a:path w="9" h="35">
                    <a:moveTo>
                      <a:pt x="0" y="5"/>
                    </a:moveTo>
                    <a:lnTo>
                      <a:pt x="1" y="35"/>
                    </a:lnTo>
                    <a:lnTo>
                      <a:pt x="8" y="30"/>
                    </a:lnTo>
                    <a:lnTo>
                      <a:pt x="9" y="0"/>
                    </a:lnTo>
                    <a:lnTo>
                      <a:pt x="0" y="5"/>
                    </a:lnTo>
                    <a:close/>
                  </a:path>
                </a:pathLst>
              </a:custGeom>
              <a:solidFill>
                <a:srgbClr val="999975"/>
              </a:solidFill>
              <a:ln w="9525">
                <a:noFill/>
                <a:round/>
                <a:headEnd/>
                <a:tailEnd/>
              </a:ln>
            </p:spPr>
            <p:txBody>
              <a:bodyPr>
                <a:prstTxWarp prst="textNoShape">
                  <a:avLst/>
                </a:prstTxWarp>
              </a:bodyPr>
              <a:lstStyle/>
              <a:p>
                <a:endParaRPr lang="en-US"/>
              </a:p>
            </p:txBody>
          </p:sp>
          <p:sp>
            <p:nvSpPr>
              <p:cNvPr id="75876" name="Freeform 200"/>
              <p:cNvSpPr>
                <a:spLocks/>
              </p:cNvSpPr>
              <p:nvPr/>
            </p:nvSpPr>
            <p:spPr bwMode="auto">
              <a:xfrm>
                <a:off x="4306" y="3365"/>
                <a:ext cx="20" cy="65"/>
              </a:xfrm>
              <a:custGeom>
                <a:avLst/>
                <a:gdLst>
                  <a:gd name="T0" fmla="*/ 0 w 20"/>
                  <a:gd name="T1" fmla="*/ 0 h 65"/>
                  <a:gd name="T2" fmla="*/ 9 w 20"/>
                  <a:gd name="T3" fmla="*/ 56 h 65"/>
                  <a:gd name="T4" fmla="*/ 20 w 20"/>
                  <a:gd name="T5" fmla="*/ 65 h 65"/>
                  <a:gd name="T6" fmla="*/ 19 w 20"/>
                  <a:gd name="T7" fmla="*/ 8 h 65"/>
                  <a:gd name="T8" fmla="*/ 0 w 20"/>
                  <a:gd name="T9" fmla="*/ 0 h 65"/>
                  <a:gd name="T10" fmla="*/ 0 w 20"/>
                  <a:gd name="T11" fmla="*/ 0 h 65"/>
                  <a:gd name="T12" fmla="*/ 0 60000 65536"/>
                  <a:gd name="T13" fmla="*/ 0 60000 65536"/>
                  <a:gd name="T14" fmla="*/ 0 60000 65536"/>
                  <a:gd name="T15" fmla="*/ 0 60000 65536"/>
                  <a:gd name="T16" fmla="*/ 0 60000 65536"/>
                  <a:gd name="T17" fmla="*/ 0 60000 65536"/>
                  <a:gd name="T18" fmla="*/ 0 w 20"/>
                  <a:gd name="T19" fmla="*/ 0 h 65"/>
                  <a:gd name="T20" fmla="*/ 20 w 20"/>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20" h="65">
                    <a:moveTo>
                      <a:pt x="0" y="0"/>
                    </a:moveTo>
                    <a:lnTo>
                      <a:pt x="9" y="56"/>
                    </a:lnTo>
                    <a:lnTo>
                      <a:pt x="20" y="65"/>
                    </a:lnTo>
                    <a:lnTo>
                      <a:pt x="19" y="8"/>
                    </a:lnTo>
                    <a:lnTo>
                      <a:pt x="0" y="0"/>
                    </a:lnTo>
                    <a:close/>
                  </a:path>
                </a:pathLst>
              </a:custGeom>
              <a:solidFill>
                <a:srgbClr val="CCCCCC"/>
              </a:solidFill>
              <a:ln w="9525">
                <a:noFill/>
                <a:round/>
                <a:headEnd/>
                <a:tailEnd/>
              </a:ln>
            </p:spPr>
            <p:txBody>
              <a:bodyPr>
                <a:prstTxWarp prst="textNoShape">
                  <a:avLst/>
                </a:prstTxWarp>
              </a:bodyPr>
              <a:lstStyle/>
              <a:p>
                <a:endParaRPr lang="en-US"/>
              </a:p>
            </p:txBody>
          </p:sp>
          <p:sp>
            <p:nvSpPr>
              <p:cNvPr id="75877" name="Freeform 201"/>
              <p:cNvSpPr>
                <a:spLocks/>
              </p:cNvSpPr>
              <p:nvPr/>
            </p:nvSpPr>
            <p:spPr bwMode="auto">
              <a:xfrm>
                <a:off x="4562" y="3000"/>
                <a:ext cx="21" cy="76"/>
              </a:xfrm>
              <a:custGeom>
                <a:avLst/>
                <a:gdLst>
                  <a:gd name="T0" fmla="*/ 4 w 21"/>
                  <a:gd name="T1" fmla="*/ 6 h 76"/>
                  <a:gd name="T2" fmla="*/ 0 w 21"/>
                  <a:gd name="T3" fmla="*/ 76 h 76"/>
                  <a:gd name="T4" fmla="*/ 15 w 21"/>
                  <a:gd name="T5" fmla="*/ 68 h 76"/>
                  <a:gd name="T6" fmla="*/ 21 w 21"/>
                  <a:gd name="T7" fmla="*/ 0 h 76"/>
                  <a:gd name="T8" fmla="*/ 4 w 21"/>
                  <a:gd name="T9" fmla="*/ 6 h 76"/>
                  <a:gd name="T10" fmla="*/ 4 w 21"/>
                  <a:gd name="T11" fmla="*/ 6 h 76"/>
                  <a:gd name="T12" fmla="*/ 0 60000 65536"/>
                  <a:gd name="T13" fmla="*/ 0 60000 65536"/>
                  <a:gd name="T14" fmla="*/ 0 60000 65536"/>
                  <a:gd name="T15" fmla="*/ 0 60000 65536"/>
                  <a:gd name="T16" fmla="*/ 0 60000 65536"/>
                  <a:gd name="T17" fmla="*/ 0 60000 65536"/>
                  <a:gd name="T18" fmla="*/ 0 w 21"/>
                  <a:gd name="T19" fmla="*/ 0 h 76"/>
                  <a:gd name="T20" fmla="*/ 21 w 21"/>
                  <a:gd name="T21" fmla="*/ 76 h 76"/>
                </a:gdLst>
                <a:ahLst/>
                <a:cxnLst>
                  <a:cxn ang="T12">
                    <a:pos x="T0" y="T1"/>
                  </a:cxn>
                  <a:cxn ang="T13">
                    <a:pos x="T2" y="T3"/>
                  </a:cxn>
                  <a:cxn ang="T14">
                    <a:pos x="T4" y="T5"/>
                  </a:cxn>
                  <a:cxn ang="T15">
                    <a:pos x="T6" y="T7"/>
                  </a:cxn>
                  <a:cxn ang="T16">
                    <a:pos x="T8" y="T9"/>
                  </a:cxn>
                  <a:cxn ang="T17">
                    <a:pos x="T10" y="T11"/>
                  </a:cxn>
                </a:cxnLst>
                <a:rect l="T18" t="T19" r="T20" b="T21"/>
                <a:pathLst>
                  <a:path w="21" h="76">
                    <a:moveTo>
                      <a:pt x="4" y="6"/>
                    </a:moveTo>
                    <a:lnTo>
                      <a:pt x="0" y="76"/>
                    </a:lnTo>
                    <a:lnTo>
                      <a:pt x="15" y="68"/>
                    </a:lnTo>
                    <a:lnTo>
                      <a:pt x="21" y="0"/>
                    </a:lnTo>
                    <a:lnTo>
                      <a:pt x="4" y="6"/>
                    </a:lnTo>
                    <a:close/>
                  </a:path>
                </a:pathLst>
              </a:custGeom>
              <a:solidFill>
                <a:srgbClr val="B3B38F"/>
              </a:solidFill>
              <a:ln w="9525">
                <a:noFill/>
                <a:round/>
                <a:headEnd/>
                <a:tailEnd/>
              </a:ln>
            </p:spPr>
            <p:txBody>
              <a:bodyPr>
                <a:prstTxWarp prst="textNoShape">
                  <a:avLst/>
                </a:prstTxWarp>
              </a:bodyPr>
              <a:lstStyle/>
              <a:p>
                <a:endParaRPr lang="en-US"/>
              </a:p>
            </p:txBody>
          </p:sp>
          <p:sp>
            <p:nvSpPr>
              <p:cNvPr id="75878" name="Freeform 202"/>
              <p:cNvSpPr>
                <a:spLocks/>
              </p:cNvSpPr>
              <p:nvPr/>
            </p:nvSpPr>
            <p:spPr bwMode="auto">
              <a:xfrm>
                <a:off x="4591" y="2994"/>
                <a:ext cx="20" cy="70"/>
              </a:xfrm>
              <a:custGeom>
                <a:avLst/>
                <a:gdLst>
                  <a:gd name="T0" fmla="*/ 6 w 20"/>
                  <a:gd name="T1" fmla="*/ 3 h 70"/>
                  <a:gd name="T2" fmla="*/ 0 w 20"/>
                  <a:gd name="T3" fmla="*/ 70 h 70"/>
                  <a:gd name="T4" fmla="*/ 14 w 20"/>
                  <a:gd name="T5" fmla="*/ 63 h 70"/>
                  <a:gd name="T6" fmla="*/ 20 w 20"/>
                  <a:gd name="T7" fmla="*/ 0 h 70"/>
                  <a:gd name="T8" fmla="*/ 6 w 20"/>
                  <a:gd name="T9" fmla="*/ 3 h 70"/>
                  <a:gd name="T10" fmla="*/ 6 w 20"/>
                  <a:gd name="T11" fmla="*/ 3 h 70"/>
                  <a:gd name="T12" fmla="*/ 0 60000 65536"/>
                  <a:gd name="T13" fmla="*/ 0 60000 65536"/>
                  <a:gd name="T14" fmla="*/ 0 60000 65536"/>
                  <a:gd name="T15" fmla="*/ 0 60000 65536"/>
                  <a:gd name="T16" fmla="*/ 0 60000 65536"/>
                  <a:gd name="T17" fmla="*/ 0 60000 65536"/>
                  <a:gd name="T18" fmla="*/ 0 w 20"/>
                  <a:gd name="T19" fmla="*/ 0 h 70"/>
                  <a:gd name="T20" fmla="*/ 20 w 20"/>
                  <a:gd name="T21" fmla="*/ 70 h 70"/>
                </a:gdLst>
                <a:ahLst/>
                <a:cxnLst>
                  <a:cxn ang="T12">
                    <a:pos x="T0" y="T1"/>
                  </a:cxn>
                  <a:cxn ang="T13">
                    <a:pos x="T2" y="T3"/>
                  </a:cxn>
                  <a:cxn ang="T14">
                    <a:pos x="T4" y="T5"/>
                  </a:cxn>
                  <a:cxn ang="T15">
                    <a:pos x="T6" y="T7"/>
                  </a:cxn>
                  <a:cxn ang="T16">
                    <a:pos x="T8" y="T9"/>
                  </a:cxn>
                  <a:cxn ang="T17">
                    <a:pos x="T10" y="T11"/>
                  </a:cxn>
                </a:cxnLst>
                <a:rect l="T18" t="T19" r="T20" b="T21"/>
                <a:pathLst>
                  <a:path w="20" h="70">
                    <a:moveTo>
                      <a:pt x="6" y="3"/>
                    </a:moveTo>
                    <a:lnTo>
                      <a:pt x="0" y="70"/>
                    </a:lnTo>
                    <a:lnTo>
                      <a:pt x="14" y="63"/>
                    </a:lnTo>
                    <a:lnTo>
                      <a:pt x="20" y="0"/>
                    </a:lnTo>
                    <a:lnTo>
                      <a:pt x="6" y="3"/>
                    </a:lnTo>
                    <a:close/>
                  </a:path>
                </a:pathLst>
              </a:custGeom>
              <a:solidFill>
                <a:srgbClr val="B3B38F"/>
              </a:solidFill>
              <a:ln w="9525">
                <a:noFill/>
                <a:round/>
                <a:headEnd/>
                <a:tailEnd/>
              </a:ln>
            </p:spPr>
            <p:txBody>
              <a:bodyPr>
                <a:prstTxWarp prst="textNoShape">
                  <a:avLst/>
                </a:prstTxWarp>
              </a:bodyPr>
              <a:lstStyle/>
              <a:p>
                <a:endParaRPr lang="en-US"/>
              </a:p>
            </p:txBody>
          </p:sp>
          <p:sp>
            <p:nvSpPr>
              <p:cNvPr id="75879" name="Freeform 203"/>
              <p:cNvSpPr>
                <a:spLocks/>
              </p:cNvSpPr>
              <p:nvPr/>
            </p:nvSpPr>
            <p:spPr bwMode="auto">
              <a:xfrm>
                <a:off x="4618" y="2986"/>
                <a:ext cx="19" cy="67"/>
              </a:xfrm>
              <a:custGeom>
                <a:avLst/>
                <a:gdLst>
                  <a:gd name="T0" fmla="*/ 7 w 19"/>
                  <a:gd name="T1" fmla="*/ 3 h 67"/>
                  <a:gd name="T2" fmla="*/ 0 w 19"/>
                  <a:gd name="T3" fmla="*/ 67 h 67"/>
                  <a:gd name="T4" fmla="*/ 13 w 19"/>
                  <a:gd name="T5" fmla="*/ 62 h 67"/>
                  <a:gd name="T6" fmla="*/ 19 w 19"/>
                  <a:gd name="T7" fmla="*/ 0 h 67"/>
                  <a:gd name="T8" fmla="*/ 7 w 19"/>
                  <a:gd name="T9" fmla="*/ 3 h 67"/>
                  <a:gd name="T10" fmla="*/ 7 w 19"/>
                  <a:gd name="T11" fmla="*/ 3 h 67"/>
                  <a:gd name="T12" fmla="*/ 0 60000 65536"/>
                  <a:gd name="T13" fmla="*/ 0 60000 65536"/>
                  <a:gd name="T14" fmla="*/ 0 60000 65536"/>
                  <a:gd name="T15" fmla="*/ 0 60000 65536"/>
                  <a:gd name="T16" fmla="*/ 0 60000 65536"/>
                  <a:gd name="T17" fmla="*/ 0 60000 65536"/>
                  <a:gd name="T18" fmla="*/ 0 w 19"/>
                  <a:gd name="T19" fmla="*/ 0 h 67"/>
                  <a:gd name="T20" fmla="*/ 19 w 19"/>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9" h="67">
                    <a:moveTo>
                      <a:pt x="7" y="3"/>
                    </a:moveTo>
                    <a:lnTo>
                      <a:pt x="0" y="67"/>
                    </a:lnTo>
                    <a:lnTo>
                      <a:pt x="13" y="62"/>
                    </a:lnTo>
                    <a:lnTo>
                      <a:pt x="19" y="0"/>
                    </a:lnTo>
                    <a:lnTo>
                      <a:pt x="7" y="3"/>
                    </a:lnTo>
                    <a:close/>
                  </a:path>
                </a:pathLst>
              </a:custGeom>
              <a:solidFill>
                <a:srgbClr val="B3B38F"/>
              </a:solidFill>
              <a:ln w="9525">
                <a:noFill/>
                <a:round/>
                <a:headEnd/>
                <a:tailEnd/>
              </a:ln>
            </p:spPr>
            <p:txBody>
              <a:bodyPr>
                <a:prstTxWarp prst="textNoShape">
                  <a:avLst/>
                </a:prstTxWarp>
              </a:bodyPr>
              <a:lstStyle/>
              <a:p>
                <a:endParaRPr lang="en-US"/>
              </a:p>
            </p:txBody>
          </p:sp>
          <p:sp>
            <p:nvSpPr>
              <p:cNvPr id="75880" name="Freeform 204"/>
              <p:cNvSpPr>
                <a:spLocks/>
              </p:cNvSpPr>
              <p:nvPr/>
            </p:nvSpPr>
            <p:spPr bwMode="auto">
              <a:xfrm>
                <a:off x="4644" y="2979"/>
                <a:ext cx="14" cy="64"/>
              </a:xfrm>
              <a:custGeom>
                <a:avLst/>
                <a:gdLst>
                  <a:gd name="T0" fmla="*/ 4 w 14"/>
                  <a:gd name="T1" fmla="*/ 3 h 64"/>
                  <a:gd name="T2" fmla="*/ 0 w 14"/>
                  <a:gd name="T3" fmla="*/ 64 h 64"/>
                  <a:gd name="T4" fmla="*/ 8 w 14"/>
                  <a:gd name="T5" fmla="*/ 59 h 64"/>
                  <a:gd name="T6" fmla="*/ 14 w 14"/>
                  <a:gd name="T7" fmla="*/ 0 h 64"/>
                  <a:gd name="T8" fmla="*/ 4 w 14"/>
                  <a:gd name="T9" fmla="*/ 3 h 64"/>
                  <a:gd name="T10" fmla="*/ 4 w 14"/>
                  <a:gd name="T11" fmla="*/ 3 h 64"/>
                  <a:gd name="T12" fmla="*/ 0 60000 65536"/>
                  <a:gd name="T13" fmla="*/ 0 60000 65536"/>
                  <a:gd name="T14" fmla="*/ 0 60000 65536"/>
                  <a:gd name="T15" fmla="*/ 0 60000 65536"/>
                  <a:gd name="T16" fmla="*/ 0 60000 65536"/>
                  <a:gd name="T17" fmla="*/ 0 60000 65536"/>
                  <a:gd name="T18" fmla="*/ 0 w 14"/>
                  <a:gd name="T19" fmla="*/ 0 h 64"/>
                  <a:gd name="T20" fmla="*/ 14 w 14"/>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14" h="64">
                    <a:moveTo>
                      <a:pt x="4" y="3"/>
                    </a:moveTo>
                    <a:lnTo>
                      <a:pt x="0" y="64"/>
                    </a:lnTo>
                    <a:lnTo>
                      <a:pt x="8" y="59"/>
                    </a:lnTo>
                    <a:lnTo>
                      <a:pt x="14" y="0"/>
                    </a:lnTo>
                    <a:lnTo>
                      <a:pt x="4" y="3"/>
                    </a:lnTo>
                    <a:close/>
                  </a:path>
                </a:pathLst>
              </a:custGeom>
              <a:solidFill>
                <a:srgbClr val="B3B38F"/>
              </a:solidFill>
              <a:ln w="9525">
                <a:noFill/>
                <a:round/>
                <a:headEnd/>
                <a:tailEnd/>
              </a:ln>
            </p:spPr>
            <p:txBody>
              <a:bodyPr>
                <a:prstTxWarp prst="textNoShape">
                  <a:avLst/>
                </a:prstTxWarp>
              </a:bodyPr>
              <a:lstStyle/>
              <a:p>
                <a:endParaRPr lang="en-US"/>
              </a:p>
            </p:txBody>
          </p:sp>
          <p:sp>
            <p:nvSpPr>
              <p:cNvPr id="75881" name="Freeform 205"/>
              <p:cNvSpPr>
                <a:spLocks/>
              </p:cNvSpPr>
              <p:nvPr/>
            </p:nvSpPr>
            <p:spPr bwMode="auto">
              <a:xfrm>
                <a:off x="4557" y="3094"/>
                <a:ext cx="20" cy="72"/>
              </a:xfrm>
              <a:custGeom>
                <a:avLst/>
                <a:gdLst>
                  <a:gd name="T0" fmla="*/ 5 w 20"/>
                  <a:gd name="T1" fmla="*/ 6 h 72"/>
                  <a:gd name="T2" fmla="*/ 0 w 20"/>
                  <a:gd name="T3" fmla="*/ 72 h 72"/>
                  <a:gd name="T4" fmla="*/ 14 w 20"/>
                  <a:gd name="T5" fmla="*/ 65 h 72"/>
                  <a:gd name="T6" fmla="*/ 20 w 20"/>
                  <a:gd name="T7" fmla="*/ 0 h 72"/>
                  <a:gd name="T8" fmla="*/ 5 w 20"/>
                  <a:gd name="T9" fmla="*/ 6 h 72"/>
                  <a:gd name="T10" fmla="*/ 5 w 20"/>
                  <a:gd name="T11" fmla="*/ 6 h 72"/>
                  <a:gd name="T12" fmla="*/ 0 60000 65536"/>
                  <a:gd name="T13" fmla="*/ 0 60000 65536"/>
                  <a:gd name="T14" fmla="*/ 0 60000 65536"/>
                  <a:gd name="T15" fmla="*/ 0 60000 65536"/>
                  <a:gd name="T16" fmla="*/ 0 60000 65536"/>
                  <a:gd name="T17" fmla="*/ 0 60000 65536"/>
                  <a:gd name="T18" fmla="*/ 0 w 20"/>
                  <a:gd name="T19" fmla="*/ 0 h 72"/>
                  <a:gd name="T20" fmla="*/ 20 w 20"/>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20" h="72">
                    <a:moveTo>
                      <a:pt x="5" y="6"/>
                    </a:moveTo>
                    <a:lnTo>
                      <a:pt x="0" y="72"/>
                    </a:lnTo>
                    <a:lnTo>
                      <a:pt x="14" y="65"/>
                    </a:lnTo>
                    <a:lnTo>
                      <a:pt x="20" y="0"/>
                    </a:lnTo>
                    <a:lnTo>
                      <a:pt x="5" y="6"/>
                    </a:lnTo>
                    <a:close/>
                  </a:path>
                </a:pathLst>
              </a:custGeom>
              <a:solidFill>
                <a:srgbClr val="B3B38F"/>
              </a:solidFill>
              <a:ln w="9525">
                <a:noFill/>
                <a:round/>
                <a:headEnd/>
                <a:tailEnd/>
              </a:ln>
            </p:spPr>
            <p:txBody>
              <a:bodyPr>
                <a:prstTxWarp prst="textNoShape">
                  <a:avLst/>
                </a:prstTxWarp>
              </a:bodyPr>
              <a:lstStyle/>
              <a:p>
                <a:endParaRPr lang="en-US"/>
              </a:p>
            </p:txBody>
          </p:sp>
          <p:sp>
            <p:nvSpPr>
              <p:cNvPr id="75882" name="Freeform 206"/>
              <p:cNvSpPr>
                <a:spLocks/>
              </p:cNvSpPr>
              <p:nvPr/>
            </p:nvSpPr>
            <p:spPr bwMode="auto">
              <a:xfrm>
                <a:off x="4585" y="3084"/>
                <a:ext cx="18" cy="69"/>
              </a:xfrm>
              <a:custGeom>
                <a:avLst/>
                <a:gdLst>
                  <a:gd name="T0" fmla="*/ 4 w 18"/>
                  <a:gd name="T1" fmla="*/ 7 h 69"/>
                  <a:gd name="T2" fmla="*/ 0 w 18"/>
                  <a:gd name="T3" fmla="*/ 69 h 69"/>
                  <a:gd name="T4" fmla="*/ 12 w 18"/>
                  <a:gd name="T5" fmla="*/ 64 h 69"/>
                  <a:gd name="T6" fmla="*/ 18 w 18"/>
                  <a:gd name="T7" fmla="*/ 0 h 69"/>
                  <a:gd name="T8" fmla="*/ 4 w 18"/>
                  <a:gd name="T9" fmla="*/ 7 h 69"/>
                  <a:gd name="T10" fmla="*/ 4 w 18"/>
                  <a:gd name="T11" fmla="*/ 7 h 69"/>
                  <a:gd name="T12" fmla="*/ 0 60000 65536"/>
                  <a:gd name="T13" fmla="*/ 0 60000 65536"/>
                  <a:gd name="T14" fmla="*/ 0 60000 65536"/>
                  <a:gd name="T15" fmla="*/ 0 60000 65536"/>
                  <a:gd name="T16" fmla="*/ 0 60000 65536"/>
                  <a:gd name="T17" fmla="*/ 0 60000 65536"/>
                  <a:gd name="T18" fmla="*/ 0 w 18"/>
                  <a:gd name="T19" fmla="*/ 0 h 69"/>
                  <a:gd name="T20" fmla="*/ 18 w 18"/>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8" h="69">
                    <a:moveTo>
                      <a:pt x="4" y="7"/>
                    </a:moveTo>
                    <a:lnTo>
                      <a:pt x="0" y="69"/>
                    </a:lnTo>
                    <a:lnTo>
                      <a:pt x="12" y="64"/>
                    </a:lnTo>
                    <a:lnTo>
                      <a:pt x="18" y="0"/>
                    </a:lnTo>
                    <a:lnTo>
                      <a:pt x="4" y="7"/>
                    </a:lnTo>
                    <a:close/>
                  </a:path>
                </a:pathLst>
              </a:custGeom>
              <a:solidFill>
                <a:srgbClr val="B3B38F"/>
              </a:solidFill>
              <a:ln w="9525">
                <a:noFill/>
                <a:round/>
                <a:headEnd/>
                <a:tailEnd/>
              </a:ln>
            </p:spPr>
            <p:txBody>
              <a:bodyPr>
                <a:prstTxWarp prst="textNoShape">
                  <a:avLst/>
                </a:prstTxWarp>
              </a:bodyPr>
              <a:lstStyle/>
              <a:p>
                <a:endParaRPr lang="en-US"/>
              </a:p>
            </p:txBody>
          </p:sp>
          <p:sp>
            <p:nvSpPr>
              <p:cNvPr id="75883" name="Freeform 207"/>
              <p:cNvSpPr>
                <a:spLocks/>
              </p:cNvSpPr>
              <p:nvPr/>
            </p:nvSpPr>
            <p:spPr bwMode="auto">
              <a:xfrm>
                <a:off x="4552" y="3176"/>
                <a:ext cx="19" cy="69"/>
              </a:xfrm>
              <a:custGeom>
                <a:avLst/>
                <a:gdLst>
                  <a:gd name="T0" fmla="*/ 4 w 19"/>
                  <a:gd name="T1" fmla="*/ 7 h 69"/>
                  <a:gd name="T2" fmla="*/ 0 w 19"/>
                  <a:gd name="T3" fmla="*/ 69 h 69"/>
                  <a:gd name="T4" fmla="*/ 13 w 19"/>
                  <a:gd name="T5" fmla="*/ 64 h 69"/>
                  <a:gd name="T6" fmla="*/ 19 w 19"/>
                  <a:gd name="T7" fmla="*/ 0 h 69"/>
                  <a:gd name="T8" fmla="*/ 4 w 19"/>
                  <a:gd name="T9" fmla="*/ 7 h 69"/>
                  <a:gd name="T10" fmla="*/ 4 w 19"/>
                  <a:gd name="T11" fmla="*/ 7 h 69"/>
                  <a:gd name="T12" fmla="*/ 0 60000 65536"/>
                  <a:gd name="T13" fmla="*/ 0 60000 65536"/>
                  <a:gd name="T14" fmla="*/ 0 60000 65536"/>
                  <a:gd name="T15" fmla="*/ 0 60000 65536"/>
                  <a:gd name="T16" fmla="*/ 0 60000 65536"/>
                  <a:gd name="T17" fmla="*/ 0 60000 65536"/>
                  <a:gd name="T18" fmla="*/ 0 w 19"/>
                  <a:gd name="T19" fmla="*/ 0 h 69"/>
                  <a:gd name="T20" fmla="*/ 19 w 19"/>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9" h="69">
                    <a:moveTo>
                      <a:pt x="4" y="7"/>
                    </a:moveTo>
                    <a:lnTo>
                      <a:pt x="0" y="69"/>
                    </a:lnTo>
                    <a:lnTo>
                      <a:pt x="13" y="64"/>
                    </a:lnTo>
                    <a:lnTo>
                      <a:pt x="19" y="0"/>
                    </a:lnTo>
                    <a:lnTo>
                      <a:pt x="4" y="7"/>
                    </a:lnTo>
                    <a:close/>
                  </a:path>
                </a:pathLst>
              </a:custGeom>
              <a:solidFill>
                <a:srgbClr val="B3B38F"/>
              </a:solidFill>
              <a:ln w="9525">
                <a:noFill/>
                <a:round/>
                <a:headEnd/>
                <a:tailEnd/>
              </a:ln>
            </p:spPr>
            <p:txBody>
              <a:bodyPr>
                <a:prstTxWarp prst="textNoShape">
                  <a:avLst/>
                </a:prstTxWarp>
              </a:bodyPr>
              <a:lstStyle/>
              <a:p>
                <a:endParaRPr lang="en-US"/>
              </a:p>
            </p:txBody>
          </p:sp>
          <p:sp>
            <p:nvSpPr>
              <p:cNvPr id="75884" name="Freeform 208"/>
              <p:cNvSpPr>
                <a:spLocks/>
              </p:cNvSpPr>
              <p:nvPr/>
            </p:nvSpPr>
            <p:spPr bwMode="auto">
              <a:xfrm>
                <a:off x="4545" y="3264"/>
                <a:ext cx="18" cy="69"/>
              </a:xfrm>
              <a:custGeom>
                <a:avLst/>
                <a:gdLst>
                  <a:gd name="T0" fmla="*/ 6 w 18"/>
                  <a:gd name="T1" fmla="*/ 7 h 69"/>
                  <a:gd name="T2" fmla="*/ 0 w 18"/>
                  <a:gd name="T3" fmla="*/ 69 h 69"/>
                  <a:gd name="T4" fmla="*/ 12 w 18"/>
                  <a:gd name="T5" fmla="*/ 63 h 69"/>
                  <a:gd name="T6" fmla="*/ 18 w 18"/>
                  <a:gd name="T7" fmla="*/ 0 h 69"/>
                  <a:gd name="T8" fmla="*/ 6 w 18"/>
                  <a:gd name="T9" fmla="*/ 7 h 69"/>
                  <a:gd name="T10" fmla="*/ 6 w 18"/>
                  <a:gd name="T11" fmla="*/ 7 h 69"/>
                  <a:gd name="T12" fmla="*/ 0 60000 65536"/>
                  <a:gd name="T13" fmla="*/ 0 60000 65536"/>
                  <a:gd name="T14" fmla="*/ 0 60000 65536"/>
                  <a:gd name="T15" fmla="*/ 0 60000 65536"/>
                  <a:gd name="T16" fmla="*/ 0 60000 65536"/>
                  <a:gd name="T17" fmla="*/ 0 60000 65536"/>
                  <a:gd name="T18" fmla="*/ 0 w 18"/>
                  <a:gd name="T19" fmla="*/ 0 h 69"/>
                  <a:gd name="T20" fmla="*/ 18 w 18"/>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8" h="69">
                    <a:moveTo>
                      <a:pt x="6" y="7"/>
                    </a:moveTo>
                    <a:lnTo>
                      <a:pt x="0" y="69"/>
                    </a:lnTo>
                    <a:lnTo>
                      <a:pt x="12" y="63"/>
                    </a:lnTo>
                    <a:lnTo>
                      <a:pt x="18" y="0"/>
                    </a:lnTo>
                    <a:lnTo>
                      <a:pt x="6" y="7"/>
                    </a:lnTo>
                    <a:close/>
                  </a:path>
                </a:pathLst>
              </a:custGeom>
              <a:solidFill>
                <a:srgbClr val="B3B38F"/>
              </a:solidFill>
              <a:ln w="9525">
                <a:noFill/>
                <a:round/>
                <a:headEnd/>
                <a:tailEnd/>
              </a:ln>
            </p:spPr>
            <p:txBody>
              <a:bodyPr>
                <a:prstTxWarp prst="textNoShape">
                  <a:avLst/>
                </a:prstTxWarp>
              </a:bodyPr>
              <a:lstStyle/>
              <a:p>
                <a:endParaRPr lang="en-US"/>
              </a:p>
            </p:txBody>
          </p:sp>
          <p:sp>
            <p:nvSpPr>
              <p:cNvPr id="75885" name="Freeform 209"/>
              <p:cNvSpPr>
                <a:spLocks/>
              </p:cNvSpPr>
              <p:nvPr/>
            </p:nvSpPr>
            <p:spPr bwMode="auto">
              <a:xfrm>
                <a:off x="4539" y="3353"/>
                <a:ext cx="18" cy="69"/>
              </a:xfrm>
              <a:custGeom>
                <a:avLst/>
                <a:gdLst>
                  <a:gd name="T0" fmla="*/ 4 w 18"/>
                  <a:gd name="T1" fmla="*/ 6 h 69"/>
                  <a:gd name="T2" fmla="*/ 0 w 18"/>
                  <a:gd name="T3" fmla="*/ 69 h 69"/>
                  <a:gd name="T4" fmla="*/ 12 w 18"/>
                  <a:gd name="T5" fmla="*/ 64 h 69"/>
                  <a:gd name="T6" fmla="*/ 18 w 18"/>
                  <a:gd name="T7" fmla="*/ 0 h 69"/>
                  <a:gd name="T8" fmla="*/ 4 w 18"/>
                  <a:gd name="T9" fmla="*/ 6 h 69"/>
                  <a:gd name="T10" fmla="*/ 4 w 18"/>
                  <a:gd name="T11" fmla="*/ 6 h 69"/>
                  <a:gd name="T12" fmla="*/ 0 60000 65536"/>
                  <a:gd name="T13" fmla="*/ 0 60000 65536"/>
                  <a:gd name="T14" fmla="*/ 0 60000 65536"/>
                  <a:gd name="T15" fmla="*/ 0 60000 65536"/>
                  <a:gd name="T16" fmla="*/ 0 60000 65536"/>
                  <a:gd name="T17" fmla="*/ 0 60000 65536"/>
                  <a:gd name="T18" fmla="*/ 0 w 18"/>
                  <a:gd name="T19" fmla="*/ 0 h 69"/>
                  <a:gd name="T20" fmla="*/ 18 w 18"/>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8" h="69">
                    <a:moveTo>
                      <a:pt x="4" y="6"/>
                    </a:moveTo>
                    <a:lnTo>
                      <a:pt x="0" y="69"/>
                    </a:lnTo>
                    <a:lnTo>
                      <a:pt x="12" y="64"/>
                    </a:lnTo>
                    <a:lnTo>
                      <a:pt x="18" y="0"/>
                    </a:lnTo>
                    <a:lnTo>
                      <a:pt x="4" y="6"/>
                    </a:lnTo>
                    <a:close/>
                  </a:path>
                </a:pathLst>
              </a:custGeom>
              <a:solidFill>
                <a:srgbClr val="B3B38F"/>
              </a:solidFill>
              <a:ln w="9525">
                <a:noFill/>
                <a:round/>
                <a:headEnd/>
                <a:tailEnd/>
              </a:ln>
            </p:spPr>
            <p:txBody>
              <a:bodyPr>
                <a:prstTxWarp prst="textNoShape">
                  <a:avLst/>
                </a:prstTxWarp>
              </a:bodyPr>
              <a:lstStyle/>
              <a:p>
                <a:endParaRPr lang="en-US"/>
              </a:p>
            </p:txBody>
          </p:sp>
          <p:sp>
            <p:nvSpPr>
              <p:cNvPr id="75886" name="Freeform 210"/>
              <p:cNvSpPr>
                <a:spLocks/>
              </p:cNvSpPr>
              <p:nvPr/>
            </p:nvSpPr>
            <p:spPr bwMode="auto">
              <a:xfrm>
                <a:off x="4571" y="3254"/>
                <a:ext cx="18" cy="69"/>
              </a:xfrm>
              <a:custGeom>
                <a:avLst/>
                <a:gdLst>
                  <a:gd name="T0" fmla="*/ 3 w 18"/>
                  <a:gd name="T1" fmla="*/ 7 h 69"/>
                  <a:gd name="T2" fmla="*/ 0 w 18"/>
                  <a:gd name="T3" fmla="*/ 69 h 69"/>
                  <a:gd name="T4" fmla="*/ 11 w 18"/>
                  <a:gd name="T5" fmla="*/ 64 h 69"/>
                  <a:gd name="T6" fmla="*/ 18 w 18"/>
                  <a:gd name="T7" fmla="*/ 0 h 69"/>
                  <a:gd name="T8" fmla="*/ 3 w 18"/>
                  <a:gd name="T9" fmla="*/ 7 h 69"/>
                  <a:gd name="T10" fmla="*/ 3 w 18"/>
                  <a:gd name="T11" fmla="*/ 7 h 69"/>
                  <a:gd name="T12" fmla="*/ 0 60000 65536"/>
                  <a:gd name="T13" fmla="*/ 0 60000 65536"/>
                  <a:gd name="T14" fmla="*/ 0 60000 65536"/>
                  <a:gd name="T15" fmla="*/ 0 60000 65536"/>
                  <a:gd name="T16" fmla="*/ 0 60000 65536"/>
                  <a:gd name="T17" fmla="*/ 0 60000 65536"/>
                  <a:gd name="T18" fmla="*/ 0 w 18"/>
                  <a:gd name="T19" fmla="*/ 0 h 69"/>
                  <a:gd name="T20" fmla="*/ 18 w 18"/>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8" h="69">
                    <a:moveTo>
                      <a:pt x="3" y="7"/>
                    </a:moveTo>
                    <a:lnTo>
                      <a:pt x="0" y="69"/>
                    </a:lnTo>
                    <a:lnTo>
                      <a:pt x="11" y="64"/>
                    </a:lnTo>
                    <a:lnTo>
                      <a:pt x="18" y="0"/>
                    </a:lnTo>
                    <a:lnTo>
                      <a:pt x="3" y="7"/>
                    </a:lnTo>
                    <a:close/>
                  </a:path>
                </a:pathLst>
              </a:custGeom>
              <a:solidFill>
                <a:srgbClr val="B3B38F"/>
              </a:solidFill>
              <a:ln w="9525">
                <a:noFill/>
                <a:round/>
                <a:headEnd/>
                <a:tailEnd/>
              </a:ln>
            </p:spPr>
            <p:txBody>
              <a:bodyPr>
                <a:prstTxWarp prst="textNoShape">
                  <a:avLst/>
                </a:prstTxWarp>
              </a:bodyPr>
              <a:lstStyle/>
              <a:p>
                <a:endParaRPr lang="en-US"/>
              </a:p>
            </p:txBody>
          </p:sp>
          <p:sp>
            <p:nvSpPr>
              <p:cNvPr id="75887" name="Freeform 211"/>
              <p:cNvSpPr>
                <a:spLocks/>
              </p:cNvSpPr>
              <p:nvPr/>
            </p:nvSpPr>
            <p:spPr bwMode="auto">
              <a:xfrm>
                <a:off x="4601" y="3156"/>
                <a:ext cx="18" cy="69"/>
              </a:xfrm>
              <a:custGeom>
                <a:avLst/>
                <a:gdLst>
                  <a:gd name="T0" fmla="*/ 4 w 18"/>
                  <a:gd name="T1" fmla="*/ 6 h 69"/>
                  <a:gd name="T2" fmla="*/ 0 w 18"/>
                  <a:gd name="T3" fmla="*/ 69 h 69"/>
                  <a:gd name="T4" fmla="*/ 11 w 18"/>
                  <a:gd name="T5" fmla="*/ 63 h 69"/>
                  <a:gd name="T6" fmla="*/ 18 w 18"/>
                  <a:gd name="T7" fmla="*/ 0 h 69"/>
                  <a:gd name="T8" fmla="*/ 4 w 18"/>
                  <a:gd name="T9" fmla="*/ 6 h 69"/>
                  <a:gd name="T10" fmla="*/ 4 w 18"/>
                  <a:gd name="T11" fmla="*/ 6 h 69"/>
                  <a:gd name="T12" fmla="*/ 0 60000 65536"/>
                  <a:gd name="T13" fmla="*/ 0 60000 65536"/>
                  <a:gd name="T14" fmla="*/ 0 60000 65536"/>
                  <a:gd name="T15" fmla="*/ 0 60000 65536"/>
                  <a:gd name="T16" fmla="*/ 0 60000 65536"/>
                  <a:gd name="T17" fmla="*/ 0 60000 65536"/>
                  <a:gd name="T18" fmla="*/ 0 w 18"/>
                  <a:gd name="T19" fmla="*/ 0 h 69"/>
                  <a:gd name="T20" fmla="*/ 18 w 18"/>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8" h="69">
                    <a:moveTo>
                      <a:pt x="4" y="6"/>
                    </a:moveTo>
                    <a:lnTo>
                      <a:pt x="0" y="69"/>
                    </a:lnTo>
                    <a:lnTo>
                      <a:pt x="11" y="63"/>
                    </a:lnTo>
                    <a:lnTo>
                      <a:pt x="18" y="0"/>
                    </a:lnTo>
                    <a:lnTo>
                      <a:pt x="4" y="6"/>
                    </a:lnTo>
                    <a:close/>
                  </a:path>
                </a:pathLst>
              </a:custGeom>
              <a:solidFill>
                <a:srgbClr val="B3B38F"/>
              </a:solidFill>
              <a:ln w="9525">
                <a:noFill/>
                <a:round/>
                <a:headEnd/>
                <a:tailEnd/>
              </a:ln>
            </p:spPr>
            <p:txBody>
              <a:bodyPr>
                <a:prstTxWarp prst="textNoShape">
                  <a:avLst/>
                </a:prstTxWarp>
              </a:bodyPr>
              <a:lstStyle/>
              <a:p>
                <a:endParaRPr lang="en-US"/>
              </a:p>
            </p:txBody>
          </p:sp>
          <p:sp>
            <p:nvSpPr>
              <p:cNvPr id="75888" name="Freeform 212"/>
              <p:cNvSpPr>
                <a:spLocks/>
              </p:cNvSpPr>
              <p:nvPr/>
            </p:nvSpPr>
            <p:spPr bwMode="auto">
              <a:xfrm>
                <a:off x="4111" y="3268"/>
                <a:ext cx="24" cy="16"/>
              </a:xfrm>
              <a:custGeom>
                <a:avLst/>
                <a:gdLst>
                  <a:gd name="T0" fmla="*/ 8 w 24"/>
                  <a:gd name="T1" fmla="*/ 0 h 16"/>
                  <a:gd name="T2" fmla="*/ 0 w 24"/>
                  <a:gd name="T3" fmla="*/ 6 h 16"/>
                  <a:gd name="T4" fmla="*/ 8 w 24"/>
                  <a:gd name="T5" fmla="*/ 16 h 16"/>
                  <a:gd name="T6" fmla="*/ 24 w 24"/>
                  <a:gd name="T7" fmla="*/ 16 h 16"/>
                  <a:gd name="T8" fmla="*/ 16 w 24"/>
                  <a:gd name="T9" fmla="*/ 11 h 16"/>
                  <a:gd name="T10" fmla="*/ 12 w 24"/>
                  <a:gd name="T11" fmla="*/ 0 h 16"/>
                  <a:gd name="T12" fmla="*/ 8 w 24"/>
                  <a:gd name="T13" fmla="*/ 0 h 16"/>
                  <a:gd name="T14" fmla="*/ 8 w 24"/>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24"/>
                  <a:gd name="T25" fmla="*/ 0 h 16"/>
                  <a:gd name="T26" fmla="*/ 24 w 24"/>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 h="16">
                    <a:moveTo>
                      <a:pt x="8" y="0"/>
                    </a:moveTo>
                    <a:lnTo>
                      <a:pt x="0" y="6"/>
                    </a:lnTo>
                    <a:lnTo>
                      <a:pt x="8" y="16"/>
                    </a:lnTo>
                    <a:lnTo>
                      <a:pt x="24" y="16"/>
                    </a:lnTo>
                    <a:lnTo>
                      <a:pt x="16" y="11"/>
                    </a:lnTo>
                    <a:lnTo>
                      <a:pt x="12" y="0"/>
                    </a:lnTo>
                    <a:lnTo>
                      <a:pt x="8" y="0"/>
                    </a:lnTo>
                    <a:close/>
                  </a:path>
                </a:pathLst>
              </a:custGeom>
              <a:solidFill>
                <a:srgbClr val="000000"/>
              </a:solidFill>
              <a:ln w="9525">
                <a:noFill/>
                <a:round/>
                <a:headEnd/>
                <a:tailEnd/>
              </a:ln>
            </p:spPr>
            <p:txBody>
              <a:bodyPr>
                <a:prstTxWarp prst="textNoShape">
                  <a:avLst/>
                </a:prstTxWarp>
              </a:bodyPr>
              <a:lstStyle/>
              <a:p>
                <a:endParaRPr lang="en-US"/>
              </a:p>
            </p:txBody>
          </p:sp>
          <p:sp>
            <p:nvSpPr>
              <p:cNvPr id="75889" name="Freeform 213"/>
              <p:cNvSpPr>
                <a:spLocks/>
              </p:cNvSpPr>
              <p:nvPr/>
            </p:nvSpPr>
            <p:spPr bwMode="auto">
              <a:xfrm>
                <a:off x="4120" y="3063"/>
                <a:ext cx="151" cy="209"/>
              </a:xfrm>
              <a:custGeom>
                <a:avLst/>
                <a:gdLst>
                  <a:gd name="T0" fmla="*/ 41 w 151"/>
                  <a:gd name="T1" fmla="*/ 27 h 209"/>
                  <a:gd name="T2" fmla="*/ 36 w 151"/>
                  <a:gd name="T3" fmla="*/ 113 h 209"/>
                  <a:gd name="T4" fmla="*/ 31 w 151"/>
                  <a:gd name="T5" fmla="*/ 117 h 209"/>
                  <a:gd name="T6" fmla="*/ 28 w 151"/>
                  <a:gd name="T7" fmla="*/ 121 h 209"/>
                  <a:gd name="T8" fmla="*/ 24 w 151"/>
                  <a:gd name="T9" fmla="*/ 125 h 209"/>
                  <a:gd name="T10" fmla="*/ 21 w 151"/>
                  <a:gd name="T11" fmla="*/ 130 h 209"/>
                  <a:gd name="T12" fmla="*/ 17 w 151"/>
                  <a:gd name="T13" fmla="*/ 136 h 209"/>
                  <a:gd name="T14" fmla="*/ 15 w 151"/>
                  <a:gd name="T15" fmla="*/ 142 h 209"/>
                  <a:gd name="T16" fmla="*/ 12 w 151"/>
                  <a:gd name="T17" fmla="*/ 148 h 209"/>
                  <a:gd name="T18" fmla="*/ 9 w 151"/>
                  <a:gd name="T19" fmla="*/ 156 h 209"/>
                  <a:gd name="T20" fmla="*/ 7 w 151"/>
                  <a:gd name="T21" fmla="*/ 163 h 209"/>
                  <a:gd name="T22" fmla="*/ 4 w 151"/>
                  <a:gd name="T23" fmla="*/ 171 h 209"/>
                  <a:gd name="T24" fmla="*/ 2 w 151"/>
                  <a:gd name="T25" fmla="*/ 179 h 209"/>
                  <a:gd name="T26" fmla="*/ 1 w 151"/>
                  <a:gd name="T27" fmla="*/ 187 h 209"/>
                  <a:gd name="T28" fmla="*/ 1 w 151"/>
                  <a:gd name="T29" fmla="*/ 196 h 209"/>
                  <a:gd name="T30" fmla="*/ 0 w 151"/>
                  <a:gd name="T31" fmla="*/ 204 h 209"/>
                  <a:gd name="T32" fmla="*/ 51 w 151"/>
                  <a:gd name="T33" fmla="*/ 148 h 209"/>
                  <a:gd name="T34" fmla="*/ 56 w 151"/>
                  <a:gd name="T35" fmla="*/ 141 h 209"/>
                  <a:gd name="T36" fmla="*/ 61 w 151"/>
                  <a:gd name="T37" fmla="*/ 132 h 209"/>
                  <a:gd name="T38" fmla="*/ 66 w 151"/>
                  <a:gd name="T39" fmla="*/ 123 h 209"/>
                  <a:gd name="T40" fmla="*/ 70 w 151"/>
                  <a:gd name="T41" fmla="*/ 115 h 209"/>
                  <a:gd name="T42" fmla="*/ 73 w 151"/>
                  <a:gd name="T43" fmla="*/ 106 h 209"/>
                  <a:gd name="T44" fmla="*/ 77 w 151"/>
                  <a:gd name="T45" fmla="*/ 98 h 209"/>
                  <a:gd name="T46" fmla="*/ 79 w 151"/>
                  <a:gd name="T47" fmla="*/ 89 h 209"/>
                  <a:gd name="T48" fmla="*/ 82 w 151"/>
                  <a:gd name="T49" fmla="*/ 83 h 209"/>
                  <a:gd name="T50" fmla="*/ 84 w 151"/>
                  <a:gd name="T51" fmla="*/ 75 h 209"/>
                  <a:gd name="T52" fmla="*/ 86 w 151"/>
                  <a:gd name="T53" fmla="*/ 68 h 209"/>
                  <a:gd name="T54" fmla="*/ 87 w 151"/>
                  <a:gd name="T55" fmla="*/ 62 h 209"/>
                  <a:gd name="T56" fmla="*/ 88 w 151"/>
                  <a:gd name="T57" fmla="*/ 57 h 209"/>
                  <a:gd name="T58" fmla="*/ 89 w 151"/>
                  <a:gd name="T59" fmla="*/ 52 h 209"/>
                  <a:gd name="T60" fmla="*/ 90 w 151"/>
                  <a:gd name="T61" fmla="*/ 49 h 209"/>
                  <a:gd name="T62" fmla="*/ 90 w 151"/>
                  <a:gd name="T63" fmla="*/ 47 h 209"/>
                  <a:gd name="T64" fmla="*/ 122 w 151"/>
                  <a:gd name="T65" fmla="*/ 39 h 209"/>
                  <a:gd name="T66" fmla="*/ 121 w 151"/>
                  <a:gd name="T67" fmla="*/ 45 h 209"/>
                  <a:gd name="T68" fmla="*/ 121 w 151"/>
                  <a:gd name="T69" fmla="*/ 52 h 209"/>
                  <a:gd name="T70" fmla="*/ 122 w 151"/>
                  <a:gd name="T71" fmla="*/ 59 h 209"/>
                  <a:gd name="T72" fmla="*/ 123 w 151"/>
                  <a:gd name="T73" fmla="*/ 63 h 209"/>
                  <a:gd name="T74" fmla="*/ 125 w 151"/>
                  <a:gd name="T75" fmla="*/ 67 h 209"/>
                  <a:gd name="T76" fmla="*/ 127 w 151"/>
                  <a:gd name="T77" fmla="*/ 72 h 209"/>
                  <a:gd name="T78" fmla="*/ 129 w 151"/>
                  <a:gd name="T79" fmla="*/ 77 h 209"/>
                  <a:gd name="T80" fmla="*/ 131 w 151"/>
                  <a:gd name="T81" fmla="*/ 82 h 209"/>
                  <a:gd name="T82" fmla="*/ 134 w 151"/>
                  <a:gd name="T83" fmla="*/ 87 h 209"/>
                  <a:gd name="T84" fmla="*/ 137 w 151"/>
                  <a:gd name="T85" fmla="*/ 93 h 209"/>
                  <a:gd name="T86" fmla="*/ 140 w 151"/>
                  <a:gd name="T87" fmla="*/ 99 h 209"/>
                  <a:gd name="T88" fmla="*/ 145 w 151"/>
                  <a:gd name="T89" fmla="*/ 104 h 209"/>
                  <a:gd name="T90" fmla="*/ 151 w 151"/>
                  <a:gd name="T91" fmla="*/ 13 h 209"/>
                  <a:gd name="T92" fmla="*/ 147 w 151"/>
                  <a:gd name="T93" fmla="*/ 8 h 209"/>
                  <a:gd name="T94" fmla="*/ 141 w 151"/>
                  <a:gd name="T95" fmla="*/ 6 h 209"/>
                  <a:gd name="T96" fmla="*/ 135 w 151"/>
                  <a:gd name="T97" fmla="*/ 3 h 209"/>
                  <a:gd name="T98" fmla="*/ 129 w 151"/>
                  <a:gd name="T99" fmla="*/ 1 h 209"/>
                  <a:gd name="T100" fmla="*/ 124 w 151"/>
                  <a:gd name="T101" fmla="*/ 0 h 209"/>
                  <a:gd name="T102" fmla="*/ 118 w 151"/>
                  <a:gd name="T103" fmla="*/ 0 h 209"/>
                  <a:gd name="T104" fmla="*/ 111 w 151"/>
                  <a:gd name="T105" fmla="*/ 0 h 209"/>
                  <a:gd name="T106" fmla="*/ 107 w 151"/>
                  <a:gd name="T107" fmla="*/ 0 h 209"/>
                  <a:gd name="T108" fmla="*/ 101 w 151"/>
                  <a:gd name="T109" fmla="*/ 1 h 209"/>
                  <a:gd name="T110" fmla="*/ 95 w 151"/>
                  <a:gd name="T111" fmla="*/ 2 h 209"/>
                  <a:gd name="T112" fmla="*/ 88 w 151"/>
                  <a:gd name="T113" fmla="*/ 5 h 209"/>
                  <a:gd name="T114" fmla="*/ 82 w 151"/>
                  <a:gd name="T115" fmla="*/ 7 h 209"/>
                  <a:gd name="T116" fmla="*/ 80 w 151"/>
                  <a:gd name="T117" fmla="*/ 8 h 209"/>
                  <a:gd name="T118" fmla="*/ 60 w 151"/>
                  <a:gd name="T119" fmla="*/ 19 h 20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1"/>
                  <a:gd name="T181" fmla="*/ 0 h 209"/>
                  <a:gd name="T182" fmla="*/ 151 w 151"/>
                  <a:gd name="T183" fmla="*/ 209 h 20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1" h="209">
                    <a:moveTo>
                      <a:pt x="60" y="19"/>
                    </a:moveTo>
                    <a:lnTo>
                      <a:pt x="41" y="27"/>
                    </a:lnTo>
                    <a:lnTo>
                      <a:pt x="40" y="111"/>
                    </a:lnTo>
                    <a:lnTo>
                      <a:pt x="36" y="113"/>
                    </a:lnTo>
                    <a:lnTo>
                      <a:pt x="34" y="116"/>
                    </a:lnTo>
                    <a:lnTo>
                      <a:pt x="31" y="117"/>
                    </a:lnTo>
                    <a:lnTo>
                      <a:pt x="30" y="119"/>
                    </a:lnTo>
                    <a:lnTo>
                      <a:pt x="28" y="121"/>
                    </a:lnTo>
                    <a:lnTo>
                      <a:pt x="26" y="123"/>
                    </a:lnTo>
                    <a:lnTo>
                      <a:pt x="24" y="125"/>
                    </a:lnTo>
                    <a:lnTo>
                      <a:pt x="22" y="128"/>
                    </a:lnTo>
                    <a:lnTo>
                      <a:pt x="21" y="130"/>
                    </a:lnTo>
                    <a:lnTo>
                      <a:pt x="19" y="133"/>
                    </a:lnTo>
                    <a:lnTo>
                      <a:pt x="17" y="136"/>
                    </a:lnTo>
                    <a:lnTo>
                      <a:pt x="15" y="139"/>
                    </a:lnTo>
                    <a:lnTo>
                      <a:pt x="15" y="142"/>
                    </a:lnTo>
                    <a:lnTo>
                      <a:pt x="14" y="145"/>
                    </a:lnTo>
                    <a:lnTo>
                      <a:pt x="12" y="148"/>
                    </a:lnTo>
                    <a:lnTo>
                      <a:pt x="10" y="152"/>
                    </a:lnTo>
                    <a:lnTo>
                      <a:pt x="9" y="156"/>
                    </a:lnTo>
                    <a:lnTo>
                      <a:pt x="8" y="160"/>
                    </a:lnTo>
                    <a:lnTo>
                      <a:pt x="7" y="163"/>
                    </a:lnTo>
                    <a:lnTo>
                      <a:pt x="5" y="167"/>
                    </a:lnTo>
                    <a:lnTo>
                      <a:pt x="4" y="171"/>
                    </a:lnTo>
                    <a:lnTo>
                      <a:pt x="3" y="175"/>
                    </a:lnTo>
                    <a:lnTo>
                      <a:pt x="2" y="179"/>
                    </a:lnTo>
                    <a:lnTo>
                      <a:pt x="2" y="182"/>
                    </a:lnTo>
                    <a:lnTo>
                      <a:pt x="1" y="187"/>
                    </a:lnTo>
                    <a:lnTo>
                      <a:pt x="1" y="191"/>
                    </a:lnTo>
                    <a:lnTo>
                      <a:pt x="1" y="196"/>
                    </a:lnTo>
                    <a:lnTo>
                      <a:pt x="0" y="200"/>
                    </a:lnTo>
                    <a:lnTo>
                      <a:pt x="0" y="204"/>
                    </a:lnTo>
                    <a:lnTo>
                      <a:pt x="1" y="209"/>
                    </a:lnTo>
                    <a:lnTo>
                      <a:pt x="51" y="148"/>
                    </a:lnTo>
                    <a:lnTo>
                      <a:pt x="53" y="144"/>
                    </a:lnTo>
                    <a:lnTo>
                      <a:pt x="56" y="141"/>
                    </a:lnTo>
                    <a:lnTo>
                      <a:pt x="58" y="136"/>
                    </a:lnTo>
                    <a:lnTo>
                      <a:pt x="61" y="132"/>
                    </a:lnTo>
                    <a:lnTo>
                      <a:pt x="63" y="127"/>
                    </a:lnTo>
                    <a:lnTo>
                      <a:pt x="66" y="123"/>
                    </a:lnTo>
                    <a:lnTo>
                      <a:pt x="68" y="120"/>
                    </a:lnTo>
                    <a:lnTo>
                      <a:pt x="70" y="115"/>
                    </a:lnTo>
                    <a:lnTo>
                      <a:pt x="72" y="110"/>
                    </a:lnTo>
                    <a:lnTo>
                      <a:pt x="73" y="106"/>
                    </a:lnTo>
                    <a:lnTo>
                      <a:pt x="75" y="102"/>
                    </a:lnTo>
                    <a:lnTo>
                      <a:pt x="77" y="98"/>
                    </a:lnTo>
                    <a:lnTo>
                      <a:pt x="78" y="94"/>
                    </a:lnTo>
                    <a:lnTo>
                      <a:pt x="79" y="89"/>
                    </a:lnTo>
                    <a:lnTo>
                      <a:pt x="81" y="86"/>
                    </a:lnTo>
                    <a:lnTo>
                      <a:pt x="82" y="83"/>
                    </a:lnTo>
                    <a:lnTo>
                      <a:pt x="83" y="78"/>
                    </a:lnTo>
                    <a:lnTo>
                      <a:pt x="84" y="75"/>
                    </a:lnTo>
                    <a:lnTo>
                      <a:pt x="85" y="71"/>
                    </a:lnTo>
                    <a:lnTo>
                      <a:pt x="86" y="68"/>
                    </a:lnTo>
                    <a:lnTo>
                      <a:pt x="86" y="65"/>
                    </a:lnTo>
                    <a:lnTo>
                      <a:pt x="87" y="62"/>
                    </a:lnTo>
                    <a:lnTo>
                      <a:pt x="87" y="59"/>
                    </a:lnTo>
                    <a:lnTo>
                      <a:pt x="88" y="57"/>
                    </a:lnTo>
                    <a:lnTo>
                      <a:pt x="88" y="54"/>
                    </a:lnTo>
                    <a:lnTo>
                      <a:pt x="89" y="52"/>
                    </a:lnTo>
                    <a:lnTo>
                      <a:pt x="89" y="50"/>
                    </a:lnTo>
                    <a:lnTo>
                      <a:pt x="90" y="49"/>
                    </a:lnTo>
                    <a:lnTo>
                      <a:pt x="90" y="47"/>
                    </a:lnTo>
                    <a:lnTo>
                      <a:pt x="123" y="37"/>
                    </a:lnTo>
                    <a:lnTo>
                      <a:pt x="122" y="39"/>
                    </a:lnTo>
                    <a:lnTo>
                      <a:pt x="122" y="42"/>
                    </a:lnTo>
                    <a:lnTo>
                      <a:pt x="121" y="45"/>
                    </a:lnTo>
                    <a:lnTo>
                      <a:pt x="121" y="48"/>
                    </a:lnTo>
                    <a:lnTo>
                      <a:pt x="121" y="52"/>
                    </a:lnTo>
                    <a:lnTo>
                      <a:pt x="122" y="57"/>
                    </a:lnTo>
                    <a:lnTo>
                      <a:pt x="122" y="59"/>
                    </a:lnTo>
                    <a:lnTo>
                      <a:pt x="123" y="61"/>
                    </a:lnTo>
                    <a:lnTo>
                      <a:pt x="123" y="63"/>
                    </a:lnTo>
                    <a:lnTo>
                      <a:pt x="125" y="66"/>
                    </a:lnTo>
                    <a:lnTo>
                      <a:pt x="125" y="67"/>
                    </a:lnTo>
                    <a:lnTo>
                      <a:pt x="126" y="69"/>
                    </a:lnTo>
                    <a:lnTo>
                      <a:pt x="127" y="72"/>
                    </a:lnTo>
                    <a:lnTo>
                      <a:pt x="128" y="75"/>
                    </a:lnTo>
                    <a:lnTo>
                      <a:pt x="129" y="77"/>
                    </a:lnTo>
                    <a:lnTo>
                      <a:pt x="129" y="80"/>
                    </a:lnTo>
                    <a:lnTo>
                      <a:pt x="131" y="82"/>
                    </a:lnTo>
                    <a:lnTo>
                      <a:pt x="132" y="85"/>
                    </a:lnTo>
                    <a:lnTo>
                      <a:pt x="134" y="87"/>
                    </a:lnTo>
                    <a:lnTo>
                      <a:pt x="135" y="89"/>
                    </a:lnTo>
                    <a:lnTo>
                      <a:pt x="137" y="93"/>
                    </a:lnTo>
                    <a:lnTo>
                      <a:pt x="139" y="95"/>
                    </a:lnTo>
                    <a:lnTo>
                      <a:pt x="140" y="99"/>
                    </a:lnTo>
                    <a:lnTo>
                      <a:pt x="143" y="102"/>
                    </a:lnTo>
                    <a:lnTo>
                      <a:pt x="145" y="104"/>
                    </a:lnTo>
                    <a:lnTo>
                      <a:pt x="147" y="107"/>
                    </a:lnTo>
                    <a:lnTo>
                      <a:pt x="151" y="13"/>
                    </a:lnTo>
                    <a:lnTo>
                      <a:pt x="149" y="10"/>
                    </a:lnTo>
                    <a:lnTo>
                      <a:pt x="147" y="8"/>
                    </a:lnTo>
                    <a:lnTo>
                      <a:pt x="144" y="7"/>
                    </a:lnTo>
                    <a:lnTo>
                      <a:pt x="141" y="6"/>
                    </a:lnTo>
                    <a:lnTo>
                      <a:pt x="138" y="4"/>
                    </a:lnTo>
                    <a:lnTo>
                      <a:pt x="135" y="3"/>
                    </a:lnTo>
                    <a:lnTo>
                      <a:pt x="132" y="2"/>
                    </a:lnTo>
                    <a:lnTo>
                      <a:pt x="129" y="1"/>
                    </a:lnTo>
                    <a:lnTo>
                      <a:pt x="127" y="0"/>
                    </a:lnTo>
                    <a:lnTo>
                      <a:pt x="124" y="0"/>
                    </a:lnTo>
                    <a:lnTo>
                      <a:pt x="120" y="0"/>
                    </a:lnTo>
                    <a:lnTo>
                      <a:pt x="118" y="0"/>
                    </a:lnTo>
                    <a:lnTo>
                      <a:pt x="114" y="0"/>
                    </a:lnTo>
                    <a:lnTo>
                      <a:pt x="111" y="0"/>
                    </a:lnTo>
                    <a:lnTo>
                      <a:pt x="109" y="0"/>
                    </a:lnTo>
                    <a:lnTo>
                      <a:pt x="107" y="0"/>
                    </a:lnTo>
                    <a:lnTo>
                      <a:pt x="104" y="0"/>
                    </a:lnTo>
                    <a:lnTo>
                      <a:pt x="101" y="1"/>
                    </a:lnTo>
                    <a:lnTo>
                      <a:pt x="98" y="1"/>
                    </a:lnTo>
                    <a:lnTo>
                      <a:pt x="95" y="2"/>
                    </a:lnTo>
                    <a:lnTo>
                      <a:pt x="91" y="3"/>
                    </a:lnTo>
                    <a:lnTo>
                      <a:pt x="88" y="5"/>
                    </a:lnTo>
                    <a:lnTo>
                      <a:pt x="84" y="6"/>
                    </a:lnTo>
                    <a:lnTo>
                      <a:pt x="82" y="7"/>
                    </a:lnTo>
                    <a:lnTo>
                      <a:pt x="80" y="8"/>
                    </a:lnTo>
                    <a:lnTo>
                      <a:pt x="60" y="19"/>
                    </a:lnTo>
                    <a:close/>
                  </a:path>
                </a:pathLst>
              </a:custGeom>
              <a:solidFill>
                <a:srgbClr val="000000"/>
              </a:solidFill>
              <a:ln w="9525">
                <a:noFill/>
                <a:round/>
                <a:headEnd/>
                <a:tailEnd/>
              </a:ln>
            </p:spPr>
            <p:txBody>
              <a:bodyPr>
                <a:prstTxWarp prst="textNoShape">
                  <a:avLst/>
                </a:prstTxWarp>
              </a:bodyPr>
              <a:lstStyle/>
              <a:p>
                <a:endParaRPr lang="en-US"/>
              </a:p>
            </p:txBody>
          </p:sp>
          <p:sp>
            <p:nvSpPr>
              <p:cNvPr id="75890" name="Freeform 214"/>
              <p:cNvSpPr>
                <a:spLocks/>
              </p:cNvSpPr>
              <p:nvPr/>
            </p:nvSpPr>
            <p:spPr bwMode="auto">
              <a:xfrm>
                <a:off x="4144" y="3088"/>
                <a:ext cx="39" cy="118"/>
              </a:xfrm>
              <a:custGeom>
                <a:avLst/>
                <a:gdLst>
                  <a:gd name="T0" fmla="*/ 24 w 39"/>
                  <a:gd name="T1" fmla="*/ 5 h 118"/>
                  <a:gd name="T2" fmla="*/ 22 w 39"/>
                  <a:gd name="T3" fmla="*/ 90 h 118"/>
                  <a:gd name="T4" fmla="*/ 21 w 39"/>
                  <a:gd name="T5" fmla="*/ 91 h 118"/>
                  <a:gd name="T6" fmla="*/ 19 w 39"/>
                  <a:gd name="T7" fmla="*/ 93 h 118"/>
                  <a:gd name="T8" fmla="*/ 16 w 39"/>
                  <a:gd name="T9" fmla="*/ 95 h 118"/>
                  <a:gd name="T10" fmla="*/ 13 w 39"/>
                  <a:gd name="T11" fmla="*/ 99 h 118"/>
                  <a:gd name="T12" fmla="*/ 11 w 39"/>
                  <a:gd name="T13" fmla="*/ 101 h 118"/>
                  <a:gd name="T14" fmla="*/ 10 w 39"/>
                  <a:gd name="T15" fmla="*/ 103 h 118"/>
                  <a:gd name="T16" fmla="*/ 7 w 39"/>
                  <a:gd name="T17" fmla="*/ 106 h 118"/>
                  <a:gd name="T18" fmla="*/ 6 w 39"/>
                  <a:gd name="T19" fmla="*/ 108 h 118"/>
                  <a:gd name="T20" fmla="*/ 4 w 39"/>
                  <a:gd name="T21" fmla="*/ 111 h 118"/>
                  <a:gd name="T22" fmla="*/ 2 w 39"/>
                  <a:gd name="T23" fmla="*/ 114 h 118"/>
                  <a:gd name="T24" fmla="*/ 1 w 39"/>
                  <a:gd name="T25" fmla="*/ 116 h 118"/>
                  <a:gd name="T26" fmla="*/ 0 w 39"/>
                  <a:gd name="T27" fmla="*/ 118 h 118"/>
                  <a:gd name="T28" fmla="*/ 0 w 39"/>
                  <a:gd name="T29" fmla="*/ 118 h 118"/>
                  <a:gd name="T30" fmla="*/ 4 w 39"/>
                  <a:gd name="T31" fmla="*/ 116 h 118"/>
                  <a:gd name="T32" fmla="*/ 6 w 39"/>
                  <a:gd name="T33" fmla="*/ 114 h 118"/>
                  <a:gd name="T34" fmla="*/ 8 w 39"/>
                  <a:gd name="T35" fmla="*/ 112 h 118"/>
                  <a:gd name="T36" fmla="*/ 10 w 39"/>
                  <a:gd name="T37" fmla="*/ 109 h 118"/>
                  <a:gd name="T38" fmla="*/ 13 w 39"/>
                  <a:gd name="T39" fmla="*/ 107 h 118"/>
                  <a:gd name="T40" fmla="*/ 16 w 39"/>
                  <a:gd name="T41" fmla="*/ 104 h 118"/>
                  <a:gd name="T42" fmla="*/ 19 w 39"/>
                  <a:gd name="T43" fmla="*/ 101 h 118"/>
                  <a:gd name="T44" fmla="*/ 22 w 39"/>
                  <a:gd name="T45" fmla="*/ 98 h 118"/>
                  <a:gd name="T46" fmla="*/ 25 w 39"/>
                  <a:gd name="T47" fmla="*/ 95 h 118"/>
                  <a:gd name="T48" fmla="*/ 28 w 39"/>
                  <a:gd name="T49" fmla="*/ 90 h 118"/>
                  <a:gd name="T50" fmla="*/ 29 w 39"/>
                  <a:gd name="T51" fmla="*/ 85 h 118"/>
                  <a:gd name="T52" fmla="*/ 30 w 39"/>
                  <a:gd name="T53" fmla="*/ 83 h 118"/>
                  <a:gd name="T54" fmla="*/ 31 w 39"/>
                  <a:gd name="T55" fmla="*/ 81 h 118"/>
                  <a:gd name="T56" fmla="*/ 32 w 39"/>
                  <a:gd name="T57" fmla="*/ 79 h 118"/>
                  <a:gd name="T58" fmla="*/ 33 w 39"/>
                  <a:gd name="T59" fmla="*/ 77 h 118"/>
                  <a:gd name="T60" fmla="*/ 33 w 39"/>
                  <a:gd name="T61" fmla="*/ 74 h 118"/>
                  <a:gd name="T62" fmla="*/ 34 w 39"/>
                  <a:gd name="T63" fmla="*/ 71 h 118"/>
                  <a:gd name="T64" fmla="*/ 34 w 39"/>
                  <a:gd name="T65" fmla="*/ 68 h 118"/>
                  <a:gd name="T66" fmla="*/ 35 w 39"/>
                  <a:gd name="T67" fmla="*/ 65 h 118"/>
                  <a:gd name="T68" fmla="*/ 35 w 39"/>
                  <a:gd name="T69" fmla="*/ 61 h 118"/>
                  <a:gd name="T70" fmla="*/ 35 w 39"/>
                  <a:gd name="T71" fmla="*/ 59 h 118"/>
                  <a:gd name="T72" fmla="*/ 36 w 39"/>
                  <a:gd name="T73" fmla="*/ 56 h 118"/>
                  <a:gd name="T74" fmla="*/ 36 w 39"/>
                  <a:gd name="T75" fmla="*/ 53 h 118"/>
                  <a:gd name="T76" fmla="*/ 36 w 39"/>
                  <a:gd name="T77" fmla="*/ 50 h 118"/>
                  <a:gd name="T78" fmla="*/ 36 w 39"/>
                  <a:gd name="T79" fmla="*/ 46 h 118"/>
                  <a:gd name="T80" fmla="*/ 36 w 39"/>
                  <a:gd name="T81" fmla="*/ 43 h 118"/>
                  <a:gd name="T82" fmla="*/ 37 w 39"/>
                  <a:gd name="T83" fmla="*/ 41 h 118"/>
                  <a:gd name="T84" fmla="*/ 37 w 39"/>
                  <a:gd name="T85" fmla="*/ 37 h 118"/>
                  <a:gd name="T86" fmla="*/ 37 w 39"/>
                  <a:gd name="T87" fmla="*/ 34 h 118"/>
                  <a:gd name="T88" fmla="*/ 38 w 39"/>
                  <a:gd name="T89" fmla="*/ 30 h 118"/>
                  <a:gd name="T90" fmla="*/ 38 w 39"/>
                  <a:gd name="T91" fmla="*/ 28 h 118"/>
                  <a:gd name="T92" fmla="*/ 38 w 39"/>
                  <a:gd name="T93" fmla="*/ 24 h 118"/>
                  <a:gd name="T94" fmla="*/ 38 w 39"/>
                  <a:gd name="T95" fmla="*/ 22 h 118"/>
                  <a:gd name="T96" fmla="*/ 38 w 39"/>
                  <a:gd name="T97" fmla="*/ 20 h 118"/>
                  <a:gd name="T98" fmla="*/ 38 w 39"/>
                  <a:gd name="T99" fmla="*/ 17 h 118"/>
                  <a:gd name="T100" fmla="*/ 38 w 39"/>
                  <a:gd name="T101" fmla="*/ 14 h 118"/>
                  <a:gd name="T102" fmla="*/ 38 w 39"/>
                  <a:gd name="T103" fmla="*/ 12 h 118"/>
                  <a:gd name="T104" fmla="*/ 38 w 39"/>
                  <a:gd name="T105" fmla="*/ 9 h 118"/>
                  <a:gd name="T106" fmla="*/ 39 w 39"/>
                  <a:gd name="T107" fmla="*/ 7 h 118"/>
                  <a:gd name="T108" fmla="*/ 39 w 39"/>
                  <a:gd name="T109" fmla="*/ 4 h 118"/>
                  <a:gd name="T110" fmla="*/ 39 w 39"/>
                  <a:gd name="T111" fmla="*/ 2 h 118"/>
                  <a:gd name="T112" fmla="*/ 39 w 39"/>
                  <a:gd name="T113" fmla="*/ 1 h 118"/>
                  <a:gd name="T114" fmla="*/ 39 w 39"/>
                  <a:gd name="T115" fmla="*/ 0 h 118"/>
                  <a:gd name="T116" fmla="*/ 24 w 39"/>
                  <a:gd name="T117" fmla="*/ 5 h 118"/>
                  <a:gd name="T118" fmla="*/ 24 w 39"/>
                  <a:gd name="T119" fmla="*/ 5 h 1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
                  <a:gd name="T181" fmla="*/ 0 h 118"/>
                  <a:gd name="T182" fmla="*/ 39 w 39"/>
                  <a:gd name="T183" fmla="*/ 118 h 1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 h="118">
                    <a:moveTo>
                      <a:pt x="24" y="5"/>
                    </a:moveTo>
                    <a:lnTo>
                      <a:pt x="22" y="90"/>
                    </a:lnTo>
                    <a:lnTo>
                      <a:pt x="21" y="91"/>
                    </a:lnTo>
                    <a:lnTo>
                      <a:pt x="19" y="93"/>
                    </a:lnTo>
                    <a:lnTo>
                      <a:pt x="16" y="95"/>
                    </a:lnTo>
                    <a:lnTo>
                      <a:pt x="13" y="99"/>
                    </a:lnTo>
                    <a:lnTo>
                      <a:pt x="11" y="101"/>
                    </a:lnTo>
                    <a:lnTo>
                      <a:pt x="10" y="103"/>
                    </a:lnTo>
                    <a:lnTo>
                      <a:pt x="7" y="106"/>
                    </a:lnTo>
                    <a:lnTo>
                      <a:pt x="6" y="108"/>
                    </a:lnTo>
                    <a:lnTo>
                      <a:pt x="4" y="111"/>
                    </a:lnTo>
                    <a:lnTo>
                      <a:pt x="2" y="114"/>
                    </a:lnTo>
                    <a:lnTo>
                      <a:pt x="1" y="116"/>
                    </a:lnTo>
                    <a:lnTo>
                      <a:pt x="0" y="118"/>
                    </a:lnTo>
                    <a:lnTo>
                      <a:pt x="4" y="116"/>
                    </a:lnTo>
                    <a:lnTo>
                      <a:pt x="6" y="114"/>
                    </a:lnTo>
                    <a:lnTo>
                      <a:pt x="8" y="112"/>
                    </a:lnTo>
                    <a:lnTo>
                      <a:pt x="10" y="109"/>
                    </a:lnTo>
                    <a:lnTo>
                      <a:pt x="13" y="107"/>
                    </a:lnTo>
                    <a:lnTo>
                      <a:pt x="16" y="104"/>
                    </a:lnTo>
                    <a:lnTo>
                      <a:pt x="19" y="101"/>
                    </a:lnTo>
                    <a:lnTo>
                      <a:pt x="22" y="98"/>
                    </a:lnTo>
                    <a:lnTo>
                      <a:pt x="25" y="95"/>
                    </a:lnTo>
                    <a:lnTo>
                      <a:pt x="28" y="90"/>
                    </a:lnTo>
                    <a:lnTo>
                      <a:pt x="29" y="85"/>
                    </a:lnTo>
                    <a:lnTo>
                      <a:pt x="30" y="83"/>
                    </a:lnTo>
                    <a:lnTo>
                      <a:pt x="31" y="81"/>
                    </a:lnTo>
                    <a:lnTo>
                      <a:pt x="32" y="79"/>
                    </a:lnTo>
                    <a:lnTo>
                      <a:pt x="33" y="77"/>
                    </a:lnTo>
                    <a:lnTo>
                      <a:pt x="33" y="74"/>
                    </a:lnTo>
                    <a:lnTo>
                      <a:pt x="34" y="71"/>
                    </a:lnTo>
                    <a:lnTo>
                      <a:pt x="34" y="68"/>
                    </a:lnTo>
                    <a:lnTo>
                      <a:pt x="35" y="65"/>
                    </a:lnTo>
                    <a:lnTo>
                      <a:pt x="35" y="61"/>
                    </a:lnTo>
                    <a:lnTo>
                      <a:pt x="35" y="59"/>
                    </a:lnTo>
                    <a:lnTo>
                      <a:pt x="36" y="56"/>
                    </a:lnTo>
                    <a:lnTo>
                      <a:pt x="36" y="53"/>
                    </a:lnTo>
                    <a:lnTo>
                      <a:pt x="36" y="50"/>
                    </a:lnTo>
                    <a:lnTo>
                      <a:pt x="36" y="46"/>
                    </a:lnTo>
                    <a:lnTo>
                      <a:pt x="36" y="43"/>
                    </a:lnTo>
                    <a:lnTo>
                      <a:pt x="37" y="41"/>
                    </a:lnTo>
                    <a:lnTo>
                      <a:pt x="37" y="37"/>
                    </a:lnTo>
                    <a:lnTo>
                      <a:pt x="37" y="34"/>
                    </a:lnTo>
                    <a:lnTo>
                      <a:pt x="38" y="30"/>
                    </a:lnTo>
                    <a:lnTo>
                      <a:pt x="38" y="28"/>
                    </a:lnTo>
                    <a:lnTo>
                      <a:pt x="38" y="24"/>
                    </a:lnTo>
                    <a:lnTo>
                      <a:pt x="38" y="22"/>
                    </a:lnTo>
                    <a:lnTo>
                      <a:pt x="38" y="20"/>
                    </a:lnTo>
                    <a:lnTo>
                      <a:pt x="38" y="17"/>
                    </a:lnTo>
                    <a:lnTo>
                      <a:pt x="38" y="14"/>
                    </a:lnTo>
                    <a:lnTo>
                      <a:pt x="38" y="12"/>
                    </a:lnTo>
                    <a:lnTo>
                      <a:pt x="38" y="9"/>
                    </a:lnTo>
                    <a:lnTo>
                      <a:pt x="39" y="7"/>
                    </a:lnTo>
                    <a:lnTo>
                      <a:pt x="39" y="4"/>
                    </a:lnTo>
                    <a:lnTo>
                      <a:pt x="39" y="2"/>
                    </a:lnTo>
                    <a:lnTo>
                      <a:pt x="39" y="1"/>
                    </a:lnTo>
                    <a:lnTo>
                      <a:pt x="39" y="0"/>
                    </a:lnTo>
                    <a:lnTo>
                      <a:pt x="24" y="5"/>
                    </a:lnTo>
                    <a:close/>
                  </a:path>
                </a:pathLst>
              </a:custGeom>
              <a:solidFill>
                <a:srgbClr val="6B949E"/>
              </a:solidFill>
              <a:ln w="9525">
                <a:noFill/>
                <a:round/>
                <a:headEnd/>
                <a:tailEnd/>
              </a:ln>
            </p:spPr>
            <p:txBody>
              <a:bodyPr>
                <a:prstTxWarp prst="textNoShape">
                  <a:avLst/>
                </a:prstTxWarp>
              </a:bodyPr>
              <a:lstStyle/>
              <a:p>
                <a:endParaRPr lang="en-US"/>
              </a:p>
            </p:txBody>
          </p:sp>
        </p:grpSp>
        <p:sp>
          <p:nvSpPr>
            <p:cNvPr id="110808" name="Rectangle 216"/>
            <p:cNvSpPr>
              <a:spLocks noChangeArrowheads="1"/>
            </p:cNvSpPr>
            <p:nvPr/>
          </p:nvSpPr>
          <p:spPr bwMode="auto">
            <a:xfrm>
              <a:off x="4272" y="2832"/>
              <a:ext cx="1152" cy="960"/>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grpSp>
        <p:nvGrpSpPr>
          <p:cNvPr id="75783" name="Group 222"/>
          <p:cNvGrpSpPr>
            <a:grpSpLocks/>
          </p:cNvGrpSpPr>
          <p:nvPr/>
        </p:nvGrpSpPr>
        <p:grpSpPr bwMode="auto">
          <a:xfrm>
            <a:off x="4727575" y="2011363"/>
            <a:ext cx="3775075" cy="1601787"/>
            <a:chOff x="2352" y="1296"/>
            <a:chExt cx="2928" cy="1272"/>
          </a:xfrm>
        </p:grpSpPr>
        <p:sp>
          <p:nvSpPr>
            <p:cNvPr id="110597" name="AutoShape 5"/>
            <p:cNvSpPr>
              <a:spLocks noChangeArrowheads="1"/>
            </p:cNvSpPr>
            <p:nvPr/>
          </p:nvSpPr>
          <p:spPr bwMode="auto">
            <a:xfrm>
              <a:off x="2592" y="1728"/>
              <a:ext cx="672" cy="576"/>
            </a:xfrm>
            <a:prstGeom prst="star5">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sp>
          <p:nvSpPr>
            <p:cNvPr id="75785" name="AutoShape 6"/>
            <p:cNvSpPr>
              <a:spLocks noChangeArrowheads="1"/>
            </p:cNvSpPr>
            <p:nvPr/>
          </p:nvSpPr>
          <p:spPr bwMode="auto">
            <a:xfrm>
              <a:off x="4176" y="1488"/>
              <a:ext cx="768" cy="528"/>
            </a:xfrm>
            <a:prstGeom prst="octagon">
              <a:avLst>
                <a:gd name="adj" fmla="val 29287"/>
              </a:avLst>
            </a:prstGeom>
            <a:solidFill>
              <a:schemeClr val="accent2"/>
            </a:solidFill>
            <a:ln w="9525">
              <a:solidFill>
                <a:schemeClr val="tx1"/>
              </a:solidFill>
              <a:miter lim="800000"/>
              <a:headEnd/>
              <a:tailEnd/>
            </a:ln>
          </p:spPr>
          <p:txBody>
            <a:bodyPr wrap="none" anchor="ctr">
              <a:prstTxWarp prst="textNoShape">
                <a:avLst/>
              </a:prstTxWarp>
            </a:bodyPr>
            <a:lstStyle/>
            <a:p>
              <a:endParaRPr lang="en-US"/>
            </a:p>
          </p:txBody>
        </p:sp>
        <p:sp>
          <p:nvSpPr>
            <p:cNvPr id="75786" name="Freeform 7"/>
            <p:cNvSpPr>
              <a:spLocks/>
            </p:cNvSpPr>
            <p:nvPr/>
          </p:nvSpPr>
          <p:spPr bwMode="auto">
            <a:xfrm>
              <a:off x="2352" y="1296"/>
              <a:ext cx="2928" cy="1272"/>
            </a:xfrm>
            <a:custGeom>
              <a:avLst/>
              <a:gdLst>
                <a:gd name="T0" fmla="*/ 480 w 3072"/>
                <a:gd name="T1" fmla="*/ 416 h 1320"/>
                <a:gd name="T2" fmla="*/ 2736 w 3072"/>
                <a:gd name="T3" fmla="*/ 128 h 1320"/>
                <a:gd name="T4" fmla="*/ 2496 w 3072"/>
                <a:gd name="T5" fmla="*/ 1184 h 1320"/>
                <a:gd name="T6" fmla="*/ 1344 w 3072"/>
                <a:gd name="T7" fmla="*/ 944 h 1320"/>
                <a:gd name="T8" fmla="*/ 480 w 3072"/>
                <a:gd name="T9" fmla="*/ 1232 h 1320"/>
                <a:gd name="T10" fmla="*/ 0 w 3072"/>
                <a:gd name="T11" fmla="*/ 848 h 1320"/>
                <a:gd name="T12" fmla="*/ 480 w 3072"/>
                <a:gd name="T13" fmla="*/ 416 h 1320"/>
                <a:gd name="T14" fmla="*/ 0 60000 65536"/>
                <a:gd name="T15" fmla="*/ 0 60000 65536"/>
                <a:gd name="T16" fmla="*/ 0 60000 65536"/>
                <a:gd name="T17" fmla="*/ 0 60000 65536"/>
                <a:gd name="T18" fmla="*/ 0 60000 65536"/>
                <a:gd name="T19" fmla="*/ 0 60000 65536"/>
                <a:gd name="T20" fmla="*/ 0 60000 65536"/>
                <a:gd name="T21" fmla="*/ 0 w 3072"/>
                <a:gd name="T22" fmla="*/ 0 h 1320"/>
                <a:gd name="T23" fmla="*/ 3072 w 3072"/>
                <a:gd name="T24" fmla="*/ 1320 h 1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072" h="1320">
                  <a:moveTo>
                    <a:pt x="480" y="416"/>
                  </a:moveTo>
                  <a:cubicBezTo>
                    <a:pt x="936" y="296"/>
                    <a:pt x="2400" y="0"/>
                    <a:pt x="2736" y="128"/>
                  </a:cubicBezTo>
                  <a:cubicBezTo>
                    <a:pt x="3072" y="256"/>
                    <a:pt x="2728" y="1048"/>
                    <a:pt x="2496" y="1184"/>
                  </a:cubicBezTo>
                  <a:cubicBezTo>
                    <a:pt x="2264" y="1320"/>
                    <a:pt x="1680" y="936"/>
                    <a:pt x="1344" y="944"/>
                  </a:cubicBezTo>
                  <a:cubicBezTo>
                    <a:pt x="1008" y="952"/>
                    <a:pt x="704" y="1248"/>
                    <a:pt x="480" y="1232"/>
                  </a:cubicBezTo>
                  <a:cubicBezTo>
                    <a:pt x="256" y="1216"/>
                    <a:pt x="0" y="984"/>
                    <a:pt x="0" y="848"/>
                  </a:cubicBezTo>
                  <a:cubicBezTo>
                    <a:pt x="0" y="712"/>
                    <a:pt x="24" y="536"/>
                    <a:pt x="480" y="416"/>
                  </a:cubicBezTo>
                  <a:close/>
                </a:path>
              </a:pathLst>
            </a:custGeom>
            <a:noFill/>
            <a:ln w="28575">
              <a:solidFill>
                <a:schemeClr val="hlink"/>
              </a:solidFill>
              <a:round/>
              <a:headEnd/>
              <a:tailEnd/>
            </a:ln>
          </p:spPr>
          <p:txBody>
            <a:bodyPr wrap="none" anchor="ctr">
              <a:prstTxWarp prst="textNoShape">
                <a:avLst/>
              </a:prstTxWarp>
            </a:bodyPr>
            <a:lstStyle/>
            <a:p>
              <a:endParaRPr lang="en-US"/>
            </a:p>
          </p:txBody>
        </p:sp>
        <p:grpSp>
          <p:nvGrpSpPr>
            <p:cNvPr id="75787" name="Group 221"/>
            <p:cNvGrpSpPr>
              <a:grpSpLocks/>
            </p:cNvGrpSpPr>
            <p:nvPr/>
          </p:nvGrpSpPr>
          <p:grpSpPr bwMode="auto">
            <a:xfrm>
              <a:off x="3456" y="1680"/>
              <a:ext cx="336" cy="240"/>
              <a:chOff x="3127" y="1591"/>
              <a:chExt cx="655" cy="347"/>
            </a:xfrm>
          </p:grpSpPr>
          <p:sp>
            <p:nvSpPr>
              <p:cNvPr id="75788" name="Freeform 219"/>
              <p:cNvSpPr>
                <a:spLocks/>
              </p:cNvSpPr>
              <p:nvPr/>
            </p:nvSpPr>
            <p:spPr bwMode="auto">
              <a:xfrm>
                <a:off x="3127" y="1591"/>
                <a:ext cx="655" cy="347"/>
              </a:xfrm>
              <a:custGeom>
                <a:avLst/>
                <a:gdLst>
                  <a:gd name="T0" fmla="*/ 0 w 655"/>
                  <a:gd name="T1" fmla="*/ 209 h 347"/>
                  <a:gd name="T2" fmla="*/ 191 w 655"/>
                  <a:gd name="T3" fmla="*/ 209 h 347"/>
                  <a:gd name="T4" fmla="*/ 264 w 655"/>
                  <a:gd name="T5" fmla="*/ 163 h 347"/>
                  <a:gd name="T6" fmla="*/ 336 w 655"/>
                  <a:gd name="T7" fmla="*/ 127 h 347"/>
                  <a:gd name="T8" fmla="*/ 373 w 655"/>
                  <a:gd name="T9" fmla="*/ 72 h 347"/>
                  <a:gd name="T10" fmla="*/ 391 w 655"/>
                  <a:gd name="T11" fmla="*/ 18 h 347"/>
                  <a:gd name="T12" fmla="*/ 336 w 655"/>
                  <a:gd name="T13" fmla="*/ 18 h 347"/>
                  <a:gd name="T14" fmla="*/ 300 w 655"/>
                  <a:gd name="T15" fmla="*/ 100 h 347"/>
                  <a:gd name="T16" fmla="*/ 264 w 655"/>
                  <a:gd name="T17" fmla="*/ 191 h 347"/>
                  <a:gd name="T18" fmla="*/ 246 w 655"/>
                  <a:gd name="T19" fmla="*/ 254 h 347"/>
                  <a:gd name="T20" fmla="*/ 218 w 655"/>
                  <a:gd name="T21" fmla="*/ 309 h 347"/>
                  <a:gd name="T22" fmla="*/ 209 w 655"/>
                  <a:gd name="T23" fmla="*/ 336 h 347"/>
                  <a:gd name="T24" fmla="*/ 237 w 655"/>
                  <a:gd name="T25" fmla="*/ 327 h 347"/>
                  <a:gd name="T26" fmla="*/ 300 w 655"/>
                  <a:gd name="T27" fmla="*/ 254 h 347"/>
                  <a:gd name="T28" fmla="*/ 346 w 655"/>
                  <a:gd name="T29" fmla="*/ 200 h 347"/>
                  <a:gd name="T30" fmla="*/ 355 w 655"/>
                  <a:gd name="T31" fmla="*/ 227 h 347"/>
                  <a:gd name="T32" fmla="*/ 427 w 655"/>
                  <a:gd name="T33" fmla="*/ 327 h 347"/>
                  <a:gd name="T34" fmla="*/ 464 w 655"/>
                  <a:gd name="T35" fmla="*/ 282 h 347"/>
                  <a:gd name="T36" fmla="*/ 473 w 655"/>
                  <a:gd name="T37" fmla="*/ 254 h 347"/>
                  <a:gd name="T38" fmla="*/ 518 w 655"/>
                  <a:gd name="T39" fmla="*/ 209 h 347"/>
                  <a:gd name="T40" fmla="*/ 509 w 655"/>
                  <a:gd name="T41" fmla="*/ 218 h 347"/>
                  <a:gd name="T42" fmla="*/ 482 w 655"/>
                  <a:gd name="T43" fmla="*/ 236 h 347"/>
                  <a:gd name="T44" fmla="*/ 518 w 655"/>
                  <a:gd name="T45" fmla="*/ 336 h 347"/>
                  <a:gd name="T46" fmla="*/ 591 w 655"/>
                  <a:gd name="T47" fmla="*/ 327 h 347"/>
                  <a:gd name="T48" fmla="*/ 655 w 655"/>
                  <a:gd name="T49" fmla="*/ 245 h 3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55"/>
                  <a:gd name="T76" fmla="*/ 0 h 347"/>
                  <a:gd name="T77" fmla="*/ 655 w 655"/>
                  <a:gd name="T78" fmla="*/ 347 h 3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55" h="347">
                    <a:moveTo>
                      <a:pt x="0" y="209"/>
                    </a:moveTo>
                    <a:cubicBezTo>
                      <a:pt x="98" y="241"/>
                      <a:pt x="35" y="229"/>
                      <a:pt x="191" y="209"/>
                    </a:cubicBezTo>
                    <a:cubicBezTo>
                      <a:pt x="223" y="198"/>
                      <a:pt x="237" y="179"/>
                      <a:pt x="264" y="163"/>
                    </a:cubicBezTo>
                    <a:cubicBezTo>
                      <a:pt x="286" y="148"/>
                      <a:pt x="312" y="140"/>
                      <a:pt x="336" y="127"/>
                    </a:cubicBezTo>
                    <a:cubicBezTo>
                      <a:pt x="348" y="108"/>
                      <a:pt x="366" y="92"/>
                      <a:pt x="373" y="72"/>
                    </a:cubicBezTo>
                    <a:cubicBezTo>
                      <a:pt x="379" y="54"/>
                      <a:pt x="391" y="18"/>
                      <a:pt x="391" y="18"/>
                    </a:cubicBezTo>
                    <a:cubicBezTo>
                      <a:pt x="369" y="10"/>
                      <a:pt x="357" y="0"/>
                      <a:pt x="336" y="18"/>
                    </a:cubicBezTo>
                    <a:cubicBezTo>
                      <a:pt x="316" y="33"/>
                      <a:pt x="305" y="84"/>
                      <a:pt x="300" y="100"/>
                    </a:cubicBezTo>
                    <a:cubicBezTo>
                      <a:pt x="289" y="131"/>
                      <a:pt x="275" y="159"/>
                      <a:pt x="264" y="191"/>
                    </a:cubicBezTo>
                    <a:cubicBezTo>
                      <a:pt x="249" y="229"/>
                      <a:pt x="261" y="220"/>
                      <a:pt x="246" y="254"/>
                    </a:cubicBezTo>
                    <a:cubicBezTo>
                      <a:pt x="237" y="272"/>
                      <a:pt x="226" y="290"/>
                      <a:pt x="218" y="309"/>
                    </a:cubicBezTo>
                    <a:cubicBezTo>
                      <a:pt x="214" y="317"/>
                      <a:pt x="202" y="329"/>
                      <a:pt x="209" y="336"/>
                    </a:cubicBezTo>
                    <a:cubicBezTo>
                      <a:pt x="216" y="342"/>
                      <a:pt x="227" y="330"/>
                      <a:pt x="237" y="327"/>
                    </a:cubicBezTo>
                    <a:cubicBezTo>
                      <a:pt x="265" y="298"/>
                      <a:pt x="267" y="275"/>
                      <a:pt x="300" y="254"/>
                    </a:cubicBezTo>
                    <a:cubicBezTo>
                      <a:pt x="304" y="245"/>
                      <a:pt x="322" y="194"/>
                      <a:pt x="346" y="200"/>
                    </a:cubicBezTo>
                    <a:cubicBezTo>
                      <a:pt x="355" y="202"/>
                      <a:pt x="352" y="218"/>
                      <a:pt x="355" y="227"/>
                    </a:cubicBezTo>
                    <a:cubicBezTo>
                      <a:pt x="363" y="320"/>
                      <a:pt x="344" y="347"/>
                      <a:pt x="427" y="327"/>
                    </a:cubicBezTo>
                    <a:cubicBezTo>
                      <a:pt x="450" y="257"/>
                      <a:pt x="415" y="342"/>
                      <a:pt x="464" y="282"/>
                    </a:cubicBezTo>
                    <a:cubicBezTo>
                      <a:pt x="470" y="274"/>
                      <a:pt x="468" y="262"/>
                      <a:pt x="473" y="254"/>
                    </a:cubicBezTo>
                    <a:cubicBezTo>
                      <a:pt x="487" y="224"/>
                      <a:pt x="491" y="226"/>
                      <a:pt x="518" y="209"/>
                    </a:cubicBezTo>
                    <a:cubicBezTo>
                      <a:pt x="538" y="148"/>
                      <a:pt x="521" y="203"/>
                      <a:pt x="509" y="218"/>
                    </a:cubicBezTo>
                    <a:cubicBezTo>
                      <a:pt x="502" y="226"/>
                      <a:pt x="491" y="230"/>
                      <a:pt x="482" y="236"/>
                    </a:cubicBezTo>
                    <a:cubicBezTo>
                      <a:pt x="467" y="294"/>
                      <a:pt x="461" y="307"/>
                      <a:pt x="518" y="336"/>
                    </a:cubicBezTo>
                    <a:cubicBezTo>
                      <a:pt x="542" y="333"/>
                      <a:pt x="567" y="333"/>
                      <a:pt x="591" y="327"/>
                    </a:cubicBezTo>
                    <a:cubicBezTo>
                      <a:pt x="626" y="317"/>
                      <a:pt x="630" y="269"/>
                      <a:pt x="655" y="245"/>
                    </a:cubicBezTo>
                  </a:path>
                </a:pathLst>
              </a:custGeom>
              <a:noFill/>
              <a:ln w="9525">
                <a:solidFill>
                  <a:schemeClr val="tx1"/>
                </a:solidFill>
                <a:round/>
                <a:headEnd/>
                <a:tailEnd/>
              </a:ln>
            </p:spPr>
            <p:txBody>
              <a:bodyPr wrap="none" anchor="ctr">
                <a:prstTxWarp prst="textNoShape">
                  <a:avLst/>
                </a:prstTxWarp>
              </a:bodyPr>
              <a:lstStyle/>
              <a:p>
                <a:endParaRPr lang="en-US"/>
              </a:p>
            </p:txBody>
          </p:sp>
          <p:sp>
            <p:nvSpPr>
              <p:cNvPr id="75789" name="Freeform 220"/>
              <p:cNvSpPr>
                <a:spLocks/>
              </p:cNvSpPr>
              <p:nvPr/>
            </p:nvSpPr>
            <p:spPr bwMode="auto">
              <a:xfrm>
                <a:off x="3650" y="1682"/>
                <a:ext cx="65" cy="53"/>
              </a:xfrm>
              <a:custGeom>
                <a:avLst/>
                <a:gdLst>
                  <a:gd name="T0" fmla="*/ 4 w 65"/>
                  <a:gd name="T1" fmla="*/ 0 h 53"/>
                  <a:gd name="T2" fmla="*/ 13 w 65"/>
                  <a:gd name="T3" fmla="*/ 45 h 53"/>
                  <a:gd name="T4" fmla="*/ 59 w 65"/>
                  <a:gd name="T5" fmla="*/ 36 h 53"/>
                  <a:gd name="T6" fmla="*/ 50 w 65"/>
                  <a:gd name="T7" fmla="*/ 9 h 53"/>
                  <a:gd name="T8" fmla="*/ 4 w 65"/>
                  <a:gd name="T9" fmla="*/ 0 h 53"/>
                  <a:gd name="T10" fmla="*/ 0 60000 65536"/>
                  <a:gd name="T11" fmla="*/ 0 60000 65536"/>
                  <a:gd name="T12" fmla="*/ 0 60000 65536"/>
                  <a:gd name="T13" fmla="*/ 0 60000 65536"/>
                  <a:gd name="T14" fmla="*/ 0 60000 65536"/>
                  <a:gd name="T15" fmla="*/ 0 w 65"/>
                  <a:gd name="T16" fmla="*/ 0 h 53"/>
                  <a:gd name="T17" fmla="*/ 65 w 65"/>
                  <a:gd name="T18" fmla="*/ 53 h 53"/>
                </a:gdLst>
                <a:ahLst/>
                <a:cxnLst>
                  <a:cxn ang="T10">
                    <a:pos x="T0" y="T1"/>
                  </a:cxn>
                  <a:cxn ang="T11">
                    <a:pos x="T2" y="T3"/>
                  </a:cxn>
                  <a:cxn ang="T12">
                    <a:pos x="T4" y="T5"/>
                  </a:cxn>
                  <a:cxn ang="T13">
                    <a:pos x="T6" y="T7"/>
                  </a:cxn>
                  <a:cxn ang="T14">
                    <a:pos x="T8" y="T9"/>
                  </a:cxn>
                </a:cxnLst>
                <a:rect l="T15" t="T16" r="T17" b="T18"/>
                <a:pathLst>
                  <a:path w="65" h="53">
                    <a:moveTo>
                      <a:pt x="4" y="0"/>
                    </a:moveTo>
                    <a:cubicBezTo>
                      <a:pt x="7" y="15"/>
                      <a:pt x="0" y="36"/>
                      <a:pt x="13" y="45"/>
                    </a:cubicBezTo>
                    <a:cubicBezTo>
                      <a:pt x="26" y="53"/>
                      <a:pt x="47" y="46"/>
                      <a:pt x="59" y="36"/>
                    </a:cubicBezTo>
                    <a:cubicBezTo>
                      <a:pt x="65" y="29"/>
                      <a:pt x="57" y="14"/>
                      <a:pt x="50" y="9"/>
                    </a:cubicBezTo>
                    <a:cubicBezTo>
                      <a:pt x="36" y="0"/>
                      <a:pt x="19" y="3"/>
                      <a:pt x="4" y="0"/>
                    </a:cubicBezTo>
                    <a:close/>
                  </a:path>
                </a:pathLst>
              </a:custGeom>
              <a:solidFill>
                <a:schemeClr val="accent1"/>
              </a:solidFill>
              <a:ln w="9525">
                <a:solidFill>
                  <a:schemeClr val="tx1"/>
                </a:solidFill>
                <a:round/>
                <a:headEnd/>
                <a:tailEnd/>
              </a:ln>
            </p:spPr>
            <p:txBody>
              <a:bodyPr wrap="none" anchor="ctr">
                <a:prstTxWarp prst="textNoShape">
                  <a:avLst/>
                </a:prstTxWarp>
              </a:bodyPr>
              <a:lstStyle/>
              <a:p>
                <a:endParaRPr lang="en-US"/>
              </a:p>
            </p:txBody>
          </p:sp>
        </p:gr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2"/>
          <p:cNvSpPr>
            <a:spLocks noGrp="1" noChangeArrowheads="1"/>
          </p:cNvSpPr>
          <p:nvPr>
            <p:ph type="title"/>
          </p:nvPr>
        </p:nvSpPr>
        <p:spPr/>
        <p:txBody>
          <a:bodyPr/>
          <a:lstStyle/>
          <a:p>
            <a:pPr eaLnBrk="1" hangingPunct="1"/>
            <a:r>
              <a:rPr lang="en-US"/>
              <a:t>DEVICE INDEPENDENCE</a:t>
            </a:r>
          </a:p>
        </p:txBody>
      </p:sp>
      <p:sp>
        <p:nvSpPr>
          <p:cNvPr id="77828" name="Rectangle 3"/>
          <p:cNvSpPr>
            <a:spLocks noGrp="1" noChangeArrowheads="1"/>
          </p:cNvSpPr>
          <p:nvPr>
            <p:ph idx="1"/>
          </p:nvPr>
        </p:nvSpPr>
        <p:spPr/>
        <p:txBody>
          <a:bodyPr/>
          <a:lstStyle/>
          <a:p>
            <a:pPr eaLnBrk="1" hangingPunct="1"/>
            <a:r>
              <a:rPr lang="en-US"/>
              <a:t>Vector graphics can be used with different devices without altering the image dimension.</a:t>
            </a:r>
          </a:p>
          <a:p>
            <a:pPr lvl="1" eaLnBrk="1" hangingPunct="1"/>
            <a:r>
              <a:rPr lang="en-US">
                <a:ea typeface="ＭＳ Ｐゴシック" charset="-128"/>
              </a:rPr>
              <a:t>Printers and monitors preserve the original dimension of the image.</a:t>
            </a:r>
          </a:p>
        </p:txBody>
      </p:sp>
      <p:sp>
        <p:nvSpPr>
          <p:cNvPr id="77826" name="Slide Number Placeholder 4"/>
          <p:cNvSpPr>
            <a:spLocks noGrp="1"/>
          </p:cNvSpPr>
          <p:nvPr>
            <p:ph type="sldNum" sz="quarter" idx="12"/>
          </p:nvPr>
        </p:nvSpPr>
        <p:spPr>
          <a:noFill/>
        </p:spPr>
        <p:txBody>
          <a:bodyPr/>
          <a:lstStyle/>
          <a:p>
            <a:fld id="{6646F833-5A56-46F6-A763-4CA4E6D46AB6}" type="slidenum">
              <a:rPr lang="en-US" smtClean="0"/>
              <a:pPr/>
              <a:t>32</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p:cNvSpPr>
            <a:spLocks noGrp="1" noChangeArrowheads="1"/>
          </p:cNvSpPr>
          <p:nvPr>
            <p:ph type="title"/>
          </p:nvPr>
        </p:nvSpPr>
        <p:spPr>
          <a:xfrm>
            <a:off x="457200" y="533400"/>
            <a:ext cx="8229600" cy="914400"/>
          </a:xfrm>
        </p:spPr>
        <p:txBody>
          <a:bodyPr>
            <a:normAutofit fontScale="90000"/>
          </a:bodyPr>
          <a:lstStyle/>
          <a:p>
            <a:pPr eaLnBrk="1" hangingPunct="1"/>
            <a:r>
              <a:rPr lang="en-US"/>
              <a:t>VECTOR to BITMAPPED</a:t>
            </a:r>
            <a:br>
              <a:rPr lang="en-US"/>
            </a:br>
            <a:r>
              <a:rPr lang="en-US"/>
              <a:t>              			  &amp; Back Again</a:t>
            </a:r>
          </a:p>
        </p:txBody>
      </p:sp>
      <p:sp>
        <p:nvSpPr>
          <p:cNvPr id="79876" name="Rectangle 3"/>
          <p:cNvSpPr>
            <a:spLocks noGrp="1" noChangeArrowheads="1"/>
          </p:cNvSpPr>
          <p:nvPr>
            <p:ph idx="1"/>
          </p:nvPr>
        </p:nvSpPr>
        <p:spPr>
          <a:xfrm>
            <a:off x="228600" y="1600200"/>
            <a:ext cx="6477000" cy="4530725"/>
          </a:xfrm>
        </p:spPr>
        <p:txBody>
          <a:bodyPr>
            <a:normAutofit lnSpcReduction="10000"/>
          </a:bodyPr>
          <a:lstStyle/>
          <a:p>
            <a:pPr eaLnBrk="1" hangingPunct="1"/>
            <a:r>
              <a:rPr lang="en-US">
                <a:solidFill>
                  <a:srgbClr val="FF5A14"/>
                </a:solidFill>
              </a:rPr>
              <a:t>Autotracing</a:t>
            </a:r>
            <a:r>
              <a:rPr lang="en-US"/>
              <a:t>: software analyzes a bitmapped image for shapes and converts the image to a vector graphic.</a:t>
            </a:r>
          </a:p>
          <a:p>
            <a:pPr eaLnBrk="1" hangingPunct="1"/>
            <a:r>
              <a:rPr lang="en-US">
                <a:solidFill>
                  <a:srgbClr val="FF5A14"/>
                </a:solidFill>
              </a:rPr>
              <a:t>Rasterizing</a:t>
            </a:r>
            <a:r>
              <a:rPr lang="en-US"/>
              <a:t>: samples the vector image and saves it in bitmapped form.</a:t>
            </a:r>
          </a:p>
          <a:p>
            <a:pPr lvl="1" eaLnBrk="1" hangingPunct="1"/>
            <a:r>
              <a:rPr lang="en-US">
                <a:ea typeface="ＭＳ Ｐゴシック" charset="-128"/>
              </a:rPr>
              <a:t>Vector graphics displayed on a screen can be screen grabbed and saved as a bitmapped graphic.</a:t>
            </a:r>
          </a:p>
        </p:txBody>
      </p:sp>
      <p:sp>
        <p:nvSpPr>
          <p:cNvPr id="79874" name="Slide Number Placeholder 4"/>
          <p:cNvSpPr>
            <a:spLocks noGrp="1"/>
          </p:cNvSpPr>
          <p:nvPr>
            <p:ph type="sldNum" sz="quarter" idx="12"/>
          </p:nvPr>
        </p:nvSpPr>
        <p:spPr>
          <a:noFill/>
        </p:spPr>
        <p:txBody>
          <a:bodyPr/>
          <a:lstStyle/>
          <a:p>
            <a:fld id="{B6D8BBE1-8832-4E01-B3A7-1FC7EE95E627}" type="slidenum">
              <a:rPr lang="en-US" smtClean="0"/>
              <a:pPr/>
              <a:t>33</a:t>
            </a:fld>
            <a:endParaRPr lang="en-US" smtClean="0"/>
          </a:p>
        </p:txBody>
      </p:sp>
      <p:grpSp>
        <p:nvGrpSpPr>
          <p:cNvPr id="79877" name="Group 9"/>
          <p:cNvGrpSpPr>
            <a:grpSpLocks/>
          </p:cNvGrpSpPr>
          <p:nvPr/>
        </p:nvGrpSpPr>
        <p:grpSpPr bwMode="auto">
          <a:xfrm>
            <a:off x="6781800" y="1752600"/>
            <a:ext cx="1981200" cy="4343400"/>
            <a:chOff x="4080" y="960"/>
            <a:chExt cx="1344" cy="2880"/>
          </a:xfrm>
        </p:grpSpPr>
        <p:pic>
          <p:nvPicPr>
            <p:cNvPr id="79878" name="Picture 4" descr="Figure 6"/>
            <p:cNvPicPr>
              <a:picLocks noChangeAspect="1" noChangeArrowheads="1"/>
            </p:cNvPicPr>
            <p:nvPr/>
          </p:nvPicPr>
          <p:blipFill>
            <a:blip r:embed="rId3"/>
            <a:srcRect/>
            <a:stretch>
              <a:fillRect/>
            </a:stretch>
          </p:blipFill>
          <p:spPr bwMode="auto">
            <a:xfrm>
              <a:off x="4176" y="2400"/>
              <a:ext cx="1152" cy="1161"/>
            </a:xfrm>
            <a:prstGeom prst="rect">
              <a:avLst/>
            </a:prstGeom>
            <a:noFill/>
            <a:ln w="9525">
              <a:noFill/>
              <a:miter lim="800000"/>
              <a:headEnd/>
              <a:tailEnd/>
            </a:ln>
          </p:spPr>
        </p:pic>
        <p:pic>
          <p:nvPicPr>
            <p:cNvPr id="79879" name="Picture 5" descr="Figure 6"/>
            <p:cNvPicPr>
              <a:picLocks noChangeAspect="1" noChangeArrowheads="1"/>
            </p:cNvPicPr>
            <p:nvPr/>
          </p:nvPicPr>
          <p:blipFill>
            <a:blip r:embed="rId4"/>
            <a:srcRect/>
            <a:stretch>
              <a:fillRect/>
            </a:stretch>
          </p:blipFill>
          <p:spPr bwMode="auto">
            <a:xfrm>
              <a:off x="4176" y="1008"/>
              <a:ext cx="1152" cy="1177"/>
            </a:xfrm>
            <a:prstGeom prst="rect">
              <a:avLst/>
            </a:prstGeom>
            <a:noFill/>
            <a:ln w="9525">
              <a:noFill/>
              <a:miter lim="800000"/>
              <a:headEnd/>
              <a:tailEnd/>
            </a:ln>
          </p:spPr>
        </p:pic>
        <p:sp>
          <p:nvSpPr>
            <p:cNvPr id="79880" name="Text Box 6"/>
            <p:cNvSpPr txBox="1">
              <a:spLocks noChangeArrowheads="1"/>
            </p:cNvSpPr>
            <p:nvPr/>
          </p:nvSpPr>
          <p:spPr bwMode="auto">
            <a:xfrm>
              <a:off x="4320" y="2169"/>
              <a:ext cx="804" cy="231"/>
            </a:xfrm>
            <a:prstGeom prst="rect">
              <a:avLst/>
            </a:prstGeom>
            <a:noFill/>
            <a:ln w="9525">
              <a:noFill/>
              <a:miter lim="800000"/>
              <a:headEnd/>
              <a:tailEnd/>
            </a:ln>
          </p:spPr>
          <p:txBody>
            <a:bodyPr wrap="none">
              <a:prstTxWarp prst="textNoShape">
                <a:avLst/>
              </a:prstTxWarp>
              <a:spAutoFit/>
            </a:bodyPr>
            <a:lstStyle/>
            <a:p>
              <a:r>
                <a:rPr lang="en-US" sz="1800"/>
                <a:t>Bitmapped</a:t>
              </a:r>
            </a:p>
          </p:txBody>
        </p:sp>
        <p:sp>
          <p:nvSpPr>
            <p:cNvPr id="79881" name="Text Box 7"/>
            <p:cNvSpPr txBox="1">
              <a:spLocks noChangeArrowheads="1"/>
            </p:cNvSpPr>
            <p:nvPr/>
          </p:nvSpPr>
          <p:spPr bwMode="auto">
            <a:xfrm>
              <a:off x="4368" y="3552"/>
              <a:ext cx="812" cy="231"/>
            </a:xfrm>
            <a:prstGeom prst="rect">
              <a:avLst/>
            </a:prstGeom>
            <a:noFill/>
            <a:ln w="9525">
              <a:noFill/>
              <a:miter lim="800000"/>
              <a:headEnd/>
              <a:tailEnd/>
            </a:ln>
          </p:spPr>
          <p:txBody>
            <a:bodyPr wrap="none">
              <a:prstTxWarp prst="textNoShape">
                <a:avLst/>
              </a:prstTxWarp>
              <a:spAutoFit/>
            </a:bodyPr>
            <a:lstStyle/>
            <a:p>
              <a:r>
                <a:rPr lang="en-US" sz="1800"/>
                <a:t>Autotraced</a:t>
              </a:r>
            </a:p>
          </p:txBody>
        </p:sp>
        <p:sp>
          <p:nvSpPr>
            <p:cNvPr id="113672" name="Rectangle 8"/>
            <p:cNvSpPr>
              <a:spLocks noChangeArrowheads="1"/>
            </p:cNvSpPr>
            <p:nvPr/>
          </p:nvSpPr>
          <p:spPr bwMode="auto">
            <a:xfrm>
              <a:off x="4080" y="960"/>
              <a:ext cx="1344" cy="2880"/>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p:cNvSpPr>
            <a:spLocks noGrp="1" noChangeArrowheads="1"/>
          </p:cNvSpPr>
          <p:nvPr>
            <p:ph type="title"/>
          </p:nvPr>
        </p:nvSpPr>
        <p:spPr/>
        <p:txBody>
          <a:bodyPr/>
          <a:lstStyle/>
          <a:p>
            <a:pPr eaLnBrk="1" hangingPunct="1"/>
            <a:r>
              <a:rPr lang="en-US"/>
              <a:t>VECTOR GRAPHIC FILE FORMATS</a:t>
            </a:r>
          </a:p>
        </p:txBody>
      </p:sp>
      <p:sp>
        <p:nvSpPr>
          <p:cNvPr id="81924" name="Rectangle 3"/>
          <p:cNvSpPr>
            <a:spLocks noGrp="1" noChangeArrowheads="1"/>
          </p:cNvSpPr>
          <p:nvPr>
            <p:ph idx="1"/>
          </p:nvPr>
        </p:nvSpPr>
        <p:spPr/>
        <p:txBody>
          <a:bodyPr>
            <a:normAutofit lnSpcReduction="10000"/>
          </a:bodyPr>
          <a:lstStyle/>
          <a:p>
            <a:pPr eaLnBrk="1" hangingPunct="1"/>
            <a:r>
              <a:rPr lang="en-US"/>
              <a:t>Files are saved in native format or general purpose formats.</a:t>
            </a:r>
          </a:p>
          <a:p>
            <a:pPr lvl="1" eaLnBrk="1" hangingPunct="1"/>
            <a:r>
              <a:rPr lang="en-US">
                <a:solidFill>
                  <a:srgbClr val="FF5A14"/>
                </a:solidFill>
                <a:ea typeface="ＭＳ Ｐゴシック" charset="-128"/>
              </a:rPr>
              <a:t>Native format</a:t>
            </a:r>
            <a:r>
              <a:rPr lang="en-US">
                <a:ea typeface="ＭＳ Ｐゴシック" charset="-128"/>
              </a:rPr>
              <a:t>: dependent on the application.</a:t>
            </a:r>
          </a:p>
          <a:p>
            <a:pPr lvl="1" eaLnBrk="1" hangingPunct="1"/>
            <a:r>
              <a:rPr lang="en-US">
                <a:ea typeface="ＭＳ Ｐゴシック" charset="-128"/>
              </a:rPr>
              <a:t>General purpose: can be used in many applications.</a:t>
            </a:r>
          </a:p>
          <a:p>
            <a:pPr lvl="2" eaLnBrk="1" hangingPunct="1"/>
            <a:r>
              <a:rPr lang="en-US">
                <a:solidFill>
                  <a:srgbClr val="FF5A14"/>
                </a:solidFill>
                <a:ea typeface="ＭＳ Ｐゴシック" charset="-128"/>
              </a:rPr>
              <a:t>Vector-only:</a:t>
            </a:r>
            <a:r>
              <a:rPr lang="en-US">
                <a:ea typeface="ＭＳ Ｐゴシック" charset="-128"/>
              </a:rPr>
              <a:t> </a:t>
            </a:r>
            <a:br>
              <a:rPr lang="en-US">
                <a:ea typeface="ＭＳ Ｐゴシック" charset="-128"/>
              </a:rPr>
            </a:br>
            <a:r>
              <a:rPr lang="en-US">
                <a:ea typeface="ＭＳ Ｐゴシック" charset="-128"/>
              </a:rPr>
              <a:t>EPS—Encapsulated Postscript</a:t>
            </a:r>
            <a:br>
              <a:rPr lang="en-US">
                <a:ea typeface="ＭＳ Ｐゴシック" charset="-128"/>
              </a:rPr>
            </a:br>
            <a:r>
              <a:rPr lang="en-US">
                <a:ea typeface="ＭＳ Ｐゴシック" charset="-128"/>
              </a:rPr>
              <a:t>PDF— Portable Document Format.</a:t>
            </a:r>
          </a:p>
          <a:p>
            <a:pPr lvl="2" eaLnBrk="1" hangingPunct="1"/>
            <a:endParaRPr lang="en-US">
              <a:ea typeface="ＭＳ Ｐゴシック" charset="-128"/>
            </a:endParaRPr>
          </a:p>
          <a:p>
            <a:pPr lvl="2" eaLnBrk="1" hangingPunct="1"/>
            <a:r>
              <a:rPr lang="en-US">
                <a:solidFill>
                  <a:srgbClr val="FF5A14"/>
                </a:solidFill>
                <a:ea typeface="ＭＳ Ｐゴシック" charset="-128"/>
              </a:rPr>
              <a:t>Metafiles:</a:t>
            </a:r>
            <a:r>
              <a:rPr lang="en-US">
                <a:ea typeface="ＭＳ Ｐゴシック" charset="-128"/>
              </a:rPr>
              <a:t/>
            </a:r>
            <a:br>
              <a:rPr lang="en-US">
                <a:ea typeface="ＭＳ Ｐゴシック" charset="-128"/>
              </a:rPr>
            </a:br>
            <a:r>
              <a:rPr lang="en-US">
                <a:ea typeface="ＭＳ Ｐゴシック" charset="-128"/>
              </a:rPr>
              <a:t>SVG—Scalable Vector Format.</a:t>
            </a:r>
          </a:p>
        </p:txBody>
      </p:sp>
      <p:sp>
        <p:nvSpPr>
          <p:cNvPr id="81922" name="Slide Number Placeholder 4"/>
          <p:cNvSpPr>
            <a:spLocks noGrp="1"/>
          </p:cNvSpPr>
          <p:nvPr>
            <p:ph type="sldNum" sz="quarter" idx="12"/>
          </p:nvPr>
        </p:nvSpPr>
        <p:spPr>
          <a:noFill/>
        </p:spPr>
        <p:txBody>
          <a:bodyPr/>
          <a:lstStyle/>
          <a:p>
            <a:fld id="{C7E17CE0-1184-4A1F-AD6D-DB96824D8364}" type="slidenum">
              <a:rPr lang="en-US" smtClean="0"/>
              <a:pPr/>
              <a:t>34</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p:cNvSpPr>
            <a:spLocks noGrp="1" noChangeArrowheads="1"/>
          </p:cNvSpPr>
          <p:nvPr>
            <p:ph type="title"/>
          </p:nvPr>
        </p:nvSpPr>
        <p:spPr/>
        <p:txBody>
          <a:bodyPr/>
          <a:lstStyle/>
          <a:p>
            <a:pPr eaLnBrk="1" hangingPunct="1"/>
            <a:r>
              <a:rPr lang="en-US"/>
              <a:t>ADVANTAGES</a:t>
            </a:r>
          </a:p>
        </p:txBody>
      </p:sp>
      <p:sp>
        <p:nvSpPr>
          <p:cNvPr id="83972" name="Rectangle 3"/>
          <p:cNvSpPr>
            <a:spLocks noGrp="1" noChangeArrowheads="1"/>
          </p:cNvSpPr>
          <p:nvPr>
            <p:ph sz="half" idx="1"/>
          </p:nvPr>
        </p:nvSpPr>
        <p:spPr>
          <a:xfrm>
            <a:off x="228600" y="2438400"/>
            <a:ext cx="4038600" cy="3692525"/>
          </a:xfrm>
        </p:spPr>
        <p:txBody>
          <a:bodyPr/>
          <a:lstStyle/>
          <a:p>
            <a:pPr eaLnBrk="1" hangingPunct="1"/>
            <a:r>
              <a:rPr lang="en-US"/>
              <a:t>Represent complex contones.</a:t>
            </a:r>
          </a:p>
          <a:p>
            <a:pPr eaLnBrk="1" hangingPunct="1"/>
            <a:r>
              <a:rPr lang="en-US"/>
              <a:t>Full-featured photo editing.</a:t>
            </a:r>
          </a:p>
          <a:p>
            <a:pPr eaLnBrk="1" hangingPunct="1"/>
            <a:r>
              <a:rPr lang="en-US"/>
              <a:t>Wide range of artistic effects.</a:t>
            </a:r>
          </a:p>
          <a:p>
            <a:pPr eaLnBrk="1" hangingPunct="1"/>
            <a:r>
              <a:rPr lang="en-US"/>
              <a:t>Precise editing.</a:t>
            </a:r>
          </a:p>
        </p:txBody>
      </p:sp>
      <p:sp>
        <p:nvSpPr>
          <p:cNvPr id="83973" name="Rectangle 4"/>
          <p:cNvSpPr>
            <a:spLocks noGrp="1" noChangeArrowheads="1"/>
          </p:cNvSpPr>
          <p:nvPr>
            <p:ph sz="half" idx="2"/>
          </p:nvPr>
        </p:nvSpPr>
        <p:spPr>
          <a:xfrm>
            <a:off x="4419600" y="2514600"/>
            <a:ext cx="4038600" cy="3616325"/>
          </a:xfrm>
        </p:spPr>
        <p:txBody>
          <a:bodyPr/>
          <a:lstStyle/>
          <a:p>
            <a:pPr eaLnBrk="1" hangingPunct="1"/>
            <a:r>
              <a:rPr lang="en-US"/>
              <a:t>Smooth scaling and reshaping.</a:t>
            </a:r>
          </a:p>
          <a:p>
            <a:pPr eaLnBrk="1" hangingPunct="1"/>
            <a:r>
              <a:rPr lang="en-US"/>
              <a:t>Ease of editing objects in layers.</a:t>
            </a:r>
          </a:p>
          <a:p>
            <a:pPr eaLnBrk="1" hangingPunct="1"/>
            <a:r>
              <a:rPr lang="en-US"/>
              <a:t>Low file size.</a:t>
            </a:r>
          </a:p>
          <a:p>
            <a:pPr eaLnBrk="1" hangingPunct="1"/>
            <a:r>
              <a:rPr lang="en-US"/>
              <a:t>Device-independent.</a:t>
            </a:r>
          </a:p>
        </p:txBody>
      </p:sp>
      <p:sp>
        <p:nvSpPr>
          <p:cNvPr id="83970" name="Slide Number Placeholder 5"/>
          <p:cNvSpPr>
            <a:spLocks noGrp="1"/>
          </p:cNvSpPr>
          <p:nvPr>
            <p:ph type="sldNum" sz="quarter" idx="12"/>
          </p:nvPr>
        </p:nvSpPr>
        <p:spPr>
          <a:noFill/>
        </p:spPr>
        <p:txBody>
          <a:bodyPr/>
          <a:lstStyle/>
          <a:p>
            <a:fld id="{7F443500-357A-45A0-9258-BFE3387C0964}" type="slidenum">
              <a:rPr lang="en-US" smtClean="0"/>
              <a:pPr/>
              <a:t>35</a:t>
            </a:fld>
            <a:endParaRPr lang="en-US" smtClean="0"/>
          </a:p>
        </p:txBody>
      </p:sp>
      <p:sp>
        <p:nvSpPr>
          <p:cNvPr id="83974" name="Text Box 5"/>
          <p:cNvSpPr txBox="1">
            <a:spLocks noChangeArrowheads="1"/>
          </p:cNvSpPr>
          <p:nvPr/>
        </p:nvSpPr>
        <p:spPr bwMode="auto">
          <a:xfrm>
            <a:off x="4648200" y="1600200"/>
            <a:ext cx="3505200" cy="457200"/>
          </a:xfrm>
          <a:prstGeom prst="rect">
            <a:avLst/>
          </a:prstGeom>
          <a:solidFill>
            <a:schemeClr val="accent1"/>
          </a:solidFill>
          <a:ln w="9525">
            <a:noFill/>
            <a:miter lim="800000"/>
            <a:headEnd/>
            <a:tailEnd/>
          </a:ln>
        </p:spPr>
        <p:txBody>
          <a:bodyPr>
            <a:prstTxWarp prst="textNoShape">
              <a:avLst/>
            </a:prstTxWarp>
            <a:spAutoFit/>
          </a:bodyPr>
          <a:lstStyle/>
          <a:p>
            <a:pPr>
              <a:spcBef>
                <a:spcPct val="50000"/>
              </a:spcBef>
            </a:pPr>
            <a:r>
              <a:rPr lang="en-US"/>
              <a:t>VECTOR IMAGES</a:t>
            </a:r>
          </a:p>
        </p:txBody>
      </p:sp>
      <p:sp>
        <p:nvSpPr>
          <p:cNvPr id="83975" name="Text Box 6"/>
          <p:cNvSpPr txBox="1">
            <a:spLocks noChangeArrowheads="1"/>
          </p:cNvSpPr>
          <p:nvPr/>
        </p:nvSpPr>
        <p:spPr bwMode="auto">
          <a:xfrm>
            <a:off x="381000" y="1600200"/>
            <a:ext cx="3505200" cy="457200"/>
          </a:xfrm>
          <a:prstGeom prst="rect">
            <a:avLst/>
          </a:prstGeom>
          <a:solidFill>
            <a:schemeClr val="accent1"/>
          </a:solidFill>
          <a:ln w="9525">
            <a:noFill/>
            <a:miter lim="800000"/>
            <a:headEnd/>
            <a:tailEnd/>
          </a:ln>
        </p:spPr>
        <p:txBody>
          <a:bodyPr>
            <a:prstTxWarp prst="textNoShape">
              <a:avLst/>
            </a:prstTxWarp>
            <a:spAutoFit/>
          </a:bodyPr>
          <a:lstStyle/>
          <a:p>
            <a:pPr>
              <a:spcBef>
                <a:spcPct val="50000"/>
              </a:spcBef>
            </a:pPr>
            <a:r>
              <a:rPr lang="en-US"/>
              <a:t>BITMAPPED IMAGES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p:txBody>
          <a:bodyPr/>
          <a:lstStyle/>
          <a:p>
            <a:pPr eaLnBrk="1" hangingPunct="1"/>
            <a:r>
              <a:rPr lang="en-US"/>
              <a:t>DISADVANTAGES</a:t>
            </a:r>
          </a:p>
        </p:txBody>
      </p:sp>
      <p:sp>
        <p:nvSpPr>
          <p:cNvPr id="86020" name="Rectangle 3"/>
          <p:cNvSpPr>
            <a:spLocks noGrp="1" noChangeArrowheads="1"/>
          </p:cNvSpPr>
          <p:nvPr>
            <p:ph sz="half" idx="1"/>
          </p:nvPr>
        </p:nvSpPr>
        <p:spPr>
          <a:xfrm>
            <a:off x="228600" y="2438400"/>
            <a:ext cx="4038600" cy="3692525"/>
          </a:xfrm>
        </p:spPr>
        <p:txBody>
          <a:bodyPr/>
          <a:lstStyle/>
          <a:p>
            <a:pPr eaLnBrk="1" hangingPunct="1"/>
            <a:r>
              <a:rPr lang="en-US"/>
              <a:t>Large file sizes.</a:t>
            </a:r>
          </a:p>
          <a:p>
            <a:pPr eaLnBrk="1" hangingPunct="1"/>
            <a:r>
              <a:rPr lang="en-US"/>
              <a:t>Loss of precise shapes when scaled or rotated.</a:t>
            </a:r>
          </a:p>
          <a:p>
            <a:pPr eaLnBrk="1" hangingPunct="1"/>
            <a:r>
              <a:rPr lang="en-US"/>
              <a:t>Device-dependent.</a:t>
            </a:r>
          </a:p>
        </p:txBody>
      </p:sp>
      <p:sp>
        <p:nvSpPr>
          <p:cNvPr id="86021" name="Rectangle 4"/>
          <p:cNvSpPr>
            <a:spLocks noGrp="1" noChangeArrowheads="1"/>
          </p:cNvSpPr>
          <p:nvPr>
            <p:ph sz="half" idx="2"/>
          </p:nvPr>
        </p:nvSpPr>
        <p:spPr>
          <a:xfrm>
            <a:off x="4419600" y="2514600"/>
            <a:ext cx="4267200" cy="3616325"/>
          </a:xfrm>
        </p:spPr>
        <p:txBody>
          <a:bodyPr/>
          <a:lstStyle/>
          <a:p>
            <a:pPr eaLnBrk="1" hangingPunct="1"/>
            <a:r>
              <a:rPr lang="en-US"/>
              <a:t>Inaccurate, incomplete representation of complex contone images.</a:t>
            </a:r>
          </a:p>
          <a:p>
            <a:pPr eaLnBrk="1" hangingPunct="1"/>
            <a:r>
              <a:rPr lang="en-US"/>
              <a:t>No photo-editing capability.</a:t>
            </a:r>
          </a:p>
          <a:p>
            <a:pPr eaLnBrk="1" hangingPunct="1"/>
            <a:r>
              <a:rPr lang="en-US"/>
              <a:t>Limited artistic control.</a:t>
            </a:r>
          </a:p>
        </p:txBody>
      </p:sp>
      <p:sp>
        <p:nvSpPr>
          <p:cNvPr id="86018" name="Slide Number Placeholder 5"/>
          <p:cNvSpPr>
            <a:spLocks noGrp="1"/>
          </p:cNvSpPr>
          <p:nvPr>
            <p:ph type="sldNum" sz="quarter" idx="12"/>
          </p:nvPr>
        </p:nvSpPr>
        <p:spPr>
          <a:noFill/>
        </p:spPr>
        <p:txBody>
          <a:bodyPr/>
          <a:lstStyle/>
          <a:p>
            <a:fld id="{35D7260A-2A0B-457C-A226-183808D5AB05}" type="slidenum">
              <a:rPr lang="en-US" smtClean="0"/>
              <a:pPr/>
              <a:t>36</a:t>
            </a:fld>
            <a:endParaRPr lang="en-US" smtClean="0"/>
          </a:p>
        </p:txBody>
      </p:sp>
      <p:sp>
        <p:nvSpPr>
          <p:cNvPr id="86022" name="Text Box 5"/>
          <p:cNvSpPr txBox="1">
            <a:spLocks noChangeArrowheads="1"/>
          </p:cNvSpPr>
          <p:nvPr/>
        </p:nvSpPr>
        <p:spPr bwMode="auto">
          <a:xfrm>
            <a:off x="4648200" y="1600200"/>
            <a:ext cx="3505200" cy="457200"/>
          </a:xfrm>
          <a:prstGeom prst="rect">
            <a:avLst/>
          </a:prstGeom>
          <a:solidFill>
            <a:schemeClr val="accent1"/>
          </a:solidFill>
          <a:ln w="9525">
            <a:noFill/>
            <a:miter lim="800000"/>
            <a:headEnd/>
            <a:tailEnd/>
          </a:ln>
        </p:spPr>
        <p:txBody>
          <a:bodyPr>
            <a:prstTxWarp prst="textNoShape">
              <a:avLst/>
            </a:prstTxWarp>
            <a:spAutoFit/>
          </a:bodyPr>
          <a:lstStyle/>
          <a:p>
            <a:pPr>
              <a:spcBef>
                <a:spcPct val="50000"/>
              </a:spcBef>
            </a:pPr>
            <a:r>
              <a:rPr lang="en-US"/>
              <a:t>VECTOR IMAGES</a:t>
            </a:r>
          </a:p>
        </p:txBody>
      </p:sp>
      <p:sp>
        <p:nvSpPr>
          <p:cNvPr id="86023" name="Text Box 6"/>
          <p:cNvSpPr txBox="1">
            <a:spLocks noChangeArrowheads="1"/>
          </p:cNvSpPr>
          <p:nvPr/>
        </p:nvSpPr>
        <p:spPr bwMode="auto">
          <a:xfrm>
            <a:off x="381000" y="1600200"/>
            <a:ext cx="3505200" cy="457200"/>
          </a:xfrm>
          <a:prstGeom prst="rect">
            <a:avLst/>
          </a:prstGeom>
          <a:solidFill>
            <a:schemeClr val="accent1"/>
          </a:solidFill>
          <a:ln w="9525">
            <a:noFill/>
            <a:miter lim="800000"/>
            <a:headEnd/>
            <a:tailEnd/>
          </a:ln>
        </p:spPr>
        <p:txBody>
          <a:bodyPr>
            <a:prstTxWarp prst="textNoShape">
              <a:avLst/>
            </a:prstTxWarp>
            <a:spAutoFit/>
          </a:bodyPr>
          <a:lstStyle/>
          <a:p>
            <a:pPr>
              <a:spcBef>
                <a:spcPct val="50000"/>
              </a:spcBef>
            </a:pPr>
            <a:r>
              <a:rPr lang="en-US"/>
              <a:t>BITMAPPED IMAGES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p:txBody>
          <a:bodyPr/>
          <a:lstStyle/>
          <a:p>
            <a:pPr eaLnBrk="1" hangingPunct="1"/>
            <a:r>
              <a:rPr lang="en-US"/>
              <a:t>3-D COMPUTER GRAPHICS 	</a:t>
            </a:r>
            <a:endParaRPr lang="en-US" sz="3500"/>
          </a:p>
        </p:txBody>
      </p:sp>
      <p:sp>
        <p:nvSpPr>
          <p:cNvPr id="88066" name="Slide Number Placeholder 3"/>
          <p:cNvSpPr>
            <a:spLocks noGrp="1"/>
          </p:cNvSpPr>
          <p:nvPr>
            <p:ph type="sldNum" sz="quarter" idx="12"/>
          </p:nvPr>
        </p:nvSpPr>
        <p:spPr>
          <a:noFill/>
        </p:spPr>
        <p:txBody>
          <a:bodyPr/>
          <a:lstStyle/>
          <a:p>
            <a:fld id="{765D39E1-5E56-4939-8534-BCECE1DAFD94}" type="slidenum">
              <a:rPr lang="en-US" smtClean="0"/>
              <a:pPr/>
              <a:t>37</a:t>
            </a:fld>
            <a:endParaRPr lang="en-US" smtClean="0"/>
          </a:p>
        </p:txBody>
      </p:sp>
      <p:sp>
        <p:nvSpPr>
          <p:cNvPr id="88068" name="Rectangle 3"/>
          <p:cNvSpPr>
            <a:spLocks noGrp="1" noChangeArrowheads="1"/>
          </p:cNvSpPr>
          <p:nvPr>
            <p:ph type="subTitle" idx="4294967295"/>
          </p:nvPr>
        </p:nvSpPr>
        <p:spPr>
          <a:xfrm>
            <a:off x="2438400" y="3505200"/>
            <a:ext cx="6705600" cy="990600"/>
          </a:xfrm>
        </p:spPr>
        <p:txBody>
          <a:bodyPr>
            <a:normAutofit lnSpcReduction="10000"/>
          </a:bodyPr>
          <a:lstStyle/>
          <a:p>
            <a:pPr marL="457200" lvl="1" indent="0" algn="r" eaLnBrk="1" hangingPunct="1">
              <a:buFont typeface="Wingdings" charset="2"/>
              <a:buNone/>
            </a:pPr>
            <a:r>
              <a:rPr lang="en-US" sz="3200" dirty="0">
                <a:ea typeface="ＭＳ Ｐゴシック" charset="-128"/>
              </a:rPr>
              <a:t>PRODUCE THE ILLUSION OF DEPTH ON A FLAT SURFACE.</a:t>
            </a:r>
            <a:endParaRPr lang="en-US" sz="2300" dirty="0">
              <a:ea typeface="ＭＳ Ｐゴシック" charset="-128"/>
            </a:endParaRPr>
          </a:p>
        </p:txBody>
      </p:sp>
      <p:grpSp>
        <p:nvGrpSpPr>
          <p:cNvPr id="88069" name="Group 6"/>
          <p:cNvGrpSpPr>
            <a:grpSpLocks/>
          </p:cNvGrpSpPr>
          <p:nvPr/>
        </p:nvGrpSpPr>
        <p:grpSpPr bwMode="auto">
          <a:xfrm>
            <a:off x="614363" y="3762375"/>
            <a:ext cx="2157412" cy="1936750"/>
            <a:chOff x="96" y="960"/>
            <a:chExt cx="1968" cy="1584"/>
          </a:xfrm>
        </p:grpSpPr>
        <p:pic>
          <p:nvPicPr>
            <p:cNvPr id="88070" name="Picture 4" descr="Figure 6"/>
            <p:cNvPicPr>
              <a:picLocks noChangeAspect="1" noChangeArrowheads="1"/>
            </p:cNvPicPr>
            <p:nvPr/>
          </p:nvPicPr>
          <p:blipFill>
            <a:blip r:embed="rId3"/>
            <a:srcRect/>
            <a:stretch>
              <a:fillRect/>
            </a:stretch>
          </p:blipFill>
          <p:spPr bwMode="auto">
            <a:xfrm>
              <a:off x="162" y="1008"/>
              <a:ext cx="1872" cy="1528"/>
            </a:xfrm>
            <a:prstGeom prst="rect">
              <a:avLst/>
            </a:prstGeom>
            <a:noFill/>
            <a:ln w="9525">
              <a:noFill/>
              <a:miter lim="800000"/>
              <a:headEnd/>
              <a:tailEnd/>
            </a:ln>
          </p:spPr>
        </p:pic>
        <p:sp>
          <p:nvSpPr>
            <p:cNvPr id="93189" name="Rectangle 5"/>
            <p:cNvSpPr>
              <a:spLocks noChangeArrowheads="1"/>
            </p:cNvSpPr>
            <p:nvPr/>
          </p:nvSpPr>
          <p:spPr bwMode="auto">
            <a:xfrm>
              <a:off x="96" y="960"/>
              <a:ext cx="1968" cy="1584"/>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p:txBody>
          <a:bodyPr/>
          <a:lstStyle/>
          <a:p>
            <a:pPr eaLnBrk="1" hangingPunct="1"/>
            <a:r>
              <a:rPr lang="en-US"/>
              <a:t>3-D GRAPHICS</a:t>
            </a:r>
          </a:p>
        </p:txBody>
      </p:sp>
      <p:sp>
        <p:nvSpPr>
          <p:cNvPr id="90116" name="Rectangle 3"/>
          <p:cNvSpPr>
            <a:spLocks noGrp="1" noChangeArrowheads="1"/>
          </p:cNvSpPr>
          <p:nvPr>
            <p:ph idx="1"/>
          </p:nvPr>
        </p:nvSpPr>
        <p:spPr/>
        <p:txBody>
          <a:bodyPr/>
          <a:lstStyle/>
          <a:p>
            <a:pPr eaLnBrk="1" hangingPunct="1"/>
            <a:r>
              <a:rPr lang="en-US"/>
              <a:t>Computer becomes a virtual partner in the creative process.</a:t>
            </a:r>
          </a:p>
          <a:p>
            <a:pPr eaLnBrk="1" hangingPunct="1"/>
            <a:r>
              <a:rPr lang="en-US"/>
              <a:t>Four interconnected steps in creating 3-D images:</a:t>
            </a:r>
          </a:p>
          <a:p>
            <a:pPr lvl="1" eaLnBrk="1" hangingPunct="1"/>
            <a:r>
              <a:rPr lang="en-US">
                <a:ea typeface="ＭＳ Ｐゴシック" charset="-128"/>
              </a:rPr>
              <a:t> Modeling</a:t>
            </a:r>
          </a:p>
          <a:p>
            <a:pPr lvl="1" eaLnBrk="1" hangingPunct="1"/>
            <a:r>
              <a:rPr lang="en-US">
                <a:ea typeface="ＭＳ Ｐゴシック" charset="-128"/>
              </a:rPr>
              <a:t> Surface definition</a:t>
            </a:r>
          </a:p>
          <a:p>
            <a:pPr lvl="1" eaLnBrk="1" hangingPunct="1"/>
            <a:r>
              <a:rPr lang="en-US">
                <a:ea typeface="ＭＳ Ｐゴシック" charset="-128"/>
              </a:rPr>
              <a:t> Scene composition</a:t>
            </a:r>
          </a:p>
          <a:p>
            <a:pPr lvl="1" eaLnBrk="1" hangingPunct="1"/>
            <a:r>
              <a:rPr lang="en-US">
                <a:ea typeface="ＭＳ Ｐゴシック" charset="-128"/>
              </a:rPr>
              <a:t> Rendering.</a:t>
            </a:r>
          </a:p>
        </p:txBody>
      </p:sp>
      <p:sp>
        <p:nvSpPr>
          <p:cNvPr id="90114" name="Slide Number Placeholder 4"/>
          <p:cNvSpPr>
            <a:spLocks noGrp="1"/>
          </p:cNvSpPr>
          <p:nvPr>
            <p:ph type="sldNum" sz="quarter" idx="12"/>
          </p:nvPr>
        </p:nvSpPr>
        <p:spPr>
          <a:noFill/>
        </p:spPr>
        <p:txBody>
          <a:bodyPr/>
          <a:lstStyle/>
          <a:p>
            <a:fld id="{D9277B48-DCDA-48E2-8835-65B2047918B8}" type="slidenum">
              <a:rPr lang="en-US" smtClean="0"/>
              <a:pPr/>
              <a:t>38</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pPr eaLnBrk="1" hangingPunct="1"/>
            <a:r>
              <a:rPr lang="en-US"/>
              <a:t>STEP 1: MODELING</a:t>
            </a:r>
          </a:p>
        </p:txBody>
      </p:sp>
      <p:sp>
        <p:nvSpPr>
          <p:cNvPr id="92164" name="Rectangle 3"/>
          <p:cNvSpPr>
            <a:spLocks noGrp="1" noChangeArrowheads="1"/>
          </p:cNvSpPr>
          <p:nvPr>
            <p:ph idx="1"/>
          </p:nvPr>
        </p:nvSpPr>
        <p:spPr>
          <a:xfrm>
            <a:off x="228600" y="1600200"/>
            <a:ext cx="8343900" cy="4530725"/>
          </a:xfrm>
        </p:spPr>
        <p:txBody>
          <a:bodyPr/>
          <a:lstStyle/>
          <a:p>
            <a:pPr eaLnBrk="1" hangingPunct="1"/>
            <a:r>
              <a:rPr lang="en-US"/>
              <a:t>Process of specifying the shape of the 3-D object.</a:t>
            </a:r>
          </a:p>
          <a:p>
            <a:pPr eaLnBrk="1" hangingPunct="1"/>
            <a:r>
              <a:rPr lang="en-US"/>
              <a:t>Two major approaches to modeling:</a:t>
            </a:r>
          </a:p>
          <a:p>
            <a:pPr lvl="1" eaLnBrk="1" hangingPunct="1"/>
            <a:r>
              <a:rPr lang="en-US">
                <a:ea typeface="ＭＳ Ｐゴシック" charset="-128"/>
              </a:rPr>
              <a:t>Combine cubes, cones, cylinders and other 3-D shapes supplied with the graphics program - modeling with </a:t>
            </a:r>
            <a:r>
              <a:rPr lang="en-US">
                <a:solidFill>
                  <a:srgbClr val="FF5A14"/>
                </a:solidFill>
                <a:ea typeface="ＭＳ Ｐゴシック" charset="-128"/>
              </a:rPr>
              <a:t>primitives</a:t>
            </a:r>
            <a:r>
              <a:rPr lang="en-US">
                <a:ea typeface="ＭＳ Ｐゴシック" charset="-128"/>
              </a:rPr>
              <a:t>.</a:t>
            </a:r>
          </a:p>
          <a:p>
            <a:pPr lvl="1" eaLnBrk="1" hangingPunct="1"/>
            <a:r>
              <a:rPr lang="en-US">
                <a:ea typeface="ＭＳ Ｐゴシック" charset="-128"/>
              </a:rPr>
              <a:t>Use a </a:t>
            </a:r>
            <a:r>
              <a:rPr lang="en-US">
                <a:solidFill>
                  <a:srgbClr val="FF5A14"/>
                </a:solidFill>
                <a:ea typeface="ＭＳ Ｐゴシック" charset="-128"/>
              </a:rPr>
              <a:t>modeler</a:t>
            </a:r>
            <a:r>
              <a:rPr lang="en-US">
                <a:ea typeface="ＭＳ Ｐゴシック" charset="-128"/>
              </a:rPr>
              <a:t> to create shapes directly. </a:t>
            </a:r>
          </a:p>
        </p:txBody>
      </p:sp>
      <p:sp>
        <p:nvSpPr>
          <p:cNvPr id="92162" name="Slide Number Placeholder 4"/>
          <p:cNvSpPr>
            <a:spLocks noGrp="1"/>
          </p:cNvSpPr>
          <p:nvPr>
            <p:ph type="sldNum" sz="quarter" idx="12"/>
          </p:nvPr>
        </p:nvSpPr>
        <p:spPr>
          <a:noFill/>
        </p:spPr>
        <p:txBody>
          <a:bodyPr/>
          <a:lstStyle/>
          <a:p>
            <a:fld id="{4A243271-2A21-400C-A6EA-2ED8D1B4C668}" type="slidenum">
              <a:rPr lang="en-US" smtClean="0"/>
              <a:pPr/>
              <a:t>39</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p:txBody>
          <a:bodyPr/>
          <a:lstStyle/>
          <a:p>
            <a:pPr eaLnBrk="1" hangingPunct="1"/>
            <a:r>
              <a:rPr lang="en-US"/>
              <a:t>MULTIMEDIA GRAPHICS</a:t>
            </a:r>
          </a:p>
        </p:txBody>
      </p:sp>
      <p:sp>
        <p:nvSpPr>
          <p:cNvPr id="20484" name="Rectangle 3"/>
          <p:cNvSpPr>
            <a:spLocks noGrp="1" noChangeArrowheads="1"/>
          </p:cNvSpPr>
          <p:nvPr>
            <p:ph idx="1"/>
          </p:nvPr>
        </p:nvSpPr>
        <p:spPr/>
        <p:txBody>
          <a:bodyPr/>
          <a:lstStyle/>
          <a:p>
            <a:pPr eaLnBrk="1" hangingPunct="1"/>
            <a:r>
              <a:rPr lang="en-US"/>
              <a:t>Challenges of computer images include:</a:t>
            </a:r>
          </a:p>
          <a:p>
            <a:pPr lvl="1" eaLnBrk="1" hangingPunct="1"/>
            <a:r>
              <a:rPr lang="en-US">
                <a:ea typeface="ＭＳ Ｐゴシック" charset="-128"/>
              </a:rPr>
              <a:t>Large file size</a:t>
            </a:r>
          </a:p>
          <a:p>
            <a:pPr lvl="1" eaLnBrk="1" hangingPunct="1"/>
            <a:r>
              <a:rPr lang="en-US">
                <a:ea typeface="ＭＳ Ｐゴシック" charset="-128"/>
              </a:rPr>
              <a:t>Slow downloads and processing</a:t>
            </a:r>
          </a:p>
          <a:p>
            <a:pPr lvl="1" eaLnBrk="1" hangingPunct="1"/>
            <a:r>
              <a:rPr lang="en-US">
                <a:ea typeface="ＭＳ Ｐゴシック" charset="-128"/>
              </a:rPr>
              <a:t>Possible inferior quality from original</a:t>
            </a:r>
          </a:p>
          <a:p>
            <a:pPr lvl="1" eaLnBrk="1" hangingPunct="1"/>
            <a:r>
              <a:rPr lang="en-US">
                <a:ea typeface="ＭＳ Ｐゴシック" charset="-128"/>
              </a:rPr>
              <a:t>File format compatibility</a:t>
            </a:r>
          </a:p>
          <a:p>
            <a:pPr lvl="1" eaLnBrk="1" hangingPunct="1"/>
            <a:r>
              <a:rPr lang="en-US">
                <a:ea typeface="ＭＳ Ｐゴシック" charset="-128"/>
              </a:rPr>
              <a:t>Images display differently on various monitors and printers.</a:t>
            </a:r>
          </a:p>
        </p:txBody>
      </p:sp>
      <p:sp>
        <p:nvSpPr>
          <p:cNvPr id="20482" name="Slide Number Placeholder 4"/>
          <p:cNvSpPr>
            <a:spLocks noGrp="1"/>
          </p:cNvSpPr>
          <p:nvPr>
            <p:ph type="sldNum" sz="quarter" idx="12"/>
          </p:nvPr>
        </p:nvSpPr>
        <p:spPr>
          <a:noFill/>
        </p:spPr>
        <p:txBody>
          <a:bodyPr/>
          <a:lstStyle/>
          <a:p>
            <a:fld id="{E62F9C2F-1AC9-4BFD-9B54-DCB6BBD9557B}" type="slidenum">
              <a:rPr lang="en-US" smtClean="0"/>
              <a:pPr/>
              <a:t>4</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1" name="Rectangle 2"/>
          <p:cNvSpPr>
            <a:spLocks noGrp="1" noChangeArrowheads="1"/>
          </p:cNvSpPr>
          <p:nvPr>
            <p:ph type="title"/>
          </p:nvPr>
        </p:nvSpPr>
        <p:spPr/>
        <p:txBody>
          <a:bodyPr/>
          <a:lstStyle/>
          <a:p>
            <a:pPr eaLnBrk="1" hangingPunct="1"/>
            <a:r>
              <a:rPr lang="en-US"/>
              <a:t>3-D MODELING</a:t>
            </a:r>
          </a:p>
        </p:txBody>
      </p:sp>
      <p:sp>
        <p:nvSpPr>
          <p:cNvPr id="94212" name="Rectangle 3"/>
          <p:cNvSpPr>
            <a:spLocks noGrp="1" noChangeArrowheads="1"/>
          </p:cNvSpPr>
          <p:nvPr>
            <p:ph idx="1"/>
          </p:nvPr>
        </p:nvSpPr>
        <p:spPr/>
        <p:txBody>
          <a:bodyPr>
            <a:normAutofit lnSpcReduction="10000"/>
          </a:bodyPr>
          <a:lstStyle/>
          <a:p>
            <a:pPr eaLnBrk="1" hangingPunct="1"/>
            <a:r>
              <a:rPr lang="en-US" dirty="0"/>
              <a:t>Modeling with primitives uses basic shapes to create complex 3-D images.</a:t>
            </a:r>
          </a:p>
          <a:p>
            <a:pPr eaLnBrk="1" hangingPunct="1"/>
            <a:r>
              <a:rPr lang="en-US" dirty="0">
                <a:solidFill>
                  <a:srgbClr val="FF5A14"/>
                </a:solidFill>
              </a:rPr>
              <a:t>Parametric primitives</a:t>
            </a:r>
            <a:endParaRPr lang="en-US" dirty="0"/>
          </a:p>
          <a:p>
            <a:pPr lvl="1" eaLnBrk="1" hangingPunct="1"/>
            <a:r>
              <a:rPr lang="en-US" dirty="0">
                <a:ea typeface="ＭＳ Ｐゴシック" charset="-128"/>
              </a:rPr>
              <a:t>Objects that can be changed by specifying parameters such as radius.</a:t>
            </a:r>
          </a:p>
          <a:p>
            <a:pPr lvl="1" eaLnBrk="1" hangingPunct="1"/>
            <a:r>
              <a:rPr lang="en-US" dirty="0">
                <a:ea typeface="ＭＳ Ｐゴシック" charset="-128"/>
              </a:rPr>
              <a:t>Primitives can be scaled, rotated, moved, combined.</a:t>
            </a:r>
          </a:p>
          <a:p>
            <a:pPr lvl="1" eaLnBrk="1" hangingPunct="1"/>
            <a:r>
              <a:rPr lang="en-US" dirty="0">
                <a:ea typeface="ＭＳ Ｐゴシック" charset="-128"/>
              </a:rPr>
              <a:t>Constructive Solid Geometry (CSG)</a:t>
            </a:r>
          </a:p>
          <a:p>
            <a:pPr lvl="2" eaLnBrk="1" hangingPunct="1"/>
            <a:r>
              <a:rPr lang="en-US" dirty="0">
                <a:ea typeface="ＭＳ Ｐゴシック" charset="-128"/>
              </a:rPr>
              <a:t>Primitives are joined, subtracted from, or intersected with using Boolean operators.  </a:t>
            </a:r>
          </a:p>
        </p:txBody>
      </p:sp>
      <p:sp>
        <p:nvSpPr>
          <p:cNvPr id="94210" name="Slide Number Placeholder 4"/>
          <p:cNvSpPr>
            <a:spLocks noGrp="1"/>
          </p:cNvSpPr>
          <p:nvPr>
            <p:ph type="sldNum" sz="quarter" idx="12"/>
          </p:nvPr>
        </p:nvSpPr>
        <p:spPr>
          <a:noFill/>
        </p:spPr>
        <p:txBody>
          <a:bodyPr/>
          <a:lstStyle/>
          <a:p>
            <a:fld id="{8957A39E-E087-4CC4-854B-B42A6A1405FE}" type="slidenum">
              <a:rPr lang="en-US" smtClean="0"/>
              <a:pPr/>
              <a:t>40</a:t>
            </a:fld>
            <a:endParaRPr lang="en-US" smtClean="0"/>
          </a:p>
        </p:txBody>
      </p:sp>
      <p:grpSp>
        <p:nvGrpSpPr>
          <p:cNvPr id="94213" name="Group 6"/>
          <p:cNvGrpSpPr>
            <a:grpSpLocks/>
          </p:cNvGrpSpPr>
          <p:nvPr/>
        </p:nvGrpSpPr>
        <p:grpSpPr bwMode="auto">
          <a:xfrm>
            <a:off x="7731125" y="2227263"/>
            <a:ext cx="995363" cy="3044825"/>
            <a:chOff x="4891" y="1527"/>
            <a:chExt cx="627" cy="1918"/>
          </a:xfrm>
        </p:grpSpPr>
        <p:pic>
          <p:nvPicPr>
            <p:cNvPr id="94214" name="Picture 4" descr="Figure 6"/>
            <p:cNvPicPr>
              <a:picLocks noChangeAspect="1" noChangeArrowheads="1"/>
            </p:cNvPicPr>
            <p:nvPr/>
          </p:nvPicPr>
          <p:blipFill>
            <a:blip r:embed="rId3"/>
            <a:srcRect/>
            <a:stretch>
              <a:fillRect/>
            </a:stretch>
          </p:blipFill>
          <p:spPr bwMode="auto">
            <a:xfrm>
              <a:off x="4946" y="1568"/>
              <a:ext cx="522" cy="1839"/>
            </a:xfrm>
            <a:prstGeom prst="rect">
              <a:avLst/>
            </a:prstGeom>
            <a:noFill/>
            <a:ln w="9525">
              <a:noFill/>
              <a:miter lim="800000"/>
              <a:headEnd/>
              <a:tailEnd/>
            </a:ln>
          </p:spPr>
        </p:pic>
        <p:sp>
          <p:nvSpPr>
            <p:cNvPr id="128005" name="Rectangle 5"/>
            <p:cNvSpPr>
              <a:spLocks noChangeArrowheads="1"/>
            </p:cNvSpPr>
            <p:nvPr/>
          </p:nvSpPr>
          <p:spPr bwMode="auto">
            <a:xfrm>
              <a:off x="4891" y="1527"/>
              <a:ext cx="627" cy="1918"/>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Rectangle 2"/>
          <p:cNvSpPr>
            <a:spLocks noGrp="1" noChangeArrowheads="1"/>
          </p:cNvSpPr>
          <p:nvPr>
            <p:ph type="title"/>
          </p:nvPr>
        </p:nvSpPr>
        <p:spPr/>
        <p:txBody>
          <a:bodyPr/>
          <a:lstStyle/>
          <a:p>
            <a:pPr eaLnBrk="1" hangingPunct="1"/>
            <a:r>
              <a:rPr lang="en-US"/>
              <a:t>3-D MODELING</a:t>
            </a:r>
          </a:p>
        </p:txBody>
      </p:sp>
      <p:sp>
        <p:nvSpPr>
          <p:cNvPr id="96260" name="Rectangle 3"/>
          <p:cNvSpPr>
            <a:spLocks noGrp="1" noChangeArrowheads="1"/>
          </p:cNvSpPr>
          <p:nvPr>
            <p:ph idx="1"/>
          </p:nvPr>
        </p:nvSpPr>
        <p:spPr/>
        <p:txBody>
          <a:bodyPr>
            <a:normAutofit lnSpcReduction="10000"/>
          </a:bodyPr>
          <a:lstStyle/>
          <a:p>
            <a:pPr eaLnBrk="1" hangingPunct="1"/>
            <a:r>
              <a:rPr lang="en-US"/>
              <a:t>Four modeling techniques:</a:t>
            </a:r>
          </a:p>
          <a:p>
            <a:pPr lvl="1" eaLnBrk="1" hangingPunct="1"/>
            <a:r>
              <a:rPr lang="en-US">
                <a:ea typeface="ＭＳ Ｐゴシック" charset="-128"/>
              </a:rPr>
              <a:t> Polygon modeling</a:t>
            </a:r>
          </a:p>
          <a:p>
            <a:pPr lvl="1" eaLnBrk="1" hangingPunct="1"/>
            <a:r>
              <a:rPr lang="en-US">
                <a:ea typeface="ＭＳ Ｐゴシック" charset="-128"/>
              </a:rPr>
              <a:t> Spline modeling</a:t>
            </a:r>
          </a:p>
          <a:p>
            <a:pPr lvl="1" eaLnBrk="1" hangingPunct="1"/>
            <a:r>
              <a:rPr lang="en-US">
                <a:ea typeface="ＭＳ Ｐゴシック" charset="-128"/>
              </a:rPr>
              <a:t> Metaball modeling</a:t>
            </a:r>
          </a:p>
          <a:p>
            <a:pPr lvl="1" eaLnBrk="1" hangingPunct="1"/>
            <a:r>
              <a:rPr lang="en-US">
                <a:ea typeface="ＭＳ Ｐゴシック" charset="-128"/>
              </a:rPr>
              <a:t> Formula modeling.</a:t>
            </a:r>
          </a:p>
          <a:p>
            <a:pPr eaLnBrk="1" hangingPunct="1"/>
            <a:r>
              <a:rPr lang="en-US"/>
              <a:t>Modelers have ability to:</a:t>
            </a:r>
          </a:p>
          <a:p>
            <a:pPr lvl="1" eaLnBrk="1" hangingPunct="1"/>
            <a:r>
              <a:rPr lang="en-US">
                <a:ea typeface="ＭＳ Ｐゴシック" charset="-128"/>
              </a:rPr>
              <a:t> </a:t>
            </a:r>
            <a:r>
              <a:rPr lang="en-US">
                <a:solidFill>
                  <a:srgbClr val="FF5A14"/>
                </a:solidFill>
                <a:ea typeface="ＭＳ Ｐゴシック" charset="-128"/>
              </a:rPr>
              <a:t>Extrude</a:t>
            </a:r>
            <a:r>
              <a:rPr lang="en-US">
                <a:ea typeface="ＭＳ Ｐゴシック" charset="-128"/>
              </a:rPr>
              <a:t>: extend a 2-D shape through space to create a 3-D object.</a:t>
            </a:r>
          </a:p>
          <a:p>
            <a:pPr lvl="1" eaLnBrk="1" hangingPunct="1"/>
            <a:r>
              <a:rPr lang="en-US">
                <a:ea typeface="ＭＳ Ｐゴシック" charset="-128"/>
              </a:rPr>
              <a:t> </a:t>
            </a:r>
            <a:r>
              <a:rPr lang="en-US">
                <a:solidFill>
                  <a:srgbClr val="FF5A14"/>
                </a:solidFill>
                <a:ea typeface="ＭＳ Ｐゴシック" charset="-128"/>
              </a:rPr>
              <a:t>Lathe</a:t>
            </a:r>
            <a:r>
              <a:rPr lang="en-US">
                <a:ea typeface="ＭＳ Ｐゴシック" charset="-128"/>
              </a:rPr>
              <a:t>: rotate a 2-D line on an axis.</a:t>
            </a:r>
          </a:p>
        </p:txBody>
      </p:sp>
      <p:sp>
        <p:nvSpPr>
          <p:cNvPr id="96258" name="Slide Number Placeholder 4"/>
          <p:cNvSpPr>
            <a:spLocks noGrp="1"/>
          </p:cNvSpPr>
          <p:nvPr>
            <p:ph type="sldNum" sz="quarter" idx="12"/>
          </p:nvPr>
        </p:nvSpPr>
        <p:spPr>
          <a:noFill/>
        </p:spPr>
        <p:txBody>
          <a:bodyPr/>
          <a:lstStyle/>
          <a:p>
            <a:fld id="{D818CB05-9BE8-4C28-A867-6BEB3C4EEE0A}" type="slidenum">
              <a:rPr lang="en-US" smtClean="0"/>
              <a:pPr/>
              <a:t>41</a:t>
            </a:fld>
            <a:endParaRPr lang="en-US" smtClean="0"/>
          </a:p>
        </p:txBody>
      </p:sp>
      <p:grpSp>
        <p:nvGrpSpPr>
          <p:cNvPr id="96261" name="Group 9"/>
          <p:cNvGrpSpPr>
            <a:grpSpLocks/>
          </p:cNvGrpSpPr>
          <p:nvPr/>
        </p:nvGrpSpPr>
        <p:grpSpPr bwMode="auto">
          <a:xfrm>
            <a:off x="7183438" y="2690813"/>
            <a:ext cx="1404937" cy="1538287"/>
            <a:chOff x="3147" y="1547"/>
            <a:chExt cx="885" cy="969"/>
          </a:xfrm>
        </p:grpSpPr>
        <p:sp>
          <p:nvSpPr>
            <p:cNvPr id="131080" name="AutoShape 8"/>
            <p:cNvSpPr>
              <a:spLocks noChangeArrowheads="1"/>
            </p:cNvSpPr>
            <p:nvPr/>
          </p:nvSpPr>
          <p:spPr bwMode="auto">
            <a:xfrm>
              <a:off x="3147" y="1547"/>
              <a:ext cx="885" cy="969"/>
            </a:xfrm>
            <a:prstGeom prst="foldedCorner">
              <a:avLst>
                <a:gd name="adj" fmla="val 12500"/>
              </a:avLst>
            </a:prstGeom>
            <a:solidFill>
              <a:schemeClr val="accent1"/>
            </a:solid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sp>
          <p:nvSpPr>
            <p:cNvPr id="96263" name="Text Box 7"/>
            <p:cNvSpPr txBox="1">
              <a:spLocks noChangeArrowheads="1"/>
            </p:cNvSpPr>
            <p:nvPr/>
          </p:nvSpPr>
          <p:spPr bwMode="auto">
            <a:xfrm>
              <a:off x="3190" y="1651"/>
              <a:ext cx="810" cy="751"/>
            </a:xfrm>
            <a:prstGeom prst="rect">
              <a:avLst/>
            </a:prstGeom>
            <a:noFill/>
            <a:ln w="9525">
              <a:noFill/>
              <a:miter lim="800000"/>
              <a:headEnd/>
              <a:tailEnd/>
            </a:ln>
          </p:spPr>
          <p:txBody>
            <a:bodyPr>
              <a:prstTxWarp prst="textNoShape">
                <a:avLst/>
              </a:prstTxWarp>
              <a:spAutoFit/>
            </a:bodyPr>
            <a:lstStyle/>
            <a:p>
              <a:pPr>
                <a:spcBef>
                  <a:spcPct val="50000"/>
                </a:spcBef>
              </a:pPr>
              <a:r>
                <a:rPr lang="en-US" sz="1600">
                  <a:hlinkClick r:id="rId3"/>
                </a:rPr>
                <a:t>View IT</a:t>
              </a:r>
              <a:endParaRPr lang="en-US" sz="1600"/>
            </a:p>
            <a:p>
              <a:pPr>
                <a:spcBef>
                  <a:spcPct val="50000"/>
                </a:spcBef>
              </a:pPr>
              <a:r>
                <a:rPr lang="en-US" sz="1600"/>
                <a:t>Tutorial on modeling a hand.</a:t>
              </a:r>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p:txBody>
          <a:bodyPr/>
          <a:lstStyle/>
          <a:p>
            <a:pPr eaLnBrk="1" hangingPunct="1"/>
            <a:r>
              <a:rPr lang="en-US"/>
              <a:t>POLYGON MODELING</a:t>
            </a:r>
          </a:p>
        </p:txBody>
      </p:sp>
      <p:sp>
        <p:nvSpPr>
          <p:cNvPr id="98308" name="Rectangle 3"/>
          <p:cNvSpPr>
            <a:spLocks noGrp="1" noChangeArrowheads="1"/>
          </p:cNvSpPr>
          <p:nvPr>
            <p:ph idx="1"/>
          </p:nvPr>
        </p:nvSpPr>
        <p:spPr>
          <a:xfrm>
            <a:off x="228600" y="1428750"/>
            <a:ext cx="8229600" cy="4530725"/>
          </a:xfrm>
        </p:spPr>
        <p:txBody>
          <a:bodyPr/>
          <a:lstStyle/>
          <a:p>
            <a:pPr eaLnBrk="1" hangingPunct="1">
              <a:lnSpc>
                <a:spcPct val="75000"/>
              </a:lnSpc>
            </a:pPr>
            <a:r>
              <a:rPr lang="en-US" sz="2800"/>
              <a:t>Object is defined as pattern of straight-edged polygons.</a:t>
            </a:r>
          </a:p>
          <a:p>
            <a:pPr lvl="1" eaLnBrk="1" hangingPunct="1">
              <a:lnSpc>
                <a:spcPct val="75000"/>
              </a:lnSpc>
            </a:pPr>
            <a:r>
              <a:rPr lang="en-US" sz="2300">
                <a:ea typeface="ＭＳ Ｐゴシック" charset="-128"/>
              </a:rPr>
              <a:t>Similar to bitmapped graphics in that the object is defined by fixed number of elements. </a:t>
            </a:r>
          </a:p>
          <a:p>
            <a:pPr lvl="2" eaLnBrk="1" hangingPunct="1">
              <a:lnSpc>
                <a:spcPct val="75000"/>
              </a:lnSpc>
            </a:pPr>
            <a:r>
              <a:rPr lang="en-US" sz="2100">
                <a:ea typeface="ＭＳ Ｐゴシック" charset="-128"/>
              </a:rPr>
              <a:t>Fixed number of polygons for 3-D.</a:t>
            </a:r>
          </a:p>
          <a:p>
            <a:pPr lvl="2" eaLnBrk="1" hangingPunct="1">
              <a:lnSpc>
                <a:spcPct val="75000"/>
              </a:lnSpc>
            </a:pPr>
            <a:r>
              <a:rPr lang="en-US" sz="2100">
                <a:ea typeface="ＭＳ Ｐゴシック" charset="-128"/>
              </a:rPr>
              <a:t>Fixed number of pixels for 2-D.</a:t>
            </a:r>
          </a:p>
          <a:p>
            <a:pPr eaLnBrk="1" hangingPunct="1">
              <a:lnSpc>
                <a:spcPct val="75000"/>
              </a:lnSpc>
            </a:pPr>
            <a:r>
              <a:rPr lang="en-US" sz="2800"/>
              <a:t>Advantages:</a:t>
            </a:r>
          </a:p>
          <a:p>
            <a:pPr lvl="1" eaLnBrk="1" hangingPunct="1">
              <a:lnSpc>
                <a:spcPct val="75000"/>
              </a:lnSpc>
            </a:pPr>
            <a:r>
              <a:rPr lang="en-US" sz="2300">
                <a:ea typeface="ＭＳ Ｐゴシック" charset="-128"/>
              </a:rPr>
              <a:t>High-quality, realistic surfaces,</a:t>
            </a:r>
            <a:br>
              <a:rPr lang="en-US" sz="2300">
                <a:ea typeface="ＭＳ Ｐゴシック" charset="-128"/>
              </a:rPr>
            </a:br>
            <a:r>
              <a:rPr lang="en-US" sz="2300">
                <a:ea typeface="ＭＳ Ｐゴシック" charset="-128"/>
              </a:rPr>
              <a:t> and precise editing control.</a:t>
            </a:r>
          </a:p>
          <a:p>
            <a:pPr eaLnBrk="1" hangingPunct="1">
              <a:lnSpc>
                <a:spcPct val="75000"/>
              </a:lnSpc>
            </a:pPr>
            <a:r>
              <a:rPr lang="en-US" sz="2800"/>
              <a:t>Disadvantages:</a:t>
            </a:r>
          </a:p>
          <a:p>
            <a:pPr lvl="1" eaLnBrk="1" hangingPunct="1">
              <a:lnSpc>
                <a:spcPct val="75000"/>
              </a:lnSpc>
            </a:pPr>
            <a:r>
              <a:rPr lang="en-US" sz="2300">
                <a:ea typeface="ＭＳ Ｐゴシック" charset="-128"/>
              </a:rPr>
              <a:t>Large file sizes and scaling distortions.</a:t>
            </a:r>
          </a:p>
          <a:p>
            <a:pPr lvl="1" eaLnBrk="1" hangingPunct="1">
              <a:lnSpc>
                <a:spcPct val="75000"/>
              </a:lnSpc>
            </a:pPr>
            <a:endParaRPr lang="en-US" sz="2300">
              <a:ea typeface="ＭＳ Ｐゴシック" charset="-128"/>
            </a:endParaRPr>
          </a:p>
        </p:txBody>
      </p:sp>
      <p:sp>
        <p:nvSpPr>
          <p:cNvPr id="98306" name="Slide Number Placeholder 4"/>
          <p:cNvSpPr>
            <a:spLocks noGrp="1"/>
          </p:cNvSpPr>
          <p:nvPr>
            <p:ph type="sldNum" sz="quarter" idx="12"/>
          </p:nvPr>
        </p:nvSpPr>
        <p:spPr>
          <a:noFill/>
        </p:spPr>
        <p:txBody>
          <a:bodyPr/>
          <a:lstStyle/>
          <a:p>
            <a:fld id="{D615F9E5-85E8-4AE4-95F5-D650A6765536}" type="slidenum">
              <a:rPr lang="en-US" smtClean="0"/>
              <a:pPr/>
              <a:t>42</a:t>
            </a:fld>
            <a:endParaRPr lang="en-US" smtClean="0"/>
          </a:p>
        </p:txBody>
      </p:sp>
      <p:grpSp>
        <p:nvGrpSpPr>
          <p:cNvPr id="98309" name="Group 6"/>
          <p:cNvGrpSpPr>
            <a:grpSpLocks/>
          </p:cNvGrpSpPr>
          <p:nvPr/>
        </p:nvGrpSpPr>
        <p:grpSpPr bwMode="auto">
          <a:xfrm>
            <a:off x="6889750" y="3835400"/>
            <a:ext cx="1573213" cy="1676400"/>
            <a:chOff x="4600" y="2254"/>
            <a:chExt cx="991" cy="1056"/>
          </a:xfrm>
        </p:grpSpPr>
        <p:sp>
          <p:nvSpPr>
            <p:cNvPr id="133125" name="AutoShape 5"/>
            <p:cNvSpPr>
              <a:spLocks noChangeArrowheads="1"/>
            </p:cNvSpPr>
            <p:nvPr/>
          </p:nvSpPr>
          <p:spPr bwMode="auto">
            <a:xfrm>
              <a:off x="4600" y="2254"/>
              <a:ext cx="963" cy="1056"/>
            </a:xfrm>
            <a:prstGeom prst="foldedCorner">
              <a:avLst>
                <a:gd name="adj" fmla="val 12500"/>
              </a:avLst>
            </a:prstGeom>
            <a:solidFill>
              <a:schemeClr val="accent1"/>
            </a:solid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sp>
          <p:nvSpPr>
            <p:cNvPr id="98311" name="Text Box 4"/>
            <p:cNvSpPr txBox="1">
              <a:spLocks noChangeArrowheads="1"/>
            </p:cNvSpPr>
            <p:nvPr/>
          </p:nvSpPr>
          <p:spPr bwMode="auto">
            <a:xfrm>
              <a:off x="4627" y="2319"/>
              <a:ext cx="964" cy="905"/>
            </a:xfrm>
            <a:prstGeom prst="rect">
              <a:avLst/>
            </a:prstGeom>
            <a:noFill/>
            <a:ln w="9525">
              <a:noFill/>
              <a:miter lim="800000"/>
              <a:headEnd/>
              <a:tailEnd/>
            </a:ln>
          </p:spPr>
          <p:txBody>
            <a:bodyPr>
              <a:prstTxWarp prst="textNoShape">
                <a:avLst/>
              </a:prstTxWarp>
              <a:spAutoFit/>
            </a:bodyPr>
            <a:lstStyle/>
            <a:p>
              <a:pPr>
                <a:spcBef>
                  <a:spcPct val="50000"/>
                </a:spcBef>
              </a:pPr>
              <a:r>
                <a:rPr lang="en-US" sz="1600">
                  <a:hlinkClick r:id="rId3"/>
                </a:rPr>
                <a:t>View IT</a:t>
              </a:r>
              <a:endParaRPr lang="en-US" sz="1600"/>
            </a:p>
            <a:p>
              <a:pPr>
                <a:spcBef>
                  <a:spcPct val="50000"/>
                </a:spcBef>
              </a:pPr>
              <a:r>
                <a:rPr lang="en-US" sz="1600"/>
                <a:t>Polygon modeling demonstration on YouTube.</a:t>
              </a:r>
              <a:endParaRPr lang="en-US"/>
            </a:p>
          </p:txBody>
        </p:sp>
      </p:grpSp>
      <p:sp>
        <p:nvSpPr>
          <p:cNvPr id="8" name="TextBox 7"/>
          <p:cNvSpPr txBox="1"/>
          <p:nvPr/>
        </p:nvSpPr>
        <p:spPr>
          <a:xfrm>
            <a:off x="444500" y="5867400"/>
            <a:ext cx="5397500" cy="307777"/>
          </a:xfrm>
          <a:prstGeom prst="rect">
            <a:avLst/>
          </a:prstGeom>
          <a:noFill/>
        </p:spPr>
        <p:txBody>
          <a:bodyPr wrap="square" rtlCol="0">
            <a:spAutoFit/>
          </a:bodyPr>
          <a:lstStyle/>
          <a:p>
            <a:r>
              <a:rPr lang="en-US" sz="1400" dirty="0" smtClean="0">
                <a:hlinkClick r:id="rId4"/>
              </a:rPr>
              <a:t>Design your own 3D model with Lego Digital Designer.</a:t>
            </a:r>
            <a:endParaRPr lang="en-US" sz="1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2"/>
          <p:cNvSpPr>
            <a:spLocks noGrp="1" noChangeArrowheads="1"/>
          </p:cNvSpPr>
          <p:nvPr>
            <p:ph type="title"/>
          </p:nvPr>
        </p:nvSpPr>
        <p:spPr/>
        <p:txBody>
          <a:bodyPr/>
          <a:lstStyle/>
          <a:p>
            <a:pPr eaLnBrk="1" hangingPunct="1"/>
            <a:r>
              <a:rPr lang="en-US"/>
              <a:t>SPLINE MODELING</a:t>
            </a:r>
          </a:p>
        </p:txBody>
      </p:sp>
      <p:sp>
        <p:nvSpPr>
          <p:cNvPr id="100356" name="Rectangle 3"/>
          <p:cNvSpPr>
            <a:spLocks noGrp="1" noChangeArrowheads="1"/>
          </p:cNvSpPr>
          <p:nvPr>
            <p:ph idx="1"/>
          </p:nvPr>
        </p:nvSpPr>
        <p:spPr>
          <a:xfrm>
            <a:off x="228600" y="1428750"/>
            <a:ext cx="8229600" cy="4530725"/>
          </a:xfrm>
        </p:spPr>
        <p:txBody>
          <a:bodyPr>
            <a:normAutofit fontScale="92500" lnSpcReduction="10000"/>
          </a:bodyPr>
          <a:lstStyle/>
          <a:p>
            <a:pPr eaLnBrk="1" hangingPunct="1"/>
            <a:r>
              <a:rPr lang="en-US"/>
              <a:t>Uses curves to create objects. Similar to 2-D vector graphics.</a:t>
            </a:r>
          </a:p>
          <a:p>
            <a:pPr eaLnBrk="1" hangingPunct="1"/>
            <a:r>
              <a:rPr lang="en-US">
                <a:solidFill>
                  <a:srgbClr val="FF5A14"/>
                </a:solidFill>
              </a:rPr>
              <a:t>NURB</a:t>
            </a:r>
            <a:r>
              <a:rPr lang="en-US"/>
              <a:t> approach defines an image using mathematical formulas that can be adjusted to vary size and shape.</a:t>
            </a:r>
          </a:p>
          <a:p>
            <a:pPr eaLnBrk="1" hangingPunct="1"/>
            <a:r>
              <a:rPr lang="en-US"/>
              <a:t>Advantages:</a:t>
            </a:r>
          </a:p>
          <a:p>
            <a:pPr lvl="1" eaLnBrk="1" hangingPunct="1"/>
            <a:r>
              <a:rPr lang="en-US">
                <a:ea typeface="ＭＳ Ｐゴシック" charset="-128"/>
              </a:rPr>
              <a:t>Smaller file sizes,more flexible objects,</a:t>
            </a:r>
            <a:br>
              <a:rPr lang="en-US">
                <a:ea typeface="ＭＳ Ｐゴシック" charset="-128"/>
              </a:rPr>
            </a:br>
            <a:r>
              <a:rPr lang="en-US">
                <a:ea typeface="ＭＳ Ｐゴシック" charset="-128"/>
              </a:rPr>
              <a:t> NURBs are easily scaled.</a:t>
            </a:r>
          </a:p>
          <a:p>
            <a:pPr eaLnBrk="1" hangingPunct="1"/>
            <a:r>
              <a:rPr lang="en-US"/>
              <a:t>Disadvantage:</a:t>
            </a:r>
          </a:p>
          <a:p>
            <a:pPr lvl="1" eaLnBrk="1" hangingPunct="1"/>
            <a:r>
              <a:rPr lang="en-US">
                <a:ea typeface="ＭＳ Ｐゴシック" charset="-128"/>
              </a:rPr>
              <a:t>Less editing control.</a:t>
            </a:r>
          </a:p>
          <a:p>
            <a:pPr lvl="1" eaLnBrk="1" hangingPunct="1"/>
            <a:endParaRPr lang="en-US">
              <a:ea typeface="ＭＳ Ｐゴシック" charset="-128"/>
            </a:endParaRPr>
          </a:p>
        </p:txBody>
      </p:sp>
      <p:sp>
        <p:nvSpPr>
          <p:cNvPr id="100354" name="Slide Number Placeholder 4"/>
          <p:cNvSpPr>
            <a:spLocks noGrp="1"/>
          </p:cNvSpPr>
          <p:nvPr>
            <p:ph type="sldNum" sz="quarter" idx="12"/>
          </p:nvPr>
        </p:nvSpPr>
        <p:spPr>
          <a:noFill/>
        </p:spPr>
        <p:txBody>
          <a:bodyPr/>
          <a:lstStyle/>
          <a:p>
            <a:fld id="{9E846C16-A014-4557-A408-5EA22B004EE6}" type="slidenum">
              <a:rPr lang="en-US" smtClean="0"/>
              <a:pPr/>
              <a:t>43</a:t>
            </a:fld>
            <a:endParaRPr lang="en-US" smtClean="0"/>
          </a:p>
        </p:txBody>
      </p:sp>
      <p:grpSp>
        <p:nvGrpSpPr>
          <p:cNvPr id="100357" name="Group 6"/>
          <p:cNvGrpSpPr>
            <a:grpSpLocks/>
          </p:cNvGrpSpPr>
          <p:nvPr/>
        </p:nvGrpSpPr>
        <p:grpSpPr bwMode="auto">
          <a:xfrm>
            <a:off x="7083425" y="4421188"/>
            <a:ext cx="1577975" cy="1570037"/>
            <a:chOff x="4354" y="2972"/>
            <a:chExt cx="763" cy="1028"/>
          </a:xfrm>
        </p:grpSpPr>
        <p:sp>
          <p:nvSpPr>
            <p:cNvPr id="134149" name="AutoShape 5"/>
            <p:cNvSpPr>
              <a:spLocks noChangeArrowheads="1"/>
            </p:cNvSpPr>
            <p:nvPr/>
          </p:nvSpPr>
          <p:spPr bwMode="auto">
            <a:xfrm>
              <a:off x="4363" y="2972"/>
              <a:ext cx="737" cy="1028"/>
            </a:xfrm>
            <a:prstGeom prst="foldedCorner">
              <a:avLst>
                <a:gd name="adj" fmla="val 12500"/>
              </a:avLst>
            </a:prstGeom>
            <a:solidFill>
              <a:schemeClr val="accent1"/>
            </a:solid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sp>
          <p:nvSpPr>
            <p:cNvPr id="100359" name="Text Box 4"/>
            <p:cNvSpPr txBox="1">
              <a:spLocks noChangeArrowheads="1"/>
            </p:cNvSpPr>
            <p:nvPr/>
          </p:nvSpPr>
          <p:spPr bwMode="auto">
            <a:xfrm>
              <a:off x="4354" y="3009"/>
              <a:ext cx="763" cy="941"/>
            </a:xfrm>
            <a:prstGeom prst="rect">
              <a:avLst/>
            </a:prstGeom>
            <a:noFill/>
            <a:ln w="9525">
              <a:noFill/>
              <a:miter lim="800000"/>
              <a:headEnd/>
              <a:tailEnd/>
            </a:ln>
          </p:spPr>
          <p:txBody>
            <a:bodyPr>
              <a:prstTxWarp prst="textNoShape">
                <a:avLst/>
              </a:prstTxWarp>
              <a:spAutoFit/>
            </a:bodyPr>
            <a:lstStyle/>
            <a:p>
              <a:pPr>
                <a:spcBef>
                  <a:spcPct val="50000"/>
                </a:spcBef>
              </a:pPr>
              <a:r>
                <a:rPr lang="en-US" sz="1600">
                  <a:hlinkClick r:id="rId3"/>
                </a:rPr>
                <a:t>View IT</a:t>
              </a:r>
              <a:endParaRPr lang="en-US" sz="1600"/>
            </a:p>
            <a:p>
              <a:pPr>
                <a:spcBef>
                  <a:spcPct val="50000"/>
                </a:spcBef>
              </a:pPr>
              <a:r>
                <a:rPr lang="en-US" sz="1600"/>
                <a:t>Spline modeling of car on YouTube.</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p:nvPr>
        </p:nvSpPr>
        <p:spPr/>
        <p:txBody>
          <a:bodyPr/>
          <a:lstStyle/>
          <a:p>
            <a:pPr eaLnBrk="1" hangingPunct="1"/>
            <a:r>
              <a:rPr lang="en-US"/>
              <a:t>METABALL MODELING</a:t>
            </a:r>
          </a:p>
        </p:txBody>
      </p:sp>
      <p:sp>
        <p:nvSpPr>
          <p:cNvPr id="102404" name="Rectangle 3"/>
          <p:cNvSpPr>
            <a:spLocks noGrp="1" noChangeArrowheads="1"/>
          </p:cNvSpPr>
          <p:nvPr>
            <p:ph idx="1"/>
          </p:nvPr>
        </p:nvSpPr>
        <p:spPr>
          <a:xfrm>
            <a:off x="228600" y="1428750"/>
            <a:ext cx="8229600" cy="4530725"/>
          </a:xfrm>
        </p:spPr>
        <p:txBody>
          <a:bodyPr>
            <a:normAutofit fontScale="92500" lnSpcReduction="10000"/>
          </a:bodyPr>
          <a:lstStyle/>
          <a:p>
            <a:pPr eaLnBrk="1" hangingPunct="1"/>
            <a:r>
              <a:rPr lang="en-US"/>
              <a:t>Creates objects as combinations of elements called </a:t>
            </a:r>
            <a:r>
              <a:rPr lang="en-US">
                <a:solidFill>
                  <a:srgbClr val="FF5A14"/>
                </a:solidFill>
              </a:rPr>
              <a:t>blobs</a:t>
            </a:r>
            <a:r>
              <a:rPr lang="en-US"/>
              <a:t>.</a:t>
            </a:r>
          </a:p>
          <a:p>
            <a:pPr eaLnBrk="1" hangingPunct="1"/>
            <a:r>
              <a:rPr lang="en-US"/>
              <a:t>Blobs have various shapes and are either positive or negative.</a:t>
            </a:r>
          </a:p>
          <a:p>
            <a:pPr lvl="1" eaLnBrk="1" hangingPunct="1"/>
            <a:r>
              <a:rPr lang="en-US">
                <a:ea typeface="ＭＳ Ｐゴシック" charset="-128"/>
              </a:rPr>
              <a:t>Positive blobs add to the object.</a:t>
            </a:r>
          </a:p>
          <a:p>
            <a:pPr lvl="1" eaLnBrk="1" hangingPunct="1"/>
            <a:r>
              <a:rPr lang="en-US">
                <a:ea typeface="ＭＳ Ｐゴシック" charset="-128"/>
              </a:rPr>
              <a:t>Negative blobs subtract from the object.</a:t>
            </a:r>
          </a:p>
          <a:p>
            <a:pPr eaLnBrk="1" hangingPunct="1"/>
            <a:r>
              <a:rPr lang="en-US"/>
              <a:t>Metaball technique is good </a:t>
            </a:r>
            <a:br>
              <a:rPr lang="en-US"/>
            </a:br>
            <a:r>
              <a:rPr lang="en-US"/>
              <a:t> for objects with soft edges.</a:t>
            </a:r>
            <a:br>
              <a:rPr lang="en-US"/>
            </a:br>
            <a:r>
              <a:rPr lang="en-US"/>
              <a:t> The blobs are smoothed like</a:t>
            </a:r>
            <a:br>
              <a:rPr lang="en-US"/>
            </a:br>
            <a:r>
              <a:rPr lang="en-US"/>
              <a:t> lumps of clay.</a:t>
            </a:r>
          </a:p>
          <a:p>
            <a:pPr lvl="1" eaLnBrk="1" hangingPunct="1"/>
            <a:endParaRPr lang="en-US">
              <a:ea typeface="ＭＳ Ｐゴシック" charset="-128"/>
            </a:endParaRPr>
          </a:p>
        </p:txBody>
      </p:sp>
      <p:sp>
        <p:nvSpPr>
          <p:cNvPr id="102402" name="Slide Number Placeholder 4"/>
          <p:cNvSpPr>
            <a:spLocks noGrp="1"/>
          </p:cNvSpPr>
          <p:nvPr>
            <p:ph type="sldNum" sz="quarter" idx="12"/>
          </p:nvPr>
        </p:nvSpPr>
        <p:spPr>
          <a:noFill/>
        </p:spPr>
        <p:txBody>
          <a:bodyPr/>
          <a:lstStyle/>
          <a:p>
            <a:fld id="{1B1C41B9-E0B2-483C-897C-155834843042}" type="slidenum">
              <a:rPr lang="en-US" smtClean="0"/>
              <a:pPr/>
              <a:t>44</a:t>
            </a:fld>
            <a:endParaRPr lang="en-US" smtClean="0"/>
          </a:p>
        </p:txBody>
      </p:sp>
      <p:sp>
        <p:nvSpPr>
          <p:cNvPr id="102405" name="Text Box 4"/>
          <p:cNvSpPr txBox="1">
            <a:spLocks noChangeArrowheads="1"/>
          </p:cNvSpPr>
          <p:nvPr/>
        </p:nvSpPr>
        <p:spPr bwMode="auto">
          <a:xfrm>
            <a:off x="7319963" y="1846263"/>
            <a:ext cx="184150" cy="457200"/>
          </a:xfrm>
          <a:prstGeom prst="rect">
            <a:avLst/>
          </a:prstGeom>
          <a:noFill/>
          <a:ln w="9525">
            <a:noFill/>
            <a:miter lim="800000"/>
            <a:headEnd/>
            <a:tailEnd/>
          </a:ln>
        </p:spPr>
        <p:txBody>
          <a:bodyPr wrap="none">
            <a:prstTxWarp prst="textNoShape">
              <a:avLst/>
            </a:prstTxWarp>
            <a:spAutoFit/>
          </a:bodyPr>
          <a:lstStyle/>
          <a:p>
            <a:endParaRPr lang="en-US"/>
          </a:p>
        </p:txBody>
      </p:sp>
      <p:grpSp>
        <p:nvGrpSpPr>
          <p:cNvPr id="102406" name="Group 8"/>
          <p:cNvGrpSpPr>
            <a:grpSpLocks/>
          </p:cNvGrpSpPr>
          <p:nvPr/>
        </p:nvGrpSpPr>
        <p:grpSpPr bwMode="auto">
          <a:xfrm>
            <a:off x="6840538" y="4325938"/>
            <a:ext cx="1587500" cy="1717675"/>
            <a:chOff x="4309" y="2725"/>
            <a:chExt cx="1000" cy="1082"/>
          </a:xfrm>
        </p:grpSpPr>
        <p:sp>
          <p:nvSpPr>
            <p:cNvPr id="136198" name="AutoShape 6"/>
            <p:cNvSpPr>
              <a:spLocks noChangeArrowheads="1"/>
            </p:cNvSpPr>
            <p:nvPr/>
          </p:nvSpPr>
          <p:spPr bwMode="auto">
            <a:xfrm>
              <a:off x="4309" y="2725"/>
              <a:ext cx="956" cy="1082"/>
            </a:xfrm>
            <a:prstGeom prst="foldedCorner">
              <a:avLst>
                <a:gd name="adj" fmla="val 12500"/>
              </a:avLst>
            </a:prstGeom>
            <a:solidFill>
              <a:schemeClr val="accent1"/>
            </a:solidFill>
            <a:ln w="9525">
              <a:solidFill>
                <a:schemeClr val="tx1"/>
              </a:solidFill>
              <a:round/>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sp>
          <p:nvSpPr>
            <p:cNvPr id="102408" name="Text Box 5"/>
            <p:cNvSpPr txBox="1">
              <a:spLocks noChangeArrowheads="1"/>
            </p:cNvSpPr>
            <p:nvPr/>
          </p:nvSpPr>
          <p:spPr bwMode="auto">
            <a:xfrm>
              <a:off x="4356" y="2768"/>
              <a:ext cx="953" cy="795"/>
            </a:xfrm>
            <a:prstGeom prst="rect">
              <a:avLst/>
            </a:prstGeom>
            <a:noFill/>
            <a:ln w="9525">
              <a:noFill/>
              <a:miter lim="800000"/>
              <a:headEnd/>
              <a:tailEnd/>
            </a:ln>
          </p:spPr>
          <p:txBody>
            <a:bodyPr>
              <a:prstTxWarp prst="textNoShape">
                <a:avLst/>
              </a:prstTxWarp>
              <a:spAutoFit/>
            </a:bodyPr>
            <a:lstStyle/>
            <a:p>
              <a:pPr>
                <a:spcBef>
                  <a:spcPct val="50000"/>
                </a:spcBef>
              </a:pPr>
              <a:r>
                <a:rPr lang="en-US" sz="1400">
                  <a:hlinkClick r:id="rId3"/>
                </a:rPr>
                <a:t>View IT</a:t>
              </a:r>
              <a:endParaRPr lang="en-US" sz="1400"/>
            </a:p>
            <a:p>
              <a:pPr>
                <a:spcBef>
                  <a:spcPct val="50000"/>
                </a:spcBef>
              </a:pPr>
              <a:r>
                <a:rPr lang="en-US" sz="1400"/>
                <a:t>Demonstration of modeling a head in Blender on YouTube. </a:t>
              </a:r>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p:txBody>
          <a:bodyPr/>
          <a:lstStyle/>
          <a:p>
            <a:pPr eaLnBrk="1" hangingPunct="1"/>
            <a:r>
              <a:rPr lang="en-US"/>
              <a:t>FORMULA MODELING</a:t>
            </a:r>
          </a:p>
        </p:txBody>
      </p:sp>
      <p:sp>
        <p:nvSpPr>
          <p:cNvPr id="104452" name="Rectangle 3"/>
          <p:cNvSpPr>
            <a:spLocks noGrp="1" noChangeArrowheads="1"/>
          </p:cNvSpPr>
          <p:nvPr>
            <p:ph idx="1"/>
          </p:nvPr>
        </p:nvSpPr>
        <p:spPr>
          <a:xfrm>
            <a:off x="228600" y="1428750"/>
            <a:ext cx="8229600" cy="4530725"/>
          </a:xfrm>
        </p:spPr>
        <p:txBody>
          <a:bodyPr/>
          <a:lstStyle/>
          <a:p>
            <a:pPr eaLnBrk="1" hangingPunct="1"/>
            <a:r>
              <a:rPr lang="en-US"/>
              <a:t>Creates objects by specifying mathematical formulas that are drawn by the computer. </a:t>
            </a:r>
          </a:p>
          <a:p>
            <a:pPr eaLnBrk="1" hangingPunct="1"/>
            <a:r>
              <a:rPr lang="en-US"/>
              <a:t>Requires knowledge of programming and advanced mathematics.</a:t>
            </a:r>
          </a:p>
          <a:p>
            <a:pPr lvl="1" eaLnBrk="1" hangingPunct="1"/>
            <a:endParaRPr lang="en-US">
              <a:ea typeface="ＭＳ Ｐゴシック" charset="-128"/>
            </a:endParaRPr>
          </a:p>
        </p:txBody>
      </p:sp>
      <p:sp>
        <p:nvSpPr>
          <p:cNvPr id="104450" name="Slide Number Placeholder 4"/>
          <p:cNvSpPr>
            <a:spLocks noGrp="1"/>
          </p:cNvSpPr>
          <p:nvPr>
            <p:ph type="sldNum" sz="quarter" idx="12"/>
          </p:nvPr>
        </p:nvSpPr>
        <p:spPr>
          <a:noFill/>
        </p:spPr>
        <p:txBody>
          <a:bodyPr/>
          <a:lstStyle/>
          <a:p>
            <a:fld id="{6943345F-4E66-4225-832D-83907F2B137E}" type="slidenum">
              <a:rPr lang="en-US" smtClean="0"/>
              <a:pPr/>
              <a:t>45</a:t>
            </a:fld>
            <a:endParaRPr lang="en-US" smtClean="0"/>
          </a:p>
        </p:txBody>
      </p:sp>
      <p:sp>
        <p:nvSpPr>
          <p:cNvPr id="104453" name="Text Box 4"/>
          <p:cNvSpPr txBox="1">
            <a:spLocks noChangeArrowheads="1"/>
          </p:cNvSpPr>
          <p:nvPr/>
        </p:nvSpPr>
        <p:spPr bwMode="auto">
          <a:xfrm>
            <a:off x="7319963" y="1846263"/>
            <a:ext cx="184150" cy="457200"/>
          </a:xfrm>
          <a:prstGeom prst="rect">
            <a:avLst/>
          </a:prstGeom>
          <a:noFill/>
          <a:ln w="9525">
            <a:noFill/>
            <a:miter lim="800000"/>
            <a:headEnd/>
            <a:tailEnd/>
          </a:ln>
        </p:spPr>
        <p:txBody>
          <a:bodyPr wrap="none">
            <a:prstTxWarp prst="textNoShape">
              <a:avLst/>
            </a:prstTxWarp>
            <a:spAutoFit/>
          </a:bodyPr>
          <a:lstStyle/>
          <a:p>
            <a:endParaRPr lang="en-US"/>
          </a:p>
        </p:txBody>
      </p:sp>
      <p:grpSp>
        <p:nvGrpSpPr>
          <p:cNvPr id="104454" name="Group 10"/>
          <p:cNvGrpSpPr>
            <a:grpSpLocks/>
          </p:cNvGrpSpPr>
          <p:nvPr/>
        </p:nvGrpSpPr>
        <p:grpSpPr bwMode="auto">
          <a:xfrm>
            <a:off x="2597150" y="3600450"/>
            <a:ext cx="3290888" cy="2330450"/>
            <a:chOff x="1636" y="2268"/>
            <a:chExt cx="2073" cy="1468"/>
          </a:xfrm>
        </p:grpSpPr>
        <p:pic>
          <p:nvPicPr>
            <p:cNvPr id="104455" name="Picture 8" descr="Figure 6"/>
            <p:cNvPicPr>
              <a:picLocks noChangeAspect="1" noChangeArrowheads="1"/>
            </p:cNvPicPr>
            <p:nvPr/>
          </p:nvPicPr>
          <p:blipFill>
            <a:blip r:embed="rId3"/>
            <a:srcRect/>
            <a:stretch>
              <a:fillRect/>
            </a:stretch>
          </p:blipFill>
          <p:spPr bwMode="auto">
            <a:xfrm>
              <a:off x="1724" y="2268"/>
              <a:ext cx="1875" cy="1406"/>
            </a:xfrm>
            <a:prstGeom prst="rect">
              <a:avLst/>
            </a:prstGeom>
            <a:noFill/>
            <a:ln w="9525">
              <a:noFill/>
              <a:miter lim="800000"/>
              <a:headEnd/>
              <a:tailEnd/>
            </a:ln>
          </p:spPr>
        </p:pic>
        <p:sp>
          <p:nvSpPr>
            <p:cNvPr id="138249" name="Rectangle 9"/>
            <p:cNvSpPr>
              <a:spLocks noChangeArrowheads="1"/>
            </p:cNvSpPr>
            <p:nvPr/>
          </p:nvSpPr>
          <p:spPr bwMode="auto">
            <a:xfrm>
              <a:off x="1636" y="2372"/>
              <a:ext cx="2073" cy="1364"/>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2"/>
          <p:cNvSpPr>
            <a:spLocks noGrp="1" noChangeArrowheads="1"/>
          </p:cNvSpPr>
          <p:nvPr>
            <p:ph type="title"/>
          </p:nvPr>
        </p:nvSpPr>
        <p:spPr/>
        <p:txBody>
          <a:bodyPr/>
          <a:lstStyle/>
          <a:p>
            <a:pPr eaLnBrk="1" hangingPunct="1"/>
            <a:r>
              <a:rPr lang="en-US"/>
              <a:t>STEP 2: SURFACE DEFINITION</a:t>
            </a:r>
          </a:p>
        </p:txBody>
      </p:sp>
      <p:sp>
        <p:nvSpPr>
          <p:cNvPr id="106500" name="Rectangle 3"/>
          <p:cNvSpPr>
            <a:spLocks noGrp="1" noChangeArrowheads="1"/>
          </p:cNvSpPr>
          <p:nvPr>
            <p:ph idx="1"/>
          </p:nvPr>
        </p:nvSpPr>
        <p:spPr>
          <a:xfrm>
            <a:off x="457200" y="1600200"/>
            <a:ext cx="7820025" cy="4124325"/>
          </a:xfrm>
        </p:spPr>
        <p:txBody>
          <a:bodyPr>
            <a:normAutofit fontScale="92500" lnSpcReduction="10000"/>
          </a:bodyPr>
          <a:lstStyle/>
          <a:p>
            <a:pPr eaLnBrk="1" hangingPunct="1"/>
            <a:r>
              <a:rPr lang="en-US" dirty="0"/>
              <a:t>Surface definition: where textures are applied to the model's surface.</a:t>
            </a:r>
          </a:p>
          <a:p>
            <a:pPr lvl="1" eaLnBrk="1" hangingPunct="1"/>
            <a:r>
              <a:rPr lang="en-US" dirty="0">
                <a:ea typeface="ＭＳ Ｐゴシック" charset="-128"/>
              </a:rPr>
              <a:t>Menu choices of surfaces include wood, glass, metal, skin.</a:t>
            </a:r>
          </a:p>
          <a:p>
            <a:pPr lvl="1" eaLnBrk="1" hangingPunct="1"/>
            <a:r>
              <a:rPr lang="en-US" dirty="0">
                <a:ea typeface="ＭＳ Ｐゴシック" charset="-128"/>
              </a:rPr>
              <a:t>Can vary the appearance of surfaces with color, opacity, reflectivity.</a:t>
            </a:r>
          </a:p>
          <a:p>
            <a:pPr eaLnBrk="1" hangingPunct="1"/>
            <a:r>
              <a:rPr lang="en-US" dirty="0"/>
              <a:t>Custom surfaces include:</a:t>
            </a:r>
          </a:p>
          <a:p>
            <a:pPr lvl="1" eaLnBrk="1" hangingPunct="1"/>
            <a:r>
              <a:rPr lang="en-US" dirty="0">
                <a:ea typeface="ＭＳ Ｐゴシック" charset="-128"/>
              </a:rPr>
              <a:t>Image maps</a:t>
            </a:r>
          </a:p>
          <a:p>
            <a:pPr lvl="1" eaLnBrk="1" hangingPunct="1"/>
            <a:r>
              <a:rPr lang="en-US" dirty="0" err="1">
                <a:ea typeface="ＭＳ Ｐゴシック" charset="-128"/>
              </a:rPr>
              <a:t>Bumb</a:t>
            </a:r>
            <a:r>
              <a:rPr lang="en-US" dirty="0">
                <a:ea typeface="ＭＳ Ｐゴシック" charset="-128"/>
              </a:rPr>
              <a:t> maps.</a:t>
            </a:r>
          </a:p>
        </p:txBody>
      </p:sp>
      <p:sp>
        <p:nvSpPr>
          <p:cNvPr id="106498" name="Slide Number Placeholder 4"/>
          <p:cNvSpPr>
            <a:spLocks noGrp="1"/>
          </p:cNvSpPr>
          <p:nvPr>
            <p:ph type="sldNum" sz="quarter" idx="12"/>
          </p:nvPr>
        </p:nvSpPr>
        <p:spPr>
          <a:noFill/>
        </p:spPr>
        <p:txBody>
          <a:bodyPr/>
          <a:lstStyle/>
          <a:p>
            <a:fld id="{8E14FC40-9B5B-46B0-983D-495785271254}" type="slidenum">
              <a:rPr lang="en-US" smtClean="0"/>
              <a:pPr/>
              <a:t>46</a:t>
            </a:fld>
            <a:endParaRPr lang="en-US" smtClean="0"/>
          </a:p>
        </p:txBody>
      </p:sp>
      <p:grpSp>
        <p:nvGrpSpPr>
          <p:cNvPr id="106501" name="Group 8"/>
          <p:cNvGrpSpPr>
            <a:grpSpLocks/>
          </p:cNvGrpSpPr>
          <p:nvPr/>
        </p:nvGrpSpPr>
        <p:grpSpPr bwMode="auto">
          <a:xfrm>
            <a:off x="3743325" y="4724400"/>
            <a:ext cx="2554288" cy="1298575"/>
            <a:chOff x="2700" y="2918"/>
            <a:chExt cx="1609" cy="818"/>
          </a:xfrm>
        </p:grpSpPr>
        <p:pic>
          <p:nvPicPr>
            <p:cNvPr id="106505" name="Picture 5" descr="Figure 6"/>
            <p:cNvPicPr>
              <a:picLocks noChangeAspect="1" noChangeArrowheads="1"/>
            </p:cNvPicPr>
            <p:nvPr/>
          </p:nvPicPr>
          <p:blipFill>
            <a:blip r:embed="rId3"/>
            <a:srcRect/>
            <a:stretch>
              <a:fillRect/>
            </a:stretch>
          </p:blipFill>
          <p:spPr bwMode="auto">
            <a:xfrm>
              <a:off x="2835" y="2979"/>
              <a:ext cx="1415" cy="708"/>
            </a:xfrm>
            <a:prstGeom prst="rect">
              <a:avLst/>
            </a:prstGeom>
            <a:noFill/>
            <a:ln w="9525">
              <a:noFill/>
              <a:miter lim="800000"/>
              <a:headEnd/>
              <a:tailEnd/>
            </a:ln>
          </p:spPr>
        </p:pic>
        <p:sp>
          <p:nvSpPr>
            <p:cNvPr id="140294" name="Rectangle 6"/>
            <p:cNvSpPr>
              <a:spLocks noChangeArrowheads="1"/>
            </p:cNvSpPr>
            <p:nvPr/>
          </p:nvSpPr>
          <p:spPr bwMode="auto">
            <a:xfrm>
              <a:off x="2700" y="2918"/>
              <a:ext cx="1609" cy="818"/>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grpSp>
        <p:nvGrpSpPr>
          <p:cNvPr id="106502" name="Group 9"/>
          <p:cNvGrpSpPr>
            <a:grpSpLocks/>
          </p:cNvGrpSpPr>
          <p:nvPr/>
        </p:nvGrpSpPr>
        <p:grpSpPr bwMode="auto">
          <a:xfrm>
            <a:off x="6794500" y="3932238"/>
            <a:ext cx="1312863" cy="2043112"/>
            <a:chOff x="4573" y="2467"/>
            <a:chExt cx="827" cy="1287"/>
          </a:xfrm>
        </p:grpSpPr>
        <p:pic>
          <p:nvPicPr>
            <p:cNvPr id="106503" name="Picture 4" descr="Figure 6"/>
            <p:cNvPicPr>
              <a:picLocks noChangeAspect="1" noChangeArrowheads="1"/>
            </p:cNvPicPr>
            <p:nvPr/>
          </p:nvPicPr>
          <p:blipFill>
            <a:blip r:embed="rId4"/>
            <a:srcRect/>
            <a:stretch>
              <a:fillRect/>
            </a:stretch>
          </p:blipFill>
          <p:spPr bwMode="auto">
            <a:xfrm>
              <a:off x="4593" y="2467"/>
              <a:ext cx="797" cy="1275"/>
            </a:xfrm>
            <a:prstGeom prst="rect">
              <a:avLst/>
            </a:prstGeom>
            <a:noFill/>
            <a:ln w="9525">
              <a:noFill/>
              <a:miter lim="800000"/>
              <a:headEnd/>
              <a:tailEnd/>
            </a:ln>
          </p:spPr>
        </p:pic>
        <p:sp>
          <p:nvSpPr>
            <p:cNvPr id="140295" name="Rectangle 7"/>
            <p:cNvSpPr>
              <a:spLocks noChangeArrowheads="1"/>
            </p:cNvSpPr>
            <p:nvPr/>
          </p:nvSpPr>
          <p:spPr bwMode="auto">
            <a:xfrm>
              <a:off x="4573" y="2472"/>
              <a:ext cx="827" cy="1282"/>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2"/>
          <p:cNvSpPr>
            <a:spLocks noGrp="1" noChangeArrowheads="1"/>
          </p:cNvSpPr>
          <p:nvPr>
            <p:ph type="title"/>
          </p:nvPr>
        </p:nvSpPr>
        <p:spPr/>
        <p:txBody>
          <a:bodyPr/>
          <a:lstStyle/>
          <a:p>
            <a:pPr eaLnBrk="1" hangingPunct="1"/>
            <a:r>
              <a:rPr lang="en-US"/>
              <a:t>STEP 3: SCENE COMPOSITION</a:t>
            </a:r>
          </a:p>
        </p:txBody>
      </p:sp>
      <p:sp>
        <p:nvSpPr>
          <p:cNvPr id="108548" name="Rectangle 3"/>
          <p:cNvSpPr>
            <a:spLocks noGrp="1" noChangeArrowheads="1"/>
          </p:cNvSpPr>
          <p:nvPr>
            <p:ph idx="1"/>
          </p:nvPr>
        </p:nvSpPr>
        <p:spPr/>
        <p:txBody>
          <a:bodyPr>
            <a:normAutofit lnSpcReduction="10000"/>
          </a:bodyPr>
          <a:lstStyle/>
          <a:p>
            <a:pPr eaLnBrk="1" hangingPunct="1"/>
            <a:r>
              <a:rPr lang="en-US"/>
              <a:t>Objects are arranged, backgrounds introduced, environmental effects added, and lighting established.</a:t>
            </a:r>
          </a:p>
          <a:p>
            <a:pPr eaLnBrk="1" hangingPunct="1"/>
            <a:r>
              <a:rPr lang="en-US"/>
              <a:t>Lighting choices in a scene include:</a:t>
            </a:r>
          </a:p>
          <a:p>
            <a:pPr lvl="1" eaLnBrk="1" hangingPunct="1">
              <a:lnSpc>
                <a:spcPct val="75000"/>
              </a:lnSpc>
            </a:pPr>
            <a:r>
              <a:rPr lang="en-US">
                <a:ea typeface="ＭＳ Ｐゴシック" charset="-128"/>
              </a:rPr>
              <a:t>Omni lights</a:t>
            </a:r>
          </a:p>
          <a:p>
            <a:pPr lvl="1" eaLnBrk="1" hangingPunct="1">
              <a:lnSpc>
                <a:spcPct val="75000"/>
              </a:lnSpc>
            </a:pPr>
            <a:r>
              <a:rPr lang="en-US">
                <a:ea typeface="ＭＳ Ｐゴシック" charset="-128"/>
              </a:rPr>
              <a:t>Directional lights</a:t>
            </a:r>
          </a:p>
          <a:p>
            <a:pPr lvl="1" eaLnBrk="1" hangingPunct="1">
              <a:lnSpc>
                <a:spcPct val="75000"/>
              </a:lnSpc>
            </a:pPr>
            <a:r>
              <a:rPr lang="en-US">
                <a:ea typeface="ＭＳ Ｐゴシック" charset="-128"/>
              </a:rPr>
              <a:t>Spot lights</a:t>
            </a:r>
          </a:p>
          <a:p>
            <a:pPr lvl="1" eaLnBrk="1" hangingPunct="1">
              <a:lnSpc>
                <a:spcPct val="75000"/>
              </a:lnSpc>
            </a:pPr>
            <a:r>
              <a:rPr lang="en-US">
                <a:ea typeface="ＭＳ Ｐゴシック" charset="-128"/>
              </a:rPr>
              <a:t>Volumetric light.</a:t>
            </a:r>
          </a:p>
          <a:p>
            <a:pPr eaLnBrk="1" hangingPunct="1"/>
            <a:r>
              <a:rPr lang="en-US"/>
              <a:t>Adjust lighting with brightness, color, and attenuation.</a:t>
            </a:r>
          </a:p>
          <a:p>
            <a:pPr lvl="1" eaLnBrk="1" hangingPunct="1"/>
            <a:endParaRPr lang="en-US">
              <a:ea typeface="ＭＳ Ｐゴシック" charset="-128"/>
            </a:endParaRPr>
          </a:p>
        </p:txBody>
      </p:sp>
      <p:sp>
        <p:nvSpPr>
          <p:cNvPr id="108546" name="Slide Number Placeholder 4"/>
          <p:cNvSpPr>
            <a:spLocks noGrp="1"/>
          </p:cNvSpPr>
          <p:nvPr>
            <p:ph type="sldNum" sz="quarter" idx="12"/>
          </p:nvPr>
        </p:nvSpPr>
        <p:spPr>
          <a:noFill/>
        </p:spPr>
        <p:txBody>
          <a:bodyPr/>
          <a:lstStyle/>
          <a:p>
            <a:fld id="{49B0DB5A-EE15-4FDB-B3F7-34A363AA02A8}" type="slidenum">
              <a:rPr lang="en-US" smtClean="0"/>
              <a:pPr/>
              <a:t>47</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p:txBody>
          <a:bodyPr/>
          <a:lstStyle/>
          <a:p>
            <a:pPr eaLnBrk="1" hangingPunct="1"/>
            <a:r>
              <a:rPr lang="en-US"/>
              <a:t>STEP 4: RENDERING</a:t>
            </a:r>
          </a:p>
        </p:txBody>
      </p:sp>
      <p:sp>
        <p:nvSpPr>
          <p:cNvPr id="110596" name="Rectangle 3"/>
          <p:cNvSpPr>
            <a:spLocks noGrp="1" noChangeArrowheads="1"/>
          </p:cNvSpPr>
          <p:nvPr>
            <p:ph idx="1"/>
          </p:nvPr>
        </p:nvSpPr>
        <p:spPr/>
        <p:txBody>
          <a:bodyPr/>
          <a:lstStyle/>
          <a:p>
            <a:pPr eaLnBrk="1" hangingPunct="1"/>
            <a:r>
              <a:rPr lang="en-US"/>
              <a:t>Computer creates the scenes specified by the artist.</a:t>
            </a:r>
          </a:p>
          <a:p>
            <a:pPr eaLnBrk="1" hangingPunct="1"/>
            <a:r>
              <a:rPr lang="en-US"/>
              <a:t>Two main approaches:</a:t>
            </a:r>
          </a:p>
          <a:p>
            <a:pPr lvl="1" eaLnBrk="1" hangingPunct="1"/>
            <a:r>
              <a:rPr lang="en-US">
                <a:ea typeface="ＭＳ Ｐゴシック" charset="-128"/>
              </a:rPr>
              <a:t>Pre-rendering</a:t>
            </a:r>
          </a:p>
          <a:p>
            <a:pPr lvl="2" eaLnBrk="1" hangingPunct="1"/>
            <a:r>
              <a:rPr lang="en-US">
                <a:ea typeface="ＭＳ Ｐゴシック" charset="-128"/>
              </a:rPr>
              <a:t>Used primarily for still graphics, animation, and video with limited interactivity.</a:t>
            </a:r>
          </a:p>
          <a:p>
            <a:pPr lvl="1" eaLnBrk="1" hangingPunct="1"/>
            <a:r>
              <a:rPr lang="en-US">
                <a:ea typeface="ＭＳ Ｐゴシック" charset="-128"/>
              </a:rPr>
              <a:t>Real-time rendering</a:t>
            </a:r>
          </a:p>
          <a:p>
            <a:pPr lvl="2" eaLnBrk="1" hangingPunct="1"/>
            <a:r>
              <a:rPr lang="en-US">
                <a:ea typeface="ＭＳ Ｐゴシック" charset="-128"/>
              </a:rPr>
              <a:t>Used for highly interactive 3-D applications such as video games.</a:t>
            </a:r>
          </a:p>
          <a:p>
            <a:pPr eaLnBrk="1" hangingPunct="1"/>
            <a:endParaRPr lang="en-US"/>
          </a:p>
        </p:txBody>
      </p:sp>
      <p:sp>
        <p:nvSpPr>
          <p:cNvPr id="110594" name="Slide Number Placeholder 4"/>
          <p:cNvSpPr>
            <a:spLocks noGrp="1"/>
          </p:cNvSpPr>
          <p:nvPr>
            <p:ph type="sldNum" sz="quarter" idx="12"/>
          </p:nvPr>
        </p:nvSpPr>
        <p:spPr>
          <a:noFill/>
        </p:spPr>
        <p:txBody>
          <a:bodyPr/>
          <a:lstStyle/>
          <a:p>
            <a:fld id="{2A3ABA73-371D-49FA-B06A-F33036E2BC6A}" type="slidenum">
              <a:rPr lang="en-US" smtClean="0"/>
              <a:pPr/>
              <a:t>48</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ChangeArrowheads="1"/>
          </p:cNvSpPr>
          <p:nvPr>
            <p:ph type="title"/>
          </p:nvPr>
        </p:nvSpPr>
        <p:spPr/>
        <p:txBody>
          <a:bodyPr/>
          <a:lstStyle/>
          <a:p>
            <a:pPr eaLnBrk="1" hangingPunct="1"/>
            <a:r>
              <a:rPr lang="en-US"/>
              <a:t>RENDERING </a:t>
            </a:r>
            <a:r>
              <a:rPr lang="en-US" sz="2800" i="1"/>
              <a:t>(cont.)</a:t>
            </a:r>
          </a:p>
        </p:txBody>
      </p:sp>
      <p:sp>
        <p:nvSpPr>
          <p:cNvPr id="112644" name="Rectangle 3"/>
          <p:cNvSpPr>
            <a:spLocks noGrp="1" noChangeArrowheads="1"/>
          </p:cNvSpPr>
          <p:nvPr>
            <p:ph idx="1"/>
          </p:nvPr>
        </p:nvSpPr>
        <p:spPr/>
        <p:txBody>
          <a:bodyPr/>
          <a:lstStyle/>
          <a:p>
            <a:pPr eaLnBrk="1" hangingPunct="1"/>
            <a:r>
              <a:rPr lang="en-US"/>
              <a:t>Forms of rendering to create test scenes in 3-D graphics:</a:t>
            </a:r>
          </a:p>
          <a:p>
            <a:pPr lvl="1" eaLnBrk="1" hangingPunct="1"/>
            <a:r>
              <a:rPr lang="en-US">
                <a:ea typeface="ＭＳ Ｐゴシック" charset="-128"/>
              </a:rPr>
              <a:t>Wire frame rendering </a:t>
            </a:r>
          </a:p>
          <a:p>
            <a:pPr lvl="2" eaLnBrk="1" hangingPunct="1"/>
            <a:r>
              <a:rPr lang="en-US">
                <a:ea typeface="ＭＳ Ｐゴシック" charset="-128"/>
              </a:rPr>
              <a:t>A series of lines used to define the shape of an object without defining its surface.</a:t>
            </a:r>
          </a:p>
          <a:p>
            <a:pPr lvl="2" eaLnBrk="1" hangingPunct="1"/>
            <a:r>
              <a:rPr lang="en-US">
                <a:ea typeface="ＭＳ Ｐゴシック" charset="-128"/>
              </a:rPr>
              <a:t>Useful to test the basic geometry and placement of an object.</a:t>
            </a:r>
          </a:p>
          <a:p>
            <a:pPr lvl="2" eaLnBrk="1" hangingPunct="1"/>
            <a:endParaRPr lang="en-US">
              <a:ea typeface="ＭＳ Ｐゴシック" charset="-128"/>
            </a:endParaRPr>
          </a:p>
        </p:txBody>
      </p:sp>
      <p:sp>
        <p:nvSpPr>
          <p:cNvPr id="112642" name="Slide Number Placeholder 4"/>
          <p:cNvSpPr>
            <a:spLocks noGrp="1"/>
          </p:cNvSpPr>
          <p:nvPr>
            <p:ph type="sldNum" sz="quarter" idx="12"/>
          </p:nvPr>
        </p:nvSpPr>
        <p:spPr>
          <a:noFill/>
        </p:spPr>
        <p:txBody>
          <a:bodyPr/>
          <a:lstStyle/>
          <a:p>
            <a:fld id="{BE3E5803-0BCB-4F23-9BFF-B7B185332E1D}" type="slidenum">
              <a:rPr lang="en-US" smtClean="0"/>
              <a:pPr/>
              <a:t>49</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eaLnBrk="1" hangingPunct="1"/>
            <a:r>
              <a:rPr lang="en-US"/>
              <a:t>TRADITIONAL GRAPHICS</a:t>
            </a:r>
          </a:p>
        </p:txBody>
      </p:sp>
      <p:sp>
        <p:nvSpPr>
          <p:cNvPr id="22532" name="Rectangle 3"/>
          <p:cNvSpPr>
            <a:spLocks noGrp="1" noChangeArrowheads="1"/>
          </p:cNvSpPr>
          <p:nvPr>
            <p:ph idx="1"/>
          </p:nvPr>
        </p:nvSpPr>
        <p:spPr/>
        <p:txBody>
          <a:bodyPr/>
          <a:lstStyle/>
          <a:p>
            <a:pPr eaLnBrk="1" hangingPunct="1"/>
            <a:r>
              <a:rPr lang="en-US"/>
              <a:t>Contone image</a:t>
            </a:r>
          </a:p>
          <a:p>
            <a:pPr lvl="1" eaLnBrk="1" hangingPunct="1"/>
            <a:r>
              <a:rPr lang="en-US">
                <a:ea typeface="ＭＳ Ｐゴシック" charset="-128"/>
              </a:rPr>
              <a:t>Composed of continuously varying shades of color.</a:t>
            </a:r>
          </a:p>
          <a:p>
            <a:pPr eaLnBrk="1" hangingPunct="1"/>
            <a:r>
              <a:rPr lang="en-US"/>
              <a:t>Line art </a:t>
            </a:r>
          </a:p>
          <a:p>
            <a:pPr lvl="1" eaLnBrk="1" hangingPunct="1"/>
            <a:r>
              <a:rPr lang="en-US">
                <a:ea typeface="ＭＳ Ｐゴシック" charset="-128"/>
              </a:rPr>
              <a:t>Combinations of lines to create images.</a:t>
            </a:r>
          </a:p>
          <a:p>
            <a:pPr lvl="1" eaLnBrk="1" hangingPunct="1"/>
            <a:r>
              <a:rPr lang="en-US">
                <a:ea typeface="ＭＳ Ｐゴシック" charset="-128"/>
              </a:rPr>
              <a:t>Uses only two colors.</a:t>
            </a:r>
          </a:p>
        </p:txBody>
      </p:sp>
      <p:sp>
        <p:nvSpPr>
          <p:cNvPr id="22530" name="Slide Number Placeholder 4"/>
          <p:cNvSpPr>
            <a:spLocks noGrp="1"/>
          </p:cNvSpPr>
          <p:nvPr>
            <p:ph type="sldNum" sz="quarter" idx="12"/>
          </p:nvPr>
        </p:nvSpPr>
        <p:spPr>
          <a:noFill/>
        </p:spPr>
        <p:txBody>
          <a:bodyPr/>
          <a:lstStyle/>
          <a:p>
            <a:fld id="{C9A136F6-1F5B-4E19-B7BA-BCA0F765318A}" type="slidenum">
              <a:rPr lang="en-US" smtClean="0"/>
              <a:pPr/>
              <a:t>5</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1" name="Rectangle 2"/>
          <p:cNvSpPr>
            <a:spLocks noGrp="1" noChangeArrowheads="1"/>
          </p:cNvSpPr>
          <p:nvPr>
            <p:ph type="title"/>
          </p:nvPr>
        </p:nvSpPr>
        <p:spPr/>
        <p:txBody>
          <a:bodyPr/>
          <a:lstStyle/>
          <a:p>
            <a:pPr eaLnBrk="1" hangingPunct="1"/>
            <a:r>
              <a:rPr lang="en-US"/>
              <a:t>RENDERING </a:t>
            </a:r>
            <a:r>
              <a:rPr lang="en-US" sz="2800" i="1"/>
              <a:t>(cont.)</a:t>
            </a:r>
            <a:endParaRPr lang="en-US"/>
          </a:p>
        </p:txBody>
      </p:sp>
      <p:sp>
        <p:nvSpPr>
          <p:cNvPr id="114692" name="Rectangle 3"/>
          <p:cNvSpPr>
            <a:spLocks noGrp="1" noChangeArrowheads="1"/>
          </p:cNvSpPr>
          <p:nvPr>
            <p:ph idx="1"/>
          </p:nvPr>
        </p:nvSpPr>
        <p:spPr>
          <a:xfrm>
            <a:off x="0" y="1600200"/>
            <a:ext cx="7105650" cy="4530725"/>
          </a:xfrm>
        </p:spPr>
        <p:txBody>
          <a:bodyPr>
            <a:normAutofit lnSpcReduction="10000"/>
          </a:bodyPr>
          <a:lstStyle/>
          <a:p>
            <a:pPr eaLnBrk="1" hangingPunct="1"/>
            <a:r>
              <a:rPr lang="en-US"/>
              <a:t>Surface rendering applies lighting and shaders to the object.</a:t>
            </a:r>
          </a:p>
          <a:p>
            <a:pPr lvl="1" eaLnBrk="1" hangingPunct="1"/>
            <a:r>
              <a:rPr lang="en-US">
                <a:solidFill>
                  <a:srgbClr val="FF5A14"/>
                </a:solidFill>
                <a:ea typeface="ＭＳ Ｐゴシック" charset="-128"/>
              </a:rPr>
              <a:t>Flat shaders</a:t>
            </a:r>
            <a:r>
              <a:rPr lang="en-US">
                <a:ea typeface="ＭＳ Ｐゴシック" charset="-128"/>
              </a:rPr>
              <a:t>, has imperfections but a fast render process.</a:t>
            </a:r>
          </a:p>
          <a:p>
            <a:pPr lvl="1" eaLnBrk="1" hangingPunct="1"/>
            <a:r>
              <a:rPr lang="en-US">
                <a:solidFill>
                  <a:srgbClr val="FF5A14"/>
                </a:solidFill>
                <a:ea typeface="ＭＳ Ｐゴシック" charset="-128"/>
              </a:rPr>
              <a:t>Smooth shaders</a:t>
            </a:r>
            <a:r>
              <a:rPr lang="en-US">
                <a:ea typeface="ＭＳ Ｐゴシック" charset="-128"/>
              </a:rPr>
              <a:t>, better quality surface. </a:t>
            </a:r>
          </a:p>
          <a:p>
            <a:pPr lvl="1" eaLnBrk="1" hangingPunct="1"/>
            <a:r>
              <a:rPr lang="en-US">
                <a:solidFill>
                  <a:srgbClr val="FF5A14"/>
                </a:solidFill>
                <a:ea typeface="ＭＳ Ｐゴシック" charset="-128"/>
              </a:rPr>
              <a:t>Ray tracing</a:t>
            </a:r>
            <a:r>
              <a:rPr lang="en-US">
                <a:ea typeface="ＭＳ Ｐゴシック" charset="-128"/>
              </a:rPr>
              <a:t>, traces each ray of light as it interacts with objects on a scene.</a:t>
            </a:r>
          </a:p>
          <a:p>
            <a:pPr lvl="1" eaLnBrk="1" hangingPunct="1"/>
            <a:r>
              <a:rPr lang="en-US">
                <a:solidFill>
                  <a:srgbClr val="FF5A14"/>
                </a:solidFill>
                <a:ea typeface="ＭＳ Ｐゴシック" charset="-128"/>
              </a:rPr>
              <a:t>Radiosity</a:t>
            </a:r>
            <a:r>
              <a:rPr lang="en-US">
                <a:ea typeface="ＭＳ Ｐゴシック" charset="-128"/>
              </a:rPr>
              <a:t>, recreates the changes that result from interaction of different wavelengths of light.</a:t>
            </a:r>
          </a:p>
          <a:p>
            <a:pPr eaLnBrk="1" hangingPunct="1"/>
            <a:endParaRPr lang="en-US"/>
          </a:p>
        </p:txBody>
      </p:sp>
      <p:sp>
        <p:nvSpPr>
          <p:cNvPr id="114690" name="Slide Number Placeholder 4"/>
          <p:cNvSpPr>
            <a:spLocks noGrp="1"/>
          </p:cNvSpPr>
          <p:nvPr>
            <p:ph type="sldNum" sz="quarter" idx="12"/>
          </p:nvPr>
        </p:nvSpPr>
        <p:spPr>
          <a:noFill/>
        </p:spPr>
        <p:txBody>
          <a:bodyPr/>
          <a:lstStyle/>
          <a:p>
            <a:fld id="{5111D9D4-1EC5-443C-AD00-E9385CCB28A1}" type="slidenum">
              <a:rPr lang="en-US" smtClean="0"/>
              <a:pPr/>
              <a:t>50</a:t>
            </a:fld>
            <a:endParaRPr lang="en-US" smtClean="0"/>
          </a:p>
        </p:txBody>
      </p:sp>
      <p:grpSp>
        <p:nvGrpSpPr>
          <p:cNvPr id="114693" name="Group 6"/>
          <p:cNvGrpSpPr>
            <a:grpSpLocks/>
          </p:cNvGrpSpPr>
          <p:nvPr/>
        </p:nvGrpSpPr>
        <p:grpSpPr bwMode="auto">
          <a:xfrm>
            <a:off x="7204075" y="1031875"/>
            <a:ext cx="1771650" cy="4895850"/>
            <a:chOff x="4410" y="600"/>
            <a:chExt cx="1116" cy="3084"/>
          </a:xfrm>
        </p:grpSpPr>
        <p:pic>
          <p:nvPicPr>
            <p:cNvPr id="114694" name="Picture 4" descr="Figure 6"/>
            <p:cNvPicPr>
              <a:picLocks noChangeAspect="1" noChangeArrowheads="1"/>
            </p:cNvPicPr>
            <p:nvPr/>
          </p:nvPicPr>
          <p:blipFill>
            <a:blip r:embed="rId3"/>
            <a:srcRect/>
            <a:stretch>
              <a:fillRect/>
            </a:stretch>
          </p:blipFill>
          <p:spPr bwMode="auto">
            <a:xfrm>
              <a:off x="4485" y="649"/>
              <a:ext cx="991" cy="2964"/>
            </a:xfrm>
            <a:prstGeom prst="rect">
              <a:avLst/>
            </a:prstGeom>
            <a:noFill/>
            <a:ln w="9525">
              <a:noFill/>
              <a:miter lim="800000"/>
              <a:headEnd/>
              <a:tailEnd/>
            </a:ln>
          </p:spPr>
        </p:pic>
        <p:sp>
          <p:nvSpPr>
            <p:cNvPr id="147461" name="Rectangle 5"/>
            <p:cNvSpPr>
              <a:spLocks noChangeArrowheads="1"/>
            </p:cNvSpPr>
            <p:nvPr/>
          </p:nvSpPr>
          <p:spPr bwMode="auto">
            <a:xfrm>
              <a:off x="4410" y="600"/>
              <a:ext cx="1116" cy="3084"/>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2"/>
          <p:cNvSpPr>
            <a:spLocks noGrp="1" noChangeArrowheads="1"/>
          </p:cNvSpPr>
          <p:nvPr>
            <p:ph type="title"/>
          </p:nvPr>
        </p:nvSpPr>
        <p:spPr/>
        <p:txBody>
          <a:bodyPr/>
          <a:lstStyle/>
          <a:p>
            <a:pPr eaLnBrk="1" hangingPunct="1"/>
            <a:r>
              <a:rPr lang="en-US"/>
              <a:t>FINAL RENDER</a:t>
            </a:r>
          </a:p>
        </p:txBody>
      </p:sp>
      <p:sp>
        <p:nvSpPr>
          <p:cNvPr id="116740" name="Rectangle 3"/>
          <p:cNvSpPr>
            <a:spLocks noGrp="1" noChangeArrowheads="1"/>
          </p:cNvSpPr>
          <p:nvPr>
            <p:ph idx="1"/>
          </p:nvPr>
        </p:nvSpPr>
        <p:spPr/>
        <p:txBody>
          <a:bodyPr/>
          <a:lstStyle/>
          <a:p>
            <a:pPr eaLnBrk="1" hangingPunct="1"/>
            <a:r>
              <a:rPr lang="en-US"/>
              <a:t>Final rendering translates 3-D information to a 2-D image.</a:t>
            </a:r>
          </a:p>
          <a:p>
            <a:pPr eaLnBrk="1" hangingPunct="1"/>
            <a:r>
              <a:rPr lang="en-US">
                <a:solidFill>
                  <a:srgbClr val="FF5A14"/>
                </a:solidFill>
              </a:rPr>
              <a:t>Rendering engines</a:t>
            </a:r>
            <a:r>
              <a:rPr lang="en-US"/>
              <a:t> apply effects to the finished product such as shadows, reflections, bumps, transparencies and lighting considerations.</a:t>
            </a:r>
          </a:p>
          <a:p>
            <a:pPr eaLnBrk="1" hangingPunct="1"/>
            <a:r>
              <a:rPr lang="en-US"/>
              <a:t>Successful rendering requires processing power, time, and artistic talent.</a:t>
            </a:r>
          </a:p>
        </p:txBody>
      </p:sp>
      <p:sp>
        <p:nvSpPr>
          <p:cNvPr id="116738" name="Slide Number Placeholder 4"/>
          <p:cNvSpPr>
            <a:spLocks noGrp="1"/>
          </p:cNvSpPr>
          <p:nvPr>
            <p:ph type="sldNum" sz="quarter" idx="12"/>
          </p:nvPr>
        </p:nvSpPr>
        <p:spPr>
          <a:noFill/>
        </p:spPr>
        <p:txBody>
          <a:bodyPr/>
          <a:lstStyle/>
          <a:p>
            <a:fld id="{19AEF1E4-AEBA-4E1C-B06A-0253B68279B0}" type="slidenum">
              <a:rPr lang="en-US" smtClean="0"/>
              <a:pPr/>
              <a:t>51</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2"/>
          <p:cNvSpPr>
            <a:spLocks noGrp="1" noChangeArrowheads="1"/>
          </p:cNvSpPr>
          <p:nvPr>
            <p:ph type="title"/>
          </p:nvPr>
        </p:nvSpPr>
        <p:spPr/>
        <p:txBody>
          <a:bodyPr/>
          <a:lstStyle/>
          <a:p>
            <a:pPr eaLnBrk="1" hangingPunct="1"/>
            <a:r>
              <a:rPr lang="en-US"/>
              <a:t>CREATING WORLDS</a:t>
            </a:r>
          </a:p>
        </p:txBody>
      </p:sp>
      <p:sp>
        <p:nvSpPr>
          <p:cNvPr id="118788" name="Rectangle 3"/>
          <p:cNvSpPr>
            <a:spLocks noGrp="1" noChangeArrowheads="1"/>
          </p:cNvSpPr>
          <p:nvPr>
            <p:ph idx="1"/>
          </p:nvPr>
        </p:nvSpPr>
        <p:spPr/>
        <p:txBody>
          <a:bodyPr/>
          <a:lstStyle/>
          <a:p>
            <a:pPr eaLnBrk="1" hangingPunct="1"/>
            <a:r>
              <a:rPr lang="en-US"/>
              <a:t>3-D graphics are powerful tools to create reproductions of the world around us.</a:t>
            </a:r>
          </a:p>
          <a:p>
            <a:pPr eaLnBrk="1" hangingPunct="1"/>
            <a:r>
              <a:rPr lang="en-US"/>
              <a:t>Fantasy worlds come alive with creative artists and software applications such as Maya, Blender, Zbrush, 3-D StudioMax.</a:t>
            </a:r>
          </a:p>
          <a:p>
            <a:pPr lvl="1" eaLnBrk="1" hangingPunct="1"/>
            <a:r>
              <a:rPr lang="en-US">
                <a:ea typeface="ＭＳ Ｐゴシック" charset="-128"/>
              </a:rPr>
              <a:t>Check it out at </a:t>
            </a:r>
            <a:r>
              <a:rPr lang="en-US">
                <a:ea typeface="ＭＳ Ｐゴシック" charset="-128"/>
                <a:hlinkClick r:id="rId3"/>
              </a:rPr>
              <a:t>Second Life</a:t>
            </a:r>
            <a:r>
              <a:rPr lang="en-US">
                <a:ea typeface="ＭＳ Ｐゴシック" charset="-128"/>
              </a:rPr>
              <a:t>.</a:t>
            </a:r>
          </a:p>
          <a:p>
            <a:pPr lvl="1" eaLnBrk="1" hangingPunct="1"/>
            <a:r>
              <a:rPr lang="en-US">
                <a:ea typeface="ＭＳ Ｐゴシック" charset="-128"/>
              </a:rPr>
              <a:t>Education in a </a:t>
            </a:r>
            <a:r>
              <a:rPr lang="en-US">
                <a:ea typeface="ＭＳ Ｐゴシック" charset="-128"/>
                <a:hlinkClick r:id="rId4"/>
              </a:rPr>
              <a:t>virtual world</a:t>
            </a:r>
            <a:r>
              <a:rPr lang="en-US">
                <a:ea typeface="ＭＳ Ｐゴシック" charset="-128"/>
              </a:rPr>
              <a:t>.</a:t>
            </a:r>
          </a:p>
          <a:p>
            <a:pPr eaLnBrk="1" hangingPunct="1"/>
            <a:endParaRPr lang="en-US"/>
          </a:p>
        </p:txBody>
      </p:sp>
      <p:sp>
        <p:nvSpPr>
          <p:cNvPr id="118786" name="Slide Number Placeholder 4"/>
          <p:cNvSpPr>
            <a:spLocks noGrp="1"/>
          </p:cNvSpPr>
          <p:nvPr>
            <p:ph type="sldNum" sz="quarter" idx="12"/>
          </p:nvPr>
        </p:nvSpPr>
        <p:spPr>
          <a:noFill/>
        </p:spPr>
        <p:txBody>
          <a:bodyPr/>
          <a:lstStyle/>
          <a:p>
            <a:fld id="{00742B3D-D427-4499-8714-BADF4A93DA62}" type="slidenum">
              <a:rPr lang="en-US" smtClean="0"/>
              <a:pPr/>
              <a:t>52</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2"/>
          <p:cNvSpPr>
            <a:spLocks noGrp="1" noChangeArrowheads="1"/>
          </p:cNvSpPr>
          <p:nvPr>
            <p:ph type="title"/>
          </p:nvPr>
        </p:nvSpPr>
        <p:spPr>
          <a:xfrm>
            <a:off x="457200" y="347663"/>
            <a:ext cx="8229600" cy="1143000"/>
          </a:xfrm>
        </p:spPr>
        <p:txBody>
          <a:bodyPr/>
          <a:lstStyle/>
          <a:p>
            <a:pPr eaLnBrk="1" hangingPunct="1"/>
            <a:r>
              <a:rPr lang="en-US"/>
              <a:t>GUIDELINES FOR USING</a:t>
            </a:r>
            <a:br>
              <a:rPr lang="en-US"/>
            </a:br>
            <a:r>
              <a:rPr lang="en-US"/>
              <a:t>            GRAPHICS IN MULTIMEDIA</a:t>
            </a:r>
          </a:p>
        </p:txBody>
      </p:sp>
      <p:sp>
        <p:nvSpPr>
          <p:cNvPr id="120836" name="Rectangle 3"/>
          <p:cNvSpPr>
            <a:spLocks noGrp="1" noChangeArrowheads="1"/>
          </p:cNvSpPr>
          <p:nvPr>
            <p:ph sz="half" idx="1"/>
          </p:nvPr>
        </p:nvSpPr>
        <p:spPr>
          <a:xfrm>
            <a:off x="228600" y="1960563"/>
            <a:ext cx="4038600" cy="4170362"/>
          </a:xfrm>
        </p:spPr>
        <p:txBody>
          <a:bodyPr/>
          <a:lstStyle/>
          <a:p>
            <a:pPr marL="533400" indent="-533400" eaLnBrk="1" hangingPunct="1">
              <a:lnSpc>
                <a:spcPct val="100000"/>
              </a:lnSpc>
              <a:buClr>
                <a:schemeClr val="hlink"/>
              </a:buClr>
              <a:buFont typeface="Arial" charset="0"/>
              <a:buAutoNum type="arabicPeriod"/>
            </a:pPr>
            <a:r>
              <a:rPr lang="en-US"/>
              <a:t>Identify purpose of the graphic.</a:t>
            </a:r>
          </a:p>
          <a:p>
            <a:pPr marL="533400" indent="-533400" eaLnBrk="1" hangingPunct="1">
              <a:lnSpc>
                <a:spcPct val="100000"/>
              </a:lnSpc>
              <a:buClr>
                <a:schemeClr val="hlink"/>
              </a:buClr>
              <a:buFont typeface="Arial" charset="0"/>
              <a:buAutoNum type="arabicPeriod"/>
            </a:pPr>
            <a:r>
              <a:rPr lang="en-US"/>
              <a:t>Choose best format for each image.</a:t>
            </a:r>
          </a:p>
          <a:p>
            <a:pPr marL="533400" indent="-533400" eaLnBrk="1" hangingPunct="1">
              <a:lnSpc>
                <a:spcPct val="100000"/>
              </a:lnSpc>
              <a:buClr>
                <a:schemeClr val="hlink"/>
              </a:buClr>
              <a:buFont typeface="Arial" charset="0"/>
              <a:buAutoNum type="arabicPeriod"/>
            </a:pPr>
            <a:r>
              <a:rPr lang="en-US"/>
              <a:t>Match graphic design to purpose.</a:t>
            </a:r>
          </a:p>
          <a:p>
            <a:pPr marL="533400" indent="-533400" eaLnBrk="1" hangingPunct="1">
              <a:lnSpc>
                <a:spcPct val="100000"/>
              </a:lnSpc>
              <a:buClr>
                <a:schemeClr val="hlink"/>
              </a:buClr>
              <a:buFont typeface="Arial" charset="0"/>
              <a:buAutoNum type="arabicPeriod"/>
            </a:pPr>
            <a:r>
              <a:rPr lang="en-US"/>
              <a:t>Locate graphics.</a:t>
            </a:r>
          </a:p>
        </p:txBody>
      </p:sp>
      <p:sp>
        <p:nvSpPr>
          <p:cNvPr id="120837" name="Rectangle 4"/>
          <p:cNvSpPr>
            <a:spLocks noGrp="1" noChangeArrowheads="1"/>
          </p:cNvSpPr>
          <p:nvPr>
            <p:ph sz="half" idx="2"/>
          </p:nvPr>
        </p:nvSpPr>
        <p:spPr>
          <a:xfrm>
            <a:off x="4419600" y="2120900"/>
            <a:ext cx="4459288" cy="4010025"/>
          </a:xfrm>
        </p:spPr>
        <p:txBody>
          <a:bodyPr/>
          <a:lstStyle/>
          <a:p>
            <a:pPr marL="533400" indent="-533400" eaLnBrk="1" hangingPunct="1">
              <a:lnSpc>
                <a:spcPct val="100000"/>
              </a:lnSpc>
              <a:buClr>
                <a:schemeClr val="hlink"/>
              </a:buClr>
              <a:buFont typeface="Arial" charset="0"/>
              <a:buAutoNum type="arabicPeriod" startAt="5"/>
            </a:pPr>
            <a:r>
              <a:rPr lang="en-US"/>
              <a:t>Preserve image quality.</a:t>
            </a:r>
          </a:p>
          <a:p>
            <a:pPr marL="533400" indent="-533400" eaLnBrk="1" hangingPunct="1">
              <a:lnSpc>
                <a:spcPct val="100000"/>
              </a:lnSpc>
              <a:buClr>
                <a:schemeClr val="hlink"/>
              </a:buClr>
              <a:buFont typeface="Arial" charset="0"/>
              <a:buAutoNum type="arabicPeriod" startAt="5"/>
            </a:pPr>
            <a:r>
              <a:rPr lang="en-US"/>
              <a:t>Economize. </a:t>
            </a:r>
          </a:p>
          <a:p>
            <a:pPr marL="533400" indent="-533400" eaLnBrk="1" hangingPunct="1">
              <a:lnSpc>
                <a:spcPct val="100000"/>
              </a:lnSpc>
              <a:buClr>
                <a:schemeClr val="hlink"/>
              </a:buClr>
              <a:buFont typeface="Arial" charset="0"/>
              <a:buAutoNum type="arabicPeriod" startAt="5"/>
            </a:pPr>
            <a:r>
              <a:rPr lang="en-US"/>
              <a:t>Organize and store graphics files for later use.</a:t>
            </a:r>
          </a:p>
        </p:txBody>
      </p:sp>
      <p:sp>
        <p:nvSpPr>
          <p:cNvPr id="120834" name="Slide Number Placeholder 5"/>
          <p:cNvSpPr>
            <a:spLocks noGrp="1"/>
          </p:cNvSpPr>
          <p:nvPr>
            <p:ph type="sldNum" sz="quarter" idx="12"/>
          </p:nvPr>
        </p:nvSpPr>
        <p:spPr>
          <a:noFill/>
        </p:spPr>
        <p:txBody>
          <a:bodyPr/>
          <a:lstStyle/>
          <a:p>
            <a:fld id="{BF748C30-662E-499B-B108-668E98BC423C}" type="slidenum">
              <a:rPr lang="en-US" smtClean="0"/>
              <a:pPr/>
              <a:t>53</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3" name="Rectangle 2"/>
          <p:cNvSpPr>
            <a:spLocks noGrp="1" noChangeArrowheads="1"/>
          </p:cNvSpPr>
          <p:nvPr>
            <p:ph type="title"/>
          </p:nvPr>
        </p:nvSpPr>
        <p:spPr/>
        <p:txBody>
          <a:bodyPr/>
          <a:lstStyle/>
          <a:p>
            <a:pPr eaLnBrk="1" hangingPunct="1"/>
            <a:r>
              <a:rPr lang="en-US"/>
              <a:t>WRAP UP</a:t>
            </a:r>
          </a:p>
        </p:txBody>
      </p:sp>
      <p:sp>
        <p:nvSpPr>
          <p:cNvPr id="122884" name="Rectangle 3"/>
          <p:cNvSpPr>
            <a:spLocks noGrp="1" noChangeArrowheads="1"/>
          </p:cNvSpPr>
          <p:nvPr>
            <p:ph idx="1"/>
          </p:nvPr>
        </p:nvSpPr>
        <p:spPr/>
        <p:txBody>
          <a:bodyPr/>
          <a:lstStyle/>
          <a:p>
            <a:pPr eaLnBrk="1" hangingPunct="1"/>
            <a:r>
              <a:rPr lang="en-US"/>
              <a:t>Traditional graphics characteristics.</a:t>
            </a:r>
          </a:p>
          <a:p>
            <a:pPr lvl="1" eaLnBrk="1" hangingPunct="1"/>
            <a:r>
              <a:rPr lang="en-US">
                <a:ea typeface="ＭＳ Ｐゴシック" charset="-128"/>
              </a:rPr>
              <a:t>Contones and Line Art.</a:t>
            </a:r>
          </a:p>
          <a:p>
            <a:pPr lvl="1" eaLnBrk="1" hangingPunct="1"/>
            <a:r>
              <a:rPr lang="en-US">
                <a:ea typeface="ＭＳ Ｐゴシック" charset="-128"/>
              </a:rPr>
              <a:t>Image Reproduction techniques.</a:t>
            </a:r>
          </a:p>
          <a:p>
            <a:pPr eaLnBrk="1" hangingPunct="1"/>
            <a:r>
              <a:rPr lang="en-US"/>
              <a:t>2-D computer graphics.</a:t>
            </a:r>
          </a:p>
          <a:p>
            <a:pPr lvl="1" eaLnBrk="1" hangingPunct="1"/>
            <a:r>
              <a:rPr lang="en-US">
                <a:ea typeface="ＭＳ Ｐゴシック" charset="-128"/>
              </a:rPr>
              <a:t>Bitmapped and Vector graphics.</a:t>
            </a:r>
          </a:p>
          <a:p>
            <a:pPr lvl="1" eaLnBrk="1" hangingPunct="1"/>
            <a:r>
              <a:rPr lang="en-US">
                <a:ea typeface="ＭＳ Ｐゴシック" charset="-128"/>
              </a:rPr>
              <a:t>Features &amp; sources of bitmapped graphics.</a:t>
            </a:r>
          </a:p>
          <a:p>
            <a:pPr lvl="1" eaLnBrk="1" hangingPunct="1"/>
            <a:r>
              <a:rPr lang="en-US">
                <a:ea typeface="ＭＳ Ｐゴシック" charset="-128"/>
              </a:rPr>
              <a:t>Features of vector graphics.</a:t>
            </a:r>
          </a:p>
          <a:p>
            <a:pPr eaLnBrk="1" hangingPunct="1"/>
            <a:r>
              <a:rPr lang="en-US"/>
              <a:t>3-D computer graphics.</a:t>
            </a:r>
          </a:p>
          <a:p>
            <a:pPr lvl="1" eaLnBrk="1" hangingPunct="1"/>
            <a:r>
              <a:rPr lang="en-US">
                <a:ea typeface="ＭＳ Ｐゴシック" charset="-128"/>
              </a:rPr>
              <a:t>Steps to create 3-D images.</a:t>
            </a:r>
          </a:p>
        </p:txBody>
      </p:sp>
      <p:sp>
        <p:nvSpPr>
          <p:cNvPr id="122882" name="Slide Number Placeholder 4"/>
          <p:cNvSpPr>
            <a:spLocks noGrp="1"/>
          </p:cNvSpPr>
          <p:nvPr>
            <p:ph type="sldNum" sz="quarter" idx="12"/>
          </p:nvPr>
        </p:nvSpPr>
        <p:spPr>
          <a:noFill/>
        </p:spPr>
        <p:txBody>
          <a:bodyPr/>
          <a:lstStyle/>
          <a:p>
            <a:fld id="{657DAE44-A6E7-4BCF-87CD-8A3D083F5261}" type="slidenum">
              <a:rPr lang="en-US" smtClean="0"/>
              <a:pPr/>
              <a:t>54</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2"/>
          <p:cNvSpPr>
            <a:spLocks noGrp="1" noChangeArrowheads="1"/>
          </p:cNvSpPr>
          <p:nvPr>
            <p:ph type="title"/>
          </p:nvPr>
        </p:nvSpPr>
        <p:spPr/>
        <p:txBody>
          <a:bodyPr/>
          <a:lstStyle/>
          <a:p>
            <a:pPr eaLnBrk="1" hangingPunct="1"/>
            <a:r>
              <a:rPr lang="en-US"/>
              <a:t>KEY TERM CHECK UP:</a:t>
            </a:r>
          </a:p>
        </p:txBody>
      </p:sp>
      <p:sp>
        <p:nvSpPr>
          <p:cNvPr id="124931" name="Slide Number Placeholder 3"/>
          <p:cNvSpPr>
            <a:spLocks noGrp="1"/>
          </p:cNvSpPr>
          <p:nvPr>
            <p:ph type="sldNum" sz="quarter" idx="12"/>
          </p:nvPr>
        </p:nvSpPr>
        <p:spPr>
          <a:noFill/>
        </p:spPr>
        <p:txBody>
          <a:bodyPr/>
          <a:lstStyle/>
          <a:p>
            <a:fld id="{5971F446-E8AD-4389-A130-7BE5C309462B}" type="slidenum">
              <a:rPr lang="en-US" smtClean="0"/>
              <a:pPr/>
              <a:t>55</a:t>
            </a:fld>
            <a:endParaRPr lang="en-US" smtClean="0"/>
          </a:p>
        </p:txBody>
      </p:sp>
      <p:grpSp>
        <p:nvGrpSpPr>
          <p:cNvPr id="124933" name="Group 6"/>
          <p:cNvGrpSpPr>
            <a:grpSpLocks/>
          </p:cNvGrpSpPr>
          <p:nvPr/>
        </p:nvGrpSpPr>
        <p:grpSpPr bwMode="auto">
          <a:xfrm>
            <a:off x="552450" y="1185863"/>
            <a:ext cx="7867650" cy="5062537"/>
            <a:chOff x="348" y="747"/>
            <a:chExt cx="4956" cy="3189"/>
          </a:xfrm>
        </p:grpSpPr>
        <p:graphicFrame>
          <p:nvGraphicFramePr>
            <p:cNvPr id="124930" name="Object 2"/>
            <p:cNvGraphicFramePr>
              <a:graphicFrameLocks noChangeAspect="1"/>
            </p:cNvGraphicFramePr>
            <p:nvPr/>
          </p:nvGraphicFramePr>
          <p:xfrm>
            <a:off x="348" y="831"/>
            <a:ext cx="4956" cy="3105"/>
          </p:xfrm>
          <a:graphic>
            <a:graphicData uri="http://schemas.openxmlformats.org/presentationml/2006/ole">
              <mc:AlternateContent xmlns:mc="http://schemas.openxmlformats.org/markup-compatibility/2006">
                <mc:Choice xmlns:v="urn:schemas-microsoft-com:vml" Requires="v">
                  <p:oleObj spid="_x0000_s124933" name="Document" r:id="rId5" imgW="5858256" imgH="4218432" progId="Word.Document.8">
                    <p:embed/>
                  </p:oleObj>
                </mc:Choice>
                <mc:Fallback>
                  <p:oleObj name="Document" r:id="rId5" imgW="5858256" imgH="4218432" progId="Word.Documen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8" y="831"/>
                          <a:ext cx="4956" cy="31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05" name="Rectangle 5"/>
            <p:cNvSpPr>
              <a:spLocks noChangeArrowheads="1"/>
            </p:cNvSpPr>
            <p:nvPr/>
          </p:nvSpPr>
          <p:spPr bwMode="auto">
            <a:xfrm>
              <a:off x="375" y="747"/>
              <a:ext cx="4888" cy="3085"/>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r>
              <a:rPr lang="en-US"/>
              <a:t>TRADITIONAL GRAPHICS</a:t>
            </a:r>
          </a:p>
        </p:txBody>
      </p:sp>
      <p:sp>
        <p:nvSpPr>
          <p:cNvPr id="24580" name="Rectangle 3"/>
          <p:cNvSpPr>
            <a:spLocks noGrp="1" noChangeArrowheads="1"/>
          </p:cNvSpPr>
          <p:nvPr>
            <p:ph idx="1"/>
          </p:nvPr>
        </p:nvSpPr>
        <p:spPr/>
        <p:txBody>
          <a:bodyPr>
            <a:normAutofit fontScale="92500" lnSpcReduction="10000"/>
          </a:bodyPr>
          <a:lstStyle/>
          <a:p>
            <a:pPr eaLnBrk="1" hangingPunct="1"/>
            <a:r>
              <a:rPr lang="en-US"/>
              <a:t>Black and white image reproduction.</a:t>
            </a:r>
          </a:p>
          <a:p>
            <a:pPr lvl="1" eaLnBrk="1" hangingPunct="1"/>
            <a:r>
              <a:rPr lang="en-US">
                <a:ea typeface="ＭＳ Ｐゴシック" charset="-128"/>
              </a:rPr>
              <a:t>Images are made with a series of ink dots.</a:t>
            </a:r>
          </a:p>
          <a:p>
            <a:pPr lvl="1" eaLnBrk="1" hangingPunct="1"/>
            <a:r>
              <a:rPr lang="en-US">
                <a:solidFill>
                  <a:srgbClr val="FF5A14"/>
                </a:solidFill>
                <a:ea typeface="ＭＳ Ｐゴシック" charset="-128"/>
              </a:rPr>
              <a:t>Linescreen,</a:t>
            </a:r>
            <a:r>
              <a:rPr lang="en-US">
                <a:ea typeface="ＭＳ Ｐゴシック" charset="-128"/>
              </a:rPr>
              <a:t> or lines per inch, designates the size of the dots and quality of resulting image.</a:t>
            </a:r>
          </a:p>
          <a:p>
            <a:pPr lvl="2" eaLnBrk="1" hangingPunct="1"/>
            <a:r>
              <a:rPr lang="en-US">
                <a:ea typeface="ＭＳ Ｐゴシック" charset="-128"/>
              </a:rPr>
              <a:t>150 lpi better quality than 85 lpi.</a:t>
            </a:r>
          </a:p>
          <a:p>
            <a:pPr lvl="1" eaLnBrk="1" hangingPunct="1"/>
            <a:r>
              <a:rPr lang="en-US">
                <a:solidFill>
                  <a:srgbClr val="FF5A14"/>
                </a:solidFill>
                <a:ea typeface="ＭＳ Ｐゴシック" charset="-128"/>
              </a:rPr>
              <a:t>Halftones </a:t>
            </a:r>
            <a:r>
              <a:rPr lang="en-US">
                <a:ea typeface="ＭＳ Ｐゴシック" charset="-128"/>
              </a:rPr>
              <a:t>form image by </a:t>
            </a:r>
            <a:br>
              <a:rPr lang="en-US">
                <a:ea typeface="ＭＳ Ｐゴシック" charset="-128"/>
              </a:rPr>
            </a:br>
            <a:r>
              <a:rPr lang="en-US">
                <a:ea typeface="ＭＳ Ｐゴシック" charset="-128"/>
              </a:rPr>
              <a:t>clustering the ink dots.</a:t>
            </a:r>
          </a:p>
          <a:p>
            <a:pPr lvl="2" eaLnBrk="1" hangingPunct="1"/>
            <a:r>
              <a:rPr lang="en-US">
                <a:ea typeface="ＭＳ Ｐゴシック" charset="-128"/>
              </a:rPr>
              <a:t>Tight cluster of black and white </a:t>
            </a:r>
            <a:br>
              <a:rPr lang="en-US">
                <a:ea typeface="ＭＳ Ｐゴシック" charset="-128"/>
              </a:rPr>
            </a:br>
            <a:r>
              <a:rPr lang="en-US">
                <a:ea typeface="ＭＳ Ｐゴシック" charset="-128"/>
              </a:rPr>
              <a:t>dots create dark gray.</a:t>
            </a:r>
          </a:p>
          <a:p>
            <a:pPr lvl="2" eaLnBrk="1" hangingPunct="1"/>
            <a:r>
              <a:rPr lang="en-US">
                <a:ea typeface="ＭＳ Ｐゴシック" charset="-128"/>
              </a:rPr>
              <a:t>Loose clusters create </a:t>
            </a:r>
            <a:br>
              <a:rPr lang="en-US">
                <a:ea typeface="ＭＳ Ｐゴシック" charset="-128"/>
              </a:rPr>
            </a:br>
            <a:r>
              <a:rPr lang="en-US">
                <a:ea typeface="ＭＳ Ｐゴシック" charset="-128"/>
              </a:rPr>
              <a:t>lighter tones of gray.</a:t>
            </a:r>
          </a:p>
        </p:txBody>
      </p:sp>
      <p:sp>
        <p:nvSpPr>
          <p:cNvPr id="24578" name="Slide Number Placeholder 4"/>
          <p:cNvSpPr>
            <a:spLocks noGrp="1"/>
          </p:cNvSpPr>
          <p:nvPr>
            <p:ph type="sldNum" sz="quarter" idx="12"/>
          </p:nvPr>
        </p:nvSpPr>
        <p:spPr>
          <a:noFill/>
        </p:spPr>
        <p:txBody>
          <a:bodyPr/>
          <a:lstStyle/>
          <a:p>
            <a:fld id="{066D9277-ED7A-499E-84B3-D6DA58602278}" type="slidenum">
              <a:rPr lang="en-US" smtClean="0"/>
              <a:pPr/>
              <a:t>6</a:t>
            </a:fld>
            <a:endParaRPr lang="en-US" smtClean="0"/>
          </a:p>
        </p:txBody>
      </p:sp>
      <p:grpSp>
        <p:nvGrpSpPr>
          <p:cNvPr id="24581" name="Group 6"/>
          <p:cNvGrpSpPr>
            <a:grpSpLocks/>
          </p:cNvGrpSpPr>
          <p:nvPr/>
        </p:nvGrpSpPr>
        <p:grpSpPr bwMode="auto">
          <a:xfrm>
            <a:off x="5818188" y="3506788"/>
            <a:ext cx="2940050" cy="2543175"/>
            <a:chOff x="3792" y="2256"/>
            <a:chExt cx="2064" cy="1632"/>
          </a:xfrm>
        </p:grpSpPr>
        <p:pic>
          <p:nvPicPr>
            <p:cNvPr id="24582" name="Picture 4" descr="Figure 6"/>
            <p:cNvPicPr>
              <a:picLocks noChangeAspect="1" noChangeArrowheads="1"/>
            </p:cNvPicPr>
            <p:nvPr/>
          </p:nvPicPr>
          <p:blipFill>
            <a:blip r:embed="rId3"/>
            <a:srcRect/>
            <a:stretch>
              <a:fillRect/>
            </a:stretch>
          </p:blipFill>
          <p:spPr bwMode="auto">
            <a:xfrm>
              <a:off x="3888" y="2348"/>
              <a:ext cx="1872" cy="1492"/>
            </a:xfrm>
            <a:prstGeom prst="rect">
              <a:avLst/>
            </a:prstGeom>
            <a:noFill/>
            <a:ln w="9525">
              <a:noFill/>
              <a:miter lim="800000"/>
              <a:headEnd/>
              <a:tailEnd/>
            </a:ln>
          </p:spPr>
        </p:pic>
        <p:sp>
          <p:nvSpPr>
            <p:cNvPr id="60421" name="Rectangle 5"/>
            <p:cNvSpPr>
              <a:spLocks noChangeArrowheads="1"/>
            </p:cNvSpPr>
            <p:nvPr/>
          </p:nvSpPr>
          <p:spPr bwMode="auto">
            <a:xfrm>
              <a:off x="3792" y="2256"/>
              <a:ext cx="2064" cy="1632"/>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US"/>
              <a:t>TRADITIONAL GRAPHICS	</a:t>
            </a:r>
          </a:p>
        </p:txBody>
      </p:sp>
      <p:sp>
        <p:nvSpPr>
          <p:cNvPr id="26628" name="Rectangle 3"/>
          <p:cNvSpPr>
            <a:spLocks noGrp="1" noChangeArrowheads="1"/>
          </p:cNvSpPr>
          <p:nvPr>
            <p:ph idx="1"/>
          </p:nvPr>
        </p:nvSpPr>
        <p:spPr/>
        <p:txBody>
          <a:bodyPr/>
          <a:lstStyle/>
          <a:p>
            <a:pPr eaLnBrk="1" hangingPunct="1"/>
            <a:r>
              <a:rPr lang="en-US"/>
              <a:t>Color image reproduction.</a:t>
            </a:r>
          </a:p>
          <a:p>
            <a:pPr lvl="1" eaLnBrk="1" hangingPunct="1"/>
            <a:r>
              <a:rPr lang="en-US">
                <a:ea typeface="ＭＳ Ｐゴシック" charset="-128"/>
              </a:rPr>
              <a:t>Use a series of four-color dots of transparent inks.</a:t>
            </a:r>
          </a:p>
          <a:p>
            <a:pPr eaLnBrk="1" hangingPunct="1"/>
            <a:r>
              <a:rPr lang="en-US">
                <a:solidFill>
                  <a:srgbClr val="FF5A14"/>
                </a:solidFill>
              </a:rPr>
              <a:t>CYMK</a:t>
            </a:r>
          </a:p>
          <a:p>
            <a:pPr lvl="1" eaLnBrk="1" hangingPunct="1"/>
            <a:r>
              <a:rPr lang="en-US">
                <a:ea typeface="ＭＳ Ｐゴシック" charset="-128"/>
              </a:rPr>
              <a:t>Cyan, magenta, yellow, and a key </a:t>
            </a:r>
            <a:br>
              <a:rPr lang="en-US">
                <a:ea typeface="ＭＳ Ｐゴシック" charset="-128"/>
              </a:rPr>
            </a:br>
            <a:r>
              <a:rPr lang="en-US">
                <a:ea typeface="ＭＳ Ｐゴシック" charset="-128"/>
              </a:rPr>
              <a:t>color usually black.</a:t>
            </a:r>
          </a:p>
          <a:p>
            <a:pPr lvl="1" eaLnBrk="1" hangingPunct="1"/>
            <a:r>
              <a:rPr lang="en-US">
                <a:ea typeface="ＭＳ Ｐゴシック" charset="-128"/>
              </a:rPr>
              <a:t>Small dots of color combinations </a:t>
            </a:r>
            <a:br>
              <a:rPr lang="en-US">
                <a:ea typeface="ＭＳ Ｐゴシック" charset="-128"/>
              </a:rPr>
            </a:br>
            <a:r>
              <a:rPr lang="en-US">
                <a:ea typeface="ＭＳ Ｐゴシック" charset="-128"/>
              </a:rPr>
              <a:t>can reproduce many different colors.</a:t>
            </a:r>
          </a:p>
          <a:p>
            <a:pPr lvl="1" eaLnBrk="1" hangingPunct="1">
              <a:buFont typeface="Wingdings" charset="2"/>
              <a:buNone/>
            </a:pPr>
            <a:endParaRPr lang="en-US">
              <a:ea typeface="ＭＳ Ｐゴシック" charset="-128"/>
            </a:endParaRPr>
          </a:p>
          <a:p>
            <a:pPr lvl="1" eaLnBrk="1" hangingPunct="1">
              <a:buFont typeface="Wingdings" charset="2"/>
              <a:buNone/>
            </a:pPr>
            <a:endParaRPr lang="en-US">
              <a:ea typeface="ＭＳ Ｐゴシック" charset="-128"/>
            </a:endParaRPr>
          </a:p>
        </p:txBody>
      </p:sp>
      <p:sp>
        <p:nvSpPr>
          <p:cNvPr id="26626" name="Slide Number Placeholder 4"/>
          <p:cNvSpPr>
            <a:spLocks noGrp="1"/>
          </p:cNvSpPr>
          <p:nvPr>
            <p:ph type="sldNum" sz="quarter" idx="12"/>
          </p:nvPr>
        </p:nvSpPr>
        <p:spPr>
          <a:noFill/>
        </p:spPr>
        <p:txBody>
          <a:bodyPr/>
          <a:lstStyle/>
          <a:p>
            <a:fld id="{F58C47F5-668B-4854-AFDD-C0481BE1C4CF}" type="slidenum">
              <a:rPr lang="en-US" smtClean="0"/>
              <a:pPr/>
              <a:t>7</a:t>
            </a:fld>
            <a:endParaRPr lang="en-US" smtClean="0"/>
          </a:p>
        </p:txBody>
      </p:sp>
      <p:grpSp>
        <p:nvGrpSpPr>
          <p:cNvPr id="26629" name="Group 6"/>
          <p:cNvGrpSpPr>
            <a:grpSpLocks/>
          </p:cNvGrpSpPr>
          <p:nvPr/>
        </p:nvGrpSpPr>
        <p:grpSpPr bwMode="auto">
          <a:xfrm>
            <a:off x="7081838" y="3016250"/>
            <a:ext cx="1524000" cy="3048000"/>
            <a:chOff x="4656" y="816"/>
            <a:chExt cx="960" cy="1920"/>
          </a:xfrm>
        </p:grpSpPr>
        <p:pic>
          <p:nvPicPr>
            <p:cNvPr id="26630" name="Picture 4" descr="Figure 6"/>
            <p:cNvPicPr>
              <a:picLocks noChangeAspect="1" noChangeArrowheads="1"/>
            </p:cNvPicPr>
            <p:nvPr/>
          </p:nvPicPr>
          <p:blipFill>
            <a:blip r:embed="rId3"/>
            <a:srcRect/>
            <a:stretch>
              <a:fillRect/>
            </a:stretch>
          </p:blipFill>
          <p:spPr bwMode="auto">
            <a:xfrm>
              <a:off x="4752" y="912"/>
              <a:ext cx="795" cy="1726"/>
            </a:xfrm>
            <a:prstGeom prst="rect">
              <a:avLst/>
            </a:prstGeom>
            <a:noFill/>
            <a:ln w="9525">
              <a:noFill/>
              <a:miter lim="800000"/>
              <a:headEnd/>
              <a:tailEnd/>
            </a:ln>
          </p:spPr>
        </p:pic>
        <p:sp>
          <p:nvSpPr>
            <p:cNvPr id="62469" name="Rectangle 5"/>
            <p:cNvSpPr>
              <a:spLocks noChangeArrowheads="1"/>
            </p:cNvSpPr>
            <p:nvPr/>
          </p:nvSpPr>
          <p:spPr bwMode="auto">
            <a:xfrm>
              <a:off x="4656" y="816"/>
              <a:ext cx="960" cy="1920"/>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1026"/>
          <p:cNvSpPr>
            <a:spLocks noGrp="1" noChangeArrowheads="1"/>
          </p:cNvSpPr>
          <p:nvPr>
            <p:ph type="title"/>
          </p:nvPr>
        </p:nvSpPr>
        <p:spPr/>
        <p:txBody>
          <a:bodyPr/>
          <a:lstStyle/>
          <a:p>
            <a:pPr eaLnBrk="1" hangingPunct="1"/>
            <a:r>
              <a:rPr lang="en-US"/>
              <a:t>COLOR REPRODUCTION</a:t>
            </a:r>
          </a:p>
        </p:txBody>
      </p:sp>
      <p:sp>
        <p:nvSpPr>
          <p:cNvPr id="28676" name="Rectangle 1027"/>
          <p:cNvSpPr>
            <a:spLocks noGrp="1" noChangeArrowheads="1"/>
          </p:cNvSpPr>
          <p:nvPr>
            <p:ph idx="1"/>
          </p:nvPr>
        </p:nvSpPr>
        <p:spPr/>
        <p:txBody>
          <a:bodyPr/>
          <a:lstStyle/>
          <a:p>
            <a:pPr eaLnBrk="1" hangingPunct="1">
              <a:lnSpc>
                <a:spcPct val="75000"/>
              </a:lnSpc>
            </a:pPr>
            <a:r>
              <a:rPr lang="en-US" sz="2800"/>
              <a:t>Color images on printed surface are formed using </a:t>
            </a:r>
            <a:r>
              <a:rPr lang="en-US" sz="2800">
                <a:solidFill>
                  <a:srgbClr val="FF5A14"/>
                </a:solidFill>
              </a:rPr>
              <a:t>subtractive</a:t>
            </a:r>
            <a:r>
              <a:rPr lang="en-US" sz="2800"/>
              <a:t> process.</a:t>
            </a:r>
          </a:p>
          <a:p>
            <a:pPr lvl="2" eaLnBrk="1" hangingPunct="1">
              <a:lnSpc>
                <a:spcPct val="75000"/>
              </a:lnSpc>
            </a:pPr>
            <a:r>
              <a:rPr lang="en-US" sz="2100">
                <a:ea typeface="ＭＳ Ｐゴシック" charset="-128"/>
              </a:rPr>
              <a:t>Light is reflected from the printed surface.</a:t>
            </a:r>
          </a:p>
          <a:p>
            <a:pPr lvl="2" eaLnBrk="1" hangingPunct="1">
              <a:lnSpc>
                <a:spcPct val="75000"/>
              </a:lnSpc>
            </a:pPr>
            <a:r>
              <a:rPr lang="en-US" sz="2100">
                <a:ea typeface="ＭＳ Ｐゴシック" charset="-128"/>
              </a:rPr>
              <a:t>Pigments that form image absorb some of the colors.</a:t>
            </a:r>
          </a:p>
          <a:p>
            <a:pPr lvl="2" eaLnBrk="1" hangingPunct="1">
              <a:lnSpc>
                <a:spcPct val="75000"/>
              </a:lnSpc>
            </a:pPr>
            <a:r>
              <a:rPr lang="en-US" sz="2100">
                <a:ea typeface="ＭＳ Ｐゴシック" charset="-128"/>
              </a:rPr>
              <a:t>Remaining colors reach the eye to produce image.</a:t>
            </a:r>
          </a:p>
          <a:p>
            <a:pPr eaLnBrk="1" hangingPunct="1">
              <a:lnSpc>
                <a:spcPct val="75000"/>
              </a:lnSpc>
            </a:pPr>
            <a:r>
              <a:rPr lang="en-US" sz="2800"/>
              <a:t>Color images on computer monitor use </a:t>
            </a:r>
            <a:r>
              <a:rPr lang="en-US" sz="2800">
                <a:solidFill>
                  <a:srgbClr val="FF5A14"/>
                </a:solidFill>
              </a:rPr>
              <a:t>additive</a:t>
            </a:r>
            <a:r>
              <a:rPr lang="en-US" sz="2800"/>
              <a:t> process.</a:t>
            </a:r>
          </a:p>
          <a:p>
            <a:pPr lvl="2" eaLnBrk="1" hangingPunct="1">
              <a:lnSpc>
                <a:spcPct val="75000"/>
              </a:lnSpc>
            </a:pPr>
            <a:r>
              <a:rPr lang="en-US" sz="2100">
                <a:ea typeface="ＭＳ Ｐゴシック" charset="-128"/>
              </a:rPr>
              <a:t>Varying amounts of Red, Green, and Blue light are added together to create the color.</a:t>
            </a:r>
          </a:p>
          <a:p>
            <a:pPr eaLnBrk="1" hangingPunct="1">
              <a:lnSpc>
                <a:spcPct val="75000"/>
              </a:lnSpc>
            </a:pPr>
            <a:r>
              <a:rPr lang="en-US" sz="2800"/>
              <a:t>Graphic artists convert from RGB(additive) color models to CMYK model if image is printed.</a:t>
            </a:r>
          </a:p>
          <a:p>
            <a:pPr lvl="1" eaLnBrk="1" hangingPunct="1">
              <a:lnSpc>
                <a:spcPct val="75000"/>
              </a:lnSpc>
            </a:pPr>
            <a:endParaRPr lang="en-US" sz="2300">
              <a:ea typeface="ＭＳ Ｐゴシック" charset="-128"/>
            </a:endParaRPr>
          </a:p>
        </p:txBody>
      </p:sp>
      <p:sp>
        <p:nvSpPr>
          <p:cNvPr id="28674" name="Slide Number Placeholder 4"/>
          <p:cNvSpPr>
            <a:spLocks noGrp="1"/>
          </p:cNvSpPr>
          <p:nvPr>
            <p:ph type="sldNum" sz="quarter" idx="12"/>
          </p:nvPr>
        </p:nvSpPr>
        <p:spPr>
          <a:noFill/>
        </p:spPr>
        <p:txBody>
          <a:bodyPr/>
          <a:lstStyle/>
          <a:p>
            <a:fld id="{845C39B3-028B-4C40-B177-98FD7E94E3DA}" type="slidenum">
              <a:rPr lang="en-US" smtClean="0"/>
              <a:pPr/>
              <a:t>8</a:t>
            </a:fld>
            <a:endParaRPr lang="en-US"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pPr eaLnBrk="1" hangingPunct="1"/>
            <a:r>
              <a:rPr lang="en-US"/>
              <a:t>2-D COMPUTER GRAPHICS 	</a:t>
            </a:r>
            <a:endParaRPr lang="en-US" sz="3500"/>
          </a:p>
        </p:txBody>
      </p:sp>
      <p:sp>
        <p:nvSpPr>
          <p:cNvPr id="30722" name="Slide Number Placeholder 3"/>
          <p:cNvSpPr>
            <a:spLocks noGrp="1"/>
          </p:cNvSpPr>
          <p:nvPr>
            <p:ph type="sldNum" sz="quarter" idx="12"/>
          </p:nvPr>
        </p:nvSpPr>
        <p:spPr>
          <a:noFill/>
        </p:spPr>
        <p:txBody>
          <a:bodyPr/>
          <a:lstStyle/>
          <a:p>
            <a:fld id="{9D7856A6-B854-4661-95E2-1D79876B1799}" type="slidenum">
              <a:rPr lang="en-US" smtClean="0"/>
              <a:pPr/>
              <a:t>9</a:t>
            </a:fld>
            <a:endParaRPr lang="en-US" smtClean="0"/>
          </a:p>
        </p:txBody>
      </p:sp>
      <p:sp>
        <p:nvSpPr>
          <p:cNvPr id="30724" name="Rectangle 3"/>
          <p:cNvSpPr>
            <a:spLocks noGrp="1" noChangeArrowheads="1"/>
          </p:cNvSpPr>
          <p:nvPr>
            <p:ph type="subTitle" idx="4294967295"/>
          </p:nvPr>
        </p:nvSpPr>
        <p:spPr>
          <a:xfrm>
            <a:off x="2438400" y="3505200"/>
            <a:ext cx="6705600" cy="990600"/>
          </a:xfrm>
        </p:spPr>
        <p:txBody>
          <a:bodyPr>
            <a:normAutofit fontScale="92500" lnSpcReduction="20000"/>
          </a:bodyPr>
          <a:lstStyle/>
          <a:p>
            <a:pPr marL="457200" lvl="1" indent="0" algn="r" eaLnBrk="1" hangingPunct="1">
              <a:buFont typeface="Wingdings" charset="2"/>
              <a:buNone/>
            </a:pPr>
            <a:r>
              <a:rPr lang="en-US" sz="3200" dirty="0">
                <a:ea typeface="ＭＳ Ｐゴシック" charset="-128"/>
              </a:rPr>
              <a:t>BITMAPPED IMAGES &amp;</a:t>
            </a:r>
          </a:p>
          <a:p>
            <a:pPr marL="457200" lvl="1" indent="0" algn="r" eaLnBrk="1" hangingPunct="1">
              <a:buFont typeface="Wingdings" charset="2"/>
              <a:buNone/>
            </a:pPr>
            <a:r>
              <a:rPr lang="en-US" sz="3200" dirty="0">
                <a:ea typeface="ＭＳ Ｐゴシック" charset="-128"/>
              </a:rPr>
              <a:t>VECTOR DRAWN GRAPHICS</a:t>
            </a:r>
            <a:endParaRPr lang="en-US" sz="2300" dirty="0">
              <a:ea typeface="ＭＳ Ｐゴシック" charset="-128"/>
            </a:endParaRPr>
          </a:p>
        </p:txBody>
      </p:sp>
      <p:grpSp>
        <p:nvGrpSpPr>
          <p:cNvPr id="30725" name="Group 6"/>
          <p:cNvGrpSpPr>
            <a:grpSpLocks/>
          </p:cNvGrpSpPr>
          <p:nvPr/>
        </p:nvGrpSpPr>
        <p:grpSpPr bwMode="auto">
          <a:xfrm>
            <a:off x="381000" y="2743200"/>
            <a:ext cx="2743200" cy="3124200"/>
            <a:chOff x="144" y="768"/>
            <a:chExt cx="1728" cy="1968"/>
          </a:xfrm>
        </p:grpSpPr>
        <p:pic>
          <p:nvPicPr>
            <p:cNvPr id="30726" name="Picture 4" descr="Figure 6"/>
            <p:cNvPicPr>
              <a:picLocks noChangeAspect="1" noChangeArrowheads="1"/>
            </p:cNvPicPr>
            <p:nvPr/>
          </p:nvPicPr>
          <p:blipFill>
            <a:blip r:embed="rId3"/>
            <a:srcRect/>
            <a:stretch>
              <a:fillRect/>
            </a:stretch>
          </p:blipFill>
          <p:spPr bwMode="auto">
            <a:xfrm>
              <a:off x="144" y="864"/>
              <a:ext cx="1728" cy="1872"/>
            </a:xfrm>
            <a:prstGeom prst="rect">
              <a:avLst/>
            </a:prstGeom>
            <a:noFill/>
            <a:ln w="9525">
              <a:noFill/>
              <a:miter lim="800000"/>
              <a:headEnd/>
              <a:tailEnd/>
            </a:ln>
          </p:spPr>
        </p:pic>
        <p:sp>
          <p:nvSpPr>
            <p:cNvPr id="54277" name="Rectangle 5"/>
            <p:cNvSpPr>
              <a:spLocks noChangeArrowheads="1"/>
            </p:cNvSpPr>
            <p:nvPr/>
          </p:nvSpPr>
          <p:spPr bwMode="auto">
            <a:xfrm>
              <a:off x="192" y="768"/>
              <a:ext cx="1680" cy="1968"/>
            </a:xfrm>
            <a:prstGeom prst="rect">
              <a:avLst/>
            </a:prstGeom>
            <a:noFill/>
            <a:ln w="38100">
              <a:solidFill>
                <a:schemeClr val="hlink"/>
              </a:solidFill>
              <a:miter lim="800000"/>
              <a:headEnd/>
              <a:tailEnd/>
            </a:ln>
            <a:effectLst>
              <a:outerShdw blurRad="63500" dist="38099" dir="2700000" algn="ctr" rotWithShape="0">
                <a:srgbClr val="000000">
                  <a:alpha val="74998"/>
                </a:srgbClr>
              </a:outerShdw>
            </a:effectLst>
          </p:spPr>
          <p:txBody>
            <a:bodyPr wrap="none" anchor="ctr">
              <a:prstTxWarp prst="textNoShape">
                <a:avLst/>
              </a:prstTxWarp>
            </a:bodyPr>
            <a:lstStyle/>
            <a:p>
              <a:endParaRPr lang="en-US"/>
            </a:p>
          </p:txBody>
        </p:sp>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1034</TotalTime>
  <Words>3229</Words>
  <Application>Microsoft Office PowerPoint</Application>
  <PresentationFormat>On-screen Show (4:3)</PresentationFormat>
  <Paragraphs>531</Paragraphs>
  <Slides>55</Slides>
  <Notes>55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Office Theme</vt:lpstr>
      <vt:lpstr>Document</vt:lpstr>
      <vt:lpstr>CHAPTER SIX</vt:lpstr>
      <vt:lpstr>CHAPTER HIGHLIGHTS</vt:lpstr>
      <vt:lpstr>MULTIMEDIA &amp; GRAPHICS</vt:lpstr>
      <vt:lpstr>MULTIMEDIA GRAPHICS</vt:lpstr>
      <vt:lpstr>TRADITIONAL GRAPHICS</vt:lpstr>
      <vt:lpstr>TRADITIONAL GRAPHICS</vt:lpstr>
      <vt:lpstr>TRADITIONAL GRAPHICS </vt:lpstr>
      <vt:lpstr>COLOR REPRODUCTION</vt:lpstr>
      <vt:lpstr>2-D COMPUTER GRAPHICS  </vt:lpstr>
      <vt:lpstr>BITMAPPED GRAPHICS</vt:lpstr>
      <vt:lpstr>BITMAPPED IMAGES</vt:lpstr>
      <vt:lpstr>BITMAPPED IMAGES</vt:lpstr>
      <vt:lpstr>BITMAPPED IMAGES</vt:lpstr>
      <vt:lpstr>BITMAPPED IMAGES</vt:lpstr>
      <vt:lpstr>MAKING COMPUTER COLOR</vt:lpstr>
      <vt:lpstr>BITMAPPED IMAGE QUALITY</vt:lpstr>
      <vt:lpstr>SPATIAL RESOLUTION</vt:lpstr>
      <vt:lpstr>DEVICE-DEPENDENCE</vt:lpstr>
      <vt:lpstr>COLOR RESOLUTION</vt:lpstr>
      <vt:lpstr>RESAMPLING BITMAPPED IMAGE</vt:lpstr>
      <vt:lpstr>RESAMPLING BITMAPPED IMAGE</vt:lpstr>
      <vt:lpstr>RESAMPLING BITMAPPED IMAGE</vt:lpstr>
      <vt:lpstr>RESIZE without RESAMPLING</vt:lpstr>
      <vt:lpstr>RESIZE without RESAMPLING</vt:lpstr>
      <vt:lpstr>RESIZE without RESAMPLING</vt:lpstr>
      <vt:lpstr>COLOR RESOLUTION</vt:lpstr>
      <vt:lpstr>BITMAPPED IMAGE SOURCES</vt:lpstr>
      <vt:lpstr>BITMAPPED IMAGE SOURCES</vt:lpstr>
      <vt:lpstr>BITMAPPED FILE FORMATS</vt:lpstr>
      <vt:lpstr>VECTOR-DRAWN GRAPHICS</vt:lpstr>
      <vt:lpstr>VECTOR-DRAWN GRAPHICS</vt:lpstr>
      <vt:lpstr>DEVICE INDEPENDENCE</vt:lpstr>
      <vt:lpstr>VECTOR to BITMAPPED                    &amp; Back Again</vt:lpstr>
      <vt:lpstr>VECTOR GRAPHIC FILE FORMATS</vt:lpstr>
      <vt:lpstr>ADVANTAGES</vt:lpstr>
      <vt:lpstr>DISADVANTAGES</vt:lpstr>
      <vt:lpstr>3-D COMPUTER GRAPHICS  </vt:lpstr>
      <vt:lpstr>3-D GRAPHICS</vt:lpstr>
      <vt:lpstr>STEP 1: MODELING</vt:lpstr>
      <vt:lpstr>3-D MODELING</vt:lpstr>
      <vt:lpstr>3-D MODELING</vt:lpstr>
      <vt:lpstr>POLYGON MODELING</vt:lpstr>
      <vt:lpstr>SPLINE MODELING</vt:lpstr>
      <vt:lpstr>METABALL MODELING</vt:lpstr>
      <vt:lpstr>FORMULA MODELING</vt:lpstr>
      <vt:lpstr>STEP 2: SURFACE DEFINITION</vt:lpstr>
      <vt:lpstr>STEP 3: SCENE COMPOSITION</vt:lpstr>
      <vt:lpstr>STEP 4: RENDERING</vt:lpstr>
      <vt:lpstr>RENDERING (cont.)</vt:lpstr>
      <vt:lpstr>RENDERING (cont.)</vt:lpstr>
      <vt:lpstr>FINAL RENDER</vt:lpstr>
      <vt:lpstr>CREATING WORLDS</vt:lpstr>
      <vt:lpstr>GUIDELINES FOR USING             GRAPHICS IN MULTIMEDIA</vt:lpstr>
      <vt:lpstr>WRAP UP</vt:lpstr>
      <vt:lpstr>KEY TERM CHECK UP:</vt:lpstr>
    </vt:vector>
  </TitlesOfParts>
  <Company>UNHM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ONE</dc:title>
  <dc:creator>Academic  Computing</dc:creator>
  <cp:lastModifiedBy>Rachel Isaacs</cp:lastModifiedBy>
  <cp:revision>40</cp:revision>
  <dcterms:created xsi:type="dcterms:W3CDTF">2012-09-11T23:05:33Z</dcterms:created>
  <dcterms:modified xsi:type="dcterms:W3CDTF">2012-11-15T15:09:17Z</dcterms:modified>
</cp:coreProperties>
</file>