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30"/>
  </p:notesMasterIdLst>
  <p:handoutMasterIdLst>
    <p:handoutMasterId r:id="rId31"/>
  </p:handoutMasterIdLst>
  <p:sldIdLst>
    <p:sldId id="285" r:id="rId2"/>
    <p:sldId id="284" r:id="rId3"/>
    <p:sldId id="257" r:id="rId4"/>
    <p:sldId id="258" r:id="rId5"/>
    <p:sldId id="259" r:id="rId6"/>
    <p:sldId id="260" r:id="rId7"/>
    <p:sldId id="261" r:id="rId8"/>
    <p:sldId id="263" r:id="rId9"/>
    <p:sldId id="262" r:id="rId10"/>
    <p:sldId id="264" r:id="rId11"/>
    <p:sldId id="268" r:id="rId12"/>
    <p:sldId id="265" r:id="rId13"/>
    <p:sldId id="266" r:id="rId14"/>
    <p:sldId id="269" r:id="rId15"/>
    <p:sldId id="267"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6"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14"/>
    <a:srgbClr val="351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8" d="100"/>
          <a:sy n="98" d="100"/>
        </p:scale>
        <p:origin x="-12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469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469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469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5A03134-67A2-F641-BCF8-5805B4D61AC3}" type="slidenum">
              <a:rPr lang="en-US"/>
              <a:pPr/>
              <a:t>‹#›</a:t>
            </a:fld>
            <a:endParaRPr lang="en-US"/>
          </a:p>
        </p:txBody>
      </p:sp>
    </p:spTree>
    <p:extLst>
      <p:ext uri="{BB962C8B-B14F-4D97-AF65-F5344CB8AC3E}">
        <p14:creationId xmlns:p14="http://schemas.microsoft.com/office/powerpoint/2010/main" val="270651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11368AC-0E6E-7B43-9332-AFF2CA743C65}" type="slidenum">
              <a:rPr lang="en-US"/>
              <a:pPr/>
              <a:t>‹#›</a:t>
            </a:fld>
            <a:endParaRPr lang="en-US"/>
          </a:p>
        </p:txBody>
      </p:sp>
    </p:spTree>
    <p:extLst>
      <p:ext uri="{BB962C8B-B14F-4D97-AF65-F5344CB8AC3E}">
        <p14:creationId xmlns:p14="http://schemas.microsoft.com/office/powerpoint/2010/main" val="3439998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E0D7DFC-BD3D-FA41-BA7C-7A5FDA81FCFD}"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0912159-686D-BF44-8CC3-92F1E59011EC}" type="slidenum">
              <a:rPr lang="en-US"/>
              <a:pPr/>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C2F235F-3C35-7B42-8638-71F09F863276}" type="slidenum">
              <a:rPr lang="en-US"/>
              <a:pPr/>
              <a:t>11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3BD5C98-04FA-B449-8BB4-532F71ACD7FD}" type="slidenum">
              <a:rPr lang="en-US"/>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file formats that are cross platform (PDF, JPG, TIFF for example) and Native to an application such as Word, Photoshop, Flash files (.docx, .psd, .fla for example).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211F9E8-06AD-944B-B708-887788BDBEC7}" type="slidenum">
              <a:rPr lang="en-US"/>
              <a:pPr/>
              <a:t>13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techniques to manage files effectively using meaningful file names, organized folders, backup data on routine basis.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6C3FFA5-22C7-3849-AA34-9C8C56DBB687}"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DFE7BD3-5924-E344-8643-BF6C9F0E6411}" type="slidenum">
              <a:rPr lang="en-US"/>
              <a:pPr/>
              <a:t>15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16FF3BF-D02E-8B49-ADAD-78EA998CFFF0}" type="slidenum">
              <a:rPr lang="en-US"/>
              <a:pPr/>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63C96CF-6C3F-1646-9682-03BABC31066D}" type="slidenum">
              <a:rPr lang="en-US"/>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this slide to discuss decisions developers must make to balance quality and file size. Higher sample resolutions lead to larger file sizes, but lower sample resolutions lead to lower quality representation of the analog data.</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Ask students where they expect to find higher levels of quantization and why?</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31E319A-BC8F-5C44-BF26-227D3454A049}" type="slidenum">
              <a:rPr lang="en-US"/>
              <a:pPr/>
              <a:t>18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this slide to discuss decisions developers must make to balance quality and file size. Higher sample rates lead to larger file sizes, but lower sample rates lead to lower quality representation of the analog data.</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Ask students to identify the spatial resolution setting for their digital camera. If they have a camera phone, have them locate the spatial resolution for the images they take on their camera phone.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DC3298-71EB-7F44-9E8B-33C2CB5A0F54}" type="slidenum">
              <a:rPr lang="en-US"/>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should identify different forms of description and command based encoding.</a:t>
            </a:r>
          </a:p>
          <a:p>
            <a:pPr eaLnBrk="1" hangingPunct="1"/>
            <a:r>
              <a:rPr lang="en-US">
                <a:latin typeface="Arial" charset="0"/>
                <a:ea typeface="ＭＳ Ｐゴシック" charset="-128"/>
                <a:cs typeface="ＭＳ Ｐゴシック" charset="-128"/>
              </a:rPr>
              <a:t>Bitmapped images = description</a:t>
            </a:r>
          </a:p>
          <a:p>
            <a:pPr eaLnBrk="1" hangingPunct="1"/>
            <a:r>
              <a:rPr lang="en-US">
                <a:latin typeface="Arial" charset="0"/>
                <a:ea typeface="ＭＳ Ｐゴシック" charset="-128"/>
                <a:cs typeface="ＭＳ Ｐゴシック" charset="-128"/>
              </a:rPr>
              <a:t>Vector images = command</a:t>
            </a:r>
          </a:p>
          <a:p>
            <a:pPr eaLnBrk="1" hangingPunct="1"/>
            <a:r>
              <a:rPr lang="en-US">
                <a:latin typeface="Arial" charset="0"/>
                <a:ea typeface="ＭＳ Ｐゴシック" charset="-128"/>
                <a:cs typeface="ＭＳ Ｐゴシック" charset="-128"/>
              </a:rPr>
              <a:t>Sampled sound = description</a:t>
            </a:r>
          </a:p>
          <a:p>
            <a:pPr eaLnBrk="1" hangingPunct="1"/>
            <a:r>
              <a:rPr lang="en-US">
                <a:latin typeface="Arial" charset="0"/>
                <a:ea typeface="ＭＳ Ｐゴシック" charset="-128"/>
                <a:cs typeface="ＭＳ Ｐゴシック" charset="-128"/>
              </a:rPr>
              <a:t>Synthesized sound = command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EFE77C1-442A-B449-97DF-E3C7209894F3}" type="slidenum">
              <a:rPr lang="en-US"/>
              <a:pPr/>
              <a:t>2</a:t>
            </a:fld>
            <a:endParaRPr lang="en-US"/>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AF232B9-675F-014E-9BBE-EBE6B9A40BEB}" type="slidenum">
              <a:rPr lang="en-US"/>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this table to compare digital data from a photograph or recording of bird songs to understand the benefits of using descriptive encoding.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Consider the benefits of creating MIDI sounds or PowerPoint clip media using command based encoding.</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Discuss the decision process developers must make when they chose the format to capture, edit and save media in each mode.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113E1E4-8275-D64E-8476-9B6C71DADE92}" type="slidenum">
              <a:rPr lang="en-US"/>
              <a:pPr/>
              <a:t>21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Class should identify why compression is necessary with digital media and two reasons why developers should have an understanding of compression.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A9E9E54-8858-0041-BC90-6BEAC77E5E0F}" type="slidenum">
              <a:rPr lang="en-US"/>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6266412-065F-9D49-9E68-6A2A2703B07E}" type="slidenum">
              <a:rPr lang="en-US"/>
              <a:pPr/>
              <a:t>23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Discussion should center on what types of data are best suited for lossy or lossless strategies.</a:t>
            </a:r>
          </a:p>
          <a:p>
            <a:pPr eaLnBrk="1" hangingPunct="1"/>
            <a:r>
              <a:rPr lang="en-US">
                <a:latin typeface="Arial" charset="0"/>
                <a:ea typeface="ＭＳ Ｐゴシック" charset="-128"/>
                <a:cs typeface="ＭＳ Ｐゴシック" charset="-128"/>
              </a:rPr>
              <a:t>Photos and videos can lose data without compromising the content. A article would not be intelligible if some of the text were lost.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59E801B-7ED5-C44E-AED8-2CEB771288FE}" type="slidenum">
              <a:rPr lang="en-US"/>
              <a:pPr/>
              <a:t>24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research the error correction overhead on a CD and DVD.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829F9D5-36CA-9B47-BE18-8D7C26F31AF6}" type="slidenum">
              <a:rPr lang="en-US"/>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Consider additional advantages not mentioned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5649B82-4ADE-334E-A697-F9BBF38A6924}" type="slidenum">
              <a:rPr lang="en-US"/>
              <a:pPr/>
              <a:t>26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a specific example for one of the disadvantages. Examples might be to research the file size of a 40 minute uncompressed digital video, how many processors it takes to render a feature length animation, the bandwidth requirements for full motion video, the problem of preserving data on magnetic tape or disk cartridges.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DA9C419-C2D5-A04B-ACFD-8BCAFCFB1400}" type="slidenum">
              <a:rPr lang="en-US"/>
              <a:pPr/>
              <a:t>27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0BB10B2-3102-F74A-ABA3-D281617BB23F}" type="slidenum">
              <a:rPr lang="en-US"/>
              <a:pPr/>
              <a:t>28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D4EF313-5474-F24D-97E1-4F708A8A02FF}"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should provide examples for each of these concepts.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396ACAF-0F62-AC42-A845-E069753808D8}"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3674641-5B3B-F045-AF2E-FCB78A384FBF}" type="slidenum">
              <a:rPr lang="en-US"/>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A630355-EDC3-AB4D-A22B-73675A97507F}" type="slidenum">
              <a:rPr lang="en-US"/>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F156B74-A752-9D42-9D65-738D90DDE56F}" type="slidenum">
              <a:rPr lang="en-US"/>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4502812-6BD5-304C-BA34-7ACFC4A3FE67}" type="slidenum">
              <a:rPr lang="en-US"/>
              <a:pPr/>
              <a:t>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5A201A6-271E-DB43-A12D-35325619DE48}"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additional common data formats and program formats. </a:t>
            </a:r>
          </a:p>
          <a:p>
            <a:pPr eaLnBrk="1" hangingPunct="1"/>
            <a:r>
              <a:rPr lang="en-US">
                <a:latin typeface="Arial" charset="0"/>
                <a:ea typeface="ＭＳ Ｐゴシック" charset="-128"/>
                <a:cs typeface="ＭＳ Ｐゴシック" charset="-128"/>
              </a:rPr>
              <a:t>What would happen if one tired to open a program file format such as Excel.exe as a data file in Word? Could students read the contents of a file that contains binary instructions in a Word program?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E6333C2A-40A1-024D-A572-2F74CFD2133B}"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70C4228B-3D77-FA44-B5DC-D4621A2C93FA}"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44728DC-25FA-9248-A0B0-08EE7EE0302B}"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B2E5BAB5-96A9-344E-AC5A-CB6D3611930D}"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C45B839D-0DE1-FD4D-A6D6-F3903C62EC08}"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6BF7D705-45AA-1743-A948-EF531BBEA73C}"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11/15/2012</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09D5D1A8-C0DE-CA4C-8138-88B1DA9FB005}"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11/15/2012</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634D1CF2-5354-0740-99E4-EDD5472A0B3B}"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11/15/2012</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4AB98681-83B5-944E-B93D-DB211BC0FAB3}"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3CD3C6E7-FA3E-C24B-BBB6-09900D02AE2F}"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E6C11F81-60FF-B340-B49F-92CE111224B2}"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49951-DA9A-C848-8769-6DF1EF870B3D}"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Microsoft_Word_97_-_2003_Document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429000" y="1752600"/>
            <a:ext cx="5257800" cy="1933575"/>
          </a:xfrm>
        </p:spPr>
        <p:txBody>
          <a:bodyPr/>
          <a:lstStyle/>
          <a:p>
            <a:pPr eaLnBrk="1" hangingPunct="1"/>
            <a:r>
              <a:rPr lang="en-US" b="1" dirty="0"/>
              <a:t>CHAPTER TWO</a:t>
            </a:r>
          </a:p>
        </p:txBody>
      </p:sp>
      <p:sp>
        <p:nvSpPr>
          <p:cNvPr id="15363" name="Rectangle 3"/>
          <p:cNvSpPr>
            <a:spLocks noGrp="1" noChangeArrowheads="1"/>
          </p:cNvSpPr>
          <p:nvPr>
            <p:ph type="subTitle" idx="1"/>
          </p:nvPr>
        </p:nvSpPr>
        <p:spPr>
          <a:xfrm>
            <a:off x="3581400" y="3352800"/>
            <a:ext cx="4953000" cy="1752600"/>
          </a:xfrm>
        </p:spPr>
        <p:txBody>
          <a:bodyPr/>
          <a:lstStyle/>
          <a:p>
            <a:pPr eaLnBrk="1" hangingPunct="1">
              <a:buFont typeface="Wingdings" charset="2"/>
              <a:buNone/>
            </a:pPr>
            <a:r>
              <a:rPr lang="en-US" sz="4800" b="1" dirty="0">
                <a:solidFill>
                  <a:schemeClr val="accent6">
                    <a:lumMod val="75000"/>
                  </a:schemeClr>
                </a:solidFill>
              </a:rPr>
              <a:t>DIGITAL DATA</a:t>
            </a:r>
            <a:endParaRPr lang="en-US"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t>ALL ABOUT FILES	</a:t>
            </a:r>
          </a:p>
        </p:txBody>
      </p:sp>
      <p:sp>
        <p:nvSpPr>
          <p:cNvPr id="33796" name="Rectangle 3"/>
          <p:cNvSpPr>
            <a:spLocks noGrp="1" noChangeArrowheads="1"/>
          </p:cNvSpPr>
          <p:nvPr>
            <p:ph idx="1"/>
          </p:nvPr>
        </p:nvSpPr>
        <p:spPr/>
        <p:txBody>
          <a:bodyPr/>
          <a:lstStyle/>
          <a:p>
            <a:pPr eaLnBrk="1" hangingPunct="1">
              <a:lnSpc>
                <a:spcPct val="90000"/>
              </a:lnSpc>
            </a:pPr>
            <a:r>
              <a:rPr lang="en-US"/>
              <a:t>File size</a:t>
            </a:r>
          </a:p>
          <a:p>
            <a:pPr lvl="1" eaLnBrk="1" hangingPunct="1">
              <a:lnSpc>
                <a:spcPct val="90000"/>
              </a:lnSpc>
            </a:pPr>
            <a:r>
              <a:rPr lang="en-US">
                <a:ea typeface="ＭＳ Ｐゴシック" charset="-128"/>
              </a:rPr>
              <a:t>Measured in units of bytes.</a:t>
            </a:r>
          </a:p>
          <a:p>
            <a:pPr lvl="2" eaLnBrk="1" hangingPunct="1">
              <a:lnSpc>
                <a:spcPct val="90000"/>
              </a:lnSpc>
            </a:pPr>
            <a:r>
              <a:rPr lang="en-US">
                <a:ea typeface="ＭＳ Ｐゴシック" charset="-128"/>
              </a:rPr>
              <a:t>Kilo Bytes, Mega Bytes, Giga Bytes.</a:t>
            </a:r>
          </a:p>
          <a:p>
            <a:pPr eaLnBrk="1" hangingPunct="1">
              <a:lnSpc>
                <a:spcPct val="90000"/>
              </a:lnSpc>
            </a:pPr>
            <a:r>
              <a:rPr lang="en-US"/>
              <a:t>File extensions </a:t>
            </a:r>
          </a:p>
          <a:p>
            <a:pPr lvl="1" eaLnBrk="1" hangingPunct="1">
              <a:lnSpc>
                <a:spcPct val="90000"/>
              </a:lnSpc>
            </a:pPr>
            <a:r>
              <a:rPr lang="en-US">
                <a:ea typeface="ＭＳ Ｐゴシック" charset="-128"/>
              </a:rPr>
              <a:t>Series of letters to designate the file format.</a:t>
            </a:r>
          </a:p>
          <a:p>
            <a:pPr lvl="2" eaLnBrk="1" hangingPunct="1">
              <a:lnSpc>
                <a:spcPct val="90000"/>
              </a:lnSpc>
            </a:pPr>
            <a:r>
              <a:rPr lang="en-US">
                <a:ea typeface="ＭＳ Ｐゴシック" charset="-128"/>
              </a:rPr>
              <a:t>.fla, .exe, .rtf, .jpg</a:t>
            </a:r>
          </a:p>
          <a:p>
            <a:pPr eaLnBrk="1" hangingPunct="1">
              <a:lnSpc>
                <a:spcPct val="90000"/>
              </a:lnSpc>
            </a:pPr>
            <a:r>
              <a:rPr lang="en-US"/>
              <a:t>File compatibility </a:t>
            </a:r>
          </a:p>
          <a:p>
            <a:pPr lvl="1" eaLnBrk="1" hangingPunct="1">
              <a:lnSpc>
                <a:spcPct val="90000"/>
              </a:lnSpc>
            </a:pPr>
            <a:r>
              <a:rPr lang="en-US">
                <a:ea typeface="ＭＳ Ｐゴシック" charset="-128"/>
              </a:rPr>
              <a:t>Ability to use the file in a different platform of hardware and software. </a:t>
            </a:r>
          </a:p>
        </p:txBody>
      </p:sp>
      <p:sp>
        <p:nvSpPr>
          <p:cNvPr id="33794" name="Slide Number Placeholder 4"/>
          <p:cNvSpPr>
            <a:spLocks noGrp="1"/>
          </p:cNvSpPr>
          <p:nvPr>
            <p:ph type="sldNum" sz="quarter" idx="12"/>
          </p:nvPr>
        </p:nvSpPr>
        <p:spPr>
          <a:noFill/>
        </p:spPr>
        <p:txBody>
          <a:bodyPr/>
          <a:lstStyle/>
          <a:p>
            <a:fld id="{A07A3EF7-6744-8649-B030-39C5D8ABD19A}" type="slidenum">
              <a:rPr lang="en-US" smtClean="0"/>
              <a:pPr/>
              <a:t>10</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t>FILE TYPES </a:t>
            </a:r>
          </a:p>
        </p:txBody>
      </p:sp>
      <p:sp>
        <p:nvSpPr>
          <p:cNvPr id="35844" name="Rectangle 3"/>
          <p:cNvSpPr>
            <a:spLocks noGrp="1" noChangeArrowheads="1"/>
          </p:cNvSpPr>
          <p:nvPr>
            <p:ph idx="1"/>
          </p:nvPr>
        </p:nvSpPr>
        <p:spPr/>
        <p:txBody>
          <a:bodyPr/>
          <a:lstStyle/>
          <a:p>
            <a:pPr eaLnBrk="1" hangingPunct="1"/>
            <a:r>
              <a:rPr lang="en-US"/>
              <a:t>Program files</a:t>
            </a:r>
          </a:p>
          <a:p>
            <a:pPr lvl="1" eaLnBrk="1" hangingPunct="1"/>
            <a:r>
              <a:rPr lang="en-US">
                <a:ea typeface="ＭＳ Ｐゴシック" charset="-128"/>
              </a:rPr>
              <a:t>Contain executable instructions.</a:t>
            </a:r>
            <a:br>
              <a:rPr lang="en-US">
                <a:ea typeface="ＭＳ Ｐゴシック" charset="-128"/>
              </a:rPr>
            </a:br>
            <a:endParaRPr lang="en-US">
              <a:ea typeface="ＭＳ Ｐゴシック" charset="-128"/>
            </a:endParaRPr>
          </a:p>
          <a:p>
            <a:pPr eaLnBrk="1" hangingPunct="1"/>
            <a:r>
              <a:rPr lang="en-US"/>
              <a:t>Data files</a:t>
            </a:r>
          </a:p>
          <a:p>
            <a:pPr lvl="1" eaLnBrk="1" hangingPunct="1"/>
            <a:r>
              <a:rPr lang="en-US">
                <a:ea typeface="ＭＳ Ｐゴシック" charset="-128"/>
              </a:rPr>
              <a:t>Can hold text, images, sounds, video, animation.</a:t>
            </a:r>
          </a:p>
        </p:txBody>
      </p:sp>
      <p:sp>
        <p:nvSpPr>
          <p:cNvPr id="35842" name="Slide Number Placeholder 4"/>
          <p:cNvSpPr>
            <a:spLocks noGrp="1"/>
          </p:cNvSpPr>
          <p:nvPr>
            <p:ph type="sldNum" sz="quarter" idx="12"/>
          </p:nvPr>
        </p:nvSpPr>
        <p:spPr>
          <a:noFill/>
        </p:spPr>
        <p:txBody>
          <a:bodyPr/>
          <a:lstStyle/>
          <a:p>
            <a:fld id="{A50BC1E7-64B3-DB4B-B394-1BA7FBB91188}" type="slidenum">
              <a:rPr lang="en-US" smtClean="0"/>
              <a:pPr/>
              <a:t>11</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t>DATA FILE COMPATIBILITY</a:t>
            </a:r>
          </a:p>
        </p:txBody>
      </p:sp>
      <p:sp>
        <p:nvSpPr>
          <p:cNvPr id="37892" name="Rectangle 3"/>
          <p:cNvSpPr>
            <a:spLocks noGrp="1" noChangeArrowheads="1"/>
          </p:cNvSpPr>
          <p:nvPr>
            <p:ph idx="1"/>
          </p:nvPr>
        </p:nvSpPr>
        <p:spPr/>
        <p:txBody>
          <a:bodyPr/>
          <a:lstStyle/>
          <a:p>
            <a:pPr eaLnBrk="1" hangingPunct="1"/>
            <a:r>
              <a:rPr lang="en-US"/>
              <a:t>Cross-platform compatible files.</a:t>
            </a:r>
          </a:p>
          <a:p>
            <a:pPr lvl="1" eaLnBrk="1" hangingPunct="1"/>
            <a:r>
              <a:rPr lang="en-US">
                <a:ea typeface="ＭＳ Ｐゴシック" charset="-128"/>
              </a:rPr>
              <a:t>Open and use on any computer hardware and software configuration.</a:t>
            </a:r>
            <a:br>
              <a:rPr lang="en-US">
                <a:ea typeface="ＭＳ Ｐゴシック" charset="-128"/>
              </a:rPr>
            </a:br>
            <a:endParaRPr lang="en-US">
              <a:ea typeface="ＭＳ Ｐゴシック" charset="-128"/>
            </a:endParaRPr>
          </a:p>
          <a:p>
            <a:pPr eaLnBrk="1" hangingPunct="1"/>
            <a:r>
              <a:rPr lang="en-US"/>
              <a:t>Files that are native or specialized to the application that created the data file.</a:t>
            </a:r>
          </a:p>
          <a:p>
            <a:pPr lvl="1" eaLnBrk="1" hangingPunct="1"/>
            <a:r>
              <a:rPr lang="en-US">
                <a:ea typeface="ＭＳ Ｐゴシック" charset="-128"/>
              </a:rPr>
              <a:t>Require source application to open the file.</a:t>
            </a:r>
          </a:p>
          <a:p>
            <a:pPr lvl="1" eaLnBrk="1" hangingPunct="1"/>
            <a:endParaRPr lang="en-US">
              <a:ea typeface="ＭＳ Ｐゴシック" charset="-128"/>
            </a:endParaRPr>
          </a:p>
        </p:txBody>
      </p:sp>
      <p:sp>
        <p:nvSpPr>
          <p:cNvPr id="37890" name="Slide Number Placeholder 4"/>
          <p:cNvSpPr>
            <a:spLocks noGrp="1"/>
          </p:cNvSpPr>
          <p:nvPr>
            <p:ph type="sldNum" sz="quarter" idx="12"/>
          </p:nvPr>
        </p:nvSpPr>
        <p:spPr>
          <a:noFill/>
        </p:spPr>
        <p:txBody>
          <a:bodyPr/>
          <a:lstStyle/>
          <a:p>
            <a:fld id="{995C8369-0AC4-0D40-830B-AAABE74A83F9}" type="slidenum">
              <a:rPr lang="en-US" smtClean="0"/>
              <a:pPr/>
              <a:t>12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t>FILE MAINTENANCE</a:t>
            </a:r>
          </a:p>
        </p:txBody>
      </p:sp>
      <p:sp>
        <p:nvSpPr>
          <p:cNvPr id="39940" name="Rectangle 3"/>
          <p:cNvSpPr>
            <a:spLocks noGrp="1" noChangeArrowheads="1"/>
          </p:cNvSpPr>
          <p:nvPr>
            <p:ph idx="1"/>
          </p:nvPr>
        </p:nvSpPr>
        <p:spPr/>
        <p:txBody>
          <a:bodyPr/>
          <a:lstStyle/>
          <a:p>
            <a:pPr eaLnBrk="1" hangingPunct="1"/>
            <a:r>
              <a:rPr lang="en-US"/>
              <a:t>Data loss and destruction impacts multimedia project completion.</a:t>
            </a:r>
          </a:p>
          <a:p>
            <a:pPr eaLnBrk="1" hangingPunct="1"/>
            <a:r>
              <a:rPr lang="en-US"/>
              <a:t>Effective file maintenance involves:</a:t>
            </a:r>
          </a:p>
          <a:p>
            <a:pPr lvl="1" eaLnBrk="1" hangingPunct="1"/>
            <a:r>
              <a:rPr lang="en-US">
                <a:ea typeface="ＭＳ Ｐゴシック" charset="-128"/>
              </a:rPr>
              <a:t> Identification </a:t>
            </a:r>
          </a:p>
          <a:p>
            <a:pPr lvl="1" eaLnBrk="1" hangingPunct="1"/>
            <a:r>
              <a:rPr lang="en-US">
                <a:ea typeface="ＭＳ Ｐゴシック" charset="-128"/>
              </a:rPr>
              <a:t> Categorization</a:t>
            </a:r>
          </a:p>
          <a:p>
            <a:pPr lvl="1" eaLnBrk="1" hangingPunct="1"/>
            <a:r>
              <a:rPr lang="en-US">
                <a:ea typeface="ＭＳ Ｐゴシック" charset="-128"/>
              </a:rPr>
              <a:t> Preservation.</a:t>
            </a:r>
          </a:p>
        </p:txBody>
      </p:sp>
      <p:sp>
        <p:nvSpPr>
          <p:cNvPr id="39938" name="Slide Number Placeholder 4"/>
          <p:cNvSpPr>
            <a:spLocks noGrp="1"/>
          </p:cNvSpPr>
          <p:nvPr>
            <p:ph type="sldNum" sz="quarter" idx="12"/>
          </p:nvPr>
        </p:nvSpPr>
        <p:spPr>
          <a:noFill/>
        </p:spPr>
        <p:txBody>
          <a:bodyPr/>
          <a:lstStyle/>
          <a:p>
            <a:fld id="{B6F3D7C6-E135-CC4A-BE77-085C9C58F547}" type="slidenum">
              <a:rPr lang="en-US" smtClean="0"/>
              <a:pPr/>
              <a:t>13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t>DIGITIZATION</a:t>
            </a:r>
          </a:p>
        </p:txBody>
      </p:sp>
      <p:sp>
        <p:nvSpPr>
          <p:cNvPr id="41986" name="Slide Number Placeholder 3"/>
          <p:cNvSpPr>
            <a:spLocks noGrp="1"/>
          </p:cNvSpPr>
          <p:nvPr>
            <p:ph type="sldNum" sz="quarter" idx="12"/>
          </p:nvPr>
        </p:nvSpPr>
        <p:spPr>
          <a:noFill/>
        </p:spPr>
        <p:txBody>
          <a:bodyPr/>
          <a:lstStyle/>
          <a:p>
            <a:fld id="{3C3AC034-EC2B-5341-9C75-CCBDF3D237C7}" type="slidenum">
              <a:rPr lang="en-US" smtClean="0"/>
              <a:pPr/>
              <a:t>14</a:t>
            </a:fld>
            <a:endParaRPr lang="en-US" smtClean="0"/>
          </a:p>
        </p:txBody>
      </p:sp>
      <p:sp>
        <p:nvSpPr>
          <p:cNvPr id="41988" name="Rectangle 3"/>
          <p:cNvSpPr>
            <a:spLocks noGrp="1" noChangeArrowheads="1"/>
          </p:cNvSpPr>
          <p:nvPr>
            <p:ph type="subTitle" idx="4294967295"/>
          </p:nvPr>
        </p:nvSpPr>
        <p:spPr>
          <a:xfrm>
            <a:off x="2743200" y="3733800"/>
            <a:ext cx="6400800" cy="1752600"/>
          </a:xfrm>
        </p:spPr>
        <p:txBody>
          <a:bodyPr/>
          <a:lstStyle/>
          <a:p>
            <a:pPr marL="0" indent="0" algn="r" eaLnBrk="1" hangingPunct="1">
              <a:buFont typeface="Wingdings" charset="2"/>
              <a:buNone/>
            </a:pPr>
            <a:r>
              <a:rPr lang="en-US" dirty="0"/>
              <a:t>ANALOG TO  DIGITAL CONVERSION.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t>SAMPLING ANALOG DATA</a:t>
            </a:r>
          </a:p>
        </p:txBody>
      </p:sp>
      <p:sp>
        <p:nvSpPr>
          <p:cNvPr id="44036" name="Rectangle 3"/>
          <p:cNvSpPr>
            <a:spLocks noGrp="1" noChangeArrowheads="1"/>
          </p:cNvSpPr>
          <p:nvPr>
            <p:ph idx="1"/>
          </p:nvPr>
        </p:nvSpPr>
        <p:spPr/>
        <p:txBody>
          <a:bodyPr/>
          <a:lstStyle/>
          <a:p>
            <a:pPr eaLnBrk="1" hangingPunct="1">
              <a:buFont typeface="Wingdings" charset="2"/>
              <a:buNone/>
            </a:pPr>
            <a:r>
              <a:rPr lang="en-US">
                <a:solidFill>
                  <a:srgbClr val="FF5A14"/>
                </a:solidFill>
              </a:rPr>
              <a:t>Sampling</a:t>
            </a:r>
            <a:r>
              <a:rPr lang="en-US"/>
              <a:t> analyzes a small portion of the analog source and converts it to digital code.</a:t>
            </a:r>
          </a:p>
          <a:p>
            <a:pPr eaLnBrk="1" hangingPunct="1"/>
            <a:endParaRPr lang="en-US"/>
          </a:p>
        </p:txBody>
      </p:sp>
      <p:sp>
        <p:nvSpPr>
          <p:cNvPr id="44034" name="Slide Number Placeholder 4"/>
          <p:cNvSpPr>
            <a:spLocks noGrp="1"/>
          </p:cNvSpPr>
          <p:nvPr>
            <p:ph type="sldNum" sz="quarter" idx="12"/>
          </p:nvPr>
        </p:nvSpPr>
        <p:spPr>
          <a:noFill/>
        </p:spPr>
        <p:txBody>
          <a:bodyPr/>
          <a:lstStyle/>
          <a:p>
            <a:fld id="{E3919781-0C90-304F-829F-88104E31E1DD}" type="slidenum">
              <a:rPr lang="en-US" smtClean="0"/>
              <a:pPr/>
              <a:t>15</a:t>
            </a:fld>
            <a:endParaRPr lang="en-US" smtClean="0"/>
          </a:p>
        </p:txBody>
      </p:sp>
      <p:pic>
        <p:nvPicPr>
          <p:cNvPr id="44037" name="Picture 5" descr="72FoalandDetail"/>
          <p:cNvPicPr>
            <a:picLocks noChangeAspect="1" noChangeArrowheads="1"/>
          </p:cNvPicPr>
          <p:nvPr/>
        </p:nvPicPr>
        <p:blipFill>
          <a:blip r:embed="rId3"/>
          <a:srcRect/>
          <a:stretch>
            <a:fillRect/>
          </a:stretch>
        </p:blipFill>
        <p:spPr bwMode="auto">
          <a:xfrm>
            <a:off x="5486400" y="3886200"/>
            <a:ext cx="2743200" cy="1968500"/>
          </a:xfrm>
          <a:prstGeom prst="rect">
            <a:avLst/>
          </a:prstGeom>
          <a:noFill/>
          <a:ln w="9525">
            <a:noFill/>
            <a:miter lim="800000"/>
            <a:headEnd/>
            <a:tailEnd/>
          </a:ln>
        </p:spPr>
      </p:pic>
      <p:pic>
        <p:nvPicPr>
          <p:cNvPr id="44038" name="Picture 6" descr="Figure 2"/>
          <p:cNvPicPr>
            <a:picLocks noChangeAspect="1" noChangeArrowheads="1"/>
          </p:cNvPicPr>
          <p:nvPr/>
        </p:nvPicPr>
        <p:blipFill>
          <a:blip r:embed="rId4"/>
          <a:srcRect/>
          <a:stretch>
            <a:fillRect/>
          </a:stretch>
        </p:blipFill>
        <p:spPr bwMode="auto">
          <a:xfrm>
            <a:off x="381000" y="3733800"/>
            <a:ext cx="4445000" cy="16240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t>SAMPLE QUALITY </a:t>
            </a:r>
          </a:p>
        </p:txBody>
      </p:sp>
      <p:sp>
        <p:nvSpPr>
          <p:cNvPr id="46084" name="Rectangle 3"/>
          <p:cNvSpPr>
            <a:spLocks noGrp="1" noChangeArrowheads="1"/>
          </p:cNvSpPr>
          <p:nvPr>
            <p:ph idx="1"/>
          </p:nvPr>
        </p:nvSpPr>
        <p:spPr/>
        <p:txBody>
          <a:bodyPr/>
          <a:lstStyle/>
          <a:p>
            <a:pPr eaLnBrk="1" hangingPunct="1"/>
            <a:r>
              <a:rPr lang="en-US"/>
              <a:t>Factors that influence sample quality</a:t>
            </a:r>
          </a:p>
          <a:p>
            <a:pPr lvl="1" eaLnBrk="1" hangingPunct="1"/>
            <a:r>
              <a:rPr lang="en-US">
                <a:solidFill>
                  <a:srgbClr val="FF5A14"/>
                </a:solidFill>
                <a:ea typeface="ＭＳ Ｐゴシック" charset="-128"/>
              </a:rPr>
              <a:t>Sample Resolution.</a:t>
            </a:r>
            <a:endParaRPr lang="en-US">
              <a:ea typeface="ＭＳ Ｐゴシック" charset="-128"/>
            </a:endParaRPr>
          </a:p>
          <a:p>
            <a:pPr lvl="2" eaLnBrk="1" hangingPunct="1"/>
            <a:r>
              <a:rPr lang="en-US">
                <a:ea typeface="ＭＳ Ｐゴシック" charset="-128"/>
              </a:rPr>
              <a:t>Number of bits used to represent digital sample.</a:t>
            </a:r>
          </a:p>
          <a:p>
            <a:pPr lvl="2" eaLnBrk="1" hangingPunct="1"/>
            <a:r>
              <a:rPr lang="en-US">
                <a:solidFill>
                  <a:srgbClr val="FF5A14"/>
                </a:solidFill>
                <a:ea typeface="ＭＳ Ｐゴシック" charset="-128"/>
              </a:rPr>
              <a:t>Quantization </a:t>
            </a:r>
            <a:r>
              <a:rPr lang="en-US">
                <a:ea typeface="ＭＳ Ｐゴシック" charset="-128"/>
              </a:rPr>
              <a:t>is process of rounding off the value of a sample to the nearest available digital code.</a:t>
            </a:r>
          </a:p>
          <a:p>
            <a:pPr lvl="1" eaLnBrk="1" hangingPunct="1"/>
            <a:r>
              <a:rPr lang="en-US">
                <a:solidFill>
                  <a:srgbClr val="FF5A14"/>
                </a:solidFill>
                <a:ea typeface="ＭＳ Ｐゴシック" charset="-128"/>
              </a:rPr>
              <a:t>Sample Rate.</a:t>
            </a:r>
            <a:endParaRPr lang="en-US">
              <a:ea typeface="ＭＳ Ｐゴシック" charset="-128"/>
            </a:endParaRPr>
          </a:p>
          <a:p>
            <a:pPr lvl="2" eaLnBrk="1" hangingPunct="1"/>
            <a:r>
              <a:rPr lang="en-US">
                <a:ea typeface="ＭＳ Ｐゴシック" charset="-128"/>
              </a:rPr>
              <a:t>Number of samples taken in a given unit of time (sounds) or space (images).</a:t>
            </a:r>
          </a:p>
          <a:p>
            <a:pPr lvl="2" eaLnBrk="1" hangingPunct="1"/>
            <a:r>
              <a:rPr lang="en-US">
                <a:solidFill>
                  <a:srgbClr val="FF5A14"/>
                </a:solidFill>
                <a:ea typeface="ＭＳ Ｐゴシック" charset="-128"/>
              </a:rPr>
              <a:t>Spatial resolution</a:t>
            </a:r>
            <a:r>
              <a:rPr lang="en-US">
                <a:ea typeface="ＭＳ Ｐゴシック" charset="-128"/>
              </a:rPr>
              <a:t> describes sample rate in image files.</a:t>
            </a:r>
          </a:p>
        </p:txBody>
      </p:sp>
      <p:sp>
        <p:nvSpPr>
          <p:cNvPr id="46082" name="Slide Number Placeholder 4"/>
          <p:cNvSpPr>
            <a:spLocks noGrp="1"/>
          </p:cNvSpPr>
          <p:nvPr>
            <p:ph type="sldNum" sz="quarter" idx="12"/>
          </p:nvPr>
        </p:nvSpPr>
        <p:spPr>
          <a:noFill/>
        </p:spPr>
        <p:txBody>
          <a:bodyPr/>
          <a:lstStyle/>
          <a:p>
            <a:fld id="{5FA03377-4631-1D49-AD81-5EAB54FCE71B}" type="slidenum">
              <a:rPr lang="en-US" smtClean="0"/>
              <a:pPr/>
              <a:t>16</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t>YOU DECIDE … sample resolution</a:t>
            </a:r>
          </a:p>
        </p:txBody>
      </p:sp>
      <p:sp>
        <p:nvSpPr>
          <p:cNvPr id="48132" name="Rectangle 3"/>
          <p:cNvSpPr>
            <a:spLocks noGrp="1" noChangeArrowheads="1"/>
          </p:cNvSpPr>
          <p:nvPr>
            <p:ph idx="1"/>
          </p:nvPr>
        </p:nvSpPr>
        <p:spPr/>
        <p:txBody>
          <a:bodyPr/>
          <a:lstStyle/>
          <a:p>
            <a:pPr eaLnBrk="1" hangingPunct="1">
              <a:buFont typeface="Wingdings" charset="2"/>
              <a:buNone/>
            </a:pPr>
            <a:endParaRPr lang="en-US"/>
          </a:p>
          <a:p>
            <a:pPr lvl="1" eaLnBrk="1" hangingPunct="1">
              <a:buFont typeface="Wingdings" charset="2"/>
              <a:buNone/>
            </a:pPr>
            <a:endParaRPr lang="en-US">
              <a:ea typeface="ＭＳ Ｐゴシック" charset="-128"/>
            </a:endParaRPr>
          </a:p>
        </p:txBody>
      </p:sp>
      <p:sp>
        <p:nvSpPr>
          <p:cNvPr id="48130" name="Slide Number Placeholder 4"/>
          <p:cNvSpPr>
            <a:spLocks noGrp="1"/>
          </p:cNvSpPr>
          <p:nvPr>
            <p:ph type="sldNum" sz="quarter" idx="12"/>
          </p:nvPr>
        </p:nvSpPr>
        <p:spPr>
          <a:noFill/>
        </p:spPr>
        <p:txBody>
          <a:bodyPr/>
          <a:lstStyle/>
          <a:p>
            <a:fld id="{C62AD74C-CCAE-1E47-858E-CA25A703CF2C}" type="slidenum">
              <a:rPr lang="en-US" smtClean="0"/>
              <a:pPr/>
              <a:t>17</a:t>
            </a:fld>
            <a:endParaRPr lang="en-US" smtClean="0"/>
          </a:p>
        </p:txBody>
      </p:sp>
      <p:graphicFrame>
        <p:nvGraphicFramePr>
          <p:cNvPr id="80928" name="Group 32"/>
          <p:cNvGraphicFramePr>
            <a:graphicFrameLocks noGrp="1"/>
          </p:cNvGraphicFramePr>
          <p:nvPr/>
        </p:nvGraphicFramePr>
        <p:xfrm>
          <a:off x="1752600" y="2133600"/>
          <a:ext cx="4724400" cy="1219200"/>
        </p:xfrm>
        <a:graphic>
          <a:graphicData uri="http://schemas.openxmlformats.org/drawingml/2006/table">
            <a:tbl>
              <a:tblPr/>
              <a:tblGrid>
                <a:gridCol w="2362200"/>
                <a:gridCol w="2362200"/>
              </a:tblGrid>
              <a:tr h="406400">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Image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Sound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8 bits /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8 bits / sample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24 bits / sample</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16 bits / sample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8147" name="Picture 27" descr="Figure 2"/>
          <p:cNvPicPr>
            <a:picLocks noChangeAspect="1" noChangeArrowheads="1"/>
          </p:cNvPicPr>
          <p:nvPr/>
        </p:nvPicPr>
        <p:blipFill>
          <a:blip r:embed="rId3"/>
          <a:srcRect/>
          <a:stretch>
            <a:fillRect/>
          </a:stretch>
        </p:blipFill>
        <p:spPr bwMode="auto">
          <a:xfrm>
            <a:off x="2743200" y="4114800"/>
            <a:ext cx="2755900" cy="1962150"/>
          </a:xfrm>
          <a:prstGeom prst="rect">
            <a:avLst/>
          </a:prstGeom>
          <a:noFill/>
          <a:ln w="9525">
            <a:noFill/>
            <a:miter lim="800000"/>
            <a:headEnd/>
            <a:tailEnd/>
          </a:ln>
        </p:spPr>
      </p:pic>
      <p:sp>
        <p:nvSpPr>
          <p:cNvPr id="48148" name="Text Box 28"/>
          <p:cNvSpPr txBox="1">
            <a:spLocks noChangeArrowheads="1"/>
          </p:cNvSpPr>
          <p:nvPr/>
        </p:nvSpPr>
        <p:spPr bwMode="auto">
          <a:xfrm>
            <a:off x="685800" y="3657600"/>
            <a:ext cx="7010400" cy="396875"/>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sz="2000" i="1"/>
              <a:t>Which image uses fewer bits to describe the color sample?</a:t>
            </a:r>
            <a:endParaRPr lang="en-US" sz="2000"/>
          </a:p>
        </p:txBody>
      </p:sp>
      <p:sp>
        <p:nvSpPr>
          <p:cNvPr id="48149" name="Text Box 29"/>
          <p:cNvSpPr txBox="1">
            <a:spLocks noChangeArrowheads="1"/>
          </p:cNvSpPr>
          <p:nvPr/>
        </p:nvSpPr>
        <p:spPr bwMode="auto">
          <a:xfrm>
            <a:off x="5410200" y="1676400"/>
            <a:ext cx="3048000" cy="457200"/>
          </a:xfrm>
          <a:prstGeom prst="rect">
            <a:avLst/>
          </a:prstGeom>
          <a:noFill/>
          <a:ln w="9525">
            <a:noFill/>
            <a:miter lim="800000"/>
            <a:headEnd/>
            <a:tailEnd/>
          </a:ln>
        </p:spPr>
        <p:txBody>
          <a:bodyPr>
            <a:prstTxWarp prst="textNoShape">
              <a:avLst/>
            </a:prstTxWarp>
            <a:spAutoFit/>
          </a:bodyPr>
          <a:lstStyle/>
          <a:p>
            <a:endParaRPr lang="en-US"/>
          </a:p>
        </p:txBody>
      </p:sp>
      <p:sp>
        <p:nvSpPr>
          <p:cNvPr id="48150" name="Text Box 30"/>
          <p:cNvSpPr txBox="1">
            <a:spLocks noChangeArrowheads="1"/>
          </p:cNvSpPr>
          <p:nvPr/>
        </p:nvSpPr>
        <p:spPr bwMode="auto">
          <a:xfrm>
            <a:off x="685800" y="1524000"/>
            <a:ext cx="6705600" cy="396875"/>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sz="2000" i="1"/>
              <a:t>Which image and sound sample will have better quality?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t>YOU DECIDE … sample rate</a:t>
            </a:r>
          </a:p>
        </p:txBody>
      </p:sp>
      <p:sp>
        <p:nvSpPr>
          <p:cNvPr id="50180" name="Rectangle 3"/>
          <p:cNvSpPr>
            <a:spLocks noGrp="1" noChangeArrowheads="1"/>
          </p:cNvSpPr>
          <p:nvPr>
            <p:ph idx="1"/>
          </p:nvPr>
        </p:nvSpPr>
        <p:spPr/>
        <p:txBody>
          <a:bodyPr/>
          <a:lstStyle/>
          <a:p>
            <a:pPr eaLnBrk="1" hangingPunct="1">
              <a:buFont typeface="Wingdings" charset="2"/>
              <a:buNone/>
            </a:pPr>
            <a:endParaRPr lang="en-US"/>
          </a:p>
          <a:p>
            <a:pPr lvl="1" eaLnBrk="1" hangingPunct="1">
              <a:buFont typeface="Wingdings" charset="2"/>
              <a:buNone/>
            </a:pPr>
            <a:endParaRPr lang="en-US">
              <a:ea typeface="ＭＳ Ｐゴシック" charset="-128"/>
            </a:endParaRPr>
          </a:p>
        </p:txBody>
      </p:sp>
      <p:sp>
        <p:nvSpPr>
          <p:cNvPr id="50178" name="Slide Number Placeholder 4"/>
          <p:cNvSpPr>
            <a:spLocks noGrp="1"/>
          </p:cNvSpPr>
          <p:nvPr>
            <p:ph type="sldNum" sz="quarter" idx="12"/>
          </p:nvPr>
        </p:nvSpPr>
        <p:spPr>
          <a:noFill/>
        </p:spPr>
        <p:txBody>
          <a:bodyPr/>
          <a:lstStyle/>
          <a:p>
            <a:fld id="{129965F1-17B2-5E42-9FF8-3AF307EFDBF6}" type="slidenum">
              <a:rPr lang="en-US" smtClean="0"/>
              <a:pPr/>
              <a:t>18</a:t>
            </a:fld>
            <a:endParaRPr lang="en-US" smtClean="0"/>
          </a:p>
        </p:txBody>
      </p:sp>
      <p:graphicFrame>
        <p:nvGraphicFramePr>
          <p:cNvPr id="83972" name="Group 4"/>
          <p:cNvGraphicFramePr>
            <a:graphicFrameLocks noGrp="1"/>
          </p:cNvGraphicFramePr>
          <p:nvPr/>
        </p:nvGraphicFramePr>
        <p:xfrm>
          <a:off x="1905000" y="2133600"/>
          <a:ext cx="4724400" cy="1219200"/>
        </p:xfrm>
        <a:graphic>
          <a:graphicData uri="http://schemas.openxmlformats.org/drawingml/2006/table">
            <a:tbl>
              <a:tblPr/>
              <a:tblGrid>
                <a:gridCol w="2362200"/>
                <a:gridCol w="2362200"/>
              </a:tblGrid>
              <a:tr h="406400">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Image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Sound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72 pixels / inch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11 kHz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300 pixels / inch</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44 kHz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95" name="Text Box 19"/>
          <p:cNvSpPr txBox="1">
            <a:spLocks noChangeArrowheads="1"/>
          </p:cNvSpPr>
          <p:nvPr/>
        </p:nvSpPr>
        <p:spPr bwMode="auto">
          <a:xfrm>
            <a:off x="685800" y="3657600"/>
            <a:ext cx="6664325" cy="396875"/>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sz="2000" i="1"/>
              <a:t>Which image has higher spatial resolution?</a:t>
            </a:r>
            <a:endParaRPr lang="en-US" sz="2000"/>
          </a:p>
        </p:txBody>
      </p:sp>
      <p:sp>
        <p:nvSpPr>
          <p:cNvPr id="50196" name="Text Box 20"/>
          <p:cNvSpPr txBox="1">
            <a:spLocks noChangeArrowheads="1"/>
          </p:cNvSpPr>
          <p:nvPr/>
        </p:nvSpPr>
        <p:spPr bwMode="auto">
          <a:xfrm>
            <a:off x="5410200" y="1676400"/>
            <a:ext cx="3048000" cy="457200"/>
          </a:xfrm>
          <a:prstGeom prst="rect">
            <a:avLst/>
          </a:prstGeom>
          <a:noFill/>
          <a:ln w="9525">
            <a:noFill/>
            <a:miter lim="800000"/>
            <a:headEnd/>
            <a:tailEnd/>
          </a:ln>
        </p:spPr>
        <p:txBody>
          <a:bodyPr>
            <a:prstTxWarp prst="textNoShape">
              <a:avLst/>
            </a:prstTxWarp>
            <a:spAutoFit/>
          </a:bodyPr>
          <a:lstStyle/>
          <a:p>
            <a:endParaRPr lang="en-US"/>
          </a:p>
        </p:txBody>
      </p:sp>
      <p:sp>
        <p:nvSpPr>
          <p:cNvPr id="50197" name="Text Box 21"/>
          <p:cNvSpPr txBox="1">
            <a:spLocks noChangeArrowheads="1"/>
          </p:cNvSpPr>
          <p:nvPr/>
        </p:nvSpPr>
        <p:spPr bwMode="auto">
          <a:xfrm>
            <a:off x="685800" y="1600200"/>
            <a:ext cx="7543800" cy="396875"/>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sz="2000" i="1"/>
              <a:t>Which image and sound sample will have better quality? Why?</a:t>
            </a:r>
          </a:p>
        </p:txBody>
      </p:sp>
      <p:grpSp>
        <p:nvGrpSpPr>
          <p:cNvPr id="50198" name="Group 26"/>
          <p:cNvGrpSpPr>
            <a:grpSpLocks/>
          </p:cNvGrpSpPr>
          <p:nvPr/>
        </p:nvGrpSpPr>
        <p:grpSpPr bwMode="auto">
          <a:xfrm>
            <a:off x="3200400" y="4038600"/>
            <a:ext cx="2438400" cy="2030413"/>
            <a:chOff x="336" y="2409"/>
            <a:chExt cx="1536" cy="1279"/>
          </a:xfrm>
        </p:grpSpPr>
        <p:pic>
          <p:nvPicPr>
            <p:cNvPr id="50199" name="Picture 22" descr="Figure 2"/>
            <p:cNvPicPr>
              <a:picLocks noChangeAspect="1" noChangeArrowheads="1"/>
            </p:cNvPicPr>
            <p:nvPr/>
          </p:nvPicPr>
          <p:blipFill>
            <a:blip r:embed="rId3"/>
            <a:srcRect/>
            <a:stretch>
              <a:fillRect/>
            </a:stretch>
          </p:blipFill>
          <p:spPr bwMode="auto">
            <a:xfrm>
              <a:off x="336" y="2640"/>
              <a:ext cx="645" cy="1048"/>
            </a:xfrm>
            <a:prstGeom prst="rect">
              <a:avLst/>
            </a:prstGeom>
            <a:noFill/>
            <a:ln w="9525">
              <a:noFill/>
              <a:miter lim="800000"/>
              <a:headEnd/>
              <a:tailEnd/>
            </a:ln>
          </p:spPr>
        </p:pic>
        <p:pic>
          <p:nvPicPr>
            <p:cNvPr id="50200" name="Picture 23" descr="Figure 2"/>
            <p:cNvPicPr>
              <a:picLocks noChangeAspect="1" noChangeArrowheads="1"/>
            </p:cNvPicPr>
            <p:nvPr/>
          </p:nvPicPr>
          <p:blipFill>
            <a:blip r:embed="rId4"/>
            <a:srcRect/>
            <a:stretch>
              <a:fillRect/>
            </a:stretch>
          </p:blipFill>
          <p:spPr bwMode="auto">
            <a:xfrm>
              <a:off x="1248" y="2644"/>
              <a:ext cx="576" cy="1044"/>
            </a:xfrm>
            <a:prstGeom prst="rect">
              <a:avLst/>
            </a:prstGeom>
            <a:noFill/>
            <a:ln w="9525">
              <a:noFill/>
              <a:miter lim="800000"/>
              <a:headEnd/>
              <a:tailEnd/>
            </a:ln>
          </p:spPr>
        </p:pic>
        <p:sp>
          <p:nvSpPr>
            <p:cNvPr id="50201" name="Text Box 24"/>
            <p:cNvSpPr txBox="1">
              <a:spLocks noChangeArrowheads="1"/>
            </p:cNvSpPr>
            <p:nvPr/>
          </p:nvSpPr>
          <p:spPr bwMode="auto">
            <a:xfrm>
              <a:off x="432" y="2409"/>
              <a:ext cx="576"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50ppi</a:t>
              </a:r>
            </a:p>
          </p:txBody>
        </p:sp>
        <p:sp>
          <p:nvSpPr>
            <p:cNvPr id="50202" name="Text Box 25"/>
            <p:cNvSpPr txBox="1">
              <a:spLocks noChangeArrowheads="1"/>
            </p:cNvSpPr>
            <p:nvPr/>
          </p:nvSpPr>
          <p:spPr bwMode="auto">
            <a:xfrm>
              <a:off x="1296" y="2409"/>
              <a:ext cx="576"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300ppi</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t>DIGITAL ENCODING</a:t>
            </a:r>
          </a:p>
        </p:txBody>
      </p:sp>
      <p:sp>
        <p:nvSpPr>
          <p:cNvPr id="52228" name="Rectangle 3"/>
          <p:cNvSpPr>
            <a:spLocks noGrp="1" noChangeArrowheads="1"/>
          </p:cNvSpPr>
          <p:nvPr>
            <p:ph idx="1"/>
          </p:nvPr>
        </p:nvSpPr>
        <p:spPr/>
        <p:txBody>
          <a:bodyPr/>
          <a:lstStyle/>
          <a:p>
            <a:pPr eaLnBrk="1" hangingPunct="1"/>
            <a:r>
              <a:rPr lang="en-US"/>
              <a:t>Description-based encoding</a:t>
            </a:r>
          </a:p>
          <a:p>
            <a:pPr lvl="1" eaLnBrk="1" hangingPunct="1"/>
            <a:r>
              <a:rPr lang="en-US">
                <a:ea typeface="ＭＳ Ｐゴシック" charset="-128"/>
              </a:rPr>
              <a:t>A detailed representation of the discrete elements that comprise the media.</a:t>
            </a:r>
            <a:br>
              <a:rPr lang="en-US">
                <a:ea typeface="ＭＳ Ｐゴシック" charset="-128"/>
              </a:rPr>
            </a:br>
            <a:endParaRPr lang="en-US">
              <a:ea typeface="ＭＳ Ｐゴシック" charset="-128"/>
            </a:endParaRPr>
          </a:p>
          <a:p>
            <a:pPr eaLnBrk="1" hangingPunct="1"/>
            <a:r>
              <a:rPr lang="en-US"/>
              <a:t>Command-based encoding</a:t>
            </a:r>
          </a:p>
          <a:p>
            <a:pPr lvl="1" eaLnBrk="1" hangingPunct="1"/>
            <a:r>
              <a:rPr lang="en-US">
                <a:ea typeface="ＭＳ Ｐゴシック" charset="-128"/>
              </a:rPr>
              <a:t>A set of instructions the computer follows to produce the digital media.</a:t>
            </a:r>
          </a:p>
          <a:p>
            <a:pPr lvl="1" eaLnBrk="1" hangingPunct="1"/>
            <a:endParaRPr lang="en-US">
              <a:ea typeface="ＭＳ Ｐゴシック" charset="-128"/>
            </a:endParaRPr>
          </a:p>
        </p:txBody>
      </p:sp>
      <p:sp>
        <p:nvSpPr>
          <p:cNvPr id="52226" name="Slide Number Placeholder 4"/>
          <p:cNvSpPr>
            <a:spLocks noGrp="1"/>
          </p:cNvSpPr>
          <p:nvPr>
            <p:ph type="sldNum" sz="quarter" idx="12"/>
          </p:nvPr>
        </p:nvSpPr>
        <p:spPr>
          <a:noFill/>
        </p:spPr>
        <p:txBody>
          <a:bodyPr/>
          <a:lstStyle/>
          <a:p>
            <a:fld id="{E7FA5515-6946-C544-8A12-9C5263F74811}" type="slidenum">
              <a:rPr lang="en-US" smtClean="0"/>
              <a:pPr/>
              <a:t>19</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t>CHAPTER HIGHLIGHTS</a:t>
            </a:r>
          </a:p>
        </p:txBody>
      </p:sp>
      <p:sp>
        <p:nvSpPr>
          <p:cNvPr id="17412" name="Rectangle 3"/>
          <p:cNvSpPr>
            <a:spLocks noGrp="1" noChangeArrowheads="1"/>
          </p:cNvSpPr>
          <p:nvPr>
            <p:ph idx="1"/>
          </p:nvPr>
        </p:nvSpPr>
        <p:spPr/>
        <p:txBody>
          <a:bodyPr/>
          <a:lstStyle/>
          <a:p>
            <a:pPr eaLnBrk="1" hangingPunct="1">
              <a:lnSpc>
                <a:spcPct val="95000"/>
              </a:lnSpc>
            </a:pPr>
            <a:r>
              <a:rPr lang="en-US"/>
              <a:t>Elements of digital media.</a:t>
            </a:r>
          </a:p>
          <a:p>
            <a:pPr eaLnBrk="1" hangingPunct="1">
              <a:lnSpc>
                <a:spcPct val="95000"/>
              </a:lnSpc>
            </a:pPr>
            <a:r>
              <a:rPr lang="en-US"/>
              <a:t>Digital codes.</a:t>
            </a:r>
          </a:p>
          <a:p>
            <a:pPr eaLnBrk="1" hangingPunct="1">
              <a:lnSpc>
                <a:spcPct val="95000"/>
              </a:lnSpc>
            </a:pPr>
            <a:r>
              <a:rPr lang="en-US"/>
              <a:t>Digital files.</a:t>
            </a:r>
          </a:p>
          <a:p>
            <a:pPr eaLnBrk="1" hangingPunct="1">
              <a:lnSpc>
                <a:spcPct val="95000"/>
              </a:lnSpc>
            </a:pPr>
            <a:r>
              <a:rPr lang="en-US"/>
              <a:t>Digitization process.</a:t>
            </a:r>
          </a:p>
          <a:p>
            <a:pPr eaLnBrk="1" hangingPunct="1">
              <a:lnSpc>
                <a:spcPct val="95000"/>
              </a:lnSpc>
            </a:pPr>
            <a:r>
              <a:rPr lang="en-US"/>
              <a:t>Compression for digital media.</a:t>
            </a:r>
          </a:p>
          <a:p>
            <a:pPr eaLnBrk="1" hangingPunct="1">
              <a:lnSpc>
                <a:spcPct val="95000"/>
              </a:lnSpc>
            </a:pPr>
            <a:r>
              <a:rPr lang="en-US"/>
              <a:t>Advantages of digital media.</a:t>
            </a:r>
          </a:p>
          <a:p>
            <a:pPr eaLnBrk="1" hangingPunct="1">
              <a:lnSpc>
                <a:spcPct val="95000"/>
              </a:lnSpc>
            </a:pPr>
            <a:r>
              <a:rPr lang="en-US"/>
              <a:t>Challenges of digital media.</a:t>
            </a:r>
          </a:p>
        </p:txBody>
      </p:sp>
      <p:sp>
        <p:nvSpPr>
          <p:cNvPr id="17410" name="Slide Number Placeholder 4"/>
          <p:cNvSpPr>
            <a:spLocks noGrp="1"/>
          </p:cNvSpPr>
          <p:nvPr>
            <p:ph type="sldNum" sz="quarter" idx="12"/>
          </p:nvPr>
        </p:nvSpPr>
        <p:spPr>
          <a:noFill/>
        </p:spPr>
        <p:txBody>
          <a:bodyPr/>
          <a:lstStyle/>
          <a:p>
            <a:fld id="{DB2D2225-EB5C-2748-84B0-8A873F336473}" type="slidenum">
              <a:rPr lang="en-US" smtClean="0"/>
              <a:pPr/>
              <a:t>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t>MEDIA ENCODING COMPARED</a:t>
            </a:r>
          </a:p>
        </p:txBody>
      </p:sp>
      <p:sp>
        <p:nvSpPr>
          <p:cNvPr id="54274" name="Slide Number Placeholder 4"/>
          <p:cNvSpPr>
            <a:spLocks noGrp="1"/>
          </p:cNvSpPr>
          <p:nvPr>
            <p:ph type="sldNum" sz="quarter" idx="12"/>
          </p:nvPr>
        </p:nvSpPr>
        <p:spPr>
          <a:noFill/>
        </p:spPr>
        <p:txBody>
          <a:bodyPr/>
          <a:lstStyle/>
          <a:p>
            <a:fld id="{25A02FD6-FD74-184A-90C7-60A19D22ACD1}" type="slidenum">
              <a:rPr lang="en-US" smtClean="0"/>
              <a:pPr/>
              <a:t>20</a:t>
            </a:fld>
            <a:endParaRPr lang="en-US" smtClean="0"/>
          </a:p>
        </p:txBody>
      </p:sp>
      <p:graphicFrame>
        <p:nvGraphicFramePr>
          <p:cNvPr id="87094" name="Group 54"/>
          <p:cNvGraphicFramePr>
            <a:graphicFrameLocks noGrp="1"/>
          </p:cNvGraphicFramePr>
          <p:nvPr/>
        </p:nvGraphicFramePr>
        <p:xfrm>
          <a:off x="533400" y="1524000"/>
          <a:ext cx="7848600" cy="4336988"/>
        </p:xfrm>
        <a:graphic>
          <a:graphicData uri="http://schemas.openxmlformats.org/drawingml/2006/table">
            <a:tbl>
              <a:tblPr/>
              <a:tblGrid>
                <a:gridCol w="3532188"/>
                <a:gridCol w="4316412"/>
              </a:tblGrid>
              <a:tr h="457200">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Description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b="0" i="0" u="none" strike="noStrike" cap="none" normalizeH="0" baseline="0">
                          <a:ln>
                            <a:noFill/>
                          </a:ln>
                          <a:solidFill>
                            <a:schemeClr val="tx1"/>
                          </a:solidFill>
                          <a:effectLst/>
                          <a:latin typeface="Arial" charset="0"/>
                          <a:ea typeface="ＭＳ Ｐゴシック" charset="-128"/>
                          <a:cs typeface="ＭＳ Ｐゴシック" charset="-128"/>
                        </a:rPr>
                        <a:t>Command</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gridSpan="2">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rgbClr val="3517FF"/>
                          </a:solidFill>
                          <a:effectLst/>
                          <a:latin typeface="Arial" charset="0"/>
                          <a:ea typeface="ＭＳ Ｐゴシック" charset="-128"/>
                          <a:cs typeface="ＭＳ Ｐゴシック" charset="-128"/>
                        </a:rPr>
                        <a:t>Advantages</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80803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Represent natural scenes and sounds.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File sizes are small.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Supports detailed editing.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Scaled without distortion.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gridSpan="2">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rgbClr val="3517FF"/>
                          </a:solidFill>
                          <a:effectLst/>
                          <a:latin typeface="Arial" charset="0"/>
                          <a:ea typeface="ＭＳ Ｐゴシック" charset="-128"/>
                          <a:cs typeface="ＭＳ Ｐゴシック" charset="-128"/>
                        </a:rPr>
                        <a:t>Limitations</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80803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Large file sizes.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Not appropriate for detailed photographs and natural sounds.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Lose quality if enlarged.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Requires knowledge of music and vector image creation.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a:t>FILE COMPRESSION</a:t>
            </a:r>
          </a:p>
        </p:txBody>
      </p:sp>
      <p:sp>
        <p:nvSpPr>
          <p:cNvPr id="56324" name="Rectangle 3"/>
          <p:cNvSpPr>
            <a:spLocks noGrp="1" noChangeArrowheads="1"/>
          </p:cNvSpPr>
          <p:nvPr>
            <p:ph idx="1"/>
          </p:nvPr>
        </p:nvSpPr>
        <p:spPr/>
        <p:txBody>
          <a:bodyPr/>
          <a:lstStyle/>
          <a:p>
            <a:pPr eaLnBrk="1" hangingPunct="1"/>
            <a:r>
              <a:rPr lang="en-US"/>
              <a:t>Process of re-encoding digital data to reduce file size. </a:t>
            </a:r>
            <a:br>
              <a:rPr lang="en-US"/>
            </a:br>
            <a:endParaRPr lang="en-US"/>
          </a:p>
          <a:p>
            <a:pPr eaLnBrk="1" hangingPunct="1"/>
            <a:r>
              <a:rPr lang="en-US">
                <a:solidFill>
                  <a:srgbClr val="FF5A14"/>
                </a:solidFill>
              </a:rPr>
              <a:t>Codec</a:t>
            </a:r>
            <a:r>
              <a:rPr lang="en-US"/>
              <a:t>: a program to </a:t>
            </a:r>
            <a:r>
              <a:rPr lang="en-US">
                <a:solidFill>
                  <a:srgbClr val="FF5A14"/>
                </a:solidFill>
              </a:rPr>
              <a:t>co</a:t>
            </a:r>
            <a:r>
              <a:rPr lang="en-US"/>
              <a:t>mpress a file into a smaller size and </a:t>
            </a:r>
            <a:r>
              <a:rPr lang="en-US">
                <a:solidFill>
                  <a:srgbClr val="FF5A14"/>
                </a:solidFill>
              </a:rPr>
              <a:t>dec</a:t>
            </a:r>
            <a:r>
              <a:rPr lang="en-US"/>
              <a:t>ompress it into a usable form.</a:t>
            </a:r>
          </a:p>
        </p:txBody>
      </p:sp>
      <p:sp>
        <p:nvSpPr>
          <p:cNvPr id="56322" name="Slide Number Placeholder 4"/>
          <p:cNvSpPr>
            <a:spLocks noGrp="1"/>
          </p:cNvSpPr>
          <p:nvPr>
            <p:ph type="sldNum" sz="quarter" idx="12"/>
          </p:nvPr>
        </p:nvSpPr>
        <p:spPr>
          <a:noFill/>
        </p:spPr>
        <p:txBody>
          <a:bodyPr/>
          <a:lstStyle/>
          <a:p>
            <a:fld id="{86FFF361-742B-1347-9A8C-45DA2458882E}" type="slidenum">
              <a:rPr lang="en-US" smtClean="0"/>
              <a:pPr/>
              <a:t>21</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t>MAJOR TYPES OF COMPRESSION</a:t>
            </a:r>
          </a:p>
        </p:txBody>
      </p:sp>
      <p:sp>
        <p:nvSpPr>
          <p:cNvPr id="58372" name="Rectangle 3"/>
          <p:cNvSpPr>
            <a:spLocks noGrp="1" noChangeArrowheads="1"/>
          </p:cNvSpPr>
          <p:nvPr>
            <p:ph idx="1"/>
          </p:nvPr>
        </p:nvSpPr>
        <p:spPr/>
        <p:txBody>
          <a:bodyPr/>
          <a:lstStyle/>
          <a:p>
            <a:pPr eaLnBrk="1" hangingPunct="1"/>
            <a:r>
              <a:rPr lang="en-US">
                <a:solidFill>
                  <a:srgbClr val="FF5A14"/>
                </a:solidFill>
              </a:rPr>
              <a:t>Lossy</a:t>
            </a:r>
            <a:endParaRPr lang="en-US"/>
          </a:p>
          <a:p>
            <a:pPr lvl="1" eaLnBrk="1" hangingPunct="1"/>
            <a:r>
              <a:rPr lang="en-US">
                <a:ea typeface="ＭＳ Ｐゴシック" charset="-128"/>
              </a:rPr>
              <a:t>Number of bits is reduced and some data is lost. </a:t>
            </a:r>
          </a:p>
          <a:p>
            <a:pPr lvl="1" eaLnBrk="1" hangingPunct="1"/>
            <a:r>
              <a:rPr lang="en-US">
                <a:ea typeface="ＭＳ Ｐゴシック" charset="-128"/>
              </a:rPr>
              <a:t>Lossy strategies include MP3 and JPEG compression.</a:t>
            </a:r>
          </a:p>
          <a:p>
            <a:pPr eaLnBrk="1" hangingPunct="1"/>
            <a:r>
              <a:rPr lang="en-US">
                <a:solidFill>
                  <a:srgbClr val="FF5A14"/>
                </a:solidFill>
              </a:rPr>
              <a:t>Lossless</a:t>
            </a:r>
            <a:endParaRPr lang="en-US"/>
          </a:p>
          <a:p>
            <a:pPr lvl="1" eaLnBrk="1" hangingPunct="1"/>
            <a:r>
              <a:rPr lang="en-US">
                <a:ea typeface="ＭＳ Ｐゴシック" charset="-128"/>
              </a:rPr>
              <a:t>Efficient encoding reduces file size without loss of original data.</a:t>
            </a:r>
          </a:p>
          <a:p>
            <a:pPr lvl="1" eaLnBrk="1" hangingPunct="1"/>
            <a:r>
              <a:rPr lang="en-US">
                <a:ea typeface="ＭＳ Ｐゴシック" charset="-128"/>
              </a:rPr>
              <a:t>Lossless strategies include RLE and GIF compression.</a:t>
            </a:r>
          </a:p>
        </p:txBody>
      </p:sp>
      <p:sp>
        <p:nvSpPr>
          <p:cNvPr id="58370" name="Slide Number Placeholder 4"/>
          <p:cNvSpPr>
            <a:spLocks noGrp="1"/>
          </p:cNvSpPr>
          <p:nvPr>
            <p:ph type="sldNum" sz="quarter" idx="12"/>
          </p:nvPr>
        </p:nvSpPr>
        <p:spPr>
          <a:noFill/>
        </p:spPr>
        <p:txBody>
          <a:bodyPr/>
          <a:lstStyle/>
          <a:p>
            <a:fld id="{A7BF257A-6010-E045-A50E-040B335F5C5E}" type="slidenum">
              <a:rPr lang="en-US" smtClean="0"/>
              <a:pPr/>
              <a:t>22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t>YOU DECIDE…  Lossy or Lossless</a:t>
            </a:r>
          </a:p>
        </p:txBody>
      </p:sp>
      <p:sp>
        <p:nvSpPr>
          <p:cNvPr id="60420" name="Rectangle 3"/>
          <p:cNvSpPr>
            <a:spLocks noGrp="1" noChangeArrowheads="1"/>
          </p:cNvSpPr>
          <p:nvPr>
            <p:ph idx="1"/>
          </p:nvPr>
        </p:nvSpPr>
        <p:spPr>
          <a:xfrm>
            <a:off x="228600" y="1828800"/>
            <a:ext cx="8382000" cy="3844925"/>
          </a:xfrm>
        </p:spPr>
        <p:txBody>
          <a:bodyPr>
            <a:normAutofit lnSpcReduction="10000"/>
          </a:bodyPr>
          <a:lstStyle/>
          <a:p>
            <a:pPr marL="609600" indent="-609600" eaLnBrk="1" hangingPunct="1">
              <a:buFont typeface="Wingdings" charset="2"/>
              <a:buNone/>
            </a:pPr>
            <a:r>
              <a:rPr lang="en-US"/>
              <a:t/>
            </a:r>
            <a:br>
              <a:rPr lang="en-US"/>
            </a:br>
            <a:endParaRPr lang="en-US"/>
          </a:p>
          <a:p>
            <a:pPr marL="971550" lvl="1" indent="-514350" eaLnBrk="1" hangingPunct="1">
              <a:buClr>
                <a:srgbClr val="3517FF"/>
              </a:buClr>
              <a:buFont typeface="Arial" charset="0"/>
              <a:buAutoNum type="arabicPeriod"/>
            </a:pPr>
            <a:r>
              <a:rPr lang="en-US">
                <a:ea typeface="ＭＳ Ｐゴシック" charset="-128"/>
              </a:rPr>
              <a:t> Photograph of sailboat on ocean.</a:t>
            </a:r>
          </a:p>
          <a:p>
            <a:pPr marL="971550" lvl="1" indent="-514350" eaLnBrk="1" hangingPunct="1">
              <a:buClr>
                <a:srgbClr val="3517FF"/>
              </a:buClr>
              <a:buFont typeface="Arial" charset="0"/>
              <a:buAutoNum type="arabicPeriod"/>
            </a:pPr>
            <a:r>
              <a:rPr lang="en-US">
                <a:ea typeface="ＭＳ Ｐゴシック" charset="-128"/>
              </a:rPr>
              <a:t> Journal article explaining nanotechnology.</a:t>
            </a:r>
          </a:p>
          <a:p>
            <a:pPr marL="971550" lvl="1" indent="-514350" eaLnBrk="1" hangingPunct="1">
              <a:buClr>
                <a:srgbClr val="3517FF"/>
              </a:buClr>
              <a:buFont typeface="Arial" charset="0"/>
              <a:buAutoNum type="arabicPeriod"/>
            </a:pPr>
            <a:r>
              <a:rPr lang="en-US">
                <a:ea typeface="ＭＳ Ｐゴシック" charset="-128"/>
              </a:rPr>
              <a:t> </a:t>
            </a:r>
            <a:r>
              <a:rPr lang="en-US" u="sng">
                <a:ea typeface="ＭＳ Ｐゴシック" charset="-128"/>
              </a:rPr>
              <a:t>1812 Overture</a:t>
            </a:r>
            <a:r>
              <a:rPr lang="en-US">
                <a:ea typeface="ＭＳ Ｐゴシック" charset="-128"/>
              </a:rPr>
              <a:t> by New York Philharmonic Orchestra.</a:t>
            </a:r>
          </a:p>
          <a:p>
            <a:pPr marL="971550" lvl="1" indent="-514350" eaLnBrk="1" hangingPunct="1">
              <a:buClr>
                <a:srgbClr val="3517FF"/>
              </a:buClr>
              <a:buFont typeface="Arial" charset="0"/>
              <a:buAutoNum type="arabicPeriod"/>
            </a:pPr>
            <a:r>
              <a:rPr lang="en-US">
                <a:ea typeface="ＭＳ Ｐゴシック" charset="-128"/>
              </a:rPr>
              <a:t> Database of student names and addresses.</a:t>
            </a:r>
          </a:p>
          <a:p>
            <a:pPr marL="971550" lvl="1" indent="-514350" eaLnBrk="1" hangingPunct="1">
              <a:buClr>
                <a:srgbClr val="3517FF"/>
              </a:buClr>
              <a:buFont typeface="Arial" charset="0"/>
              <a:buAutoNum type="arabicPeriod"/>
            </a:pPr>
            <a:r>
              <a:rPr lang="en-US">
                <a:ea typeface="ＭＳ Ｐゴシック" charset="-128"/>
              </a:rPr>
              <a:t> Video of hot air balloon flying over a cornfield.</a:t>
            </a:r>
          </a:p>
        </p:txBody>
      </p:sp>
      <p:sp>
        <p:nvSpPr>
          <p:cNvPr id="60418" name="Slide Number Placeholder 4"/>
          <p:cNvSpPr>
            <a:spLocks noGrp="1"/>
          </p:cNvSpPr>
          <p:nvPr>
            <p:ph type="sldNum" sz="quarter" idx="12"/>
          </p:nvPr>
        </p:nvSpPr>
        <p:spPr>
          <a:noFill/>
        </p:spPr>
        <p:txBody>
          <a:bodyPr/>
          <a:lstStyle/>
          <a:p>
            <a:fld id="{F11FD8D4-C0BB-4144-8968-ED9004CC7878}" type="slidenum">
              <a:rPr lang="en-US" smtClean="0"/>
              <a:pPr/>
              <a:t>23</a:t>
            </a:fld>
            <a:endParaRPr lang="en-US" smtClean="0"/>
          </a:p>
        </p:txBody>
      </p:sp>
      <p:sp>
        <p:nvSpPr>
          <p:cNvPr id="60421" name="Text Box 5"/>
          <p:cNvSpPr txBox="1">
            <a:spLocks noChangeArrowheads="1"/>
          </p:cNvSpPr>
          <p:nvPr/>
        </p:nvSpPr>
        <p:spPr bwMode="auto">
          <a:xfrm>
            <a:off x="990600" y="2057400"/>
            <a:ext cx="6934200" cy="457200"/>
          </a:xfrm>
          <a:prstGeom prst="rect">
            <a:avLst/>
          </a:prstGeom>
          <a:solidFill>
            <a:schemeClr val="accent1"/>
          </a:solidFill>
          <a:ln w="9525">
            <a:noFill/>
            <a:miter lim="800000"/>
            <a:headEnd/>
            <a:tailEnd/>
          </a:ln>
        </p:spPr>
        <p:txBody>
          <a:bodyPr>
            <a:prstTxWarp prst="textNoShape">
              <a:avLst/>
            </a:prstTxWarp>
            <a:spAutoFit/>
          </a:bodyPr>
          <a:lstStyle/>
          <a:p>
            <a:pPr eaLnBrk="1" hangingPunct="1">
              <a:spcBef>
                <a:spcPct val="20000"/>
              </a:spcBef>
              <a:buClr>
                <a:schemeClr val="accent1"/>
              </a:buClr>
              <a:buFont typeface="Wingdings" charset="2"/>
              <a:buNone/>
            </a:pPr>
            <a:r>
              <a:rPr lang="en-US"/>
              <a:t>Choose a compression strategy best suited for: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533400" y="381000"/>
            <a:ext cx="8458200" cy="1143000"/>
          </a:xfrm>
        </p:spPr>
        <p:txBody>
          <a:bodyPr>
            <a:normAutofit fontScale="90000"/>
          </a:bodyPr>
          <a:lstStyle/>
          <a:p>
            <a:pPr eaLnBrk="1" hangingPunct="1"/>
            <a:r>
              <a:rPr lang="en-US"/>
              <a:t>ERROR DETECTION &amp;     CORRECTION</a:t>
            </a:r>
          </a:p>
        </p:txBody>
      </p:sp>
      <p:sp>
        <p:nvSpPr>
          <p:cNvPr id="62468" name="Rectangle 3"/>
          <p:cNvSpPr>
            <a:spLocks noGrp="1" noChangeArrowheads="1"/>
          </p:cNvSpPr>
          <p:nvPr>
            <p:ph idx="1"/>
          </p:nvPr>
        </p:nvSpPr>
        <p:spPr/>
        <p:txBody>
          <a:bodyPr>
            <a:normAutofit lnSpcReduction="10000"/>
          </a:bodyPr>
          <a:lstStyle/>
          <a:p>
            <a:pPr eaLnBrk="1" hangingPunct="1"/>
            <a:r>
              <a:rPr lang="en-US"/>
              <a:t>Digital bits may be lost during transmission or damaged on storage media.</a:t>
            </a:r>
          </a:p>
          <a:p>
            <a:pPr lvl="1" eaLnBrk="1" hangingPunct="1"/>
            <a:r>
              <a:rPr lang="en-US">
                <a:ea typeface="ＭＳ Ｐゴシック" charset="-128"/>
              </a:rPr>
              <a:t>CDs get scratched.</a:t>
            </a:r>
          </a:p>
          <a:p>
            <a:pPr lvl="1" eaLnBrk="1" hangingPunct="1"/>
            <a:r>
              <a:rPr lang="en-US">
                <a:ea typeface="ＭＳ Ｐゴシック" charset="-128"/>
              </a:rPr>
              <a:t>Communication lines have interference.</a:t>
            </a:r>
          </a:p>
          <a:p>
            <a:pPr eaLnBrk="1" hangingPunct="1"/>
            <a:r>
              <a:rPr lang="en-US"/>
              <a:t>Strategies to preserve data vary.</a:t>
            </a:r>
          </a:p>
          <a:p>
            <a:pPr lvl="1" eaLnBrk="1" hangingPunct="1"/>
            <a:r>
              <a:rPr lang="en-US">
                <a:ea typeface="ＭＳ Ｐゴシック" charset="-128"/>
              </a:rPr>
              <a:t>Parity bits help detect an error during transmission.</a:t>
            </a:r>
          </a:p>
          <a:p>
            <a:pPr lvl="1" eaLnBrk="1" hangingPunct="1"/>
            <a:r>
              <a:rPr lang="en-US">
                <a:ea typeface="ＭＳ Ｐゴシック" charset="-128"/>
              </a:rPr>
              <a:t>CDs include redundant data to replace data when an error occurs.</a:t>
            </a:r>
          </a:p>
        </p:txBody>
      </p:sp>
      <p:sp>
        <p:nvSpPr>
          <p:cNvPr id="62466" name="Slide Number Placeholder 4"/>
          <p:cNvSpPr>
            <a:spLocks noGrp="1"/>
          </p:cNvSpPr>
          <p:nvPr>
            <p:ph type="sldNum" sz="quarter" idx="12"/>
          </p:nvPr>
        </p:nvSpPr>
        <p:spPr>
          <a:noFill/>
        </p:spPr>
        <p:txBody>
          <a:bodyPr/>
          <a:lstStyle/>
          <a:p>
            <a:fld id="{D4175A10-FEC3-F444-A7EB-5345286F4829}" type="slidenum">
              <a:rPr lang="en-US" smtClean="0"/>
              <a:pPr/>
              <a:t>24</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normAutofit fontScale="90000"/>
          </a:bodyPr>
          <a:lstStyle/>
          <a:p>
            <a:pPr eaLnBrk="1" hangingPunct="1"/>
            <a:r>
              <a:rPr lang="en-US"/>
              <a:t>DIGITAL INFORMATION —</a:t>
            </a:r>
            <a:br>
              <a:rPr lang="en-US"/>
            </a:br>
            <a:r>
              <a:rPr lang="en-US"/>
              <a:t>                                   ADVANTAGES</a:t>
            </a:r>
          </a:p>
        </p:txBody>
      </p:sp>
      <p:sp>
        <p:nvSpPr>
          <p:cNvPr id="64516" name="Rectangle 3"/>
          <p:cNvSpPr>
            <a:spLocks noGrp="1" noChangeArrowheads="1"/>
          </p:cNvSpPr>
          <p:nvPr>
            <p:ph idx="1"/>
          </p:nvPr>
        </p:nvSpPr>
        <p:spPr>
          <a:xfrm>
            <a:off x="228600" y="1676400"/>
            <a:ext cx="8382000" cy="4454525"/>
          </a:xfrm>
        </p:spPr>
        <p:txBody>
          <a:bodyPr/>
          <a:lstStyle/>
          <a:p>
            <a:pPr eaLnBrk="1" hangingPunct="1"/>
            <a:r>
              <a:rPr lang="en-US"/>
              <a:t>Reproduction without generation decay.</a:t>
            </a:r>
          </a:p>
          <a:p>
            <a:pPr eaLnBrk="1" hangingPunct="1"/>
            <a:r>
              <a:rPr lang="en-US"/>
              <a:t>Editing and re-editing much easier than with analog media.</a:t>
            </a:r>
          </a:p>
          <a:p>
            <a:pPr eaLnBrk="1" hangingPunct="1"/>
            <a:r>
              <a:rPr lang="en-US"/>
              <a:t>Integration of media using cut, copy, paste more efficient.</a:t>
            </a:r>
          </a:p>
          <a:p>
            <a:pPr eaLnBrk="1" hangingPunct="1"/>
            <a:r>
              <a:rPr lang="en-US"/>
              <a:t>Distribution over Internet - nearly everyone can be reached by anyone else.</a:t>
            </a:r>
          </a:p>
        </p:txBody>
      </p:sp>
      <p:sp>
        <p:nvSpPr>
          <p:cNvPr id="64514" name="Slide Number Placeholder 4"/>
          <p:cNvSpPr>
            <a:spLocks noGrp="1"/>
          </p:cNvSpPr>
          <p:nvPr>
            <p:ph type="sldNum" sz="quarter" idx="12"/>
          </p:nvPr>
        </p:nvSpPr>
        <p:spPr>
          <a:noFill/>
        </p:spPr>
        <p:txBody>
          <a:bodyPr/>
          <a:lstStyle/>
          <a:p>
            <a:fld id="{07D2BA72-E45C-F94E-8058-BB8AE4647F59}" type="slidenum">
              <a:rPr lang="en-US" smtClean="0"/>
              <a:pPr/>
              <a:t>25</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5"/>
          <p:cNvSpPr>
            <a:spLocks noGrp="1" noChangeArrowheads="1"/>
          </p:cNvSpPr>
          <p:nvPr>
            <p:ph type="title"/>
          </p:nvPr>
        </p:nvSpPr>
        <p:spPr>
          <a:noFill/>
        </p:spPr>
        <p:txBody>
          <a:bodyPr>
            <a:normAutofit fontScale="90000"/>
          </a:bodyPr>
          <a:lstStyle/>
          <a:p>
            <a:pPr eaLnBrk="1" hangingPunct="1"/>
            <a:r>
              <a:rPr lang="en-US"/>
              <a:t>DIGITAL INFORMATION —</a:t>
            </a:r>
            <a:br>
              <a:rPr lang="en-US"/>
            </a:br>
            <a:r>
              <a:rPr lang="en-US"/>
              <a:t>                                   CHALLENGES</a:t>
            </a:r>
          </a:p>
        </p:txBody>
      </p:sp>
      <p:sp>
        <p:nvSpPr>
          <p:cNvPr id="66563" name="Rectangle 3"/>
          <p:cNvSpPr>
            <a:spLocks noGrp="1" noChangeArrowheads="1"/>
          </p:cNvSpPr>
          <p:nvPr>
            <p:ph idx="1"/>
          </p:nvPr>
        </p:nvSpPr>
        <p:spPr/>
        <p:txBody>
          <a:bodyPr/>
          <a:lstStyle/>
          <a:p>
            <a:pPr eaLnBrk="1" hangingPunct="1"/>
            <a:r>
              <a:rPr lang="en-US"/>
              <a:t>File sizes are large.</a:t>
            </a:r>
          </a:p>
          <a:p>
            <a:pPr eaLnBrk="1" hangingPunct="1"/>
            <a:r>
              <a:rPr lang="en-US"/>
              <a:t>Digital media is processor intensive.</a:t>
            </a:r>
          </a:p>
          <a:p>
            <a:pPr eaLnBrk="1" hangingPunct="1"/>
            <a:r>
              <a:rPr lang="en-US"/>
              <a:t>Absence of media standards renders data files incompatible.</a:t>
            </a:r>
          </a:p>
          <a:p>
            <a:pPr eaLnBrk="1" hangingPunct="1"/>
            <a:r>
              <a:rPr lang="en-US"/>
              <a:t>Some media requires high bandwidth to distribute on networks.</a:t>
            </a:r>
          </a:p>
          <a:p>
            <a:pPr eaLnBrk="1" hangingPunct="1"/>
            <a:r>
              <a:rPr lang="en-US"/>
              <a:t>Concern for longevity and future accessibility of digital data.</a:t>
            </a:r>
          </a:p>
        </p:txBody>
      </p:sp>
      <p:sp>
        <p:nvSpPr>
          <p:cNvPr id="66562" name="Slide Number Placeholder 4"/>
          <p:cNvSpPr>
            <a:spLocks noGrp="1"/>
          </p:cNvSpPr>
          <p:nvPr>
            <p:ph type="sldNum" sz="quarter" idx="12"/>
          </p:nvPr>
        </p:nvSpPr>
        <p:spPr>
          <a:noFill/>
        </p:spPr>
        <p:txBody>
          <a:bodyPr/>
          <a:lstStyle/>
          <a:p>
            <a:fld id="{F46B0784-DB5F-FC48-80FE-26D5EED6D7C7}" type="slidenum">
              <a:rPr lang="en-US" smtClean="0"/>
              <a:pPr/>
              <a:t>26</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t>WRAP UP</a:t>
            </a:r>
          </a:p>
        </p:txBody>
      </p:sp>
      <p:sp>
        <p:nvSpPr>
          <p:cNvPr id="68612" name="Rectangle 3"/>
          <p:cNvSpPr>
            <a:spLocks noGrp="1" noChangeArrowheads="1"/>
          </p:cNvSpPr>
          <p:nvPr>
            <p:ph idx="1"/>
          </p:nvPr>
        </p:nvSpPr>
        <p:spPr>
          <a:xfrm>
            <a:off x="457200" y="1371600"/>
            <a:ext cx="8229600" cy="4530725"/>
          </a:xfrm>
        </p:spPr>
        <p:txBody>
          <a:bodyPr>
            <a:normAutofit lnSpcReduction="10000"/>
          </a:bodyPr>
          <a:lstStyle/>
          <a:p>
            <a:pPr eaLnBrk="1" hangingPunct="1">
              <a:lnSpc>
                <a:spcPct val="95000"/>
              </a:lnSpc>
            </a:pPr>
            <a:r>
              <a:rPr lang="en-US"/>
              <a:t> </a:t>
            </a:r>
            <a:r>
              <a:rPr lang="en-US" sz="2800"/>
              <a:t>Analog vs. Digital data.</a:t>
            </a:r>
          </a:p>
          <a:p>
            <a:pPr eaLnBrk="1" hangingPunct="1">
              <a:lnSpc>
                <a:spcPct val="95000"/>
              </a:lnSpc>
            </a:pPr>
            <a:r>
              <a:rPr lang="en-US" sz="2800"/>
              <a:t> Symbols and binary code.</a:t>
            </a:r>
          </a:p>
          <a:p>
            <a:pPr eaLnBrk="1" hangingPunct="1">
              <a:lnSpc>
                <a:spcPct val="95000"/>
              </a:lnSpc>
            </a:pPr>
            <a:r>
              <a:rPr lang="en-US" sz="2800"/>
              <a:t> Data vs. Information.</a:t>
            </a:r>
          </a:p>
          <a:p>
            <a:pPr eaLnBrk="1" hangingPunct="1">
              <a:lnSpc>
                <a:spcPct val="95000"/>
              </a:lnSpc>
            </a:pPr>
            <a:r>
              <a:rPr lang="en-US" sz="2800"/>
              <a:t> Files as containers.</a:t>
            </a:r>
          </a:p>
          <a:p>
            <a:pPr eaLnBrk="1" hangingPunct="1">
              <a:lnSpc>
                <a:spcPct val="95000"/>
              </a:lnSpc>
            </a:pPr>
            <a:r>
              <a:rPr lang="en-US" sz="2800"/>
              <a:t> Digitization process.</a:t>
            </a:r>
          </a:p>
          <a:p>
            <a:pPr eaLnBrk="1" hangingPunct="1">
              <a:lnSpc>
                <a:spcPct val="95000"/>
              </a:lnSpc>
            </a:pPr>
            <a:r>
              <a:rPr lang="en-US" sz="2800"/>
              <a:t> Description- vs. Command-based media.</a:t>
            </a:r>
          </a:p>
          <a:p>
            <a:pPr eaLnBrk="1" hangingPunct="1">
              <a:lnSpc>
                <a:spcPct val="95000"/>
              </a:lnSpc>
            </a:pPr>
            <a:r>
              <a:rPr lang="en-US" sz="2800"/>
              <a:t> Compression strategies.</a:t>
            </a:r>
          </a:p>
          <a:p>
            <a:pPr eaLnBrk="1" hangingPunct="1">
              <a:lnSpc>
                <a:spcPct val="95000"/>
              </a:lnSpc>
            </a:pPr>
            <a:r>
              <a:rPr lang="en-US" sz="2800"/>
              <a:t> Error detection &amp; correction.</a:t>
            </a:r>
          </a:p>
          <a:p>
            <a:pPr eaLnBrk="1" hangingPunct="1">
              <a:lnSpc>
                <a:spcPct val="95000"/>
              </a:lnSpc>
            </a:pPr>
            <a:r>
              <a:rPr lang="en-US" sz="2800"/>
              <a:t> Advantages &amp; Challenges of digital data</a:t>
            </a:r>
            <a:r>
              <a:rPr lang="en-US"/>
              <a:t>.</a:t>
            </a:r>
          </a:p>
        </p:txBody>
      </p:sp>
      <p:sp>
        <p:nvSpPr>
          <p:cNvPr id="68610" name="Slide Number Placeholder 4"/>
          <p:cNvSpPr>
            <a:spLocks noGrp="1"/>
          </p:cNvSpPr>
          <p:nvPr>
            <p:ph type="sldNum" sz="quarter" idx="12"/>
          </p:nvPr>
        </p:nvSpPr>
        <p:spPr>
          <a:noFill/>
        </p:spPr>
        <p:txBody>
          <a:bodyPr/>
          <a:lstStyle/>
          <a:p>
            <a:fld id="{6D0536E3-CF48-664D-92DB-675D67A3243D}" type="slidenum">
              <a:rPr lang="en-US" smtClean="0"/>
              <a:pPr/>
              <a:t>27</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a:xfrm>
            <a:off x="533400" y="152400"/>
            <a:ext cx="8229600" cy="1143000"/>
          </a:xfrm>
        </p:spPr>
        <p:txBody>
          <a:bodyPr/>
          <a:lstStyle/>
          <a:p>
            <a:pPr eaLnBrk="1" hangingPunct="1"/>
            <a:r>
              <a:rPr lang="en-US"/>
              <a:t>KEY TERM CHECK UP</a:t>
            </a:r>
          </a:p>
        </p:txBody>
      </p:sp>
      <p:graphicFrame>
        <p:nvGraphicFramePr>
          <p:cNvPr id="70658" name="Object 2"/>
          <p:cNvGraphicFramePr>
            <a:graphicFrameLocks noChangeAspect="1"/>
          </p:cNvGraphicFramePr>
          <p:nvPr/>
        </p:nvGraphicFramePr>
        <p:xfrm>
          <a:off x="381000" y="1249363"/>
          <a:ext cx="8153400" cy="5075237"/>
        </p:xfrm>
        <a:graphic>
          <a:graphicData uri="http://schemas.openxmlformats.org/presentationml/2006/ole">
            <mc:AlternateContent xmlns:mc="http://schemas.openxmlformats.org/markup-compatibility/2006">
              <mc:Choice xmlns:v="urn:schemas-microsoft-com:vml" Requires="v">
                <p:oleObj spid="_x0000_s70663" name="Document" r:id="rId4" imgW="5629656" imgH="3517392" progId="Word.Document.8">
                  <p:embed/>
                </p:oleObj>
              </mc:Choice>
              <mc:Fallback>
                <p:oleObj name="Document" r:id="rId4" imgW="5629656" imgH="351739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49363"/>
                        <a:ext cx="8153400" cy="507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9" name="Rectangle 5"/>
          <p:cNvSpPr>
            <a:spLocks noChangeArrowheads="1"/>
          </p:cNvSpPr>
          <p:nvPr/>
        </p:nvSpPr>
        <p:spPr bwMode="auto">
          <a:xfrm>
            <a:off x="304800" y="1143000"/>
            <a:ext cx="8305800" cy="50292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t>CODING DIGITAL INFORMATION</a:t>
            </a:r>
          </a:p>
        </p:txBody>
      </p:sp>
      <p:sp>
        <p:nvSpPr>
          <p:cNvPr id="19460" name="Rectangle 3"/>
          <p:cNvSpPr>
            <a:spLocks noGrp="1" noChangeArrowheads="1"/>
          </p:cNvSpPr>
          <p:nvPr>
            <p:ph idx="1"/>
          </p:nvPr>
        </p:nvSpPr>
        <p:spPr/>
        <p:txBody>
          <a:bodyPr/>
          <a:lstStyle/>
          <a:p>
            <a:pPr eaLnBrk="1" hangingPunct="1"/>
            <a:r>
              <a:rPr lang="en-US">
                <a:solidFill>
                  <a:srgbClr val="FF5A14"/>
                </a:solidFill>
              </a:rPr>
              <a:t>Symbols</a:t>
            </a:r>
            <a:r>
              <a:rPr lang="en-US"/>
              <a:t> represent something else.</a:t>
            </a:r>
          </a:p>
          <a:p>
            <a:pPr lvl="1" eaLnBrk="1" hangingPunct="1"/>
            <a:r>
              <a:rPr lang="en-US">
                <a:ea typeface="ＭＳ Ｐゴシック" charset="-128"/>
              </a:rPr>
              <a:t> Organized and understood by a conventional standard.</a:t>
            </a:r>
          </a:p>
          <a:p>
            <a:pPr eaLnBrk="1" hangingPunct="1"/>
            <a:r>
              <a:rPr lang="en-US">
                <a:solidFill>
                  <a:srgbClr val="FF5A14"/>
                </a:solidFill>
              </a:rPr>
              <a:t>Data</a:t>
            </a:r>
            <a:r>
              <a:rPr lang="en-US"/>
              <a:t> are the givens of experience.</a:t>
            </a:r>
          </a:p>
          <a:p>
            <a:pPr lvl="1" eaLnBrk="1" hangingPunct="1"/>
            <a:r>
              <a:rPr lang="en-US">
                <a:ea typeface="ＭＳ Ｐゴシック" charset="-128"/>
              </a:rPr>
              <a:t> Measurements, facts, observations.</a:t>
            </a:r>
          </a:p>
          <a:p>
            <a:pPr eaLnBrk="1" hangingPunct="1"/>
            <a:r>
              <a:rPr lang="en-US">
                <a:solidFill>
                  <a:srgbClr val="FF5A14"/>
                </a:solidFill>
              </a:rPr>
              <a:t>Information</a:t>
            </a:r>
            <a:r>
              <a:rPr lang="en-US">
                <a:solidFill>
                  <a:schemeClr val="hlink"/>
                </a:solidFill>
              </a:rPr>
              <a:t> </a:t>
            </a:r>
            <a:r>
              <a:rPr lang="en-US"/>
              <a:t>is data made useful, interpreted, and applied to produce understanding. </a:t>
            </a:r>
          </a:p>
        </p:txBody>
      </p:sp>
      <p:sp>
        <p:nvSpPr>
          <p:cNvPr id="19458" name="Slide Number Placeholder 4"/>
          <p:cNvSpPr>
            <a:spLocks noGrp="1"/>
          </p:cNvSpPr>
          <p:nvPr>
            <p:ph type="sldNum" sz="quarter" idx="12"/>
          </p:nvPr>
        </p:nvSpPr>
        <p:spPr>
          <a:noFill/>
        </p:spPr>
        <p:txBody>
          <a:bodyPr/>
          <a:lstStyle/>
          <a:p>
            <a:fld id="{3F7A1A65-3D0A-6F44-BC8D-75F8FD916ACF}" type="slidenum">
              <a:rPr lang="en-US" smtClean="0"/>
              <a:pPr/>
              <a:t>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t>YOU DECIDE: data or information?</a:t>
            </a:r>
          </a:p>
        </p:txBody>
      </p:sp>
      <p:sp>
        <p:nvSpPr>
          <p:cNvPr id="21506" name="Slide Number Placeholder 4"/>
          <p:cNvSpPr>
            <a:spLocks noGrp="1"/>
          </p:cNvSpPr>
          <p:nvPr>
            <p:ph type="sldNum" sz="quarter" idx="12"/>
          </p:nvPr>
        </p:nvSpPr>
        <p:spPr>
          <a:noFill/>
        </p:spPr>
        <p:txBody>
          <a:bodyPr/>
          <a:lstStyle/>
          <a:p>
            <a:fld id="{2789C92D-2CAB-2A46-A723-A5870156F395}" type="slidenum">
              <a:rPr lang="en-US" smtClean="0"/>
              <a:pPr/>
              <a:t>4</a:t>
            </a:fld>
            <a:endParaRPr lang="en-US" smtClean="0"/>
          </a:p>
        </p:txBody>
      </p:sp>
      <p:sp>
        <p:nvSpPr>
          <p:cNvPr id="21508" name="Text Box 4"/>
          <p:cNvSpPr txBox="1">
            <a:spLocks noChangeArrowheads="1"/>
          </p:cNvSpPr>
          <p:nvPr/>
        </p:nvSpPr>
        <p:spPr bwMode="auto">
          <a:xfrm>
            <a:off x="762000" y="3429000"/>
            <a:ext cx="4267200" cy="1771650"/>
          </a:xfrm>
          <a:prstGeom prst="rect">
            <a:avLst/>
          </a:prstGeom>
          <a:solidFill>
            <a:schemeClr val="accent1"/>
          </a:solidFill>
          <a:ln w="9525">
            <a:noFill/>
            <a:miter lim="800000"/>
            <a:headEnd/>
            <a:tailEnd/>
          </a:ln>
        </p:spPr>
        <p:txBody>
          <a:bodyPr>
            <a:prstTxWarp prst="textNoShape">
              <a:avLst/>
            </a:prstTxWarp>
            <a:spAutoFit/>
          </a:bodyPr>
          <a:lstStyle/>
          <a:p>
            <a:pPr eaLnBrk="1" hangingPunct="1">
              <a:spcBef>
                <a:spcPct val="20000"/>
              </a:spcBef>
              <a:buClr>
                <a:schemeClr val="accent1"/>
              </a:buClr>
              <a:buFont typeface="Wingdings" charset="2"/>
              <a:buNone/>
            </a:pPr>
            <a:r>
              <a:rPr lang="en-US"/>
              <a:t>Age = 30 yrs.</a:t>
            </a:r>
          </a:p>
          <a:p>
            <a:pPr eaLnBrk="1" hangingPunct="1">
              <a:spcBef>
                <a:spcPct val="20000"/>
              </a:spcBef>
              <a:buClr>
                <a:schemeClr val="accent1"/>
              </a:buClr>
              <a:buFont typeface="Wingdings" charset="2"/>
              <a:buNone/>
            </a:pPr>
            <a:r>
              <a:rPr lang="en-US"/>
              <a:t>Temperature = 30 degrees</a:t>
            </a:r>
          </a:p>
          <a:p>
            <a:pPr eaLnBrk="1" hangingPunct="1">
              <a:spcBef>
                <a:spcPct val="20000"/>
              </a:spcBef>
              <a:buClr>
                <a:schemeClr val="accent1"/>
              </a:buClr>
              <a:buFont typeface="Wingdings" charset="2"/>
              <a:buNone/>
            </a:pPr>
            <a:r>
              <a:rPr lang="en-US"/>
              <a:t>Distance = 30 mi.</a:t>
            </a:r>
          </a:p>
          <a:p>
            <a:pPr eaLnBrk="1" hangingPunct="1">
              <a:spcBef>
                <a:spcPct val="20000"/>
              </a:spcBef>
              <a:buClr>
                <a:schemeClr val="accent1"/>
              </a:buClr>
              <a:buFont typeface="Wingdings" charset="2"/>
              <a:buNone/>
            </a:pPr>
            <a:r>
              <a:rPr lang="en-US"/>
              <a:t>Cost = $30</a:t>
            </a:r>
          </a:p>
        </p:txBody>
      </p:sp>
      <p:sp>
        <p:nvSpPr>
          <p:cNvPr id="21509" name="Text Box 6"/>
          <p:cNvSpPr txBox="1">
            <a:spLocks noChangeArrowheads="1"/>
          </p:cNvSpPr>
          <p:nvPr/>
        </p:nvSpPr>
        <p:spPr bwMode="auto">
          <a:xfrm>
            <a:off x="3124200" y="2438400"/>
            <a:ext cx="5638800" cy="1187450"/>
          </a:xfrm>
          <a:prstGeom prst="rect">
            <a:avLst/>
          </a:prstGeom>
          <a:solidFill>
            <a:srgbClr val="BCBCEB"/>
          </a:solidFill>
          <a:ln w="9525">
            <a:noFill/>
            <a:miter lim="800000"/>
            <a:headEnd/>
            <a:tailEnd/>
          </a:ln>
        </p:spPr>
        <p:txBody>
          <a:bodyPr>
            <a:prstTxWarp prst="textNoShape">
              <a:avLst/>
            </a:prstTxWarp>
            <a:spAutoFit/>
          </a:bodyPr>
          <a:lstStyle/>
          <a:p>
            <a:pPr eaLnBrk="1" hangingPunct="1">
              <a:spcBef>
                <a:spcPct val="20000"/>
              </a:spcBef>
              <a:buClr>
                <a:schemeClr val="accent1"/>
              </a:buClr>
              <a:buFont typeface="Wingdings" charset="2"/>
              <a:buNone/>
            </a:pPr>
            <a:r>
              <a:rPr lang="en-US"/>
              <a:t>People who are 30 years old, pay $30 to run 30 miles in 30 degree weather for a charity benefit.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t>ANALOG vs. DIGITAL DATA</a:t>
            </a:r>
          </a:p>
        </p:txBody>
      </p:sp>
      <p:sp>
        <p:nvSpPr>
          <p:cNvPr id="23556" name="Rectangle 3"/>
          <p:cNvSpPr>
            <a:spLocks noGrp="1" noChangeArrowheads="1"/>
          </p:cNvSpPr>
          <p:nvPr>
            <p:ph idx="1"/>
          </p:nvPr>
        </p:nvSpPr>
        <p:spPr/>
        <p:txBody>
          <a:bodyPr/>
          <a:lstStyle/>
          <a:p>
            <a:pPr eaLnBrk="1" hangingPunct="1"/>
            <a:r>
              <a:rPr lang="en-US"/>
              <a:t>Analog data varies continuously.</a:t>
            </a:r>
          </a:p>
          <a:p>
            <a:pPr eaLnBrk="1" hangingPunct="1"/>
            <a:r>
              <a:rPr lang="en-US"/>
              <a:t>Digital data consists of separate, discrete units.</a:t>
            </a:r>
          </a:p>
        </p:txBody>
      </p:sp>
      <p:sp>
        <p:nvSpPr>
          <p:cNvPr id="23554" name="Slide Number Placeholder 4"/>
          <p:cNvSpPr>
            <a:spLocks noGrp="1"/>
          </p:cNvSpPr>
          <p:nvPr>
            <p:ph type="sldNum" sz="quarter" idx="12"/>
          </p:nvPr>
        </p:nvSpPr>
        <p:spPr>
          <a:noFill/>
        </p:spPr>
        <p:txBody>
          <a:bodyPr/>
          <a:lstStyle/>
          <a:p>
            <a:fld id="{BA0F71D4-0CF2-9A41-ADDC-EC595619C063}" type="slidenum">
              <a:rPr lang="en-US" smtClean="0"/>
              <a:pPr/>
              <a:t>5</a:t>
            </a:fld>
            <a:endParaRPr lang="en-US" smtClean="0"/>
          </a:p>
        </p:txBody>
      </p:sp>
      <p:sp>
        <p:nvSpPr>
          <p:cNvPr id="23557" name="Text Box 5"/>
          <p:cNvSpPr txBox="1">
            <a:spLocks noChangeArrowheads="1"/>
          </p:cNvSpPr>
          <p:nvPr/>
        </p:nvSpPr>
        <p:spPr bwMode="auto">
          <a:xfrm>
            <a:off x="2971800" y="4876800"/>
            <a:ext cx="1447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1, 2, 3, 4</a:t>
            </a:r>
          </a:p>
        </p:txBody>
      </p:sp>
      <p:sp>
        <p:nvSpPr>
          <p:cNvPr id="23558" name="Text Box 7"/>
          <p:cNvSpPr txBox="1">
            <a:spLocks noChangeArrowheads="1"/>
          </p:cNvSpPr>
          <p:nvPr/>
        </p:nvSpPr>
        <p:spPr bwMode="auto">
          <a:xfrm>
            <a:off x="1676400" y="5562600"/>
            <a:ext cx="54864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t>YOU DECIDE: Analog or Digital Data?</a:t>
            </a:r>
            <a:r>
              <a:rPr lang="en-US"/>
              <a:t> </a:t>
            </a:r>
          </a:p>
        </p:txBody>
      </p:sp>
      <p:pic>
        <p:nvPicPr>
          <p:cNvPr id="23559" name="Picture 8"/>
          <p:cNvPicPr>
            <a:picLocks noChangeAspect="1" noChangeArrowheads="1"/>
          </p:cNvPicPr>
          <p:nvPr/>
        </p:nvPicPr>
        <p:blipFill>
          <a:blip r:embed="rId3"/>
          <a:srcRect/>
          <a:stretch>
            <a:fillRect/>
          </a:stretch>
        </p:blipFill>
        <p:spPr bwMode="auto">
          <a:xfrm>
            <a:off x="1447800" y="4038600"/>
            <a:ext cx="1033463" cy="1447800"/>
          </a:xfrm>
          <a:prstGeom prst="rect">
            <a:avLst/>
          </a:prstGeom>
          <a:noFill/>
          <a:ln w="9525">
            <a:noFill/>
            <a:miter lim="800000"/>
            <a:headEnd/>
            <a:tailEnd/>
          </a:ln>
        </p:spPr>
      </p:pic>
      <p:sp>
        <p:nvSpPr>
          <p:cNvPr id="55305" name="Rectangle 9"/>
          <p:cNvSpPr>
            <a:spLocks noChangeArrowheads="1"/>
          </p:cNvSpPr>
          <p:nvPr/>
        </p:nvSpPr>
        <p:spPr bwMode="auto">
          <a:xfrm>
            <a:off x="533400" y="3505200"/>
            <a:ext cx="7772400" cy="24384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23561" name="Text Box 10"/>
          <p:cNvSpPr txBox="1">
            <a:spLocks noChangeArrowheads="1"/>
          </p:cNvSpPr>
          <p:nvPr/>
        </p:nvSpPr>
        <p:spPr bwMode="auto">
          <a:xfrm>
            <a:off x="1066800" y="3810000"/>
            <a:ext cx="20574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Hour glass to tell time.</a:t>
            </a:r>
            <a:endParaRPr lang="en-US"/>
          </a:p>
        </p:txBody>
      </p:sp>
      <p:sp>
        <p:nvSpPr>
          <p:cNvPr id="23562" name="Text Box 12"/>
          <p:cNvSpPr txBox="1">
            <a:spLocks noChangeArrowheads="1"/>
          </p:cNvSpPr>
          <p:nvPr/>
        </p:nvSpPr>
        <p:spPr bwMode="auto">
          <a:xfrm>
            <a:off x="3200400" y="4572000"/>
            <a:ext cx="9144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Numbers</a:t>
            </a:r>
            <a:endParaRPr lang="en-US"/>
          </a:p>
        </p:txBody>
      </p:sp>
      <p:pic>
        <p:nvPicPr>
          <p:cNvPr id="23563" name="Picture 15"/>
          <p:cNvPicPr>
            <a:picLocks noChangeAspect="1" noChangeArrowheads="1"/>
          </p:cNvPicPr>
          <p:nvPr/>
        </p:nvPicPr>
        <p:blipFill>
          <a:blip r:embed="rId4"/>
          <a:srcRect/>
          <a:stretch>
            <a:fillRect/>
          </a:stretch>
        </p:blipFill>
        <p:spPr bwMode="auto">
          <a:xfrm>
            <a:off x="5029200" y="4038600"/>
            <a:ext cx="1663700" cy="1181100"/>
          </a:xfrm>
          <a:prstGeom prst="rect">
            <a:avLst/>
          </a:prstGeom>
          <a:noFill/>
          <a:ln w="9525">
            <a:noFill/>
            <a:miter lim="800000"/>
            <a:headEnd/>
            <a:tailEnd/>
          </a:ln>
        </p:spPr>
      </p:pic>
      <p:sp>
        <p:nvSpPr>
          <p:cNvPr id="23564" name="Text Box 16"/>
          <p:cNvSpPr txBox="1">
            <a:spLocks noChangeArrowheads="1"/>
          </p:cNvSpPr>
          <p:nvPr/>
        </p:nvSpPr>
        <p:spPr bwMode="auto">
          <a:xfrm>
            <a:off x="5638800" y="3733800"/>
            <a:ext cx="14478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Wind mill motion.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t>DIGITAL DATA</a:t>
            </a:r>
          </a:p>
        </p:txBody>
      </p:sp>
      <p:sp>
        <p:nvSpPr>
          <p:cNvPr id="25604" name="Rectangle 3"/>
          <p:cNvSpPr>
            <a:spLocks noGrp="1" noChangeArrowheads="1"/>
          </p:cNvSpPr>
          <p:nvPr>
            <p:ph idx="1"/>
          </p:nvPr>
        </p:nvSpPr>
        <p:spPr/>
        <p:txBody>
          <a:bodyPr/>
          <a:lstStyle/>
          <a:p>
            <a:pPr eaLnBrk="1" hangingPunct="1"/>
            <a:r>
              <a:rPr lang="en-US"/>
              <a:t>Digit = number. </a:t>
            </a:r>
          </a:p>
          <a:p>
            <a:pPr eaLnBrk="1" hangingPunct="1"/>
            <a:r>
              <a:rPr lang="en-US"/>
              <a:t>Binary digit (bit) = 0 or 1.</a:t>
            </a:r>
          </a:p>
          <a:p>
            <a:pPr eaLnBrk="1" hangingPunct="1"/>
            <a:r>
              <a:rPr lang="en-US"/>
              <a:t>Bits are the symbols to encode digital data.</a:t>
            </a:r>
          </a:p>
          <a:p>
            <a:pPr eaLnBrk="1" hangingPunct="1"/>
            <a:r>
              <a:rPr lang="en-US"/>
              <a:t>Digital encoding assigns bits to data items.</a:t>
            </a:r>
          </a:p>
          <a:p>
            <a:pPr lvl="1" eaLnBrk="1" hangingPunct="1">
              <a:buFont typeface="Wingdings" charset="2"/>
              <a:buNone/>
            </a:pPr>
            <a:r>
              <a:rPr lang="en-US">
                <a:ea typeface="ＭＳ Ｐゴシック" charset="-128"/>
              </a:rPr>
              <a:t> </a:t>
            </a:r>
          </a:p>
        </p:txBody>
      </p:sp>
      <p:sp>
        <p:nvSpPr>
          <p:cNvPr id="25602" name="Slide Number Placeholder 4"/>
          <p:cNvSpPr>
            <a:spLocks noGrp="1"/>
          </p:cNvSpPr>
          <p:nvPr>
            <p:ph type="sldNum" sz="quarter" idx="12"/>
          </p:nvPr>
        </p:nvSpPr>
        <p:spPr>
          <a:noFill/>
        </p:spPr>
        <p:txBody>
          <a:bodyPr/>
          <a:lstStyle/>
          <a:p>
            <a:fld id="{8FDD69F4-FD63-A74F-8DDA-816F39B6BFB1}" type="slidenum">
              <a:rPr lang="en-US" smtClean="0"/>
              <a:pPr/>
              <a:t>6</a:t>
            </a:fld>
            <a:endParaRPr lang="en-US" smtClean="0"/>
          </a:p>
        </p:txBody>
      </p:sp>
      <p:graphicFrame>
        <p:nvGraphicFramePr>
          <p:cNvPr id="58508" name="Group 140"/>
          <p:cNvGraphicFramePr>
            <a:graphicFrameLocks noGrp="1"/>
          </p:cNvGraphicFramePr>
          <p:nvPr/>
        </p:nvGraphicFramePr>
        <p:xfrm>
          <a:off x="2286000" y="4572000"/>
          <a:ext cx="4114800" cy="908304"/>
        </p:xfrm>
        <a:graphic>
          <a:graphicData uri="http://schemas.openxmlformats.org/drawingml/2006/table">
            <a:tbl>
              <a:tblPr/>
              <a:tblGrid>
                <a:gridCol w="2133600"/>
                <a:gridCol w="1981200"/>
              </a:tblGrid>
              <a:tr h="373063">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Letter </a:t>
                      </a:r>
                      <a:r>
                        <a:rPr kumimoji="0" lang="en-US" sz="2800" b="0" i="0" u="none" strike="noStrike" cap="none" normalizeH="0" baseline="0">
                          <a:ln>
                            <a:noFill/>
                          </a:ln>
                          <a:solidFill>
                            <a:srgbClr val="3517FF"/>
                          </a:solidFill>
                          <a:effectLst/>
                          <a:latin typeface="Arial" charset="0"/>
                          <a:ea typeface="ＭＳ Ｐゴシック" charset="-128"/>
                          <a:cs typeface="ＭＳ Ｐゴシック" charset="-128"/>
                        </a:rPr>
                        <a:t>A</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0100 0001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Number </a:t>
                      </a:r>
                      <a:r>
                        <a:rPr kumimoji="0" lang="en-US" sz="2800" b="0" i="0" u="none" strike="noStrike" cap="none" normalizeH="0" baseline="0">
                          <a:ln>
                            <a:noFill/>
                          </a:ln>
                          <a:solidFill>
                            <a:srgbClr val="3517FF"/>
                          </a:solidFill>
                          <a:effectLst/>
                          <a:latin typeface="Arial" charset="0"/>
                          <a:ea typeface="ＭＳ Ｐゴシック" charset="-128"/>
                          <a:cs typeface="ＭＳ Ｐゴシック" charset="-128"/>
                        </a:rPr>
                        <a:t>5</a:t>
                      </a:r>
                      <a:endParaRPr kumimoji="0" lang="en-US" sz="2800" b="0" i="0" u="none" strike="noStrike" cap="none" normalizeH="0" baseline="0">
                        <a:ln>
                          <a:noFill/>
                        </a:ln>
                        <a:solidFill>
                          <a:schemeClr val="folHlink"/>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0011 0101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16" name="Text Box 139"/>
          <p:cNvSpPr txBox="1">
            <a:spLocks noChangeArrowheads="1"/>
          </p:cNvSpPr>
          <p:nvPr/>
        </p:nvSpPr>
        <p:spPr bwMode="auto">
          <a:xfrm>
            <a:off x="1066800" y="5791200"/>
            <a:ext cx="7315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More bits in the code, means more distinct items to encode. </a:t>
            </a:r>
            <a:r>
              <a:rPr lang="en-US"/>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t>BUILDING DIGITAL CODES</a:t>
            </a:r>
          </a:p>
        </p:txBody>
      </p:sp>
      <p:sp>
        <p:nvSpPr>
          <p:cNvPr id="27652" name="Rectangle 3"/>
          <p:cNvSpPr>
            <a:spLocks noGrp="1" noChangeArrowheads="1"/>
          </p:cNvSpPr>
          <p:nvPr>
            <p:ph idx="1"/>
          </p:nvPr>
        </p:nvSpPr>
        <p:spPr/>
        <p:txBody>
          <a:bodyPr/>
          <a:lstStyle/>
          <a:p>
            <a:pPr eaLnBrk="1" hangingPunct="1"/>
            <a:r>
              <a:rPr lang="en-US" sz="2800"/>
              <a:t>Number of distinct bit combinations that can be produced is given by the formula 2</a:t>
            </a:r>
            <a:r>
              <a:rPr lang="en-US" sz="2800" baseline="50000"/>
              <a:t>n.</a:t>
            </a:r>
            <a:r>
              <a:rPr lang="en-US" sz="2800"/>
              <a:t> </a:t>
            </a:r>
          </a:p>
          <a:p>
            <a:pPr lvl="1" eaLnBrk="1" hangingPunct="1"/>
            <a:r>
              <a:rPr lang="en-US" sz="2300">
                <a:ea typeface="ＭＳ Ｐゴシック" charset="-128"/>
              </a:rPr>
              <a:t> </a:t>
            </a:r>
            <a:r>
              <a:rPr lang="en-US" sz="2300" b="1">
                <a:ea typeface="ＭＳ Ｐゴシック" charset="-128"/>
              </a:rPr>
              <a:t>n</a:t>
            </a:r>
            <a:r>
              <a:rPr lang="en-US" sz="2300">
                <a:ea typeface="ＭＳ Ｐゴシック" charset="-128"/>
              </a:rPr>
              <a:t> = number of bits used in the code.</a:t>
            </a:r>
          </a:p>
          <a:p>
            <a:pPr eaLnBrk="1" hangingPunct="1"/>
            <a:r>
              <a:rPr lang="en-US" sz="2800"/>
              <a:t>Adding 1 to the power doubles the number of distinct data items that can be encoded.</a:t>
            </a:r>
          </a:p>
        </p:txBody>
      </p:sp>
      <p:sp>
        <p:nvSpPr>
          <p:cNvPr id="27650" name="Slide Number Placeholder 4"/>
          <p:cNvSpPr>
            <a:spLocks noGrp="1"/>
          </p:cNvSpPr>
          <p:nvPr>
            <p:ph type="sldNum" sz="quarter" idx="12"/>
          </p:nvPr>
        </p:nvSpPr>
        <p:spPr>
          <a:noFill/>
        </p:spPr>
        <p:txBody>
          <a:bodyPr/>
          <a:lstStyle/>
          <a:p>
            <a:fld id="{09116938-63BB-C94C-8B5C-2C72ACC5277C}" type="slidenum">
              <a:rPr lang="en-US" smtClean="0"/>
              <a:pPr/>
              <a:t>7</a:t>
            </a:fld>
            <a:endParaRPr lang="en-US" smtClean="0"/>
          </a:p>
        </p:txBody>
      </p:sp>
      <p:graphicFrame>
        <p:nvGraphicFramePr>
          <p:cNvPr id="60450" name="Group 34"/>
          <p:cNvGraphicFramePr>
            <a:graphicFrameLocks noGrp="1"/>
          </p:cNvGraphicFramePr>
          <p:nvPr/>
        </p:nvGraphicFramePr>
        <p:xfrm>
          <a:off x="762000" y="4343400"/>
          <a:ext cx="7696200" cy="804672"/>
        </p:xfrm>
        <a:graphic>
          <a:graphicData uri="http://schemas.openxmlformats.org/drawingml/2006/table">
            <a:tbl>
              <a:tblPr/>
              <a:tblGrid>
                <a:gridCol w="923925"/>
                <a:gridCol w="923925"/>
                <a:gridCol w="925513"/>
                <a:gridCol w="998537"/>
                <a:gridCol w="906463"/>
                <a:gridCol w="866775"/>
                <a:gridCol w="1019175"/>
                <a:gridCol w="1131887"/>
              </a:tblGrid>
              <a:tr h="34448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921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2 items</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4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8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16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82" name="Text Box 33"/>
          <p:cNvSpPr txBox="1">
            <a:spLocks noChangeArrowheads="1"/>
          </p:cNvSpPr>
          <p:nvPr/>
        </p:nvSpPr>
        <p:spPr bwMode="auto">
          <a:xfrm>
            <a:off x="1219200" y="5486400"/>
            <a:ext cx="68580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t>Complete the table to identify the number of distinct items </a:t>
            </a:r>
            <a:br>
              <a:rPr lang="en-US" sz="1600"/>
            </a:br>
            <a:r>
              <a:rPr lang="en-US" sz="1600"/>
              <a:t>represented by 2 </a:t>
            </a:r>
            <a:r>
              <a:rPr lang="en-US" sz="1600" baseline="50000"/>
              <a:t>5, </a:t>
            </a:r>
            <a:r>
              <a:rPr lang="en-US" sz="1600"/>
              <a:t>2 </a:t>
            </a:r>
            <a:r>
              <a:rPr lang="en-US" sz="1600" baseline="50000"/>
              <a:t>6, </a:t>
            </a:r>
            <a:r>
              <a:rPr lang="en-US" sz="1600"/>
              <a:t>2 </a:t>
            </a:r>
            <a:r>
              <a:rPr lang="en-US" sz="1600" baseline="50000"/>
              <a:t>7, </a:t>
            </a:r>
            <a:r>
              <a:rPr lang="en-US" sz="1600"/>
              <a:t>and 2 </a:t>
            </a:r>
            <a:r>
              <a:rPr lang="en-US" sz="1600" baseline="50000"/>
              <a:t>8.</a:t>
            </a:r>
            <a:endParaRPr lang="en-US" sz="1400" baseline="50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t>COMMON CODES</a:t>
            </a:r>
          </a:p>
        </p:txBody>
      </p:sp>
      <p:sp>
        <p:nvSpPr>
          <p:cNvPr id="29700" name="Rectangle 3"/>
          <p:cNvSpPr>
            <a:spLocks noGrp="1" noChangeArrowheads="1"/>
          </p:cNvSpPr>
          <p:nvPr>
            <p:ph idx="1"/>
          </p:nvPr>
        </p:nvSpPr>
        <p:spPr/>
        <p:txBody>
          <a:bodyPr/>
          <a:lstStyle/>
          <a:p>
            <a:pPr eaLnBrk="1" hangingPunct="1">
              <a:lnSpc>
                <a:spcPct val="90000"/>
              </a:lnSpc>
            </a:pPr>
            <a:r>
              <a:rPr lang="en-US" sz="2800">
                <a:solidFill>
                  <a:srgbClr val="3517FF"/>
                </a:solidFill>
              </a:rPr>
              <a:t>ASCII</a:t>
            </a:r>
            <a:r>
              <a:rPr lang="en-US" sz="2800"/>
              <a:t>, a 7 bit code. </a:t>
            </a:r>
          </a:p>
          <a:p>
            <a:pPr lvl="1" eaLnBrk="1" hangingPunct="1">
              <a:lnSpc>
                <a:spcPct val="90000"/>
              </a:lnSpc>
            </a:pPr>
            <a:r>
              <a:rPr lang="en-US" sz="2300">
                <a:ea typeface="ＭＳ Ｐゴシック" charset="-128"/>
              </a:rPr>
              <a:t>128 letters, numbers, and symbols in English language.</a:t>
            </a:r>
          </a:p>
          <a:p>
            <a:pPr eaLnBrk="1" hangingPunct="1">
              <a:lnSpc>
                <a:spcPct val="90000"/>
              </a:lnSpc>
            </a:pPr>
            <a:r>
              <a:rPr lang="en-US" sz="2800">
                <a:solidFill>
                  <a:srgbClr val="3517FF"/>
                </a:solidFill>
              </a:rPr>
              <a:t>ASCII-8</a:t>
            </a:r>
            <a:r>
              <a:rPr lang="en-US" sz="2800"/>
              <a:t>, an 8 bit code. </a:t>
            </a:r>
          </a:p>
          <a:p>
            <a:pPr lvl="1" eaLnBrk="1" hangingPunct="1">
              <a:lnSpc>
                <a:spcPct val="90000"/>
              </a:lnSpc>
            </a:pPr>
            <a:r>
              <a:rPr lang="en-US" sz="2300">
                <a:ea typeface="ＭＳ Ｐゴシック" charset="-128"/>
              </a:rPr>
              <a:t>256 letters, numbers, and symbols in English language.</a:t>
            </a:r>
          </a:p>
          <a:p>
            <a:pPr eaLnBrk="1" hangingPunct="1">
              <a:lnSpc>
                <a:spcPct val="90000"/>
              </a:lnSpc>
            </a:pPr>
            <a:r>
              <a:rPr lang="en-US" sz="2800">
                <a:solidFill>
                  <a:srgbClr val="3517FF"/>
                </a:solidFill>
              </a:rPr>
              <a:t>Unicode</a:t>
            </a:r>
            <a:r>
              <a:rPr lang="en-US" sz="2800"/>
              <a:t>, a 16 bit code. </a:t>
            </a:r>
          </a:p>
          <a:p>
            <a:pPr lvl="1" eaLnBrk="1" hangingPunct="1">
              <a:lnSpc>
                <a:spcPct val="90000"/>
              </a:lnSpc>
            </a:pPr>
            <a:r>
              <a:rPr lang="en-US" sz="2300">
                <a:ea typeface="ＭＳ Ｐゴシック" charset="-128"/>
              </a:rPr>
              <a:t>Over 65,000 different characters.</a:t>
            </a:r>
          </a:p>
          <a:p>
            <a:pPr eaLnBrk="1" hangingPunct="1">
              <a:lnSpc>
                <a:spcPct val="90000"/>
              </a:lnSpc>
            </a:pPr>
            <a:r>
              <a:rPr lang="en-US" sz="2800">
                <a:solidFill>
                  <a:srgbClr val="3517FF"/>
                </a:solidFill>
              </a:rPr>
              <a:t>24-bit color.</a:t>
            </a:r>
            <a:r>
              <a:rPr lang="en-US" sz="2800"/>
              <a:t> </a:t>
            </a:r>
          </a:p>
          <a:p>
            <a:pPr lvl="1" eaLnBrk="1" hangingPunct="1">
              <a:lnSpc>
                <a:spcPct val="90000"/>
              </a:lnSpc>
            </a:pPr>
            <a:r>
              <a:rPr lang="en-US" sz="2300">
                <a:ea typeface="ＭＳ Ｐゴシック" charset="-128"/>
              </a:rPr>
              <a:t>Displays the full range a human eye can perceive.</a:t>
            </a:r>
          </a:p>
          <a:p>
            <a:pPr eaLnBrk="1" hangingPunct="1">
              <a:lnSpc>
                <a:spcPct val="90000"/>
              </a:lnSpc>
            </a:pPr>
            <a:r>
              <a:rPr lang="en-US" sz="2800">
                <a:solidFill>
                  <a:srgbClr val="3517FF"/>
                </a:solidFill>
              </a:rPr>
              <a:t>16-bit sound.</a:t>
            </a:r>
            <a:r>
              <a:rPr lang="en-US" sz="2800"/>
              <a:t> </a:t>
            </a:r>
          </a:p>
          <a:p>
            <a:pPr lvl="1" eaLnBrk="1" hangingPunct="1">
              <a:lnSpc>
                <a:spcPct val="90000"/>
              </a:lnSpc>
            </a:pPr>
            <a:r>
              <a:rPr lang="en-US" sz="2300">
                <a:ea typeface="ＭＳ Ｐゴシック" charset="-128"/>
              </a:rPr>
              <a:t>Plays the full decibel range the human ear can perceive.</a:t>
            </a:r>
          </a:p>
          <a:p>
            <a:pPr eaLnBrk="1" hangingPunct="1">
              <a:lnSpc>
                <a:spcPct val="90000"/>
              </a:lnSpc>
            </a:pPr>
            <a:endParaRPr lang="en-US" sz="2800"/>
          </a:p>
          <a:p>
            <a:pPr eaLnBrk="1" hangingPunct="1">
              <a:lnSpc>
                <a:spcPct val="90000"/>
              </a:lnSpc>
            </a:pPr>
            <a:endParaRPr lang="en-US" sz="2800"/>
          </a:p>
        </p:txBody>
      </p:sp>
      <p:sp>
        <p:nvSpPr>
          <p:cNvPr id="29698" name="Slide Number Placeholder 4"/>
          <p:cNvSpPr>
            <a:spLocks noGrp="1"/>
          </p:cNvSpPr>
          <p:nvPr>
            <p:ph type="sldNum" sz="quarter" idx="12"/>
          </p:nvPr>
        </p:nvSpPr>
        <p:spPr>
          <a:noFill/>
        </p:spPr>
        <p:txBody>
          <a:bodyPr/>
          <a:lstStyle/>
          <a:p>
            <a:fld id="{B9137B3D-96A9-A74A-9EAC-FDB9094FEA40}" type="slidenum">
              <a:rPr lang="en-US" smtClean="0"/>
              <a:pPr/>
              <a:t>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t>DIGITAL FILES</a:t>
            </a:r>
          </a:p>
        </p:txBody>
      </p:sp>
      <p:sp>
        <p:nvSpPr>
          <p:cNvPr id="31748" name="Rectangle 3"/>
          <p:cNvSpPr>
            <a:spLocks noGrp="1" noChangeArrowheads="1"/>
          </p:cNvSpPr>
          <p:nvPr>
            <p:ph idx="1"/>
          </p:nvPr>
        </p:nvSpPr>
        <p:spPr/>
        <p:txBody>
          <a:bodyPr/>
          <a:lstStyle/>
          <a:p>
            <a:pPr eaLnBrk="1" hangingPunct="1"/>
            <a:r>
              <a:rPr lang="en-US"/>
              <a:t>A container for binary codes.</a:t>
            </a:r>
            <a:br>
              <a:rPr lang="en-US"/>
            </a:br>
            <a:endParaRPr lang="en-US"/>
          </a:p>
          <a:p>
            <a:pPr eaLnBrk="1" hangingPunct="1"/>
            <a:r>
              <a:rPr lang="en-US"/>
              <a:t>File formats define how instructions and data are encoded in the file.</a:t>
            </a:r>
          </a:p>
          <a:p>
            <a:pPr lvl="1" eaLnBrk="1" hangingPunct="1"/>
            <a:r>
              <a:rPr lang="en-US">
                <a:ea typeface="ＭＳ Ｐゴシック" charset="-128"/>
              </a:rPr>
              <a:t>Sample formats that define data differently:</a:t>
            </a:r>
          </a:p>
          <a:p>
            <a:pPr lvl="2" eaLnBrk="1" hangingPunct="1"/>
            <a:r>
              <a:rPr lang="en-US">
                <a:ea typeface="ＭＳ Ｐゴシック" charset="-128"/>
              </a:rPr>
              <a:t> Word file format</a:t>
            </a:r>
          </a:p>
          <a:p>
            <a:pPr lvl="2" eaLnBrk="1" hangingPunct="1"/>
            <a:r>
              <a:rPr lang="en-US">
                <a:ea typeface="ＭＳ Ｐゴシック" charset="-128"/>
              </a:rPr>
              <a:t> Acrobat file format</a:t>
            </a:r>
          </a:p>
          <a:p>
            <a:pPr lvl="2" eaLnBrk="1" hangingPunct="1"/>
            <a:r>
              <a:rPr lang="en-US">
                <a:ea typeface="ＭＳ Ｐゴシック" charset="-128"/>
              </a:rPr>
              <a:t> Media player file format.</a:t>
            </a:r>
          </a:p>
          <a:p>
            <a:pPr lvl="1" eaLnBrk="1" hangingPunct="1">
              <a:buFont typeface="Wingdings" charset="2"/>
              <a:buNone/>
            </a:pPr>
            <a:endParaRPr lang="en-US">
              <a:ea typeface="ＭＳ Ｐゴシック" charset="-128"/>
            </a:endParaRPr>
          </a:p>
        </p:txBody>
      </p:sp>
      <p:sp>
        <p:nvSpPr>
          <p:cNvPr id="31746" name="Slide Number Placeholder 4"/>
          <p:cNvSpPr>
            <a:spLocks noGrp="1"/>
          </p:cNvSpPr>
          <p:nvPr>
            <p:ph type="sldNum" sz="quarter" idx="12"/>
          </p:nvPr>
        </p:nvSpPr>
        <p:spPr>
          <a:noFill/>
        </p:spPr>
        <p:txBody>
          <a:bodyPr/>
          <a:lstStyle/>
          <a:p>
            <a:fld id="{92B23E55-053A-1749-95E5-04E3F12286C0}" type="slidenum">
              <a:rPr lang="en-US" smtClean="0"/>
              <a:pPr/>
              <a:t>9</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1555</Words>
  <Application>Microsoft Office PowerPoint</Application>
  <PresentationFormat>On-screen Show (4:3)</PresentationFormat>
  <Paragraphs>279</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CHAPTER TWO</vt:lpstr>
      <vt:lpstr>CHAPTER HIGHLIGHTS</vt:lpstr>
      <vt:lpstr>CODING DIGITAL INFORMATION</vt:lpstr>
      <vt:lpstr>YOU DECIDE: data or information?</vt:lpstr>
      <vt:lpstr>ANALOG vs. DIGITAL DATA</vt:lpstr>
      <vt:lpstr>DIGITAL DATA</vt:lpstr>
      <vt:lpstr>BUILDING DIGITAL CODES</vt:lpstr>
      <vt:lpstr>COMMON CODES</vt:lpstr>
      <vt:lpstr>DIGITAL FILES</vt:lpstr>
      <vt:lpstr>ALL ABOUT FILES </vt:lpstr>
      <vt:lpstr>FILE TYPES </vt:lpstr>
      <vt:lpstr>DATA FILE COMPATIBILITY</vt:lpstr>
      <vt:lpstr>FILE MAINTENANCE</vt:lpstr>
      <vt:lpstr>DIGITIZATION</vt:lpstr>
      <vt:lpstr>SAMPLING ANALOG DATA</vt:lpstr>
      <vt:lpstr>SAMPLE QUALITY </vt:lpstr>
      <vt:lpstr>YOU DECIDE … sample resolution</vt:lpstr>
      <vt:lpstr>YOU DECIDE … sample rate</vt:lpstr>
      <vt:lpstr>DIGITAL ENCODING</vt:lpstr>
      <vt:lpstr>MEDIA ENCODING COMPARED</vt:lpstr>
      <vt:lpstr>FILE COMPRESSION</vt:lpstr>
      <vt:lpstr>MAJOR TYPES OF COMPRESSION</vt:lpstr>
      <vt:lpstr>YOU DECIDE…  Lossy or Lossless</vt:lpstr>
      <vt:lpstr>ERROR DETECTION &amp;     CORRECTION</vt:lpstr>
      <vt:lpstr>DIGITAL INFORMATION —                                    ADVANTAGES</vt:lpstr>
      <vt:lpstr>DIGITAL INFORMATION —                                    CHALLENGES</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Academic  Computing</dc:creator>
  <cp:lastModifiedBy>Rachel Isaacs</cp:lastModifiedBy>
  <cp:revision>29</cp:revision>
  <cp:lastPrinted>2008-06-18T15:54:46Z</cp:lastPrinted>
  <dcterms:created xsi:type="dcterms:W3CDTF">2012-09-03T21:23:03Z</dcterms:created>
  <dcterms:modified xsi:type="dcterms:W3CDTF">2012-11-15T14:41:09Z</dcterms:modified>
</cp:coreProperties>
</file>