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77" r:id="rId1"/>
  </p:sldMasterIdLst>
  <p:notesMasterIdLst>
    <p:notesMasterId r:id="rId26"/>
  </p:notesMasterIdLst>
  <p:handoutMasterIdLst>
    <p:handoutMasterId r:id="rId27"/>
  </p:handoutMasterIdLst>
  <p:sldIdLst>
    <p:sldId id="256" r:id="rId2"/>
    <p:sldId id="277" r:id="rId3"/>
    <p:sldId id="257" r:id="rId4"/>
    <p:sldId id="260" r:id="rId5"/>
    <p:sldId id="258" r:id="rId6"/>
    <p:sldId id="259" r:id="rId7"/>
    <p:sldId id="262" r:id="rId8"/>
    <p:sldId id="261" r:id="rId9"/>
    <p:sldId id="263" r:id="rId10"/>
    <p:sldId id="264" r:id="rId11"/>
    <p:sldId id="266" r:id="rId12"/>
    <p:sldId id="265" r:id="rId13"/>
    <p:sldId id="267" r:id="rId14"/>
    <p:sldId id="268" r:id="rId15"/>
    <p:sldId id="269" r:id="rId16"/>
    <p:sldId id="270" r:id="rId17"/>
    <p:sldId id="271" r:id="rId18"/>
    <p:sldId id="272" r:id="rId19"/>
    <p:sldId id="275" r:id="rId20"/>
    <p:sldId id="276" r:id="rId21"/>
    <p:sldId id="273" r:id="rId22"/>
    <p:sldId id="274" r:id="rId23"/>
    <p:sldId id="278" r:id="rId24"/>
    <p:sldId id="279" r:id="rId25"/>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charset="0"/>
        <a:ea typeface="ＭＳ Ｐゴシック" charset="-128"/>
        <a:cs typeface="ＭＳ Ｐゴシック" charset="-128"/>
      </a:defRPr>
    </a:lvl1pPr>
    <a:lvl2pPr marL="457200" algn="l" rtl="0" eaLnBrk="0" fontAlgn="base" hangingPunct="0">
      <a:spcBef>
        <a:spcPct val="0"/>
      </a:spcBef>
      <a:spcAft>
        <a:spcPct val="0"/>
      </a:spcAft>
      <a:defRPr sz="2400" kern="1200">
        <a:solidFill>
          <a:schemeClr val="tx1"/>
        </a:solidFill>
        <a:latin typeface="Arial" charset="0"/>
        <a:ea typeface="ＭＳ Ｐゴシック" charset="-128"/>
        <a:cs typeface="ＭＳ Ｐゴシック" charset="-128"/>
      </a:defRPr>
    </a:lvl2pPr>
    <a:lvl3pPr marL="914400" algn="l" rtl="0" eaLnBrk="0" fontAlgn="base" hangingPunct="0">
      <a:spcBef>
        <a:spcPct val="0"/>
      </a:spcBef>
      <a:spcAft>
        <a:spcPct val="0"/>
      </a:spcAft>
      <a:defRPr sz="2400" kern="1200">
        <a:solidFill>
          <a:schemeClr val="tx1"/>
        </a:solidFill>
        <a:latin typeface="Arial" charset="0"/>
        <a:ea typeface="ＭＳ Ｐゴシック" charset="-128"/>
        <a:cs typeface="ＭＳ Ｐゴシック" charset="-128"/>
      </a:defRPr>
    </a:lvl3pPr>
    <a:lvl4pPr marL="1371600" algn="l" rtl="0" eaLnBrk="0" fontAlgn="base" hangingPunct="0">
      <a:spcBef>
        <a:spcPct val="0"/>
      </a:spcBef>
      <a:spcAft>
        <a:spcPct val="0"/>
      </a:spcAft>
      <a:defRPr sz="2400" kern="1200">
        <a:solidFill>
          <a:schemeClr val="tx1"/>
        </a:solidFill>
        <a:latin typeface="Arial" charset="0"/>
        <a:ea typeface="ＭＳ Ｐゴシック" charset="-128"/>
        <a:cs typeface="ＭＳ Ｐゴシック" charset="-128"/>
      </a:defRPr>
    </a:lvl4pPr>
    <a:lvl5pPr marL="1828800" algn="l" rtl="0" eaLnBrk="0" fontAlgn="base" hangingPunct="0">
      <a:spcBef>
        <a:spcPct val="0"/>
      </a:spcBef>
      <a:spcAft>
        <a:spcPct val="0"/>
      </a:spcAft>
      <a:defRPr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sz="2400" kern="1200">
        <a:solidFill>
          <a:schemeClr val="tx1"/>
        </a:solidFill>
        <a:latin typeface="Arial" charset="0"/>
        <a:ea typeface="ＭＳ Ｐゴシック" charset="-128"/>
        <a:cs typeface="ＭＳ Ｐゴシック" charset="-12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5A1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varScale="1">
        <p:scale>
          <a:sx n="98" d="100"/>
          <a:sy n="98" d="100"/>
        </p:scale>
        <p:origin x="-1200"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42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54275"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54276"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54277"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vl1pPr>
          </a:lstStyle>
          <a:p>
            <a:fld id="{4D7ED9FE-03E2-A24F-9F2D-3FB1606689FD}" type="slidenum">
              <a:rPr lang="en-US"/>
              <a:pPr/>
              <a:t>‹#›</a:t>
            </a:fld>
            <a:endParaRPr lang="en-US"/>
          </a:p>
        </p:txBody>
      </p:sp>
    </p:spTree>
    <p:extLst>
      <p:ext uri="{BB962C8B-B14F-4D97-AF65-F5344CB8AC3E}">
        <p14:creationId xmlns:p14="http://schemas.microsoft.com/office/powerpoint/2010/main" val="15500031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5123"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126"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5127"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vl1pPr>
          </a:lstStyle>
          <a:p>
            <a:fld id="{D049EE1D-2FE3-054F-88E8-885C7A578DF3}" type="slidenum">
              <a:rPr lang="en-US"/>
              <a:pPr/>
              <a:t>‹#›</a:t>
            </a:fld>
            <a:endParaRPr lang="en-US"/>
          </a:p>
        </p:txBody>
      </p:sp>
    </p:spTree>
    <p:extLst>
      <p:ext uri="{BB962C8B-B14F-4D97-AF65-F5344CB8AC3E}">
        <p14:creationId xmlns:p14="http://schemas.microsoft.com/office/powerpoint/2010/main" val="11241283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68" charset="0"/>
        <a:ea typeface="ＭＳ Ｐゴシック" pitchFamily="68" charset="-128"/>
        <a:cs typeface="ＭＳ Ｐゴシック" pitchFamily="68" charset="-128"/>
      </a:defRPr>
    </a:lvl1pPr>
    <a:lvl2pPr marL="457200" algn="l" rtl="0" eaLnBrk="0" fontAlgn="base" hangingPunct="0">
      <a:spcBef>
        <a:spcPct val="30000"/>
      </a:spcBef>
      <a:spcAft>
        <a:spcPct val="0"/>
      </a:spcAft>
      <a:defRPr sz="1200" kern="1200">
        <a:solidFill>
          <a:schemeClr val="tx1"/>
        </a:solidFill>
        <a:latin typeface="Arial" pitchFamily="68" charset="0"/>
        <a:ea typeface="ＭＳ Ｐゴシック" pitchFamily="68" charset="-128"/>
        <a:cs typeface="+mn-cs"/>
      </a:defRPr>
    </a:lvl2pPr>
    <a:lvl3pPr marL="914400" algn="l" rtl="0" eaLnBrk="0" fontAlgn="base" hangingPunct="0">
      <a:spcBef>
        <a:spcPct val="30000"/>
      </a:spcBef>
      <a:spcAft>
        <a:spcPct val="0"/>
      </a:spcAft>
      <a:defRPr sz="1200" kern="1200">
        <a:solidFill>
          <a:schemeClr val="tx1"/>
        </a:solidFill>
        <a:latin typeface="Arial" pitchFamily="68" charset="0"/>
        <a:ea typeface="ＭＳ Ｐゴシック" pitchFamily="68" charset="-128"/>
        <a:cs typeface="+mn-cs"/>
      </a:defRPr>
    </a:lvl3pPr>
    <a:lvl4pPr marL="1371600" algn="l" rtl="0" eaLnBrk="0" fontAlgn="base" hangingPunct="0">
      <a:spcBef>
        <a:spcPct val="30000"/>
      </a:spcBef>
      <a:spcAft>
        <a:spcPct val="0"/>
      </a:spcAft>
      <a:defRPr sz="1200" kern="1200">
        <a:solidFill>
          <a:schemeClr val="tx1"/>
        </a:solidFill>
        <a:latin typeface="Arial" pitchFamily="68" charset="0"/>
        <a:ea typeface="ＭＳ Ｐゴシック" pitchFamily="68" charset="-128"/>
        <a:cs typeface="+mn-cs"/>
      </a:defRPr>
    </a:lvl4pPr>
    <a:lvl5pPr marL="1828800" algn="l" rtl="0" eaLnBrk="0" fontAlgn="base" hangingPunct="0">
      <a:spcBef>
        <a:spcPct val="30000"/>
      </a:spcBef>
      <a:spcAft>
        <a:spcPct val="0"/>
      </a:spcAft>
      <a:defRPr sz="1200" kern="1200">
        <a:solidFill>
          <a:schemeClr val="tx1"/>
        </a:solidFill>
        <a:latin typeface="Arial" pitchFamily="68" charset="0"/>
        <a:ea typeface="ＭＳ Ｐゴシック" pitchFamily="68"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F32C5412-4900-A443-B1BC-72C6DC7DBC6B}" type="slidenum">
              <a:rPr lang="en-US"/>
              <a:pPr/>
              <a:t>1</a:t>
            </a:fld>
            <a:endParaRPr lang="en-US"/>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pPr eaLnBrk="1" hangingPunct="1"/>
            <a:endParaRPr lang="en-US">
              <a:latin typeface="Arial" charset="0"/>
              <a:ea typeface="ＭＳ Ｐゴシック" charset="-128"/>
              <a:cs typeface="ＭＳ Ｐゴシック"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D0708D6F-079A-354C-93F2-80FB8531DB0B}" type="slidenum">
              <a:rPr lang="en-US"/>
              <a:pPr/>
              <a:t>10</a:t>
            </a:fld>
            <a:endParaRPr lang="en-US"/>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r>
              <a:rPr lang="en-US">
                <a:latin typeface="Arial" charset="0"/>
                <a:ea typeface="ＭＳ Ｐゴシック" charset="-128"/>
                <a:cs typeface="ＭＳ Ｐゴシック" charset="-128"/>
              </a:rPr>
              <a:t>Compare the proposed features of the Memex II to current computer systems, particularly expert systems.</a:t>
            </a:r>
          </a:p>
          <a:p>
            <a:pPr eaLnBrk="1" hangingPunct="1"/>
            <a:r>
              <a:rPr lang="en-US">
                <a:latin typeface="Arial" charset="0"/>
                <a:ea typeface="ＭＳ Ｐゴシック" charset="-128"/>
                <a:cs typeface="ＭＳ Ｐゴシック" charset="-128"/>
              </a:rPr>
              <a:t>Have class survey the status of computer technology that existed in 1959 to understand how Bush’s vision was based on contemporary technical developments.</a:t>
            </a:r>
          </a:p>
          <a:p>
            <a:pPr eaLnBrk="1" hangingPunct="1"/>
            <a:r>
              <a:rPr lang="en-US">
                <a:latin typeface="Arial" charset="0"/>
                <a:ea typeface="ＭＳ Ｐゴシック" charset="-128"/>
                <a:cs typeface="ＭＳ Ｐゴシック" charset="-128"/>
              </a:rPr>
              <a:t>Have students search the Web for illustrations of the proposed Memex I or Memex II and compare the sketches to modern computer devices.</a:t>
            </a:r>
          </a:p>
          <a:p>
            <a:pPr eaLnBrk="1" hangingPunct="1"/>
            <a:r>
              <a:rPr lang="en-US">
                <a:latin typeface="Arial" charset="0"/>
                <a:ea typeface="ＭＳ Ｐゴシック" charset="-128"/>
                <a:cs typeface="ＭＳ Ｐゴシック" charset="-128"/>
              </a:rPr>
              <a:t>Full discussion of Memex I and Memex II can be developed by reading the source articles by Vannevar Bush: “As We May Think” is readily available on web sites and “Memex II” is reported in </a:t>
            </a:r>
            <a:r>
              <a:rPr lang="en-US" u="sng">
                <a:latin typeface="Arial" charset="0"/>
                <a:ea typeface="ＭＳ Ｐゴシック" charset="-128"/>
                <a:cs typeface="ＭＳ Ｐゴシック" charset="-128"/>
              </a:rPr>
              <a:t>From Memex to Hypertext</a:t>
            </a:r>
            <a:r>
              <a:rPr lang="en-US">
                <a:latin typeface="Arial" charset="0"/>
                <a:ea typeface="ＭＳ Ｐゴシック" charset="-128"/>
                <a:cs typeface="ＭＳ Ｐゴシック" charset="-128"/>
              </a:rPr>
              <a:t> by James Nyce and Paul Kahn, Academic Press 1991.</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FF15EA3D-8A38-874C-8B3D-37EA86A1110F}" type="slidenum">
              <a:rPr lang="en-US"/>
              <a:pPr/>
              <a:t>11</a:t>
            </a:fld>
            <a:endParaRPr lang="en-US"/>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endParaRPr lang="en-US">
              <a:latin typeface="Arial" charset="0"/>
              <a:ea typeface="ＭＳ Ｐゴシック" charset="-128"/>
              <a:cs typeface="ＭＳ Ｐゴシック"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FB02386B-4A28-B342-8780-28B9F1D24EF2}" type="slidenum">
              <a:rPr lang="en-US"/>
              <a:pPr/>
              <a:t>12</a:t>
            </a:fld>
            <a:endParaRPr lang="en-US"/>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endParaRPr lang="en-US">
              <a:latin typeface="Arial" charset="0"/>
              <a:ea typeface="ＭＳ Ｐゴシック" charset="-128"/>
              <a:cs typeface="ＭＳ Ｐゴシック"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999CF33A-8EBA-5146-8041-B496A8DD368F}" type="slidenum">
              <a:rPr lang="en-US"/>
              <a:pPr/>
              <a:t>13</a:t>
            </a:fld>
            <a:endParaRPr lang="en-US"/>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r>
              <a:rPr lang="en-US">
                <a:latin typeface="Arial" charset="0"/>
                <a:ea typeface="ＭＳ Ｐゴシック" charset="-128"/>
                <a:cs typeface="ＭＳ Ｐゴシック" charset="-128"/>
              </a:rPr>
              <a:t>Have class discuss how the UTM</a:t>
            </a:r>
          </a:p>
          <a:p>
            <a:pPr lvl="1" eaLnBrk="1" hangingPunct="1">
              <a:lnSpc>
                <a:spcPct val="90000"/>
              </a:lnSpc>
            </a:pPr>
            <a:r>
              <a:rPr lang="en-US" sz="1000">
                <a:latin typeface="Arial" charset="0"/>
              </a:rPr>
              <a:t>Predicts the power of a general purpose computer.</a:t>
            </a:r>
          </a:p>
          <a:p>
            <a:pPr lvl="2" eaLnBrk="1" hangingPunct="1">
              <a:lnSpc>
                <a:spcPct val="90000"/>
              </a:lnSpc>
            </a:pPr>
            <a:r>
              <a:rPr lang="en-US" sz="1100">
                <a:latin typeface="Arial" charset="0"/>
                <a:ea typeface="ＭＳ Ｐゴシック" charset="-128"/>
              </a:rPr>
              <a:t> Software embodies the effective procedure to perform any behavior.</a:t>
            </a:r>
          </a:p>
          <a:p>
            <a:pPr eaLnBrk="1" hangingPunct="1"/>
            <a:endParaRPr lang="en-US">
              <a:latin typeface="Arial" charset="0"/>
              <a:ea typeface="ＭＳ Ｐゴシック" charset="-128"/>
              <a:cs typeface="ＭＳ Ｐゴシック" charset="-128"/>
            </a:endParaRPr>
          </a:p>
          <a:p>
            <a:pPr eaLnBrk="1" hangingPunct="1"/>
            <a:endParaRPr lang="en-US">
              <a:latin typeface="Arial" charset="0"/>
              <a:ea typeface="ＭＳ Ｐゴシック" charset="-128"/>
              <a:cs typeface="ＭＳ Ｐゴシック" charset="-128"/>
            </a:endParaRPr>
          </a:p>
          <a:p>
            <a:pPr eaLnBrk="1" hangingPunct="1"/>
            <a:r>
              <a:rPr lang="en-US">
                <a:latin typeface="Arial" charset="0"/>
                <a:ea typeface="ＭＳ Ｐゴシック" charset="-128"/>
                <a:cs typeface="ＭＳ Ｐゴシック" charset="-128"/>
              </a:rPr>
              <a:t>Class discussion on the implications of the UTM for potential of multimedia applications and the power of imagineering. </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EF6EC551-01F8-B643-8BCA-F0399A335D9E}" type="slidenum">
              <a:rPr lang="en-US"/>
              <a:pPr/>
              <a:t>14</a:t>
            </a:fld>
            <a:endParaRPr lang="en-US"/>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endParaRPr lang="en-US">
              <a:latin typeface="Arial" charset="0"/>
              <a:ea typeface="ＭＳ Ｐゴシック" charset="-128"/>
              <a:cs typeface="ＭＳ Ｐゴシック"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E02ED183-B387-B54A-A9E1-46610BB3C411}" type="slidenum">
              <a:rPr lang="en-US"/>
              <a:pPr/>
              <a:t>15</a:t>
            </a:fld>
            <a:endParaRPr lang="en-US"/>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endParaRPr lang="en-US">
              <a:latin typeface="Arial" charset="0"/>
              <a:ea typeface="ＭＳ Ｐゴシック" charset="-128"/>
              <a:cs typeface="ＭＳ Ｐゴシック" charset="-128"/>
            </a:endParaRPr>
          </a:p>
          <a:p>
            <a:pPr eaLnBrk="1" hangingPunct="1"/>
            <a:r>
              <a:rPr lang="en-US">
                <a:latin typeface="Arial" charset="0"/>
                <a:ea typeface="ＭＳ Ｐゴシック" charset="-128"/>
                <a:cs typeface="ＭＳ Ｐゴシック" charset="-128"/>
              </a:rPr>
              <a:t>Discussion topics:</a:t>
            </a:r>
          </a:p>
          <a:p>
            <a:pPr eaLnBrk="1" hangingPunct="1"/>
            <a:r>
              <a:rPr lang="en-US">
                <a:latin typeface="Arial" charset="0"/>
                <a:ea typeface="ＭＳ Ｐゴシック" charset="-128"/>
                <a:cs typeface="ＭＳ Ｐゴシック" charset="-128"/>
              </a:rPr>
              <a:t>What aspects of Nelson’s Xanadu resemble the web?</a:t>
            </a:r>
          </a:p>
          <a:p>
            <a:pPr eaLnBrk="1" hangingPunct="1"/>
            <a:r>
              <a:rPr lang="en-US">
                <a:latin typeface="Arial" charset="0"/>
                <a:ea typeface="ＭＳ Ｐゴシック" charset="-128"/>
                <a:cs typeface="ＭＳ Ｐゴシック" charset="-128"/>
              </a:rPr>
              <a:t>What Web2 service contains several elements of Xanadu? (Wikipedia)</a:t>
            </a:r>
          </a:p>
          <a:p>
            <a:pPr eaLnBrk="1" hangingPunct="1"/>
            <a:r>
              <a:rPr lang="en-US">
                <a:latin typeface="Arial" charset="0"/>
                <a:ea typeface="ＭＳ Ｐゴシック" charset="-128"/>
                <a:cs typeface="ＭＳ Ｐゴシック" charset="-128"/>
              </a:rPr>
              <a:t>How does Xanadu relate to vision of Bush and MemexI? How is it different?</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ECBDF4D5-FFBA-794E-8909-975AA506BF56}" type="slidenum">
              <a:rPr lang="en-US"/>
              <a:pPr/>
              <a:t>16</a:t>
            </a:fld>
            <a:endParaRPr lang="en-US"/>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r>
              <a:rPr lang="en-US">
                <a:latin typeface="Arial" charset="0"/>
                <a:ea typeface="ＭＳ Ｐゴシック" charset="-128"/>
                <a:cs typeface="ＭＳ Ｐゴシック" charset="-128"/>
              </a:rPr>
              <a:t>Have class research Dynabook to determine influence it may have had on development of Apple computers.</a:t>
            </a:r>
          </a:p>
          <a:p>
            <a:pPr eaLnBrk="1" hangingPunct="1"/>
            <a:endParaRPr lang="en-US">
              <a:latin typeface="Arial" charset="0"/>
              <a:ea typeface="ＭＳ Ｐゴシック" charset="-128"/>
              <a:cs typeface="ＭＳ Ｐゴシック" charset="-128"/>
            </a:endParaRPr>
          </a:p>
          <a:p>
            <a:pPr eaLnBrk="1" hangingPunct="1"/>
            <a:r>
              <a:rPr lang="en-US" sz="1000">
                <a:latin typeface="Arial" charset="0"/>
                <a:ea typeface="ＭＳ Ｐゴシック" charset="-128"/>
                <a:cs typeface="ＭＳ Ｐゴシック" charset="-128"/>
              </a:rPr>
              <a:t>Dynabook was model for intuitive, accessible multimedia computing, though never produced.</a:t>
            </a:r>
          </a:p>
          <a:p>
            <a:pPr eaLnBrk="1" hangingPunct="1"/>
            <a:endParaRPr lang="en-US" sz="1000">
              <a:latin typeface="Arial" charset="0"/>
              <a:ea typeface="ＭＳ Ｐゴシック" charset="-128"/>
              <a:cs typeface="ＭＳ Ｐゴシック" charset="-128"/>
            </a:endParaRPr>
          </a:p>
          <a:p>
            <a:pPr eaLnBrk="1" hangingPunct="1"/>
            <a:r>
              <a:rPr lang="en-US" sz="1000">
                <a:latin typeface="Arial" charset="0"/>
                <a:ea typeface="ＭＳ Ｐゴシック" charset="-128"/>
                <a:cs typeface="ＭＳ Ｐゴシック" charset="-128"/>
              </a:rPr>
              <a:t>Research Alan Kay to learn what other contributions he made to computing and where he is working now.</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87DDEC92-2C58-4243-9D20-A14A8D817F07}" type="slidenum">
              <a:rPr lang="en-US"/>
              <a:pPr/>
              <a:t>17</a:t>
            </a:fld>
            <a:endParaRPr lang="en-US"/>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eaLnBrk="1" hangingPunct="1"/>
            <a:r>
              <a:rPr lang="en-US">
                <a:latin typeface="Arial" charset="0"/>
                <a:ea typeface="ＭＳ Ｐゴシック" charset="-128"/>
                <a:cs typeface="ＭＳ Ｐゴシック" charset="-128"/>
              </a:rPr>
              <a:t>Class discussion on influence of Alan Kay, Douglas Engelbart on the development of Apple and Macintosh computers.</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F6F2BF05-DCF2-5D47-B223-F34619F96562}" type="slidenum">
              <a:rPr lang="en-US"/>
              <a:pPr/>
              <a:t>18</a:t>
            </a:fld>
            <a:endParaRPr lang="en-US"/>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pPr eaLnBrk="1" hangingPunct="1"/>
            <a:r>
              <a:rPr lang="en-US">
                <a:latin typeface="Arial" charset="0"/>
                <a:ea typeface="ＭＳ Ｐゴシック" charset="-128"/>
                <a:cs typeface="ＭＳ Ｐゴシック" charset="-128"/>
              </a:rPr>
              <a:t>Compare the vision of Bush, with the proposal of Nelson’s Xanadu and implementation of Berners-Lee’s WWW.</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15C85175-919D-944E-9B96-51D8D9BF4B68}" type="slidenum">
              <a:rPr lang="en-US"/>
              <a:pPr/>
              <a:t>19</a:t>
            </a:fld>
            <a:endParaRPr lang="en-US"/>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r>
              <a:rPr lang="en-US">
                <a:latin typeface="Arial" charset="0"/>
                <a:ea typeface="ＭＳ Ｐゴシック" charset="-128"/>
                <a:cs typeface="ＭＳ Ｐゴシック" charset="-128"/>
              </a:rPr>
              <a:t>Students should be able to identify the purpose of each component.</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fld id="{D14C15CF-F045-A94B-9869-B86AB3267350}" type="slidenum">
              <a:rPr lang="en-US"/>
              <a:pPr/>
              <a:t>2</a:t>
            </a:fld>
            <a:endParaRPr lang="en-US"/>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p:spPr>
        <p:txBody>
          <a:bodyPr/>
          <a:lstStyle/>
          <a:p>
            <a:pPr eaLnBrk="1" hangingPunct="1"/>
            <a:r>
              <a:rPr lang="en-US">
                <a:latin typeface="Arial" charset="0"/>
                <a:ea typeface="ＭＳ Ｐゴシック" charset="-128"/>
                <a:cs typeface="ＭＳ Ｐゴシック" charset="-128"/>
              </a:rPr>
              <a:t>Use topics and questions to engage students with the reading in Chapter one.</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A56240FE-3EEA-474B-AE2A-430BD8BF3755}" type="slidenum">
              <a:rPr lang="en-US"/>
              <a:pPr/>
              <a:t>20</a:t>
            </a:fld>
            <a:endParaRPr lang="en-US"/>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eaLnBrk="1" hangingPunct="1"/>
            <a:r>
              <a:rPr lang="en-US">
                <a:latin typeface="Arial" charset="0"/>
                <a:ea typeface="ＭＳ Ｐゴシック" charset="-128"/>
                <a:cs typeface="ＭＳ Ｐゴシック" charset="-128"/>
              </a:rPr>
              <a:t>Class discussion on each of these benefits to multimedia. Contrast to desktop multimedia where standards of media were tied to computer platforms, distribution was via CD's, and with network access everyone can distribute media.</a:t>
            </a:r>
          </a:p>
          <a:p>
            <a:pPr eaLnBrk="1" hangingPunct="1"/>
            <a:endParaRPr lang="en-US">
              <a:latin typeface="Arial" charset="0"/>
              <a:ea typeface="ＭＳ Ｐゴシック" charset="-128"/>
              <a:cs typeface="ＭＳ Ｐゴシック" charset="-128"/>
            </a:endParaRPr>
          </a:p>
          <a:p>
            <a:pPr eaLnBrk="1" hangingPunct="1"/>
            <a:r>
              <a:rPr lang="en-US">
                <a:latin typeface="Arial" charset="0"/>
                <a:ea typeface="ＭＳ Ｐゴシック" charset="-128"/>
                <a:cs typeface="ＭＳ Ｐゴシック" charset="-128"/>
              </a:rPr>
              <a:t>Consider the explosion of multimedia introduced by high speed internet, powerful browsers, and consumer based development software such as iPhoto and iMovie.</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D0938460-6475-B34D-BC03-8F55EC09BC4B}" type="slidenum">
              <a:rPr lang="en-US"/>
              <a:pPr/>
              <a:t>21</a:t>
            </a:fld>
            <a:endParaRPr lang="en-US"/>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pPr eaLnBrk="1" hangingPunct="1"/>
            <a:r>
              <a:rPr lang="en-US">
                <a:latin typeface="Arial" charset="0"/>
                <a:ea typeface="ＭＳ Ｐゴシック" charset="-128"/>
                <a:cs typeface="ＭＳ Ｐゴシック" charset="-128"/>
              </a:rPr>
              <a:t>Have students research who represents the next generation. Answers might include animators at Pixar, game developers, neighbor with a camcorder.</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1E9B5589-25AD-7D41-8248-110298F86D60}" type="slidenum">
              <a:rPr lang="en-US"/>
              <a:pPr/>
              <a:t>22</a:t>
            </a:fld>
            <a:endParaRPr lang="en-US"/>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r>
              <a:rPr lang="en-US">
                <a:latin typeface="Arial" charset="0"/>
                <a:ea typeface="ＭＳ Ｐゴシック" charset="-128"/>
                <a:cs typeface="ＭＳ Ｐゴシック" charset="-128"/>
              </a:rPr>
              <a:t>Have students research each of these factors contributing to the Revolution. Identify examples for each factor. </a:t>
            </a:r>
          </a:p>
          <a:p>
            <a:pPr eaLnBrk="1" hangingPunct="1"/>
            <a:r>
              <a:rPr lang="en-US">
                <a:latin typeface="Arial" charset="0"/>
                <a:ea typeface="ＭＳ Ｐゴシック" charset="-128"/>
                <a:cs typeface="ＭＳ Ｐゴシック" charset="-128"/>
              </a:rPr>
              <a:t>What additional factors can students offer?</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660FC213-9FE2-F348-9C82-10FBE72C16FC}" type="slidenum">
              <a:rPr lang="en-US"/>
              <a:pPr/>
              <a:t>3</a:t>
            </a:fld>
            <a:endParaRPr lang="en-US"/>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endParaRPr lang="en-US">
              <a:latin typeface="Arial" charset="0"/>
              <a:ea typeface="ＭＳ Ｐゴシック" charset="-128"/>
              <a:cs typeface="ＭＳ Ｐゴシック"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947B97B8-825F-3343-9E9B-E8F2A60D7D61}" type="slidenum">
              <a:rPr lang="en-US"/>
              <a:pPr/>
              <a:t>4</a:t>
            </a:fld>
            <a:endParaRPr lang="en-US"/>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p:spPr>
        <p:txBody>
          <a:bodyPr/>
          <a:lstStyle/>
          <a:p>
            <a:pPr eaLnBrk="1" hangingPunct="1"/>
            <a:endParaRPr lang="en-US">
              <a:latin typeface="Arial" charset="0"/>
              <a:ea typeface="ＭＳ Ｐゴシック" charset="-128"/>
              <a:cs typeface="ＭＳ Ｐゴシック"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C34E76CD-EC75-8442-B8FB-93006A4983B4}" type="slidenum">
              <a:rPr lang="en-US"/>
              <a:pPr/>
              <a:t>5</a:t>
            </a:fld>
            <a:endParaRPr lang="en-US"/>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pPr eaLnBrk="1" hangingPunct="1"/>
            <a:endParaRPr lang="en-US">
              <a:latin typeface="Arial" charset="0"/>
              <a:ea typeface="ＭＳ Ｐゴシック" charset="-128"/>
              <a:cs typeface="ＭＳ Ｐゴシック"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46D89F64-684E-5B4F-984E-61F65414A1AC}" type="slidenum">
              <a:rPr lang="en-US"/>
              <a:pPr/>
              <a:t>6</a:t>
            </a:fld>
            <a:endParaRPr lang="en-US"/>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endParaRPr lang="en-US">
              <a:latin typeface="Arial" charset="0"/>
              <a:ea typeface="ＭＳ Ｐゴシック" charset="-128"/>
              <a:cs typeface="ＭＳ Ｐゴシック"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2F29A0B8-DB7F-9847-BDFC-D46B597E4836}" type="slidenum">
              <a:rPr lang="en-US"/>
              <a:pPr/>
              <a:t>7</a:t>
            </a:fld>
            <a:endParaRPr lang="en-US"/>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r>
              <a:rPr lang="en-US">
                <a:latin typeface="Arial" charset="0"/>
                <a:ea typeface="ＭＳ Ｐゴシック" charset="-128"/>
                <a:cs typeface="ＭＳ Ｐゴシック" charset="-128"/>
              </a:rPr>
              <a:t>What early expressions of multimedia were part of human communication?</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7251D68E-0111-2745-8BD9-78D53287BF63}" type="slidenum">
              <a:rPr lang="en-US"/>
              <a:pPr/>
              <a:t>8</a:t>
            </a:fld>
            <a:endParaRPr lang="en-US"/>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endParaRPr lang="en-US">
              <a:latin typeface="Arial" charset="0"/>
              <a:ea typeface="ＭＳ Ｐゴシック" charset="-128"/>
              <a:cs typeface="ＭＳ Ｐゴシック"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7CC6B152-4662-E644-8F17-B9B7BC602C8B}" type="slidenum">
              <a:rPr lang="en-US"/>
              <a:pPr/>
              <a:t>9</a:t>
            </a:fld>
            <a:endParaRPr lang="en-US"/>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r>
              <a:rPr lang="en-US">
                <a:latin typeface="Arial" charset="0"/>
                <a:ea typeface="ＭＳ Ｐゴシック" charset="-128"/>
                <a:cs typeface="ＭＳ Ｐゴシック" charset="-128"/>
              </a:rPr>
              <a:t>Method of storage is distinctive from sequential methods traditionally used.</a:t>
            </a:r>
          </a:p>
          <a:p>
            <a:pPr lvl="2" eaLnBrk="1" hangingPunct="1">
              <a:lnSpc>
                <a:spcPct val="90000"/>
              </a:lnSpc>
            </a:pPr>
            <a:r>
              <a:rPr lang="en-US" sz="900">
                <a:latin typeface="Arial" charset="0"/>
                <a:ea typeface="ＭＳ Ｐゴシック" charset="-128"/>
              </a:rPr>
              <a:t>Used a system of “trails” to preserve links between data. </a:t>
            </a:r>
          </a:p>
          <a:p>
            <a:pPr lvl="2" eaLnBrk="1" hangingPunct="1">
              <a:lnSpc>
                <a:spcPct val="90000"/>
              </a:lnSpc>
            </a:pPr>
            <a:r>
              <a:rPr lang="en-US" sz="900">
                <a:latin typeface="Arial" charset="0"/>
                <a:ea typeface="ＭＳ Ｐゴシック" charset="-128"/>
              </a:rPr>
              <a:t>More intuitive system of organization than alphabetical or numerical order of data.</a:t>
            </a:r>
          </a:p>
          <a:p>
            <a:pPr eaLnBrk="1" hangingPunct="1"/>
            <a:endParaRPr lang="en-US">
              <a:latin typeface="Arial" charset="0"/>
              <a:ea typeface="ＭＳ Ｐゴシック" charset="-128"/>
              <a:cs typeface="ＭＳ Ｐゴシック" charset="-128"/>
            </a:endParaRPr>
          </a:p>
          <a:p>
            <a:pPr eaLnBrk="1" hangingPunct="1"/>
            <a:endParaRPr lang="en-US">
              <a:latin typeface="Arial" charset="0"/>
              <a:ea typeface="ＭＳ Ｐゴシック" charset="-128"/>
              <a:cs typeface="ＭＳ Ｐゴシック" charset="-128"/>
            </a:endParaRPr>
          </a:p>
          <a:p>
            <a:pPr eaLnBrk="1" hangingPunct="1"/>
            <a:endParaRPr lang="en-US">
              <a:latin typeface="Arial" charset="0"/>
              <a:ea typeface="ＭＳ Ｐゴシック" charset="-128"/>
              <a:cs typeface="ＭＳ Ｐゴシック" charset="-128"/>
            </a:endParaRPr>
          </a:p>
          <a:p>
            <a:pPr eaLnBrk="1" hangingPunct="1"/>
            <a:r>
              <a:rPr lang="en-US">
                <a:latin typeface="Arial" charset="0"/>
                <a:ea typeface="ＭＳ Ｐゴシック" charset="-128"/>
                <a:cs typeface="ＭＳ Ｐゴシック" charset="-128"/>
              </a:rPr>
              <a:t>Operational features to review include:</a:t>
            </a:r>
          </a:p>
          <a:p>
            <a:pPr eaLnBrk="1" hangingPunct="1"/>
            <a:r>
              <a:rPr lang="en-US">
                <a:latin typeface="Arial" charset="0"/>
                <a:ea typeface="ＭＳ Ｐゴシック" charset="-128"/>
                <a:cs typeface="ＭＳ Ｐゴシック" charset="-128"/>
              </a:rPr>
              <a:t>Levers to advance pages, keys to return to first page, ability to annotate sources.</a:t>
            </a:r>
          </a:p>
          <a:p>
            <a:pPr eaLnBrk="1" hangingPunct="1"/>
            <a:endParaRPr lang="en-US">
              <a:latin typeface="Arial" charset="0"/>
              <a:ea typeface="ＭＳ Ｐゴシック" charset="-128"/>
              <a:cs typeface="ＭＳ Ｐゴシック" charset="-128"/>
            </a:endParaRPr>
          </a:p>
          <a:p>
            <a:pPr eaLnBrk="1" hangingPunct="1"/>
            <a:r>
              <a:rPr lang="en-US">
                <a:latin typeface="Arial" charset="0"/>
                <a:ea typeface="ＭＳ Ｐゴシック" charset="-128"/>
                <a:cs typeface="ＭＳ Ｐゴシック" charset="-128"/>
              </a:rPr>
              <a:t>Have students draw parallels to using today’s computers and the web. </a:t>
            </a:r>
          </a:p>
          <a:p>
            <a:pPr eaLnBrk="1" hangingPunct="1"/>
            <a:r>
              <a:rPr lang="en-US">
                <a:latin typeface="Arial" charset="0"/>
                <a:ea typeface="ＭＳ Ｐゴシック" charset="-128"/>
                <a:cs typeface="ＭＳ Ｐゴシック" charset="-128"/>
              </a:rPr>
              <a:t>	Is the web organized “As we may think” ?</a:t>
            </a:r>
          </a:p>
          <a:p>
            <a:pPr eaLnBrk="1" hangingPunct="1"/>
            <a:r>
              <a:rPr lang="en-US">
                <a:latin typeface="Arial" charset="0"/>
                <a:ea typeface="ＭＳ Ｐゴシック" charset="-128"/>
                <a:cs typeface="ＭＳ Ｐゴシック" charset="-128"/>
              </a:rPr>
              <a:t>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extLst>
      <p:ext uri="{BB962C8B-B14F-4D97-AF65-F5344CB8AC3E}">
        <p14:creationId xmlns:p14="http://schemas.microsoft.com/office/powerpoint/2010/main" val="19550013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665501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3261542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331975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23599260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900550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150255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54496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517027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555968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2039906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36950185"/>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3.png"/><Relationship Id="rId4" Type="http://schemas.openxmlformats.org/officeDocument/2006/relationships/oleObject" Target="../embeddings/Microsoft_Word_97_-_2003_Document1.doc"/></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15363" name="Rectangle 4"/>
          <p:cNvSpPr>
            <a:spLocks noGrp="1" noChangeArrowheads="1"/>
          </p:cNvSpPr>
          <p:nvPr>
            <p:ph type="ctrTitle"/>
          </p:nvPr>
        </p:nvSpPr>
        <p:spPr>
          <a:xfrm>
            <a:off x="3352800" y="2133600"/>
            <a:ext cx="5486400" cy="1247775"/>
          </a:xfrm>
        </p:spPr>
        <p:txBody>
          <a:bodyPr/>
          <a:lstStyle/>
          <a:p>
            <a:pPr eaLnBrk="1" hangingPunct="1"/>
            <a:r>
              <a:rPr lang="en-US" b="1" dirty="0"/>
              <a:t>CHAPTER ONE</a:t>
            </a:r>
          </a:p>
        </p:txBody>
      </p:sp>
      <p:sp>
        <p:nvSpPr>
          <p:cNvPr id="15362" name="Rectangle 3"/>
          <p:cNvSpPr>
            <a:spLocks noGrp="1" noChangeArrowheads="1"/>
          </p:cNvSpPr>
          <p:nvPr>
            <p:ph type="subTitle" idx="1"/>
          </p:nvPr>
        </p:nvSpPr>
        <p:spPr>
          <a:xfrm>
            <a:off x="3733800" y="3581400"/>
            <a:ext cx="4687111" cy="1295400"/>
          </a:xfrm>
        </p:spPr>
        <p:txBody>
          <a:bodyPr>
            <a:normAutofit fontScale="92500" lnSpcReduction="20000"/>
          </a:bodyPr>
          <a:lstStyle/>
          <a:p>
            <a:pPr eaLnBrk="1" hangingPunct="1">
              <a:buFont typeface="Wingdings" charset="2"/>
              <a:buNone/>
            </a:pPr>
            <a:r>
              <a:rPr lang="en-US" sz="4800" b="1" dirty="0">
                <a:solidFill>
                  <a:schemeClr val="accent6">
                    <a:lumMod val="75000"/>
                  </a:schemeClr>
                </a:solidFill>
              </a:rPr>
              <a:t>MULTIMEDIA REVOLUTION</a:t>
            </a:r>
            <a:endParaRPr lang="en-US" b="1" dirty="0">
              <a:solidFill>
                <a:schemeClr val="accent6">
                  <a:lumMod val="75000"/>
                </a:schemeClr>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a:spLocks noGrp="1" noChangeArrowheads="1"/>
          </p:cNvSpPr>
          <p:nvPr>
            <p:ph type="title"/>
          </p:nvPr>
        </p:nvSpPr>
        <p:spPr/>
        <p:txBody>
          <a:bodyPr/>
          <a:lstStyle/>
          <a:p>
            <a:pPr eaLnBrk="1" hangingPunct="1"/>
            <a:r>
              <a:rPr lang="en-US"/>
              <a:t>MEMEX II 	  </a:t>
            </a:r>
            <a:r>
              <a:rPr lang="en-US" sz="2100"/>
              <a:t>1959</a:t>
            </a:r>
            <a:endParaRPr lang="en-US"/>
          </a:p>
        </p:txBody>
      </p:sp>
      <p:sp>
        <p:nvSpPr>
          <p:cNvPr id="33796" name="Rectangle 3"/>
          <p:cNvSpPr>
            <a:spLocks noGrp="1" noChangeArrowheads="1"/>
          </p:cNvSpPr>
          <p:nvPr>
            <p:ph idx="1"/>
          </p:nvPr>
        </p:nvSpPr>
        <p:spPr>
          <a:xfrm>
            <a:off x="457200" y="1524000"/>
            <a:ext cx="8458200" cy="4572000"/>
          </a:xfrm>
        </p:spPr>
        <p:txBody>
          <a:bodyPr/>
          <a:lstStyle/>
          <a:p>
            <a:pPr eaLnBrk="1" hangingPunct="1"/>
            <a:r>
              <a:rPr lang="en-US"/>
              <a:t>Extended the original proposals of Memex I by considering new technical developments such as:</a:t>
            </a:r>
          </a:p>
          <a:p>
            <a:pPr lvl="1" eaLnBrk="1" hangingPunct="1"/>
            <a:r>
              <a:rPr lang="en-US">
                <a:ea typeface="ＭＳ Ｐゴシック" charset="-128"/>
              </a:rPr>
              <a:t> Magnetic tape</a:t>
            </a:r>
          </a:p>
          <a:p>
            <a:pPr lvl="1" eaLnBrk="1" hangingPunct="1"/>
            <a:r>
              <a:rPr lang="en-US">
                <a:ea typeface="ＭＳ Ｐゴシック" charset="-128"/>
              </a:rPr>
              <a:t> Transistor</a:t>
            </a:r>
          </a:p>
          <a:p>
            <a:pPr lvl="1" eaLnBrk="1" hangingPunct="1"/>
            <a:r>
              <a:rPr lang="en-US">
                <a:ea typeface="ＭＳ Ｐゴシック" charset="-128"/>
              </a:rPr>
              <a:t> Digital computer.</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a:spLocks noGrp="1" noChangeArrowheads="1"/>
          </p:cNvSpPr>
          <p:nvPr>
            <p:ph type="title"/>
          </p:nvPr>
        </p:nvSpPr>
        <p:spPr/>
        <p:txBody>
          <a:bodyPr/>
          <a:lstStyle/>
          <a:p>
            <a:pPr eaLnBrk="1" hangingPunct="1"/>
            <a:r>
              <a:rPr lang="en-US"/>
              <a:t>MEMEX II — FEATURES</a:t>
            </a:r>
          </a:p>
        </p:txBody>
      </p:sp>
      <p:sp>
        <p:nvSpPr>
          <p:cNvPr id="35844" name="Rectangle 3"/>
          <p:cNvSpPr>
            <a:spLocks noGrp="1" noChangeArrowheads="1"/>
          </p:cNvSpPr>
          <p:nvPr>
            <p:ph idx="1"/>
          </p:nvPr>
        </p:nvSpPr>
        <p:spPr/>
        <p:txBody>
          <a:bodyPr/>
          <a:lstStyle/>
          <a:p>
            <a:pPr eaLnBrk="1" hangingPunct="1"/>
            <a:r>
              <a:rPr lang="en-US" dirty="0"/>
              <a:t>Professionally maintained associational databases delivered by tape or facsimile.</a:t>
            </a:r>
          </a:p>
          <a:p>
            <a:pPr eaLnBrk="1" hangingPunct="1"/>
            <a:r>
              <a:rPr lang="en-US" dirty="0"/>
              <a:t>Trails would be color-coded to reflect age and reinforced by repetitive use.</a:t>
            </a:r>
          </a:p>
          <a:p>
            <a:pPr eaLnBrk="1" hangingPunct="1"/>
            <a:r>
              <a:rPr lang="en-US" dirty="0"/>
              <a:t>Combined with a digital computer, Bush believed the </a:t>
            </a:r>
            <a:r>
              <a:rPr lang="en-US" dirty="0" err="1"/>
              <a:t>Memex</a:t>
            </a:r>
            <a:r>
              <a:rPr lang="en-US" dirty="0"/>
              <a:t> II could learn from experience and even demonstrate a form of judgment.</a:t>
            </a:r>
          </a:p>
          <a:p>
            <a:pPr eaLnBrk="1" hangingPunct="1"/>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2"/>
          <p:cNvSpPr>
            <a:spLocks noGrp="1" noChangeArrowheads="1"/>
          </p:cNvSpPr>
          <p:nvPr>
            <p:ph type="title"/>
          </p:nvPr>
        </p:nvSpPr>
        <p:spPr/>
        <p:txBody>
          <a:bodyPr/>
          <a:lstStyle/>
          <a:p>
            <a:pPr eaLnBrk="1" hangingPunct="1"/>
            <a:r>
              <a:rPr lang="en-US" dirty="0"/>
              <a:t>ALAN TURING </a:t>
            </a:r>
            <a:r>
              <a:rPr lang="en-US" sz="2100" dirty="0"/>
              <a:t>(1912-1954)</a:t>
            </a:r>
            <a:endParaRPr lang="en-US" dirty="0"/>
          </a:p>
        </p:txBody>
      </p:sp>
      <p:sp>
        <p:nvSpPr>
          <p:cNvPr id="37892" name="Rectangle 3"/>
          <p:cNvSpPr>
            <a:spLocks noGrp="1" noChangeArrowheads="1"/>
          </p:cNvSpPr>
          <p:nvPr>
            <p:ph idx="1"/>
          </p:nvPr>
        </p:nvSpPr>
        <p:spPr/>
        <p:txBody>
          <a:bodyPr>
            <a:normAutofit lnSpcReduction="10000"/>
          </a:bodyPr>
          <a:lstStyle/>
          <a:p>
            <a:pPr eaLnBrk="1" hangingPunct="1"/>
            <a:r>
              <a:rPr lang="en-US"/>
              <a:t>Proposed an abstract machine known as the “Turing Machine.”</a:t>
            </a:r>
          </a:p>
          <a:p>
            <a:pPr lvl="1" eaLnBrk="1" hangingPunct="1"/>
            <a:r>
              <a:rPr lang="en-US">
                <a:ea typeface="ＭＳ Ｐゴシック" charset="-128"/>
              </a:rPr>
              <a:t> The “machine” was a means of defining an “effective procedure.”</a:t>
            </a:r>
          </a:p>
          <a:p>
            <a:pPr lvl="1" eaLnBrk="1" hangingPunct="1"/>
            <a:r>
              <a:rPr lang="en-US">
                <a:ea typeface="ＭＳ Ｐゴシック" charset="-128"/>
              </a:rPr>
              <a:t> The imaginary device had three components:</a:t>
            </a:r>
          </a:p>
          <a:p>
            <a:pPr lvl="2" eaLnBrk="1" hangingPunct="1"/>
            <a:r>
              <a:rPr lang="en-US">
                <a:ea typeface="ＭＳ Ｐゴシック" charset="-128"/>
              </a:rPr>
              <a:t> An infinitely long tape consisting of single row of squares</a:t>
            </a:r>
          </a:p>
          <a:p>
            <a:pPr lvl="2" eaLnBrk="1" hangingPunct="1"/>
            <a:r>
              <a:rPr lang="en-US">
                <a:ea typeface="ＭＳ Ｐゴシック" charset="-128"/>
              </a:rPr>
              <a:t> A read/write head that moved along the tape one square at a time</a:t>
            </a:r>
          </a:p>
          <a:p>
            <a:pPr lvl="2" eaLnBrk="1" hangingPunct="1"/>
            <a:r>
              <a:rPr lang="en-US">
                <a:ea typeface="ＭＳ Ｐゴシック" charset="-128"/>
              </a:rPr>
              <a:t> A set of instructions.</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2"/>
          <p:cNvSpPr>
            <a:spLocks noGrp="1" noChangeArrowheads="1"/>
          </p:cNvSpPr>
          <p:nvPr>
            <p:ph type="title"/>
          </p:nvPr>
        </p:nvSpPr>
        <p:spPr/>
        <p:txBody>
          <a:bodyPr/>
          <a:lstStyle/>
          <a:p>
            <a:pPr eaLnBrk="1" hangingPunct="1"/>
            <a:r>
              <a:rPr lang="en-US"/>
              <a:t>TURING MACHINES</a:t>
            </a:r>
          </a:p>
        </p:txBody>
      </p:sp>
      <p:sp>
        <p:nvSpPr>
          <p:cNvPr id="39940" name="Rectangle 3"/>
          <p:cNvSpPr>
            <a:spLocks noGrp="1" noChangeArrowheads="1"/>
          </p:cNvSpPr>
          <p:nvPr>
            <p:ph idx="1"/>
          </p:nvPr>
        </p:nvSpPr>
        <p:spPr>
          <a:xfrm>
            <a:off x="457200" y="1600200"/>
            <a:ext cx="8229600" cy="4724400"/>
          </a:xfrm>
        </p:spPr>
        <p:txBody>
          <a:bodyPr/>
          <a:lstStyle/>
          <a:p>
            <a:pPr eaLnBrk="1" hangingPunct="1"/>
            <a:r>
              <a:rPr lang="en-US"/>
              <a:t>Single Purpose “Turing Machine.”</a:t>
            </a:r>
            <a:endParaRPr lang="en-US" sz="2800"/>
          </a:p>
          <a:p>
            <a:pPr lvl="1" eaLnBrk="1" hangingPunct="1"/>
            <a:r>
              <a:rPr lang="en-US" sz="2300">
                <a:ea typeface="ＭＳ Ｐゴシック" charset="-128"/>
              </a:rPr>
              <a:t> </a:t>
            </a:r>
            <a:r>
              <a:rPr lang="en-US">
                <a:ea typeface="ＭＳ Ｐゴシック" charset="-128"/>
              </a:rPr>
              <a:t>Can carry out a specific set of instructions or “effective procedure.”</a:t>
            </a:r>
          </a:p>
          <a:p>
            <a:pPr eaLnBrk="1" hangingPunct="1"/>
            <a:r>
              <a:rPr lang="en-US"/>
              <a:t>“Universal Turing Machine” (UTM).</a:t>
            </a:r>
            <a:endParaRPr lang="en-US" sz="2800"/>
          </a:p>
          <a:p>
            <a:pPr lvl="1" eaLnBrk="1" hangingPunct="1"/>
            <a:r>
              <a:rPr lang="en-US">
                <a:ea typeface="ＭＳ Ｐゴシック" charset="-128"/>
              </a:rPr>
              <a:t>Can accept a description of a single purpose machine and imitate it’s behavior.</a:t>
            </a:r>
          </a:p>
          <a:p>
            <a:pPr lvl="1" eaLnBrk="1" hangingPunct="1"/>
            <a:r>
              <a:rPr lang="en-US">
                <a:ea typeface="ＭＳ Ｐゴシック" charset="-128"/>
              </a:rPr>
              <a:t>Implication of the UTM: </a:t>
            </a:r>
            <a:br>
              <a:rPr lang="en-US">
                <a:ea typeface="ＭＳ Ｐゴシック" charset="-128"/>
              </a:rPr>
            </a:br>
            <a:r>
              <a:rPr lang="en-US">
                <a:ea typeface="ＭＳ Ｐゴシック" charset="-128"/>
              </a:rPr>
              <a:t>If we can think of a </a:t>
            </a:r>
            <a:r>
              <a:rPr lang="en-US">
                <a:solidFill>
                  <a:srgbClr val="FF5A14"/>
                </a:solidFill>
                <a:ea typeface="ＭＳ Ｐゴシック" charset="-128"/>
              </a:rPr>
              <a:t>way to do</a:t>
            </a:r>
            <a:r>
              <a:rPr lang="en-US">
                <a:ea typeface="ＭＳ Ｐゴシック" charset="-128"/>
              </a:rPr>
              <a:t> something, the computer </a:t>
            </a:r>
            <a:r>
              <a:rPr lang="en-US">
                <a:solidFill>
                  <a:srgbClr val="FF5A14"/>
                </a:solidFill>
                <a:ea typeface="ＭＳ Ｐゴシック" charset="-128"/>
              </a:rPr>
              <a:t>can do it.</a:t>
            </a:r>
            <a:endParaRPr lang="en-US">
              <a:ea typeface="ＭＳ Ｐゴシック" charset="-128"/>
            </a:endParaRPr>
          </a:p>
          <a:p>
            <a:pPr eaLnBrk="1" hangingPunct="1">
              <a:buFont typeface="Wingdings" charset="2"/>
              <a:buNone/>
            </a:pPr>
            <a:endParaRPr lang="en-US" sz="270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2"/>
          <p:cNvSpPr>
            <a:spLocks noGrp="1" noChangeArrowheads="1"/>
          </p:cNvSpPr>
          <p:nvPr>
            <p:ph type="title"/>
          </p:nvPr>
        </p:nvSpPr>
        <p:spPr/>
        <p:txBody>
          <a:bodyPr/>
          <a:lstStyle/>
          <a:p>
            <a:pPr eaLnBrk="1" hangingPunct="1"/>
            <a:r>
              <a:rPr lang="en-US"/>
              <a:t>DOUGLAS ENGELBART </a:t>
            </a:r>
          </a:p>
        </p:txBody>
      </p:sp>
      <p:sp>
        <p:nvSpPr>
          <p:cNvPr id="41988" name="Rectangle 3"/>
          <p:cNvSpPr>
            <a:spLocks noGrp="1" noChangeArrowheads="1"/>
          </p:cNvSpPr>
          <p:nvPr>
            <p:ph idx="1"/>
          </p:nvPr>
        </p:nvSpPr>
        <p:spPr/>
        <p:txBody>
          <a:bodyPr>
            <a:normAutofit lnSpcReduction="10000"/>
          </a:bodyPr>
          <a:lstStyle/>
          <a:p>
            <a:pPr eaLnBrk="1" hangingPunct="1"/>
            <a:r>
              <a:rPr lang="en-US"/>
              <a:t>Proposed practical applications of computers beyond the normal mathematical and sorting functions.</a:t>
            </a:r>
          </a:p>
          <a:p>
            <a:pPr eaLnBrk="1" hangingPunct="1"/>
            <a:r>
              <a:rPr lang="en-US"/>
              <a:t>Developed innovations for human-computer interactivity in the NLS </a:t>
            </a:r>
            <a:r>
              <a:rPr lang="en-US" sz="2400"/>
              <a:t>(oNLineSystem). </a:t>
            </a:r>
            <a:r>
              <a:rPr lang="en-US"/>
              <a:t>These included: </a:t>
            </a:r>
          </a:p>
          <a:p>
            <a:pPr lvl="1" eaLnBrk="1" hangingPunct="1"/>
            <a:r>
              <a:rPr lang="en-US">
                <a:ea typeface="ＭＳ Ｐゴシック" charset="-128"/>
              </a:rPr>
              <a:t> Mouse</a:t>
            </a:r>
          </a:p>
          <a:p>
            <a:pPr lvl="1" eaLnBrk="1" hangingPunct="1"/>
            <a:r>
              <a:rPr lang="en-US">
                <a:ea typeface="ＭＳ Ｐゴシック" charset="-128"/>
              </a:rPr>
              <a:t> Multiple screen areas for text editing</a:t>
            </a:r>
          </a:p>
          <a:p>
            <a:pPr lvl="1" eaLnBrk="1" hangingPunct="1"/>
            <a:r>
              <a:rPr lang="en-US">
                <a:ea typeface="ＭＳ Ｐゴシック" charset="-128"/>
              </a:rPr>
              <a:t> Email. </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2"/>
          <p:cNvSpPr>
            <a:spLocks noGrp="1" noChangeArrowheads="1"/>
          </p:cNvSpPr>
          <p:nvPr>
            <p:ph type="title"/>
          </p:nvPr>
        </p:nvSpPr>
        <p:spPr/>
        <p:txBody>
          <a:bodyPr/>
          <a:lstStyle/>
          <a:p>
            <a:pPr eaLnBrk="1" hangingPunct="1"/>
            <a:r>
              <a:rPr lang="en-US"/>
              <a:t>THEODORE NELSON</a:t>
            </a:r>
          </a:p>
        </p:txBody>
      </p:sp>
      <p:sp>
        <p:nvSpPr>
          <p:cNvPr id="44036" name="Rectangle 3"/>
          <p:cNvSpPr>
            <a:spLocks noGrp="1" noChangeArrowheads="1"/>
          </p:cNvSpPr>
          <p:nvPr>
            <p:ph idx="1"/>
          </p:nvPr>
        </p:nvSpPr>
        <p:spPr/>
        <p:txBody>
          <a:bodyPr/>
          <a:lstStyle/>
          <a:p>
            <a:pPr eaLnBrk="1" hangingPunct="1">
              <a:lnSpc>
                <a:spcPct val="90000"/>
              </a:lnSpc>
            </a:pPr>
            <a:r>
              <a:rPr lang="en-US"/>
              <a:t>Coined terms hypertext and hypermedia.</a:t>
            </a:r>
          </a:p>
          <a:p>
            <a:pPr lvl="1" eaLnBrk="1" hangingPunct="1">
              <a:lnSpc>
                <a:spcPct val="90000"/>
              </a:lnSpc>
            </a:pPr>
            <a:r>
              <a:rPr lang="en-US">
                <a:solidFill>
                  <a:srgbClr val="FF5A14"/>
                </a:solidFill>
                <a:ea typeface="ＭＳ Ｐゴシック" charset="-128"/>
              </a:rPr>
              <a:t>Hypertext</a:t>
            </a:r>
            <a:r>
              <a:rPr lang="en-US">
                <a:ea typeface="ＭＳ Ｐゴシック" charset="-128"/>
              </a:rPr>
              <a:t>: interactive text linked to other textual information.</a:t>
            </a:r>
          </a:p>
          <a:p>
            <a:pPr lvl="1" eaLnBrk="1" hangingPunct="1">
              <a:lnSpc>
                <a:spcPct val="90000"/>
              </a:lnSpc>
            </a:pPr>
            <a:r>
              <a:rPr lang="en-US">
                <a:solidFill>
                  <a:srgbClr val="FF5A14"/>
                </a:solidFill>
                <a:ea typeface="ＭＳ Ｐゴシック" charset="-128"/>
              </a:rPr>
              <a:t>Hypermedia</a:t>
            </a:r>
            <a:r>
              <a:rPr lang="en-US">
                <a:ea typeface="ＭＳ Ｐゴシック" charset="-128"/>
              </a:rPr>
              <a:t>: extends interactive linking to other media</a:t>
            </a:r>
          </a:p>
          <a:p>
            <a:pPr eaLnBrk="1" hangingPunct="1">
              <a:lnSpc>
                <a:spcPct val="90000"/>
              </a:lnSpc>
            </a:pPr>
            <a:r>
              <a:rPr lang="en-US"/>
              <a:t>Initiated Xanadu Project:</a:t>
            </a:r>
          </a:p>
          <a:p>
            <a:pPr lvl="1" eaLnBrk="1" hangingPunct="1">
              <a:lnSpc>
                <a:spcPct val="90000"/>
              </a:lnSpc>
            </a:pPr>
            <a:r>
              <a:rPr lang="en-US">
                <a:ea typeface="ＭＳ Ｐゴシック" charset="-128"/>
              </a:rPr>
              <a:t> A dynamic, expanding, hypertext library available to everyone.</a:t>
            </a:r>
          </a:p>
          <a:p>
            <a:pPr lvl="1" eaLnBrk="1" hangingPunct="1">
              <a:lnSpc>
                <a:spcPct val="90000"/>
              </a:lnSpc>
            </a:pPr>
            <a:r>
              <a:rPr lang="en-US">
                <a:ea typeface="ＭＳ Ｐゴシック" charset="-128"/>
              </a:rPr>
              <a:t> Supported collaborative editing, tracking changes, crediting, and rewarding contributors.</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Rectangle 2"/>
          <p:cNvSpPr>
            <a:spLocks noGrp="1" noChangeArrowheads="1"/>
          </p:cNvSpPr>
          <p:nvPr>
            <p:ph type="title"/>
          </p:nvPr>
        </p:nvSpPr>
        <p:spPr/>
        <p:txBody>
          <a:bodyPr/>
          <a:lstStyle/>
          <a:p>
            <a:pPr eaLnBrk="1" hangingPunct="1"/>
            <a:r>
              <a:rPr lang="en-US"/>
              <a:t>ALAN KAY</a:t>
            </a:r>
          </a:p>
        </p:txBody>
      </p:sp>
      <p:sp>
        <p:nvSpPr>
          <p:cNvPr id="46084" name="Rectangle 3"/>
          <p:cNvSpPr>
            <a:spLocks noGrp="1" noChangeArrowheads="1"/>
          </p:cNvSpPr>
          <p:nvPr>
            <p:ph idx="1"/>
          </p:nvPr>
        </p:nvSpPr>
        <p:spPr/>
        <p:txBody>
          <a:bodyPr/>
          <a:lstStyle/>
          <a:p>
            <a:pPr eaLnBrk="1" hangingPunct="1">
              <a:lnSpc>
                <a:spcPct val="70000"/>
              </a:lnSpc>
            </a:pPr>
            <a:r>
              <a:rPr lang="en-US"/>
              <a:t>Proposed a computer design that supported the ways people perceive, learn, and create.</a:t>
            </a:r>
          </a:p>
          <a:p>
            <a:pPr eaLnBrk="1" hangingPunct="1">
              <a:lnSpc>
                <a:spcPct val="70000"/>
              </a:lnSpc>
            </a:pPr>
            <a:r>
              <a:rPr lang="en-US">
                <a:solidFill>
                  <a:srgbClr val="FF5A14"/>
                </a:solidFill>
              </a:rPr>
              <a:t>Dynabook</a:t>
            </a:r>
            <a:r>
              <a:rPr lang="en-US"/>
              <a:t>: designed as a personal computer.</a:t>
            </a:r>
          </a:p>
          <a:p>
            <a:pPr lvl="1" eaLnBrk="1" hangingPunct="1">
              <a:lnSpc>
                <a:spcPct val="70000"/>
              </a:lnSpc>
            </a:pPr>
            <a:r>
              <a:rPr lang="en-US">
                <a:ea typeface="ＭＳ Ｐゴシック" charset="-128"/>
              </a:rPr>
              <a:t>Tied to the mind and interests of the user.</a:t>
            </a:r>
          </a:p>
          <a:p>
            <a:pPr lvl="1" eaLnBrk="1" hangingPunct="1">
              <a:lnSpc>
                <a:spcPct val="70000"/>
              </a:lnSpc>
            </a:pPr>
            <a:r>
              <a:rPr lang="en-US">
                <a:ea typeface="ＭＳ Ｐゴシック" charset="-128"/>
              </a:rPr>
              <a:t>A “modeless” multimedia computer.</a:t>
            </a:r>
          </a:p>
          <a:p>
            <a:pPr lvl="2" eaLnBrk="1" hangingPunct="1">
              <a:lnSpc>
                <a:spcPct val="70000"/>
              </a:lnSpc>
            </a:pPr>
            <a:r>
              <a:rPr lang="en-US" sz="2100">
                <a:ea typeface="ＭＳ Ｐゴシック" charset="-128"/>
              </a:rPr>
              <a:t> </a:t>
            </a:r>
            <a:r>
              <a:rPr lang="en-US">
                <a:ea typeface="ＭＳ Ｐゴシック" charset="-128"/>
              </a:rPr>
              <a:t>Users could move between graphics, sound, text, animation seamlessly.</a:t>
            </a:r>
          </a:p>
          <a:p>
            <a:pPr eaLnBrk="1" hangingPunct="1">
              <a:lnSpc>
                <a:spcPct val="70000"/>
              </a:lnSpc>
            </a:pPr>
            <a:r>
              <a:rPr lang="en-US"/>
              <a:t>Introduced Graphical User Interface (GUI) as an intuitive interface for the Dynabook.</a:t>
            </a:r>
          </a:p>
          <a:p>
            <a:pPr eaLnBrk="1" hangingPunct="1">
              <a:lnSpc>
                <a:spcPct val="70000"/>
              </a:lnSpc>
            </a:pPr>
            <a:endParaRPr lang="en-US" sz="280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Rectangle 2"/>
          <p:cNvSpPr>
            <a:spLocks noGrp="1" noChangeArrowheads="1"/>
          </p:cNvSpPr>
          <p:nvPr>
            <p:ph type="title"/>
          </p:nvPr>
        </p:nvSpPr>
        <p:spPr/>
        <p:txBody>
          <a:bodyPr/>
          <a:lstStyle/>
          <a:p>
            <a:pPr eaLnBrk="1" hangingPunct="1"/>
            <a:r>
              <a:rPr lang="en-US" dirty="0"/>
              <a:t>STEVE </a:t>
            </a:r>
            <a:r>
              <a:rPr lang="en-US" dirty="0" smtClean="0"/>
              <a:t>JOBS </a:t>
            </a:r>
            <a:r>
              <a:rPr lang="en-US" sz="2400" dirty="0" smtClean="0"/>
              <a:t>(1955-2011)</a:t>
            </a:r>
            <a:endParaRPr lang="en-US" sz="2400" dirty="0"/>
          </a:p>
        </p:txBody>
      </p:sp>
      <p:sp>
        <p:nvSpPr>
          <p:cNvPr id="48132" name="Rectangle 3"/>
          <p:cNvSpPr>
            <a:spLocks noGrp="1" noChangeArrowheads="1"/>
          </p:cNvSpPr>
          <p:nvPr>
            <p:ph idx="1"/>
          </p:nvPr>
        </p:nvSpPr>
        <p:spPr>
          <a:xfrm>
            <a:off x="457200" y="1600200"/>
            <a:ext cx="8229600" cy="5029200"/>
          </a:xfrm>
        </p:spPr>
        <p:txBody>
          <a:bodyPr/>
          <a:lstStyle/>
          <a:p>
            <a:pPr eaLnBrk="1" hangingPunct="1"/>
            <a:r>
              <a:rPr lang="en-US"/>
              <a:t>Founded Apple in 1976 with Steve Wozniak.</a:t>
            </a:r>
          </a:p>
          <a:p>
            <a:pPr eaLnBrk="1" hangingPunct="1"/>
            <a:r>
              <a:rPr lang="en-US"/>
              <a:t>Macintosh computer introduced in 1984.</a:t>
            </a:r>
          </a:p>
          <a:p>
            <a:pPr lvl="1" eaLnBrk="1" hangingPunct="1"/>
            <a:r>
              <a:rPr lang="en-US">
                <a:ea typeface="ＭＳ Ｐゴシック" charset="-128"/>
              </a:rPr>
              <a:t>Graphical desktop and Icons provide user interface.</a:t>
            </a:r>
          </a:p>
          <a:p>
            <a:pPr lvl="1" eaLnBrk="1" hangingPunct="1"/>
            <a:r>
              <a:rPr lang="en-US">
                <a:ea typeface="ＭＳ Ｐゴシック" charset="-128"/>
              </a:rPr>
              <a:t>First mass produced computer with built in sound support.</a:t>
            </a:r>
          </a:p>
          <a:p>
            <a:pPr lvl="1" eaLnBrk="1" hangingPunct="1"/>
            <a:r>
              <a:rPr lang="en-US">
                <a:ea typeface="ＭＳ Ｐゴシック" charset="-128"/>
              </a:rPr>
              <a:t>Multimedia computing became the standard for modern computers.</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Rectangle 2"/>
          <p:cNvSpPr>
            <a:spLocks noGrp="1" noChangeArrowheads="1"/>
          </p:cNvSpPr>
          <p:nvPr>
            <p:ph type="title"/>
          </p:nvPr>
        </p:nvSpPr>
        <p:spPr/>
        <p:txBody>
          <a:bodyPr/>
          <a:lstStyle/>
          <a:p>
            <a:pPr eaLnBrk="1" hangingPunct="1"/>
            <a:r>
              <a:rPr lang="en-US"/>
              <a:t>TIM BERNERS-LEE</a:t>
            </a:r>
          </a:p>
        </p:txBody>
      </p:sp>
      <p:sp>
        <p:nvSpPr>
          <p:cNvPr id="50180" name="Rectangle 3"/>
          <p:cNvSpPr>
            <a:spLocks noGrp="1" noChangeArrowheads="1"/>
          </p:cNvSpPr>
          <p:nvPr>
            <p:ph idx="1"/>
          </p:nvPr>
        </p:nvSpPr>
        <p:spPr>
          <a:xfrm>
            <a:off x="228600" y="1600200"/>
            <a:ext cx="8534400" cy="4114800"/>
          </a:xfrm>
        </p:spPr>
        <p:txBody>
          <a:bodyPr/>
          <a:lstStyle/>
          <a:p>
            <a:pPr eaLnBrk="1" hangingPunct="1"/>
            <a:r>
              <a:rPr lang="en-US"/>
              <a:t> Developed a decentralized information system of “nodes” linked together for easy access across a network.</a:t>
            </a:r>
          </a:p>
          <a:p>
            <a:pPr lvl="1" eaLnBrk="1" hangingPunct="1"/>
            <a:r>
              <a:rPr lang="en-US">
                <a:ea typeface="ＭＳ Ｐゴシック" charset="-128"/>
              </a:rPr>
              <a:t> Nodes could be any form of media.</a:t>
            </a:r>
          </a:p>
          <a:p>
            <a:pPr lvl="1" eaLnBrk="1" hangingPunct="1"/>
            <a:r>
              <a:rPr lang="en-US">
                <a:ea typeface="ＭＳ Ｐゴシック" charset="-128"/>
              </a:rPr>
              <a:t> Anyone could add nodes.</a:t>
            </a:r>
          </a:p>
          <a:p>
            <a:pPr lvl="1" eaLnBrk="1" hangingPunct="1"/>
            <a:r>
              <a:rPr lang="en-US">
                <a:ea typeface="ＭＳ Ｐゴシック" charset="-128"/>
              </a:rPr>
              <a:t> No centralized control over servers, documents or links.</a:t>
            </a:r>
          </a:p>
          <a:p>
            <a:pPr lvl="1" eaLnBrk="1" hangingPunct="1">
              <a:buFont typeface="Wingdings" charset="2"/>
              <a:buNone/>
            </a:pPr>
            <a:endParaRPr lang="en-US">
              <a:ea typeface="ＭＳ Ｐゴシック" charset="-128"/>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Rectangle 2"/>
          <p:cNvSpPr>
            <a:spLocks noGrp="1" noChangeArrowheads="1"/>
          </p:cNvSpPr>
          <p:nvPr>
            <p:ph type="title"/>
          </p:nvPr>
        </p:nvSpPr>
        <p:spPr/>
        <p:txBody>
          <a:bodyPr/>
          <a:lstStyle/>
          <a:p>
            <a:pPr eaLnBrk="1" hangingPunct="1"/>
            <a:r>
              <a:rPr lang="en-US"/>
              <a:t>WORLD WIDE WEB</a:t>
            </a:r>
          </a:p>
        </p:txBody>
      </p:sp>
      <p:sp>
        <p:nvSpPr>
          <p:cNvPr id="52228" name="Rectangle 3"/>
          <p:cNvSpPr>
            <a:spLocks noGrp="1" noChangeArrowheads="1"/>
          </p:cNvSpPr>
          <p:nvPr>
            <p:ph idx="1"/>
          </p:nvPr>
        </p:nvSpPr>
        <p:spPr/>
        <p:txBody>
          <a:bodyPr/>
          <a:lstStyle/>
          <a:p>
            <a:pPr eaLnBrk="1" hangingPunct="1">
              <a:lnSpc>
                <a:spcPct val="90000"/>
              </a:lnSpc>
            </a:pPr>
            <a:r>
              <a:rPr lang="en-US" sz="2800"/>
              <a:t> </a:t>
            </a:r>
            <a:r>
              <a:rPr lang="en-US"/>
              <a:t>Basic components of WWW:</a:t>
            </a:r>
          </a:p>
          <a:p>
            <a:pPr lvl="1" eaLnBrk="1" hangingPunct="1">
              <a:lnSpc>
                <a:spcPct val="90000"/>
              </a:lnSpc>
            </a:pPr>
            <a:r>
              <a:rPr lang="en-US" sz="2800">
                <a:ea typeface="ＭＳ Ｐゴシック" charset="-128"/>
              </a:rPr>
              <a:t> Server computer</a:t>
            </a:r>
          </a:p>
          <a:p>
            <a:pPr lvl="1" eaLnBrk="1" hangingPunct="1">
              <a:lnSpc>
                <a:spcPct val="90000"/>
              </a:lnSpc>
            </a:pPr>
            <a:r>
              <a:rPr lang="en-US" sz="2800">
                <a:ea typeface="ＭＳ Ｐゴシック" charset="-128"/>
              </a:rPr>
              <a:t> Client computer</a:t>
            </a:r>
          </a:p>
          <a:p>
            <a:pPr lvl="1" eaLnBrk="1" hangingPunct="1">
              <a:lnSpc>
                <a:spcPct val="90000"/>
              </a:lnSpc>
            </a:pPr>
            <a:r>
              <a:rPr lang="en-US" sz="2800">
                <a:ea typeface="ＭＳ Ｐゴシック" charset="-128"/>
              </a:rPr>
              <a:t> Browser software</a:t>
            </a:r>
          </a:p>
          <a:p>
            <a:pPr lvl="1" eaLnBrk="1" hangingPunct="1">
              <a:lnSpc>
                <a:spcPct val="90000"/>
              </a:lnSpc>
            </a:pPr>
            <a:r>
              <a:rPr lang="en-US" sz="2800">
                <a:ea typeface="ＭＳ Ｐゴシック" charset="-128"/>
              </a:rPr>
              <a:t> HTML scripting language.</a:t>
            </a:r>
            <a:endParaRPr lang="en-US" sz="2300">
              <a:ea typeface="ＭＳ Ｐゴシック" charset="-128"/>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ChangeArrowheads="1"/>
          </p:cNvSpPr>
          <p:nvPr>
            <p:ph type="title"/>
          </p:nvPr>
        </p:nvSpPr>
        <p:spPr/>
        <p:txBody>
          <a:bodyPr/>
          <a:lstStyle/>
          <a:p>
            <a:pPr eaLnBrk="1" hangingPunct="1"/>
            <a:r>
              <a:rPr lang="en-US"/>
              <a:t>Chapter Highlights</a:t>
            </a:r>
          </a:p>
        </p:txBody>
      </p:sp>
      <p:sp>
        <p:nvSpPr>
          <p:cNvPr id="17412" name="Rectangle 3"/>
          <p:cNvSpPr>
            <a:spLocks noGrp="1" noChangeArrowheads="1"/>
          </p:cNvSpPr>
          <p:nvPr>
            <p:ph idx="1"/>
          </p:nvPr>
        </p:nvSpPr>
        <p:spPr/>
        <p:txBody>
          <a:bodyPr>
            <a:normAutofit lnSpcReduction="10000"/>
          </a:bodyPr>
          <a:lstStyle/>
          <a:p>
            <a:pPr eaLnBrk="1" hangingPunct="1">
              <a:spcBef>
                <a:spcPct val="30000"/>
              </a:spcBef>
              <a:spcAft>
                <a:spcPts val="1200"/>
              </a:spcAft>
            </a:pPr>
            <a:r>
              <a:rPr lang="en-US"/>
              <a:t>Nature of a revolution.</a:t>
            </a:r>
          </a:p>
          <a:p>
            <a:pPr eaLnBrk="1" hangingPunct="1">
              <a:spcBef>
                <a:spcPct val="30000"/>
              </a:spcBef>
              <a:spcAft>
                <a:spcPts val="1200"/>
              </a:spcAft>
            </a:pPr>
            <a:r>
              <a:rPr lang="en-US"/>
              <a:t>Definition of modern multimedia.</a:t>
            </a:r>
          </a:p>
          <a:p>
            <a:pPr lvl="1" eaLnBrk="1" hangingPunct="1">
              <a:spcBef>
                <a:spcPct val="30000"/>
              </a:spcBef>
              <a:spcAft>
                <a:spcPts val="1200"/>
              </a:spcAft>
            </a:pPr>
            <a:r>
              <a:rPr lang="en-US">
                <a:ea typeface="ＭＳ Ｐゴシック" charset="-128"/>
              </a:rPr>
              <a:t>Forms of multimedia.</a:t>
            </a:r>
          </a:p>
          <a:p>
            <a:pPr eaLnBrk="1" hangingPunct="1">
              <a:spcBef>
                <a:spcPct val="30000"/>
              </a:spcBef>
              <a:spcAft>
                <a:spcPts val="1200"/>
              </a:spcAft>
            </a:pPr>
            <a:r>
              <a:rPr lang="en-US"/>
              <a:t>Origins of multimedia.</a:t>
            </a:r>
          </a:p>
          <a:p>
            <a:pPr eaLnBrk="1" hangingPunct="1">
              <a:spcBef>
                <a:spcPct val="30000"/>
              </a:spcBef>
              <a:spcAft>
                <a:spcPts val="1200"/>
              </a:spcAft>
            </a:pPr>
            <a:r>
              <a:rPr lang="en-US"/>
              <a:t>Visionaries of multimedia.</a:t>
            </a:r>
          </a:p>
          <a:p>
            <a:pPr eaLnBrk="1" hangingPunct="1">
              <a:spcBef>
                <a:spcPct val="30000"/>
              </a:spcBef>
              <a:spcAft>
                <a:spcPts val="1200"/>
              </a:spcAft>
            </a:pPr>
            <a:r>
              <a:rPr lang="en-US"/>
              <a:t>Potential of digital media.</a:t>
            </a:r>
          </a:p>
          <a:p>
            <a:pPr lvl="1" eaLnBrk="1" hangingPunct="1"/>
            <a:endParaRPr lang="en-US">
              <a:ea typeface="ＭＳ Ｐゴシック" charset="-128"/>
            </a:endParaRPr>
          </a:p>
          <a:p>
            <a:pPr lvl="1" eaLnBrk="1" hangingPunct="1"/>
            <a:endParaRPr lang="en-US">
              <a:ea typeface="ＭＳ Ｐゴシック" charset="-128"/>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2"/>
          <p:cNvSpPr>
            <a:spLocks noGrp="1" noChangeArrowheads="1"/>
          </p:cNvSpPr>
          <p:nvPr>
            <p:ph type="title"/>
          </p:nvPr>
        </p:nvSpPr>
        <p:spPr/>
        <p:txBody>
          <a:bodyPr/>
          <a:lstStyle/>
          <a:p>
            <a:pPr eaLnBrk="1" hangingPunct="1">
              <a:lnSpc>
                <a:spcPct val="90000"/>
              </a:lnSpc>
            </a:pPr>
            <a:r>
              <a:rPr lang="en-US" sz="3400"/>
              <a:t>WWW  &amp; MULTIMEDIA COMPUTING</a:t>
            </a:r>
          </a:p>
        </p:txBody>
      </p:sp>
      <p:sp>
        <p:nvSpPr>
          <p:cNvPr id="54276" name="Rectangle 3"/>
          <p:cNvSpPr>
            <a:spLocks noGrp="1" noChangeArrowheads="1"/>
          </p:cNvSpPr>
          <p:nvPr>
            <p:ph idx="1"/>
          </p:nvPr>
        </p:nvSpPr>
        <p:spPr/>
        <p:txBody>
          <a:bodyPr/>
          <a:lstStyle/>
          <a:p>
            <a:pPr eaLnBrk="1" hangingPunct="1">
              <a:lnSpc>
                <a:spcPct val="90000"/>
              </a:lnSpc>
            </a:pPr>
            <a:r>
              <a:rPr lang="en-US"/>
              <a:t>Solved cross-platform compatibility problem.</a:t>
            </a:r>
            <a:br>
              <a:rPr lang="en-US"/>
            </a:br>
            <a:endParaRPr lang="en-US"/>
          </a:p>
          <a:p>
            <a:pPr eaLnBrk="1" hangingPunct="1">
              <a:lnSpc>
                <a:spcPct val="90000"/>
              </a:lnSpc>
            </a:pPr>
            <a:r>
              <a:rPr lang="en-US"/>
              <a:t>Supported distribution of media beyond the capacity of CD-ROM storage.</a:t>
            </a:r>
            <a:br>
              <a:rPr lang="en-US"/>
            </a:br>
            <a:endParaRPr lang="en-US"/>
          </a:p>
          <a:p>
            <a:pPr eaLnBrk="1" hangingPunct="1">
              <a:lnSpc>
                <a:spcPct val="90000"/>
              </a:lnSpc>
            </a:pPr>
            <a:r>
              <a:rPr lang="en-US"/>
              <a:t>Allowed instant distribution and inexpensive media creation.</a:t>
            </a:r>
          </a:p>
          <a:p>
            <a:pPr lvl="1" eaLnBrk="1" hangingPunct="1">
              <a:lnSpc>
                <a:spcPct val="90000"/>
              </a:lnSpc>
              <a:buFont typeface="Wingdings" charset="2"/>
              <a:buNone/>
            </a:pPr>
            <a:endParaRPr lang="en-US" sz="3200">
              <a:ea typeface="ＭＳ Ｐゴシック" charset="-128"/>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Rectangle 2"/>
          <p:cNvSpPr>
            <a:spLocks noGrp="1" noChangeArrowheads="1"/>
          </p:cNvSpPr>
          <p:nvPr>
            <p:ph type="title"/>
          </p:nvPr>
        </p:nvSpPr>
        <p:spPr/>
        <p:txBody>
          <a:bodyPr/>
          <a:lstStyle/>
          <a:p>
            <a:pPr eaLnBrk="1" hangingPunct="1"/>
            <a:r>
              <a:rPr lang="en-US"/>
              <a:t>MULTIMEDIA VISIONARIES</a:t>
            </a:r>
          </a:p>
        </p:txBody>
      </p:sp>
      <p:sp>
        <p:nvSpPr>
          <p:cNvPr id="56324" name="Rectangle 3"/>
          <p:cNvSpPr>
            <a:spLocks noGrp="1" noChangeArrowheads="1"/>
          </p:cNvSpPr>
          <p:nvPr>
            <p:ph idx="1"/>
          </p:nvPr>
        </p:nvSpPr>
        <p:spPr>
          <a:xfrm>
            <a:off x="228600" y="1524000"/>
            <a:ext cx="8534400" cy="4530725"/>
          </a:xfrm>
        </p:spPr>
        <p:txBody>
          <a:bodyPr/>
          <a:lstStyle/>
          <a:p>
            <a:pPr eaLnBrk="1" hangingPunct="1">
              <a:lnSpc>
                <a:spcPct val="90000"/>
              </a:lnSpc>
            </a:pPr>
            <a:r>
              <a:rPr lang="en-US" sz="2400"/>
              <a:t>First Generation</a:t>
            </a:r>
          </a:p>
          <a:p>
            <a:pPr lvl="1" eaLnBrk="1" hangingPunct="1">
              <a:lnSpc>
                <a:spcPct val="90000"/>
              </a:lnSpc>
            </a:pPr>
            <a:r>
              <a:rPr lang="en-US" sz="2100">
                <a:ea typeface="ＭＳ Ｐゴシック" charset="-128"/>
              </a:rPr>
              <a:t> Alan Turing</a:t>
            </a:r>
          </a:p>
          <a:p>
            <a:pPr lvl="1" eaLnBrk="1" hangingPunct="1">
              <a:lnSpc>
                <a:spcPct val="90000"/>
              </a:lnSpc>
            </a:pPr>
            <a:r>
              <a:rPr lang="en-US" sz="2100">
                <a:ea typeface="ＭＳ Ｐゴシック" charset="-128"/>
              </a:rPr>
              <a:t> Vannevar Bush</a:t>
            </a:r>
          </a:p>
          <a:p>
            <a:pPr eaLnBrk="1" hangingPunct="1">
              <a:lnSpc>
                <a:spcPct val="90000"/>
              </a:lnSpc>
            </a:pPr>
            <a:r>
              <a:rPr lang="en-US" sz="2400"/>
              <a:t>Second Generation</a:t>
            </a:r>
          </a:p>
          <a:p>
            <a:pPr lvl="1" eaLnBrk="1" hangingPunct="1">
              <a:lnSpc>
                <a:spcPct val="90000"/>
              </a:lnSpc>
            </a:pPr>
            <a:r>
              <a:rPr lang="en-US" sz="2100">
                <a:ea typeface="ＭＳ Ｐゴシック" charset="-128"/>
              </a:rPr>
              <a:t> Douglas Engelbart</a:t>
            </a:r>
          </a:p>
          <a:p>
            <a:pPr lvl="1" eaLnBrk="1" hangingPunct="1">
              <a:lnSpc>
                <a:spcPct val="90000"/>
              </a:lnSpc>
            </a:pPr>
            <a:r>
              <a:rPr lang="en-US" sz="2100">
                <a:ea typeface="ＭＳ Ｐゴシック" charset="-128"/>
              </a:rPr>
              <a:t> Theodore Nelson</a:t>
            </a:r>
          </a:p>
          <a:p>
            <a:pPr lvl="1" eaLnBrk="1" hangingPunct="1">
              <a:lnSpc>
                <a:spcPct val="90000"/>
              </a:lnSpc>
            </a:pPr>
            <a:r>
              <a:rPr lang="en-US" sz="2100">
                <a:ea typeface="ＭＳ Ｐゴシック" charset="-128"/>
              </a:rPr>
              <a:t> Alan Kay</a:t>
            </a:r>
          </a:p>
          <a:p>
            <a:pPr lvl="1" eaLnBrk="1" hangingPunct="1">
              <a:lnSpc>
                <a:spcPct val="90000"/>
              </a:lnSpc>
            </a:pPr>
            <a:r>
              <a:rPr lang="en-US" sz="2100">
                <a:ea typeface="ＭＳ Ｐゴシック" charset="-128"/>
              </a:rPr>
              <a:t> Steve Jobs</a:t>
            </a:r>
          </a:p>
          <a:p>
            <a:pPr lvl="1" eaLnBrk="1" hangingPunct="1">
              <a:lnSpc>
                <a:spcPct val="90000"/>
              </a:lnSpc>
            </a:pPr>
            <a:r>
              <a:rPr lang="en-US" sz="2100">
                <a:ea typeface="ＭＳ Ｐゴシック" charset="-128"/>
              </a:rPr>
              <a:t> Tim Berners-Lee</a:t>
            </a:r>
          </a:p>
          <a:p>
            <a:pPr eaLnBrk="1" hangingPunct="1">
              <a:lnSpc>
                <a:spcPct val="90000"/>
              </a:lnSpc>
            </a:pPr>
            <a:r>
              <a:rPr lang="en-US" sz="2400"/>
              <a:t>Next Generation</a:t>
            </a:r>
          </a:p>
          <a:p>
            <a:pPr lvl="1" eaLnBrk="1" hangingPunct="1">
              <a:lnSpc>
                <a:spcPct val="90000"/>
              </a:lnSpc>
            </a:pPr>
            <a:r>
              <a:rPr lang="en-US" sz="2100">
                <a:ea typeface="ＭＳ Ｐゴシック" charset="-128"/>
              </a:rPr>
              <a:t> Current innovators of multimedia</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Rectangle 2"/>
          <p:cNvSpPr>
            <a:spLocks noGrp="1" noChangeArrowheads="1"/>
          </p:cNvSpPr>
          <p:nvPr>
            <p:ph type="title"/>
          </p:nvPr>
        </p:nvSpPr>
        <p:spPr/>
        <p:txBody>
          <a:bodyPr/>
          <a:lstStyle/>
          <a:p>
            <a:pPr eaLnBrk="1" hangingPunct="1"/>
            <a:r>
              <a:rPr lang="en-US"/>
              <a:t>THE REVOLUTION CONTINUES</a:t>
            </a:r>
          </a:p>
        </p:txBody>
      </p:sp>
      <p:sp>
        <p:nvSpPr>
          <p:cNvPr id="58372" name="Rectangle 3"/>
          <p:cNvSpPr>
            <a:spLocks noGrp="1" noChangeArrowheads="1"/>
          </p:cNvSpPr>
          <p:nvPr>
            <p:ph idx="1"/>
          </p:nvPr>
        </p:nvSpPr>
        <p:spPr>
          <a:xfrm>
            <a:off x="228600" y="1600200"/>
            <a:ext cx="8686800" cy="4530725"/>
          </a:xfrm>
        </p:spPr>
        <p:txBody>
          <a:bodyPr/>
          <a:lstStyle/>
          <a:p>
            <a:pPr eaLnBrk="1" hangingPunct="1"/>
            <a:r>
              <a:rPr lang="en-US" dirty="0"/>
              <a:t> Factors influencing the revolution:</a:t>
            </a:r>
          </a:p>
          <a:p>
            <a:pPr lvl="1" eaLnBrk="1" hangingPunct="1">
              <a:lnSpc>
                <a:spcPct val="90000"/>
              </a:lnSpc>
            </a:pPr>
            <a:r>
              <a:rPr lang="en-US" dirty="0">
                <a:ea typeface="ＭＳ Ｐゴシック" charset="-128"/>
              </a:rPr>
              <a:t>Technical breakthroughs in hardware and software.</a:t>
            </a:r>
          </a:p>
          <a:p>
            <a:pPr lvl="1" eaLnBrk="1" hangingPunct="1">
              <a:lnSpc>
                <a:spcPct val="90000"/>
              </a:lnSpc>
            </a:pPr>
            <a:r>
              <a:rPr lang="en-US" dirty="0">
                <a:ea typeface="ＭＳ Ｐゴシック" charset="-128"/>
              </a:rPr>
              <a:t>Integration of computers with other devices.</a:t>
            </a:r>
          </a:p>
          <a:p>
            <a:pPr lvl="1" eaLnBrk="1" hangingPunct="1">
              <a:lnSpc>
                <a:spcPct val="90000"/>
              </a:lnSpc>
            </a:pPr>
            <a:r>
              <a:rPr lang="en-US" dirty="0">
                <a:ea typeface="ＭＳ Ｐゴシック" charset="-128"/>
              </a:rPr>
              <a:t>Digital merger of disparate technologies and industries</a:t>
            </a:r>
            <a:r>
              <a:rPr lang="en-US" dirty="0" smtClean="0">
                <a:ea typeface="ＭＳ Ｐゴシック" charset="-128"/>
              </a:rPr>
              <a:t>.</a:t>
            </a:r>
          </a:p>
          <a:p>
            <a:pPr lvl="1" eaLnBrk="1" hangingPunct="1">
              <a:lnSpc>
                <a:spcPct val="90000"/>
              </a:lnSpc>
            </a:pPr>
            <a:r>
              <a:rPr lang="en-US" dirty="0" smtClean="0">
                <a:ea typeface="ＭＳ Ｐゴシック" charset="-128"/>
              </a:rPr>
              <a:t>Further development of wireless communications &amp; mobile devices.</a:t>
            </a:r>
          </a:p>
          <a:p>
            <a:pPr lvl="1" eaLnBrk="1" hangingPunct="1">
              <a:lnSpc>
                <a:spcPct val="90000"/>
              </a:lnSpc>
            </a:pPr>
            <a:r>
              <a:rPr lang="en-US" dirty="0">
                <a:ea typeface="ＭＳ Ｐゴシック" charset="-128"/>
              </a:rPr>
              <a:t>Expansion of creative opportunity.</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Rectangle 2"/>
          <p:cNvSpPr>
            <a:spLocks noGrp="1" noChangeArrowheads="1"/>
          </p:cNvSpPr>
          <p:nvPr>
            <p:ph type="title"/>
          </p:nvPr>
        </p:nvSpPr>
        <p:spPr/>
        <p:txBody>
          <a:bodyPr/>
          <a:lstStyle/>
          <a:p>
            <a:pPr eaLnBrk="1" hangingPunct="1"/>
            <a:r>
              <a:rPr lang="en-US"/>
              <a:t>WRAP UP</a:t>
            </a:r>
          </a:p>
        </p:txBody>
      </p:sp>
      <p:sp>
        <p:nvSpPr>
          <p:cNvPr id="60420" name="Rectangle 3"/>
          <p:cNvSpPr>
            <a:spLocks noGrp="1" noChangeArrowheads="1"/>
          </p:cNvSpPr>
          <p:nvPr>
            <p:ph idx="1"/>
          </p:nvPr>
        </p:nvSpPr>
        <p:spPr/>
        <p:txBody>
          <a:bodyPr/>
          <a:lstStyle/>
          <a:p>
            <a:pPr eaLnBrk="1" hangingPunct="1">
              <a:lnSpc>
                <a:spcPct val="100000"/>
              </a:lnSpc>
            </a:pPr>
            <a:r>
              <a:rPr lang="en-US"/>
              <a:t> Definition of contemporary multimedia.</a:t>
            </a:r>
          </a:p>
          <a:p>
            <a:pPr eaLnBrk="1" hangingPunct="1">
              <a:lnSpc>
                <a:spcPct val="100000"/>
              </a:lnSpc>
            </a:pPr>
            <a:r>
              <a:rPr lang="en-US"/>
              <a:t> Expressions of multimedia.</a:t>
            </a:r>
          </a:p>
          <a:p>
            <a:pPr eaLnBrk="1" hangingPunct="1">
              <a:lnSpc>
                <a:spcPct val="100000"/>
              </a:lnSpc>
            </a:pPr>
            <a:r>
              <a:rPr lang="en-US"/>
              <a:t> Visionaries who contributed to development of digital multimedia.</a:t>
            </a:r>
          </a:p>
          <a:p>
            <a:pPr eaLnBrk="1" hangingPunct="1">
              <a:lnSpc>
                <a:spcPct val="100000"/>
              </a:lnSpc>
            </a:pPr>
            <a:r>
              <a:rPr lang="en-US"/>
              <a:t> Potential of digital media.</a:t>
            </a:r>
          </a:p>
          <a:p>
            <a:pPr eaLnBrk="1" hangingPunct="1">
              <a:lnSpc>
                <a:spcPct val="100000"/>
              </a:lnSpc>
            </a:pPr>
            <a:r>
              <a:rPr lang="en-US"/>
              <a:t> The analog-to-digital revolution.</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4" name="Rectangle 2"/>
          <p:cNvSpPr>
            <a:spLocks noGrp="1" noChangeArrowheads="1"/>
          </p:cNvSpPr>
          <p:nvPr>
            <p:ph type="title"/>
          </p:nvPr>
        </p:nvSpPr>
        <p:spPr/>
        <p:txBody>
          <a:bodyPr/>
          <a:lstStyle/>
          <a:p>
            <a:pPr eaLnBrk="1" hangingPunct="1"/>
            <a:r>
              <a:rPr lang="en-US"/>
              <a:t>KEY TERM CHECK UP</a:t>
            </a:r>
          </a:p>
        </p:txBody>
      </p:sp>
      <p:graphicFrame>
        <p:nvGraphicFramePr>
          <p:cNvPr id="61442" name="Object 2"/>
          <p:cNvGraphicFramePr>
            <a:graphicFrameLocks noChangeAspect="1"/>
          </p:cNvGraphicFramePr>
          <p:nvPr/>
        </p:nvGraphicFramePr>
        <p:xfrm>
          <a:off x="534988" y="2055813"/>
          <a:ext cx="8224837" cy="3341687"/>
        </p:xfrm>
        <a:graphic>
          <a:graphicData uri="http://schemas.openxmlformats.org/presentationml/2006/ole">
            <mc:AlternateContent xmlns:mc="http://schemas.openxmlformats.org/markup-compatibility/2006">
              <mc:Choice xmlns:v="urn:schemas-microsoft-com:vml" Requires="v">
                <p:oleObj spid="_x0000_s61446" name="Document" r:id="rId4" imgW="5626100" imgH="2286000" progId="Word.Document.8">
                  <p:embed/>
                </p:oleObj>
              </mc:Choice>
              <mc:Fallback>
                <p:oleObj name="Document" r:id="rId4" imgW="5626100" imgH="2286000" progId="Word.Document.8">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4988" y="2055813"/>
                        <a:ext cx="8224837" cy="33416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2709" name="Rectangle 5"/>
          <p:cNvSpPr>
            <a:spLocks noChangeArrowheads="1"/>
          </p:cNvSpPr>
          <p:nvPr/>
        </p:nvSpPr>
        <p:spPr bwMode="auto">
          <a:xfrm>
            <a:off x="304800" y="1981200"/>
            <a:ext cx="8610600" cy="3429000"/>
          </a:xfrm>
          <a:prstGeom prst="rect">
            <a:avLst/>
          </a:prstGeom>
          <a:noFill/>
          <a:ln w="38100">
            <a:solidFill>
              <a:schemeClr val="hlink"/>
            </a:solidFill>
            <a:miter lim="800000"/>
            <a:headEnd/>
            <a:tailEnd/>
          </a:ln>
          <a:effectLst>
            <a:outerShdw blurRad="63500" dist="38099" dir="2700000" algn="ctr" rotWithShape="0">
              <a:srgbClr val="000000">
                <a:alpha val="74998"/>
              </a:srgbClr>
            </a:outerShdw>
          </a:effectLst>
        </p:spPr>
        <p:txBody>
          <a:bodyPr wrap="none" anchor="ctr">
            <a:prstTxWarp prst="textNoShape">
              <a:avLst/>
            </a:prstTxWarp>
          </a:bodyPr>
          <a:lstStyle/>
          <a:p>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a:spLocks noGrp="1" noChangeArrowheads="1"/>
          </p:cNvSpPr>
          <p:nvPr>
            <p:ph type="title"/>
          </p:nvPr>
        </p:nvSpPr>
        <p:spPr/>
        <p:txBody>
          <a:bodyPr/>
          <a:lstStyle/>
          <a:p>
            <a:pPr eaLnBrk="1" hangingPunct="1"/>
            <a:r>
              <a:rPr lang="en-US"/>
              <a:t>MULTIMEDIA DEFINED</a:t>
            </a:r>
          </a:p>
        </p:txBody>
      </p:sp>
      <p:sp>
        <p:nvSpPr>
          <p:cNvPr id="19460" name="Rectangle 3"/>
          <p:cNvSpPr>
            <a:spLocks noGrp="1" noChangeArrowheads="1"/>
          </p:cNvSpPr>
          <p:nvPr>
            <p:ph idx="1"/>
          </p:nvPr>
        </p:nvSpPr>
        <p:spPr>
          <a:xfrm>
            <a:off x="228600" y="2133600"/>
            <a:ext cx="8534400" cy="3997325"/>
          </a:xfrm>
        </p:spPr>
        <p:txBody>
          <a:bodyPr/>
          <a:lstStyle/>
          <a:p>
            <a:pPr eaLnBrk="1" hangingPunct="1">
              <a:spcAft>
                <a:spcPts val="600"/>
              </a:spcAft>
              <a:buFont typeface="Wingdings" charset="2"/>
              <a:buNone/>
            </a:pPr>
            <a:r>
              <a:rPr lang="en-US" dirty="0">
                <a:solidFill>
                  <a:srgbClr val="FF5A14"/>
                </a:solidFill>
              </a:rPr>
              <a:t>Contemporary Multimedia</a:t>
            </a:r>
            <a:r>
              <a:rPr lang="en-US" dirty="0"/>
              <a:t> is the development, integration, and delivery of any combination of text, graphics, animation, sound or video through</a:t>
            </a:r>
            <a:r>
              <a:rPr lang="en-US" dirty="0" smtClean="0"/>
              <a:t> a digital processing device.</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a:spLocks noGrp="1" noChangeArrowheads="1"/>
          </p:cNvSpPr>
          <p:nvPr>
            <p:ph type="title"/>
          </p:nvPr>
        </p:nvSpPr>
        <p:spPr/>
        <p:txBody>
          <a:bodyPr/>
          <a:lstStyle/>
          <a:p>
            <a:pPr eaLnBrk="1" hangingPunct="1"/>
            <a:r>
              <a:rPr lang="en-US"/>
              <a:t>FORMS OF MULTIMEDIA</a:t>
            </a:r>
          </a:p>
        </p:txBody>
      </p:sp>
      <p:sp>
        <p:nvSpPr>
          <p:cNvPr id="21508" name="Rectangle 3"/>
          <p:cNvSpPr>
            <a:spLocks noGrp="1" noChangeArrowheads="1"/>
          </p:cNvSpPr>
          <p:nvPr>
            <p:ph idx="1"/>
          </p:nvPr>
        </p:nvSpPr>
        <p:spPr/>
        <p:txBody>
          <a:bodyPr/>
          <a:lstStyle/>
          <a:p>
            <a:pPr eaLnBrk="1" hangingPunct="1"/>
            <a:r>
              <a:rPr lang="en-US">
                <a:solidFill>
                  <a:srgbClr val="FF5A14"/>
                </a:solidFill>
              </a:rPr>
              <a:t>Non-interactive</a:t>
            </a:r>
            <a:endParaRPr lang="en-US"/>
          </a:p>
          <a:p>
            <a:pPr lvl="1" eaLnBrk="1" hangingPunct="1"/>
            <a:r>
              <a:rPr lang="en-US">
                <a:ea typeface="ＭＳ Ｐゴシック" charset="-128"/>
              </a:rPr>
              <a:t> User is a observer of information.</a:t>
            </a:r>
            <a:br>
              <a:rPr lang="en-US">
                <a:ea typeface="ＭＳ Ｐゴシック" charset="-128"/>
              </a:rPr>
            </a:br>
            <a:endParaRPr lang="en-US">
              <a:ea typeface="ＭＳ Ｐゴシック" charset="-128"/>
            </a:endParaRPr>
          </a:p>
          <a:p>
            <a:pPr eaLnBrk="1" hangingPunct="1"/>
            <a:r>
              <a:rPr lang="en-US">
                <a:solidFill>
                  <a:srgbClr val="FF5A14"/>
                </a:solidFill>
              </a:rPr>
              <a:t>Interactive</a:t>
            </a:r>
            <a:endParaRPr lang="en-US"/>
          </a:p>
          <a:p>
            <a:pPr lvl="1" eaLnBrk="1" hangingPunct="1"/>
            <a:r>
              <a:rPr lang="en-US">
                <a:ea typeface="ＭＳ Ｐゴシック" charset="-128"/>
              </a:rPr>
              <a:t> User is a participant in the flow of information.</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2"/>
          <p:cNvSpPr>
            <a:spLocks noGrp="1" noChangeArrowheads="1"/>
          </p:cNvSpPr>
          <p:nvPr>
            <p:ph type="title"/>
          </p:nvPr>
        </p:nvSpPr>
        <p:spPr/>
        <p:txBody>
          <a:bodyPr/>
          <a:lstStyle/>
          <a:p>
            <a:pPr eaLnBrk="1" hangingPunct="1"/>
            <a:r>
              <a:rPr lang="en-US"/>
              <a:t>FORMS OF MULTIMEDIA</a:t>
            </a:r>
          </a:p>
        </p:txBody>
      </p:sp>
      <p:sp>
        <p:nvSpPr>
          <p:cNvPr id="23556" name="Rectangle 3"/>
          <p:cNvSpPr>
            <a:spLocks noGrp="1" noChangeArrowheads="1"/>
          </p:cNvSpPr>
          <p:nvPr>
            <p:ph idx="1"/>
          </p:nvPr>
        </p:nvSpPr>
        <p:spPr>
          <a:xfrm>
            <a:off x="457200" y="1600200"/>
            <a:ext cx="8229600" cy="4572000"/>
          </a:xfrm>
        </p:spPr>
        <p:txBody>
          <a:bodyPr/>
          <a:lstStyle/>
          <a:p>
            <a:pPr eaLnBrk="1" hangingPunct="1">
              <a:lnSpc>
                <a:spcPct val="70000"/>
              </a:lnSpc>
            </a:pPr>
            <a:r>
              <a:rPr lang="en-US">
                <a:solidFill>
                  <a:srgbClr val="FF0000"/>
                </a:solidFill>
              </a:rPr>
              <a:t>Non-Interactive</a:t>
            </a:r>
            <a:endParaRPr lang="en-US" sz="2400">
              <a:solidFill>
                <a:srgbClr val="FF0000"/>
              </a:solidFill>
            </a:endParaRPr>
          </a:p>
          <a:p>
            <a:pPr lvl="1" eaLnBrk="1" hangingPunct="1">
              <a:lnSpc>
                <a:spcPct val="70000"/>
              </a:lnSpc>
            </a:pPr>
            <a:r>
              <a:rPr lang="en-US">
                <a:ea typeface="ＭＳ Ｐゴシック" charset="-128"/>
              </a:rPr>
              <a:t>User has no control over the flow of information.</a:t>
            </a:r>
          </a:p>
          <a:p>
            <a:pPr lvl="1" eaLnBrk="1" hangingPunct="1">
              <a:lnSpc>
                <a:spcPct val="70000"/>
              </a:lnSpc>
            </a:pPr>
            <a:r>
              <a:rPr lang="en-US">
                <a:ea typeface="ＭＳ Ｐゴシック" charset="-128"/>
              </a:rPr>
              <a:t>Developer establishes the sequence of media elements and how they are presented.</a:t>
            </a:r>
            <a:br>
              <a:rPr lang="en-US">
                <a:ea typeface="ＭＳ Ｐゴシック" charset="-128"/>
              </a:rPr>
            </a:br>
            <a:endParaRPr lang="en-US" sz="2500">
              <a:ea typeface="ＭＳ Ｐゴシック" charset="-128"/>
            </a:endParaRPr>
          </a:p>
          <a:p>
            <a:pPr lvl="1" eaLnBrk="1" hangingPunct="1">
              <a:lnSpc>
                <a:spcPct val="70000"/>
              </a:lnSpc>
            </a:pPr>
            <a:r>
              <a:rPr lang="en-US">
                <a:ea typeface="ＭＳ Ｐゴシック" charset="-128"/>
              </a:rPr>
              <a:t>Examples include:</a:t>
            </a:r>
            <a:r>
              <a:rPr lang="en-US" sz="2500">
                <a:ea typeface="ＭＳ Ｐゴシック" charset="-128"/>
              </a:rPr>
              <a:t> </a:t>
            </a:r>
          </a:p>
          <a:p>
            <a:pPr lvl="2" eaLnBrk="1" hangingPunct="1">
              <a:lnSpc>
                <a:spcPct val="70000"/>
              </a:lnSpc>
            </a:pPr>
            <a:r>
              <a:rPr lang="en-US">
                <a:ea typeface="ＭＳ Ｐゴシック" charset="-128"/>
              </a:rPr>
              <a:t>Information kiosks</a:t>
            </a:r>
          </a:p>
          <a:p>
            <a:pPr lvl="2" eaLnBrk="1" hangingPunct="1">
              <a:lnSpc>
                <a:spcPct val="70000"/>
              </a:lnSpc>
            </a:pPr>
            <a:r>
              <a:rPr lang="en-US">
                <a:ea typeface="ＭＳ Ｐゴシック" charset="-128"/>
              </a:rPr>
              <a:t>Digital animations.</a:t>
            </a:r>
            <a:endParaRPr lang="en-US" sz="1900">
              <a:ea typeface="ＭＳ Ｐゴシック" charset="-128"/>
            </a:endParaRPr>
          </a:p>
          <a:p>
            <a:pPr lvl="1" eaLnBrk="1" hangingPunct="1">
              <a:lnSpc>
                <a:spcPct val="70000"/>
              </a:lnSpc>
            </a:pPr>
            <a:endParaRPr lang="en-US" sz="2100">
              <a:ea typeface="ＭＳ Ｐゴシック" charset="-128"/>
            </a:endParaRPr>
          </a:p>
          <a:p>
            <a:pPr lvl="2" eaLnBrk="1" hangingPunct="1">
              <a:lnSpc>
                <a:spcPct val="70000"/>
              </a:lnSpc>
              <a:buFont typeface="Wingdings" charset="2"/>
              <a:buNone/>
            </a:pPr>
            <a:endParaRPr lang="en-US" sz="1900">
              <a:ea typeface="ＭＳ Ｐゴシック" charset="-128"/>
            </a:endParaRPr>
          </a:p>
          <a:p>
            <a:pPr eaLnBrk="1" hangingPunct="1">
              <a:lnSpc>
                <a:spcPct val="70000"/>
              </a:lnSpc>
              <a:buFont typeface="Wingdings" charset="2"/>
              <a:buNone/>
            </a:pPr>
            <a:endParaRPr lang="en-US" sz="2400"/>
          </a:p>
          <a:p>
            <a:pPr lvl="1" eaLnBrk="1" hangingPunct="1">
              <a:lnSpc>
                <a:spcPct val="70000"/>
              </a:lnSpc>
            </a:pPr>
            <a:endParaRPr lang="en-US" sz="2100">
              <a:ea typeface="ＭＳ Ｐゴシック" charset="-128"/>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2"/>
          <p:cNvSpPr>
            <a:spLocks noGrp="1" noChangeArrowheads="1"/>
          </p:cNvSpPr>
          <p:nvPr>
            <p:ph type="title"/>
          </p:nvPr>
        </p:nvSpPr>
        <p:spPr/>
        <p:txBody>
          <a:bodyPr/>
          <a:lstStyle/>
          <a:p>
            <a:pPr eaLnBrk="1" hangingPunct="1"/>
            <a:r>
              <a:rPr lang="en-US" smtClean="0"/>
              <a:t>INTERACTIVE MULTIMEDIA</a:t>
            </a:r>
          </a:p>
        </p:txBody>
      </p:sp>
      <p:sp>
        <p:nvSpPr>
          <p:cNvPr id="25604" name="Rectangle 3"/>
          <p:cNvSpPr>
            <a:spLocks noGrp="1" noChangeArrowheads="1"/>
          </p:cNvSpPr>
          <p:nvPr>
            <p:ph idx="1"/>
          </p:nvPr>
        </p:nvSpPr>
        <p:spPr/>
        <p:txBody>
          <a:bodyPr/>
          <a:lstStyle/>
          <a:p>
            <a:pPr eaLnBrk="1" hangingPunct="1">
              <a:lnSpc>
                <a:spcPct val="90000"/>
              </a:lnSpc>
            </a:pPr>
            <a:r>
              <a:rPr lang="en-US"/>
              <a:t>Basic interactivity</a:t>
            </a:r>
          </a:p>
          <a:p>
            <a:pPr lvl="1" eaLnBrk="1" hangingPunct="1">
              <a:lnSpc>
                <a:spcPct val="90000"/>
              </a:lnSpc>
            </a:pPr>
            <a:r>
              <a:rPr lang="en-US">
                <a:ea typeface="ＭＳ Ｐゴシック" charset="-128"/>
              </a:rPr>
              <a:t> Includes menu and button options to access content.</a:t>
            </a:r>
          </a:p>
          <a:p>
            <a:pPr eaLnBrk="1" hangingPunct="1">
              <a:lnSpc>
                <a:spcPct val="90000"/>
              </a:lnSpc>
            </a:pPr>
            <a:r>
              <a:rPr lang="en-US"/>
              <a:t>Adaptive or Intellimedia</a:t>
            </a:r>
          </a:p>
          <a:p>
            <a:pPr lvl="1" eaLnBrk="1" hangingPunct="1">
              <a:lnSpc>
                <a:spcPct val="90000"/>
              </a:lnSpc>
            </a:pPr>
            <a:r>
              <a:rPr lang="en-US">
                <a:ea typeface="ＭＳ Ｐゴシック" charset="-128"/>
              </a:rPr>
              <a:t> Adapt the information flow to the needs or interests of the users.</a:t>
            </a:r>
          </a:p>
          <a:p>
            <a:pPr eaLnBrk="1" hangingPunct="1">
              <a:lnSpc>
                <a:spcPct val="90000"/>
              </a:lnSpc>
            </a:pPr>
            <a:r>
              <a:rPr lang="en-US"/>
              <a:t>Immersive </a:t>
            </a:r>
          </a:p>
          <a:p>
            <a:pPr lvl="1" eaLnBrk="1" hangingPunct="1">
              <a:lnSpc>
                <a:spcPct val="90000"/>
              </a:lnSpc>
            </a:pPr>
            <a:r>
              <a:rPr lang="en-US">
                <a:ea typeface="ＭＳ Ｐゴシック" charset="-128"/>
              </a:rPr>
              <a:t> Draws users into an alternate world.</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2"/>
          <p:cNvSpPr>
            <a:spLocks noGrp="1" noChangeArrowheads="1"/>
          </p:cNvSpPr>
          <p:nvPr>
            <p:ph type="title"/>
          </p:nvPr>
        </p:nvSpPr>
        <p:spPr/>
        <p:txBody>
          <a:bodyPr/>
          <a:lstStyle/>
          <a:p>
            <a:pPr eaLnBrk="1" hangingPunct="1"/>
            <a:r>
              <a:rPr lang="en-US"/>
              <a:t>MULTIMEDIA VISIONARIES</a:t>
            </a:r>
          </a:p>
        </p:txBody>
      </p:sp>
      <p:sp>
        <p:nvSpPr>
          <p:cNvPr id="27652" name="Text Box 4"/>
          <p:cNvSpPr txBox="1">
            <a:spLocks noChangeArrowheads="1"/>
          </p:cNvSpPr>
          <p:nvPr/>
        </p:nvSpPr>
        <p:spPr bwMode="auto">
          <a:xfrm>
            <a:off x="1905000" y="2819400"/>
            <a:ext cx="6553200" cy="954088"/>
          </a:xfrm>
          <a:prstGeom prst="rect">
            <a:avLst/>
          </a:prstGeom>
          <a:noFill/>
          <a:ln w="9525">
            <a:noFill/>
            <a:miter lim="800000"/>
            <a:headEnd/>
            <a:tailEnd/>
          </a:ln>
        </p:spPr>
        <p:txBody>
          <a:bodyPr>
            <a:prstTxWarp prst="textNoShape">
              <a:avLst/>
            </a:prstTxWarp>
            <a:spAutoFit/>
          </a:bodyPr>
          <a:lstStyle/>
          <a:p>
            <a:pPr algn="r">
              <a:spcBef>
                <a:spcPct val="50000"/>
              </a:spcBef>
            </a:pPr>
            <a:r>
              <a:rPr lang="en-US" sz="2800" dirty="0"/>
              <a:t>FROM ANALOG TO DIGITAL:  VISIONS OF THE FUTURE.</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r="http://schemas.openxmlformats.org/officeDocument/2006/relationships" xmlns:a="http://schemas.openxmlformats.org/drawingml/2006/main" xmlns:p="http://schemas.openxmlformats.org/presentationml/2006/main">
  <p:cSld>
    <p:spTree>
      <p:nvGrpSpPr>
        <p:cNvPr name="" id="1"/>
        <p:cNvGrpSpPr/>
        <p:nvPr/>
      </p:nvGrpSpPr>
      <p:grpSpPr>
        <a:xfrm>
          <a:off x="0" y="0"/>
          <a:ext cy="0" cx="0"/>
          <a:chOff x="0" y="0"/>
          <a:chExt cy="0" cx="0"/>
        </a:xfrm>
      </p:grpSpPr>
      <p:sp>
        <p:nvSpPr>
          <p:cNvPr name="Rectangle 2" id="29699"/>
          <p:cNvSpPr>
            <a:spLocks noGrp="1" noChangeArrowheads="1"/>
          </p:cNvSpPr>
          <p:nvPr>
            <p:ph type="title"/>
          </p:nvPr>
        </p:nvSpPr>
        <p:spPr>
          <a:xfrm>
            <a:off x="990600" y="762000"/>
            <a:ext cy="1085850" cx="7239000"/>
          </a:xfrm>
        </p:spPr>
        <p:txBody>
          <a:bodyPr/>
          <a:lstStyle/>
          <a:p>
            <a:pPr eaLnBrk="true" hangingPunct="true"/>
            <a:r>
              <a:rPr lang="en-US"/>
              <a:t>VANNEVAR BUSH </a:t>
            </a:r>
            <a:r>
              <a:rPr sz="2100" lang="en-US"/>
              <a:t>(1890 - 1974)</a:t>
            </a:r>
            <a:endParaRPr lang="en-US"/>
          </a:p>
        </p:txBody>
      </p:sp>
      <p:sp>
        <p:nvSpPr>
          <p:cNvPr name="Rectangle 3" id="29700"/>
          <p:cNvSpPr>
            <a:spLocks noGrp="1" noChangeArrowheads="1"/>
          </p:cNvSpPr>
          <p:nvPr>
            <p:ph idx="1"/>
          </p:nvPr>
        </p:nvSpPr>
        <p:spPr>
          <a:xfrm>
            <a:off x="894318" y="1867338"/>
            <a:ext cy="4191000" cx="7239000"/>
          </a:xfrm>
        </p:spPr>
        <p:txBody>
          <a:bodyPr/>
          <a:lstStyle/>
          <a:p>
            <a:pPr eaLnBrk="true" hangingPunct="true">
              <a:buFont charset="2" typeface="Wingdings"/>
              <a:buNone/>
            </a:pPr>
            <a:r>
              <a:rPr lang="en-US"/>
              <a:t>Memex I		</a:t>
            </a:r>
            <a:r>
              <a:rPr sz="2400" lang="en-US"/>
              <a:t>1945</a:t>
            </a:r>
          </a:p>
          <a:p>
            <a:pPr eaLnBrk="true" lvl="1" hangingPunct="true">
              <a:buFont charset="2" typeface="Wingdings"/>
              <a:buNone/>
            </a:pPr>
            <a:br>
              <a:rPr lang="en-US">
                <a:ea charset="-128" typeface="ＭＳ Ｐゴシック"/>
              </a:rPr>
            </a:br>
            <a:r>
              <a:rPr lang="en-US">
                <a:ea charset="-128" typeface="ＭＳ Ｐゴシック"/>
              </a:rPr>
              <a:t> A hypothetical machine to make the work of scientists more effective and efficient in grasping the “growing mountain of research.” (</a:t>
            </a:r>
            <a:r>
              <a:rPr i="1" sz="1800" lang="en-US">
                <a:ea charset="-128" typeface="ＭＳ Ｐゴシック"/>
              </a:rPr>
              <a:t>As We May Think</a:t>
            </a:r>
            <a:r>
              <a:rPr lang="en-US">
                <a:ea charset="-128" typeface="ＭＳ Ｐゴシック"/>
              </a:rPr>
              <a:t>, </a:t>
            </a:r>
            <a:r>
              <a:rPr sz="1800" lang="en-US">
                <a:ea charset="-128" typeface="ＭＳ Ｐゴシック"/>
              </a:rPr>
              <a:t>1945</a:t>
            </a:r>
            <a:r>
              <a:rPr lang="en-US">
                <a:ea charset="-128" typeface="ＭＳ Ｐゴシック"/>
              </a:rPr>
              <a:t>)</a:t>
            </a:r>
          </a:p>
        </p:txBody>
      </p:sp>
    </p:spTree>
  </p:cSld>
  <p:clrMapOvr>
    <a:masterClrMapping/>
  </p:clrMapOvr>
  <mc:AlternateContent xmlns:p14="http://schemas.microsoft.com/office/powerpoint/2010/main" xmlns:mc="http://schemas.openxmlformats.org/markup-compatibility/2006">
    <mc:Choice Requires="p14">
      <p:transition spd="slow"/>
    </mc:Choice>
    <mc:Fallback>
      <p:transition spd="slow"/>
    </mc:Fallback>
  </mc:AlternateContent>
  <p:timing>
    <p:tnLst>
      <p:par>
        <p:cTn restart="never" dur="indefinite" id="1"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2"/>
          <p:cNvSpPr>
            <a:spLocks noGrp="1" noChangeArrowheads="1"/>
          </p:cNvSpPr>
          <p:nvPr>
            <p:ph type="title"/>
          </p:nvPr>
        </p:nvSpPr>
        <p:spPr/>
        <p:txBody>
          <a:bodyPr/>
          <a:lstStyle/>
          <a:p>
            <a:pPr eaLnBrk="1" hangingPunct="1"/>
            <a:r>
              <a:rPr lang="en-US"/>
              <a:t>MEMEX I — FEATURES	</a:t>
            </a:r>
            <a:endParaRPr lang="en-US" sz="2100"/>
          </a:p>
        </p:txBody>
      </p:sp>
      <p:sp>
        <p:nvSpPr>
          <p:cNvPr id="31748" name="Rectangle 3"/>
          <p:cNvSpPr>
            <a:spLocks noGrp="1" noChangeArrowheads="1"/>
          </p:cNvSpPr>
          <p:nvPr>
            <p:ph idx="1"/>
          </p:nvPr>
        </p:nvSpPr>
        <p:spPr>
          <a:xfrm>
            <a:off x="533400" y="1676400"/>
            <a:ext cx="8001000" cy="4495800"/>
          </a:xfrm>
        </p:spPr>
        <p:txBody>
          <a:bodyPr/>
          <a:lstStyle/>
          <a:p>
            <a:pPr eaLnBrk="1" hangingPunct="1">
              <a:lnSpc>
                <a:spcPct val="90000"/>
              </a:lnSpc>
            </a:pPr>
            <a:r>
              <a:rPr lang="en-US"/>
              <a:t>Massive storage capacity.	</a:t>
            </a:r>
          </a:p>
          <a:p>
            <a:pPr eaLnBrk="1" hangingPunct="1">
              <a:lnSpc>
                <a:spcPct val="90000"/>
              </a:lnSpc>
            </a:pPr>
            <a:r>
              <a:rPr lang="en-US"/>
              <a:t>Multimedia input devices such as “vocoder” and “cyclops camera.”</a:t>
            </a:r>
          </a:p>
          <a:p>
            <a:pPr eaLnBrk="1" hangingPunct="1">
              <a:lnSpc>
                <a:spcPct val="90000"/>
              </a:lnSpc>
            </a:pPr>
            <a:r>
              <a:rPr lang="en-US"/>
              <a:t>Automatic mathematical calculations and logical reasoning.</a:t>
            </a:r>
          </a:p>
          <a:p>
            <a:pPr eaLnBrk="1" hangingPunct="1">
              <a:lnSpc>
                <a:spcPct val="90000"/>
              </a:lnSpc>
            </a:pPr>
            <a:r>
              <a:rPr lang="en-US"/>
              <a:t>New method to store and access information by associations.</a:t>
            </a:r>
          </a:p>
          <a:p>
            <a:pPr eaLnBrk="1" hangingPunct="1">
              <a:lnSpc>
                <a:spcPct val="90000"/>
              </a:lnSpc>
            </a:pPr>
            <a:endParaRPr lang="en-US" sz="270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407</TotalTime>
  <Words>1313</Words>
  <Application>Microsoft Office PowerPoint</Application>
  <PresentationFormat>On-screen Show (4:3)</PresentationFormat>
  <Paragraphs>196</Paragraphs>
  <Slides>24</Slides>
  <Notes>22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26" baseType="lpstr">
      <vt:lpstr>Office Theme</vt:lpstr>
      <vt:lpstr>Document</vt:lpstr>
      <vt:lpstr>CHAPTER ONE</vt:lpstr>
      <vt:lpstr>Chapter Highlights</vt:lpstr>
      <vt:lpstr>MULTIMEDIA DEFINED</vt:lpstr>
      <vt:lpstr>FORMS OF MULTIMEDIA</vt:lpstr>
      <vt:lpstr>FORMS OF MULTIMEDIA</vt:lpstr>
      <vt:lpstr>INTERACTIVE MULTIMEDIA</vt:lpstr>
      <vt:lpstr>MULTIMEDIA VISIONARIES</vt:lpstr>
      <vt:lpstr>VANNEVAR BUSH (1890 - 1974)</vt:lpstr>
      <vt:lpstr>MEMEX I — FEATURES </vt:lpstr>
      <vt:lpstr>MEMEX II    1959</vt:lpstr>
      <vt:lpstr>MEMEX II — FEATURES</vt:lpstr>
      <vt:lpstr>ALAN TURING (1912-1954)</vt:lpstr>
      <vt:lpstr>TURING MACHINES</vt:lpstr>
      <vt:lpstr>DOUGLAS ENGELBART </vt:lpstr>
      <vt:lpstr>THEODORE NELSON</vt:lpstr>
      <vt:lpstr>ALAN KAY</vt:lpstr>
      <vt:lpstr>STEVE JOBS (1955-2011)</vt:lpstr>
      <vt:lpstr>TIM BERNERS-LEE</vt:lpstr>
      <vt:lpstr>WORLD WIDE WEB</vt:lpstr>
      <vt:lpstr>WWW  &amp; MULTIMEDIA COMPUTING</vt:lpstr>
      <vt:lpstr>MULTIMEDIA VISIONARIES</vt:lpstr>
      <vt:lpstr>THE REVOLUTION CONTINUES</vt:lpstr>
      <vt:lpstr>WRAP UP</vt:lpstr>
      <vt:lpstr>KEY TERM CHECK UP</vt:lpstr>
    </vt:vector>
  </TitlesOfParts>
  <Company>UNHM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One</dc:title>
  <dc:creator>Academic  Computing</dc:creator>
  <cp:lastModifiedBy>Rachel Isaacs</cp:lastModifiedBy>
  <cp:revision>26</cp:revision>
  <cp:lastPrinted>2008-06-09T13:23:11Z</cp:lastPrinted>
  <dcterms:created xsi:type="dcterms:W3CDTF">2012-08-13T20:31:20Z</dcterms:created>
  <dcterms:modified xsi:type="dcterms:W3CDTF">2012-11-15T14:40:02Z</dcterms:modified>
</cp:coreProperties>
</file>