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41"/>
  </p:notesMasterIdLst>
  <p:handoutMasterIdLst>
    <p:handoutMasterId r:id="rId42"/>
  </p:handoutMasterIdLst>
  <p:sldIdLst>
    <p:sldId id="257" r:id="rId2"/>
    <p:sldId id="259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309" r:id="rId14"/>
    <p:sldId id="279" r:id="rId15"/>
    <p:sldId id="283" r:id="rId16"/>
    <p:sldId id="284" r:id="rId17"/>
    <p:sldId id="285" r:id="rId18"/>
    <p:sldId id="310" r:id="rId19"/>
    <p:sldId id="287" r:id="rId20"/>
    <p:sldId id="288" r:id="rId21"/>
    <p:sldId id="289" r:id="rId22"/>
    <p:sldId id="290" r:id="rId23"/>
    <p:sldId id="311" r:id="rId24"/>
    <p:sldId id="291" r:id="rId25"/>
    <p:sldId id="292" r:id="rId26"/>
    <p:sldId id="293" r:id="rId27"/>
    <p:sldId id="294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286" r:id="rId39"/>
    <p:sldId id="295" r:id="rId40"/>
  </p:sldIdLst>
  <p:sldSz cx="9144000" cy="6858000" type="screen4x3"/>
  <p:notesSz cx="10018713" cy="688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40"/>
    <a:srgbClr val="FF0000"/>
    <a:srgbClr val="FF5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32" autoAdjust="0"/>
    <p:restoredTop sz="96497" autoAdjust="0"/>
  </p:normalViewPr>
  <p:slideViewPr>
    <p:cSldViewPr snapToGrid="0">
      <p:cViewPr>
        <p:scale>
          <a:sx n="60" d="100"/>
          <a:sy n="60" d="100"/>
        </p:scale>
        <p:origin x="-185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5677271" y="0"/>
            <a:ext cx="4341442" cy="344488"/>
          </a:xfrm>
          <a:prstGeom prst="rect">
            <a:avLst/>
          </a:prstGeom>
        </p:spPr>
        <p:txBody>
          <a:bodyPr vert="horz" lIns="96616" tIns="48308" rIns="96616" bIns="48308" rtlCol="1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2320" y="0"/>
            <a:ext cx="4341442" cy="344488"/>
          </a:xfrm>
          <a:prstGeom prst="rect">
            <a:avLst/>
          </a:prstGeom>
        </p:spPr>
        <p:txBody>
          <a:bodyPr vert="horz" lIns="96616" tIns="48308" rIns="96616" bIns="48308" rtlCol="1"/>
          <a:lstStyle>
            <a:lvl1pPr algn="l">
              <a:defRPr sz="1300"/>
            </a:lvl1pPr>
          </a:lstStyle>
          <a:p>
            <a:fld id="{73B9471E-55A5-4961-BC7B-FBD1E1DB65CE}" type="datetimeFigureOut">
              <a:rPr lang="ar-SA" smtClean="0"/>
              <a:t>22/02/40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5677271" y="6544067"/>
            <a:ext cx="4341442" cy="344488"/>
          </a:xfrm>
          <a:prstGeom prst="rect">
            <a:avLst/>
          </a:prstGeom>
        </p:spPr>
        <p:txBody>
          <a:bodyPr vert="horz" lIns="96616" tIns="48308" rIns="96616" bIns="48308" rtlCol="1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2320" y="6544067"/>
            <a:ext cx="4341442" cy="344488"/>
          </a:xfrm>
          <a:prstGeom prst="rect">
            <a:avLst/>
          </a:prstGeom>
        </p:spPr>
        <p:txBody>
          <a:bodyPr vert="horz" lIns="96616" tIns="48308" rIns="96616" bIns="48308" rtlCol="1" anchor="b"/>
          <a:lstStyle>
            <a:lvl1pPr algn="l">
              <a:defRPr sz="1300"/>
            </a:lvl1pPr>
          </a:lstStyle>
          <a:p>
            <a:fld id="{D646FF1D-D9C0-4BAB-AA8A-149D05F69E2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0198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44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7271" y="0"/>
            <a:ext cx="434144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6125" y="515938"/>
            <a:ext cx="3446463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5829" y="3272631"/>
            <a:ext cx="7347056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5262"/>
            <a:ext cx="434144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7271" y="6545262"/>
            <a:ext cx="434144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03C1E5E2-BAEF-8741-8D84-FDECAE71C7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195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ＭＳ Ｐゴシック" pitchFamily="6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191BAE-666D-EB43-90EB-82FACA4C2E57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221DD-36A1-2E49-BEBE-57560BDFCAA3}" type="slidenum">
              <a:rPr lang="en-US"/>
              <a:pPr/>
              <a:t>10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CE8C1-32E3-D149-80E2-0D76681EFA0E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35701-C1AC-394B-AEFF-0D382FC24982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Emphasis here is the choices that developers must make to compress video.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 At the source, DV is best for archiving the video. To distribute it, MPEG-4 or RealVideo would be best for web.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35701-C1AC-394B-AEFF-0D382FC24982}" type="slidenum">
              <a:rPr lang="en-US"/>
              <a:pPr/>
              <a:t>13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Emphasis here is the choices that developers must make to compress video.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 At the source, DV is best for archiving the video. To distribute it, MPEG-4 or RealVideo would be best for web.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68A9B-66A3-BB45-98B1-62B018F36A16}" type="slidenum">
              <a:rPr lang="en-US"/>
              <a:pPr/>
              <a:t>14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92BBF-ACE1-9C44-AEB6-6681DB20F632}" type="slidenum">
              <a:rPr lang="en-US"/>
              <a:pPr/>
              <a:t>15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B64D3-1D56-5641-AB11-34F507B761A3}" type="slidenum">
              <a:rPr lang="en-US"/>
              <a:pPr/>
              <a:t>16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Have students locate an example on YouTube of a sequence that is an obvious shoot to record video. Locate another that demonstrates editing features.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2F2C1-58EE-2C4A-88CC-82DF636839A7}" type="slidenum">
              <a:rPr lang="en-US"/>
              <a:pPr/>
              <a:t>17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2F2C1-58EE-2C4A-88CC-82DF636839A7}" type="slidenum">
              <a:rPr lang="en-US"/>
              <a:pPr/>
              <a:t>18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FC86D-A0C0-3E4A-9BAC-0C780D311314}" type="slidenum">
              <a:rPr lang="en-US"/>
              <a:pPr/>
              <a:t>19</a:t>
            </a:fld>
            <a:endParaRPr lang="en-US"/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211DC-CECC-A746-82F5-5CB7AB94A600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6D2825-A0F1-1A42-A7A9-34E45987AB3F}" type="slidenum">
              <a:rPr lang="en-US"/>
              <a:pPr/>
              <a:t>20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57B57A-B5AB-6141-8A05-25281FFE0636}" type="slidenum">
              <a:rPr lang="en-US"/>
              <a:pPr/>
              <a:t>21</a:t>
            </a:fld>
            <a:endParaRPr lang="en-US"/>
          </a:p>
        </p:txBody>
      </p:sp>
      <p:sp>
        <p:nvSpPr>
          <p:cNvPr id="788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4A02E-D657-1343-9320-44FC07BF6629}" type="slidenum">
              <a:rPr lang="en-US"/>
              <a:pPr/>
              <a:t>22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Class activity could be to shop for  two digital video cameras: one a high end and another a general hand held model.  Identify and compare the camera features. 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4A02E-D657-1343-9320-44FC07BF6629}" type="slidenum">
              <a:rPr lang="en-US"/>
              <a:pPr/>
              <a:t>23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Class activity could be to shop for  two digital video cameras: one a high end and another a general hand held model.  Identify and compare the camera features. 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8F2D4A-ED6B-5448-B413-FF1DA2690946}" type="slidenum">
              <a:rPr lang="en-US"/>
              <a:pPr/>
              <a:t>24</a:t>
            </a:fld>
            <a:endParaRPr lang="en-US"/>
          </a:p>
        </p:txBody>
      </p:sp>
      <p:sp>
        <p:nvSpPr>
          <p:cNvPr id="829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721B6C-2718-574A-A089-911E7D9F3A17}" type="slidenum">
              <a:rPr lang="en-US"/>
              <a:pPr/>
              <a:t>25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F6A101-036D-694A-88FC-B692B2085545}" type="slidenum">
              <a:rPr lang="en-US"/>
              <a:pPr/>
              <a:t>26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45EA6-C86F-9D4B-8145-EAE2E0F3E416}" type="slidenum">
              <a:rPr lang="en-US"/>
              <a:pPr/>
              <a:t>27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Class activity: Have students locate a YouTube video that uses at least 2 or 3 of these shots. Evaluate how they help tell the story.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25AEE-1390-9845-B071-38FB1D5AF809}" type="slidenum">
              <a:rPr lang="en-US"/>
              <a:pPr/>
              <a:t>28</a:t>
            </a:fld>
            <a:endParaRPr lang="en-US"/>
          </a:p>
        </p:txBody>
      </p:sp>
      <p:sp>
        <p:nvSpPr>
          <p:cNvPr id="911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B53E2-76F9-FD4E-9198-AF1B2E2EF019}" type="slidenum">
              <a:rPr lang="en-US"/>
              <a:pPr/>
              <a:t>29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69B19-34BB-5D4D-904E-446B588DD5E7}" type="slidenum">
              <a:rPr lang="en-US"/>
              <a:pPr/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958FD9-C6C0-0E4A-BA6C-301CA357A28E}" type="slidenum">
              <a:rPr lang="en-US"/>
              <a:pPr/>
              <a:t>30</a:t>
            </a:fld>
            <a:endParaRPr lang="en-US"/>
          </a:p>
        </p:txBody>
      </p:sp>
      <p:sp>
        <p:nvSpPr>
          <p:cNvPr id="952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0D7A5B-AA69-E846-B83D-51EA88CE72AD}" type="slidenum">
              <a:rPr lang="en-US"/>
              <a:pPr/>
              <a:t>31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D8E7C-BCC1-9A4E-94D3-5639E9ABEBBF}" type="slidenum">
              <a:rPr lang="en-US"/>
              <a:pPr/>
              <a:t>32</a:t>
            </a:fld>
            <a:endParaRPr lang="en-US"/>
          </a:p>
        </p:txBody>
      </p:sp>
      <p:sp>
        <p:nvSpPr>
          <p:cNvPr id="993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19A167-856E-1A41-B801-23EB19AAC97A}" type="slidenum">
              <a:rPr lang="en-US"/>
              <a:pPr/>
              <a:t>33</a:t>
            </a:fld>
            <a:endParaRPr lang="en-US"/>
          </a:p>
        </p:txBody>
      </p:sp>
      <p:sp>
        <p:nvSpPr>
          <p:cNvPr id="1013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B77CBD-F10E-9B42-BADD-BF6F156003DA}" type="slidenum">
              <a:rPr lang="en-US"/>
              <a:pPr/>
              <a:t>34</a:t>
            </a:fld>
            <a:endParaRPr lang="en-US"/>
          </a:p>
        </p:txBody>
      </p:sp>
      <p:sp>
        <p:nvSpPr>
          <p:cNvPr id="1034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820C9F-8BC2-1D49-B9BF-543FE722F41B}" type="slidenum">
              <a:rPr lang="en-US"/>
              <a:pPr/>
              <a:t>35</a:t>
            </a:fld>
            <a:endParaRPr lang="en-US"/>
          </a:p>
        </p:txBody>
      </p:sp>
      <p:sp>
        <p:nvSpPr>
          <p:cNvPr id="1054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FD9CAF-A962-744A-959A-B3B765DACEBA}" type="slidenum">
              <a:rPr lang="en-US"/>
              <a:pPr/>
              <a:t>36</a:t>
            </a:fld>
            <a:endParaRPr lang="en-US"/>
          </a:p>
        </p:txBody>
      </p:sp>
      <p:sp>
        <p:nvSpPr>
          <p:cNvPr id="1075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5B0EC7-E8DF-3849-A6C7-6E5E1DE6E025}" type="slidenum">
              <a:rPr lang="en-US"/>
              <a:pPr/>
              <a:t>37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05C10-22F4-9C49-8937-28673FB5DC61}" type="slidenum">
              <a:rPr lang="en-US"/>
              <a:pPr/>
              <a:t>38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D3498A-9A9A-FD45-A48F-C51EECD0E172}" type="slidenum">
              <a:rPr lang="en-US"/>
              <a:pPr/>
              <a:t>39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3B98EF-62E2-C745-9374-0B59B41C32A6}" type="slidenum">
              <a:rPr lang="en-US"/>
              <a:pPr/>
              <a:t>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1BE2F-501E-8142-89AF-1E2539C10561}" type="slidenum">
              <a:rPr lang="en-US"/>
              <a:pPr/>
              <a:t>5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Students should know that YouTube videos are best at a smaller size and when viewed at full screen the video will degrade as the computer tries to process more data.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C0DE74-79D4-534E-8309-425FF22805AA}" type="slidenum">
              <a:rPr lang="en-US"/>
              <a:pPr/>
              <a:t>6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82A85-777D-8547-85C4-DCAE1C730BCC}" type="slidenum">
              <a:rPr lang="en-US"/>
              <a:pPr/>
              <a:t>7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CBR+ constant bit rate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VBR = variable bit rate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E1162-806F-5745-8CA4-CF48FF1324E1}" type="slidenum">
              <a:rPr lang="en-US"/>
              <a:pPr/>
              <a:t>8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E6EC0-EB07-A84C-8FE1-C750221F7692}" type="slidenum">
              <a:rPr lang="en-US"/>
              <a:pPr/>
              <a:t>9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18B59-22B6-764B-9B6D-2A6C623E85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9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98DE-C364-A447-9FFA-A7DF554921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864D-3D56-6649-9E16-8A634E4F81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3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159AC-4CBD-264E-AF05-B67F919D7C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36858-29EA-D648-8299-B114C68B7A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8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8FED-9F5A-594F-AA73-179EEBB0E9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5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784B9-B2F0-BE4A-ADFF-06962ED77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0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C11C-8FE3-AE4F-AB64-BF7DD62BAA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8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52E77-5EA1-E943-9C20-9F8158421C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3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AF546-8B3F-3245-8066-9CF4300E3F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9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F1F2D-814B-4E48-8BED-464AC2AF19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2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E653D-B2E2-DA44-BC77-C55D0ABBC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762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CHAPTER HIGHLIGHTS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75000"/>
              </a:lnSpc>
            </a:pPr>
            <a:r>
              <a:rPr lang="en-US" sz="3200" dirty="0" smtClean="0"/>
              <a:t>Digital </a:t>
            </a:r>
            <a:r>
              <a:rPr lang="en-US" sz="3200" dirty="0"/>
              <a:t>video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800" dirty="0">
                <a:ea typeface="ＭＳ Ｐゴシック" charset="-128"/>
              </a:rPr>
              <a:t>Quality factors:</a:t>
            </a:r>
          </a:p>
          <a:p>
            <a:pPr lvl="2" eaLnBrk="1" hangingPunct="1">
              <a:lnSpc>
                <a:spcPct val="75000"/>
              </a:lnSpc>
            </a:pPr>
            <a:r>
              <a:rPr lang="en-US" sz="2400" dirty="0">
                <a:ea typeface="ＭＳ Ｐゴシック" charset="-128"/>
              </a:rPr>
              <a:t>Screen resolution</a:t>
            </a:r>
          </a:p>
          <a:p>
            <a:pPr lvl="2" eaLnBrk="1" hangingPunct="1">
              <a:lnSpc>
                <a:spcPct val="75000"/>
              </a:lnSpc>
            </a:pPr>
            <a:r>
              <a:rPr lang="en-US" sz="2400" dirty="0">
                <a:ea typeface="ＭＳ Ｐゴシック" charset="-128"/>
              </a:rPr>
              <a:t>Frame rate.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800" dirty="0">
                <a:ea typeface="ＭＳ Ｐゴシック" charset="-128"/>
              </a:rPr>
              <a:t>Compression strategies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800" dirty="0">
                <a:ea typeface="ＭＳ Ｐゴシック" charset="-128"/>
              </a:rPr>
              <a:t>File </a:t>
            </a:r>
            <a:r>
              <a:rPr lang="en-US" sz="2800" dirty="0" smtClean="0">
                <a:ea typeface="ＭＳ Ｐゴシック" charset="-128"/>
              </a:rPr>
              <a:t>formats.</a:t>
            </a:r>
          </a:p>
          <a:p>
            <a:pPr eaLnBrk="1" hangingPunct="1"/>
            <a:r>
              <a:rPr lang="en-US" sz="3200" dirty="0" smtClean="0">
                <a:ea typeface="ＭＳ Ｐゴシック" charset="-128"/>
              </a:rPr>
              <a:t>Create original video</a:t>
            </a:r>
          </a:p>
          <a:p>
            <a:pPr lvl="2" eaLnBrk="1" hangingPunct="1"/>
            <a:r>
              <a:rPr lang="en-US" sz="2400" dirty="0" smtClean="0">
                <a:ea typeface="ＭＳ Ｐゴシック" charset="-128"/>
              </a:rPr>
              <a:t>Shooting</a:t>
            </a:r>
          </a:p>
          <a:p>
            <a:pPr lvl="2" eaLnBrk="1" hangingPunct="1"/>
            <a:r>
              <a:rPr lang="en-US" sz="2400" dirty="0" smtClean="0">
                <a:ea typeface="ＭＳ Ｐゴシック" charset="-128"/>
              </a:rPr>
              <a:t>Editing</a:t>
            </a:r>
          </a:p>
          <a:p>
            <a:pPr lvl="2" eaLnBrk="1" hangingPunct="1"/>
            <a:r>
              <a:rPr lang="en-US" sz="2400" dirty="0" smtClean="0">
                <a:ea typeface="ＭＳ Ｐゴシック" charset="-128"/>
              </a:rPr>
              <a:t>Rendering.</a:t>
            </a:r>
          </a:p>
          <a:p>
            <a:pPr eaLnBrk="1" hangingPunct="1">
              <a:lnSpc>
                <a:spcPct val="75000"/>
              </a:lnSpc>
            </a:pPr>
            <a:endParaRPr lang="en-US" sz="3200" dirty="0">
              <a:ea typeface="ＭＳ Ｐゴシック" charset="-128"/>
            </a:endParaRPr>
          </a:p>
        </p:txBody>
      </p:sp>
      <p:sp>
        <p:nvSpPr>
          <p:cNvPr id="16389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Digital </a:t>
            </a:r>
            <a:r>
              <a:rPr lang="en-US" sz="3200" dirty="0"/>
              <a:t>video camera </a:t>
            </a:r>
            <a:r>
              <a:rPr lang="en-US" sz="3200" dirty="0" smtClean="0"/>
              <a:t>considerations.</a:t>
            </a:r>
          </a:p>
          <a:p>
            <a:pPr eaLnBrk="1" hangingPunct="1"/>
            <a:r>
              <a:rPr lang="en-US" sz="3200" dirty="0"/>
              <a:t>Guidelines for video in </a:t>
            </a:r>
            <a:r>
              <a:rPr lang="en-US" sz="3200" dirty="0" smtClean="0"/>
              <a:t>multimedia.</a:t>
            </a:r>
            <a:endParaRPr lang="en-US" sz="3200" dirty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E2B32E-A363-4E45-83E9-B3B6793897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0" y="0"/>
            <a:ext cx="5867400" cy="1247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dirty="0" smtClean="0"/>
              <a:t>CHAPTER EIGHT</a:t>
            </a:r>
            <a:endParaRPr lang="en-US" b="1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720408" y="152073"/>
            <a:ext cx="6142038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charset="2"/>
              <a:buNone/>
            </a:pPr>
            <a:r>
              <a:rPr lang="en-US" sz="4800" b="1" smtClean="0">
                <a:solidFill>
                  <a:schemeClr val="accent6">
                    <a:lumMod val="75000"/>
                  </a:schemeClr>
                </a:solidFill>
              </a:rPr>
              <a:t>VIDEO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139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Inter- Frame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>
          <a:xfrm>
            <a:off x="0" y="591207"/>
            <a:ext cx="9144000" cy="4530725"/>
          </a:xfrm>
        </p:spPr>
        <p:txBody>
          <a:bodyPr/>
          <a:lstStyle/>
          <a:p>
            <a:pPr eaLnBrk="1" hangingPunct="1"/>
            <a:r>
              <a:rPr lang="en-US" dirty="0"/>
              <a:t>MPEG compression identifies: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I-frames: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sz="2400" dirty="0">
                <a:ea typeface="ＭＳ Ｐゴシック" charset="-128"/>
              </a:rPr>
              <a:t>"intra-frame" or complete compressed frames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P-frames</a:t>
            </a:r>
            <a:r>
              <a:rPr lang="en-US" dirty="0">
                <a:ea typeface="ＭＳ Ｐゴシック" charset="-128"/>
              </a:rPr>
              <a:t>: </a:t>
            </a:r>
            <a:r>
              <a:rPr lang="en-US" sz="2400" dirty="0">
                <a:ea typeface="ＭＳ Ｐゴシック" charset="-128"/>
              </a:rPr>
              <a:t>predictive frames </a:t>
            </a:r>
            <a:br>
              <a:rPr lang="en-US" sz="2400" dirty="0">
                <a:ea typeface="ＭＳ Ｐゴシック" charset="-128"/>
              </a:rPr>
            </a:br>
            <a:r>
              <a:rPr lang="en-US" sz="2400" dirty="0">
                <a:ea typeface="ＭＳ Ｐゴシック" charset="-128"/>
              </a:rPr>
              <a:t>record more significant changes.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B-frames</a:t>
            </a:r>
            <a:r>
              <a:rPr lang="en-US" dirty="0">
                <a:ea typeface="ＭＳ Ｐゴシック" charset="-128"/>
              </a:rPr>
              <a:t>: </a:t>
            </a:r>
            <a:r>
              <a:rPr lang="en-US" sz="2400" dirty="0">
                <a:ea typeface="ＭＳ Ｐゴシック" charset="-128"/>
              </a:rPr>
              <a:t>bidirectional frames record </a:t>
            </a:r>
            <a:br>
              <a:rPr lang="en-US" sz="2400" dirty="0">
                <a:ea typeface="ＭＳ Ｐゴシック" charset="-128"/>
              </a:rPr>
            </a:br>
            <a:r>
              <a:rPr lang="en-US" sz="2400" dirty="0">
                <a:ea typeface="ＭＳ Ｐゴシック" charset="-128"/>
              </a:rPr>
              <a:t>smaller changes between the I and P frame.</a:t>
            </a:r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dirty="0"/>
              <a:t>Good choice for distributing video.</a:t>
            </a:r>
          </a:p>
          <a:p>
            <a:pPr eaLnBrk="1" hangingPunct="1"/>
            <a:r>
              <a:rPr lang="en-US" dirty="0"/>
              <a:t>Not appropriate for recording </a:t>
            </a:r>
            <a:r>
              <a:rPr lang="en-US" dirty="0" smtClean="0"/>
              <a:t> and </a:t>
            </a:r>
            <a:r>
              <a:rPr lang="en-US" dirty="0"/>
              <a:t>editing video.</a:t>
            </a:r>
          </a:p>
        </p:txBody>
      </p:sp>
      <p:sp>
        <p:nvSpPr>
          <p:cNvPr id="512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0B3E2-06A8-8F43-94B8-883FA2D4AE7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0" y="45319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يحدد ضغط </a:t>
            </a:r>
            <a:r>
              <a:rPr lang="en-US" dirty="0"/>
              <a:t>MPEG:</a:t>
            </a:r>
          </a:p>
          <a:p>
            <a:pPr algn="r" rtl="1"/>
            <a:r>
              <a:rPr lang="ar-SA" dirty="0"/>
              <a:t>إطارات </a:t>
            </a:r>
            <a:r>
              <a:rPr lang="en-US" dirty="0"/>
              <a:t>I: "</a:t>
            </a:r>
            <a:r>
              <a:rPr lang="ar-SA" dirty="0"/>
              <a:t>داخل الإطار" أو إطارات مضغوطة كاملة</a:t>
            </a:r>
          </a:p>
          <a:p>
            <a:pPr algn="r" rtl="1"/>
            <a:r>
              <a:rPr lang="ar-SA" dirty="0"/>
              <a:t>إطارات </a:t>
            </a:r>
            <a:r>
              <a:rPr lang="en-US" dirty="0"/>
              <a:t>P: </a:t>
            </a:r>
            <a:r>
              <a:rPr lang="ar-SA" dirty="0"/>
              <a:t>إطارات </a:t>
            </a:r>
            <a:r>
              <a:rPr lang="ar-SA" dirty="0" err="1"/>
              <a:t>تنبؤية</a:t>
            </a:r>
            <a:r>
              <a:rPr lang="ar-SA" dirty="0"/>
              <a:t>؟ تسجل تغييرات أكثر أهمية.</a:t>
            </a:r>
          </a:p>
          <a:p>
            <a:pPr algn="r" rtl="1"/>
            <a:r>
              <a:rPr lang="ar-SA" dirty="0"/>
              <a:t>إطارات </a:t>
            </a:r>
            <a:r>
              <a:rPr lang="en-US" dirty="0"/>
              <a:t>B: </a:t>
            </a:r>
            <a:r>
              <a:rPr lang="ar-SA" dirty="0"/>
              <a:t>تسجيل إطارات ثنائية الاتجاه؟ تغييرات أصغر بين الإطار </a:t>
            </a:r>
            <a:r>
              <a:rPr lang="en-US" dirty="0"/>
              <a:t>I </a:t>
            </a:r>
            <a:r>
              <a:rPr lang="ar-SA" dirty="0"/>
              <a:t>و </a:t>
            </a:r>
            <a:r>
              <a:rPr lang="en-US" dirty="0"/>
              <a:t>P.</a:t>
            </a:r>
          </a:p>
          <a:p>
            <a:pPr algn="r" rtl="1"/>
            <a:r>
              <a:rPr lang="ar-SA" dirty="0"/>
              <a:t>اختيار جيد لتوزيع الفيديو.</a:t>
            </a:r>
          </a:p>
          <a:p>
            <a:pPr algn="r" rtl="1"/>
            <a:r>
              <a:rPr lang="ar-SA" dirty="0"/>
              <a:t>غير مناسب لتسجيل الفيديو وتحريره.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Variable Bit Rate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0" y="874986"/>
            <a:ext cx="8891752" cy="4525963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 smtClean="0">
                <a:solidFill>
                  <a:srgbClr val="FF5A14"/>
                </a:solidFill>
              </a:rPr>
              <a:t>C</a:t>
            </a:r>
            <a:r>
              <a:rPr lang="en-US" dirty="0" smtClean="0"/>
              <a:t>onstant </a:t>
            </a:r>
            <a:r>
              <a:rPr lang="en-US" dirty="0" smtClean="0">
                <a:solidFill>
                  <a:srgbClr val="FF5A14"/>
                </a:solidFill>
              </a:rPr>
              <a:t>B</a:t>
            </a:r>
            <a:r>
              <a:rPr lang="en-US" dirty="0" smtClean="0"/>
              <a:t>it </a:t>
            </a:r>
            <a:r>
              <a:rPr lang="en-US" dirty="0" smtClean="0">
                <a:solidFill>
                  <a:srgbClr val="FF5A14"/>
                </a:solidFill>
              </a:rPr>
              <a:t>R</a:t>
            </a:r>
            <a:r>
              <a:rPr lang="en-US" dirty="0" smtClean="0"/>
              <a:t>ate encoding uses same number of bits per second for simple and complex video. 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 smtClean="0">
                <a:solidFill>
                  <a:srgbClr val="FF5A14"/>
                </a:solidFill>
              </a:rPr>
              <a:t>V</a:t>
            </a:r>
            <a:r>
              <a:rPr lang="en-US" dirty="0" smtClean="0"/>
              <a:t>ariable </a:t>
            </a:r>
            <a:r>
              <a:rPr lang="en-US" dirty="0" smtClean="0">
                <a:solidFill>
                  <a:srgbClr val="FF5A14"/>
                </a:solidFill>
              </a:rPr>
              <a:t>B</a:t>
            </a:r>
            <a:r>
              <a:rPr lang="en-US" dirty="0" smtClean="0"/>
              <a:t>it </a:t>
            </a:r>
            <a:r>
              <a:rPr lang="en-US" dirty="0" smtClean="0">
                <a:solidFill>
                  <a:srgbClr val="FF5A14"/>
                </a:solidFill>
              </a:rPr>
              <a:t>R</a:t>
            </a:r>
            <a:r>
              <a:rPr lang="en-US" dirty="0" smtClean="0"/>
              <a:t>ate assigns more bits to complex scenes and fewer bits to simpler scenes. </a:t>
            </a:r>
          </a:p>
          <a:p>
            <a:pPr lvl="1" eaLnBrk="1" hangingPunct="1">
              <a:spcAft>
                <a:spcPts val="1200"/>
              </a:spcAft>
            </a:pPr>
            <a:r>
              <a:rPr lang="en-US" dirty="0" smtClean="0">
                <a:ea typeface="ＭＳ Ｐゴシック" charset="-128"/>
              </a:rPr>
              <a:t>Common option in video editing software.</a:t>
            </a:r>
          </a:p>
        </p:txBody>
      </p:sp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6AA150-34B1-3F41-B3F2-B119546B698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409903" y="3815339"/>
            <a:ext cx="859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يستخدم تشفير معدل البت الثابت نفس عدد البتات في الثانية لكل فيديو بسيط ومعقد.</a:t>
            </a:r>
          </a:p>
          <a:p>
            <a:pPr algn="r" rtl="1"/>
            <a:r>
              <a:rPr lang="ar-SA" dirty="0"/>
              <a:t>يعين معدل البت المتغير المزيد من البتات للمشاهد المعقدة وبتات أقل لمشاهد أبسط.</a:t>
            </a:r>
          </a:p>
          <a:p>
            <a:pPr algn="r" rtl="1"/>
            <a:r>
              <a:rPr lang="ar-SA" dirty="0"/>
              <a:t>الخيار المشترك في برامج تحرير الفيديو.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72965" y="-13526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Common Video Codecs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>
          <a:xfrm>
            <a:off x="0" y="670030"/>
            <a:ext cx="8986345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MPEG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MPEG-1</a:t>
            </a:r>
            <a:r>
              <a:rPr lang="en-US" sz="2400" dirty="0" smtClean="0">
                <a:ea typeface="ＭＳ Ｐゴシック" charset="-128"/>
              </a:rPr>
              <a:t>(short videos on Video CD—optical disc format).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MPEG-4 </a:t>
            </a:r>
            <a:r>
              <a:rPr lang="en-US" sz="2400" dirty="0" smtClean="0">
                <a:ea typeface="ＭＳ Ｐゴシック" charset="-128"/>
              </a:rPr>
              <a:t>(video over the web).</a:t>
            </a:r>
          </a:p>
          <a:p>
            <a:pPr eaLnBrk="1" hangingPunct="1"/>
            <a:r>
              <a:rPr lang="en-US" dirty="0" smtClean="0"/>
              <a:t>M-JPEG </a:t>
            </a:r>
            <a:r>
              <a:rPr lang="en-US" sz="2400" dirty="0" smtClean="0"/>
              <a:t>(less-compressed higher quality files without inter-frame loss)</a:t>
            </a:r>
          </a:p>
          <a:p>
            <a:pPr eaLnBrk="1" hangingPunct="1"/>
            <a:r>
              <a:rPr lang="en-US" dirty="0" err="1" smtClean="0"/>
              <a:t>RealVideo</a:t>
            </a:r>
            <a:r>
              <a:rPr lang="en-US" dirty="0" smtClean="0"/>
              <a:t> </a:t>
            </a:r>
            <a:r>
              <a:rPr lang="en-US" sz="2400" dirty="0" smtClean="0"/>
              <a:t>(proprietary codec for streaming video on web)</a:t>
            </a:r>
          </a:p>
          <a:p>
            <a:pPr eaLnBrk="1" hangingPunct="1"/>
            <a:r>
              <a:rPr lang="en-US" dirty="0" smtClean="0"/>
              <a:t>Flash Video </a:t>
            </a:r>
            <a:r>
              <a:rPr lang="en-US" sz="2400" dirty="0" smtClean="0"/>
              <a:t>(popular Internet video standard)</a:t>
            </a:r>
          </a:p>
          <a:p>
            <a:pPr eaLnBrk="1" hangingPunct="1"/>
            <a:r>
              <a:rPr lang="en-US" dirty="0" smtClean="0"/>
              <a:t>QuickTime </a:t>
            </a:r>
            <a:r>
              <a:rPr lang="en-US" sz="2400" dirty="0" smtClean="0"/>
              <a:t>(cross-platform format supporting variety of </a:t>
            </a:r>
            <a:r>
              <a:rPr lang="en-US" sz="2400" dirty="0" err="1" smtClean="0"/>
              <a:t>codecs</a:t>
            </a:r>
            <a:r>
              <a:rPr lang="en-US" sz="2400" dirty="0" smtClean="0"/>
              <a:t> and screen resolutions)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F5D94C-F423-AA4D-87A5-5235A685FF0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-441434" y="4611231"/>
            <a:ext cx="92701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000" dirty="0"/>
              <a:t>MPEG</a:t>
            </a:r>
          </a:p>
          <a:p>
            <a:pPr algn="r" rtl="1"/>
            <a:r>
              <a:rPr lang="en-US" sz="2000" dirty="0"/>
              <a:t>MPEG-1 (</a:t>
            </a:r>
            <a:r>
              <a:rPr lang="ar-SA" sz="2000" dirty="0"/>
              <a:t>مقاطع فيديو قصيرة على قرص فيديو مضغوط - تنسيق قرص بصري).</a:t>
            </a:r>
          </a:p>
          <a:p>
            <a:pPr algn="r" rtl="1"/>
            <a:r>
              <a:rPr lang="en-US" sz="2000" dirty="0"/>
              <a:t>MPEG-4 (</a:t>
            </a:r>
            <a:r>
              <a:rPr lang="ar-SA" sz="2000" dirty="0"/>
              <a:t>فيديو عبر الويب).</a:t>
            </a:r>
          </a:p>
          <a:p>
            <a:pPr algn="r" rtl="1"/>
            <a:r>
              <a:rPr lang="en-US" sz="2000" dirty="0"/>
              <a:t>M-JPEG (</a:t>
            </a:r>
            <a:r>
              <a:rPr lang="ar-SA" sz="2000" dirty="0"/>
              <a:t>ملفات أقل جودة عالية مضغوطة بدون خسارة بين الإطارات)</a:t>
            </a:r>
          </a:p>
          <a:p>
            <a:pPr algn="r" rtl="1"/>
            <a:r>
              <a:rPr lang="en-US" sz="2000" dirty="0" err="1"/>
              <a:t>RealVideo</a:t>
            </a:r>
            <a:r>
              <a:rPr lang="en-US" sz="2000" dirty="0"/>
              <a:t> (</a:t>
            </a:r>
            <a:r>
              <a:rPr lang="ar-SA" sz="2000" dirty="0"/>
              <a:t>برنامج ترميز خاص لبث الفيديو على الويب)</a:t>
            </a:r>
          </a:p>
          <a:p>
            <a:pPr algn="r" rtl="1"/>
            <a:r>
              <a:rPr lang="ar-SA" sz="2000" dirty="0"/>
              <a:t>فيديو </a:t>
            </a:r>
            <a:r>
              <a:rPr lang="en-US" sz="2000" dirty="0"/>
              <a:t>Flash (</a:t>
            </a:r>
            <a:r>
              <a:rPr lang="ar-SA" sz="2000" dirty="0"/>
              <a:t>معيار فيديو الإنترنت الشهير)</a:t>
            </a:r>
          </a:p>
          <a:p>
            <a:pPr algn="r" rtl="1"/>
            <a:r>
              <a:rPr lang="en-US" sz="2000" dirty="0"/>
              <a:t>QuickTime (</a:t>
            </a:r>
            <a:r>
              <a:rPr lang="ar-SA" sz="2000" dirty="0"/>
              <a:t>تنسيق عبر منصة دعم مجموعة متنوعة من برامج الترميز ودقة الشاشة)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88731" y="-166797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Common Video Codecs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300" name="Rectangle 3"/>
          <p:cNvSpPr>
            <a:spLocks noGrp="1" noChangeArrowheads="1"/>
          </p:cNvSpPr>
          <p:nvPr>
            <p:ph idx="1"/>
          </p:nvPr>
        </p:nvSpPr>
        <p:spPr>
          <a:xfrm>
            <a:off x="-63064" y="827690"/>
            <a:ext cx="9475078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Windows Media Video </a:t>
            </a:r>
            <a:r>
              <a:rPr lang="en-US" sz="2400" dirty="0" smtClean="0"/>
              <a:t>(highly compressed streaming video format from Microsoft)</a:t>
            </a:r>
          </a:p>
          <a:p>
            <a:pPr eaLnBrk="1" hangingPunct="1"/>
            <a:r>
              <a:rPr lang="en-US" dirty="0" smtClean="0"/>
              <a:t>SDTV</a:t>
            </a:r>
            <a:r>
              <a:rPr lang="en-US" sz="2400" dirty="0" smtClean="0"/>
              <a:t> (digital format that uses roughly same resolution as analog TV)</a:t>
            </a:r>
          </a:p>
          <a:p>
            <a:pPr eaLnBrk="1" hangingPunct="1"/>
            <a:r>
              <a:rPr lang="en-US" dirty="0" smtClean="0"/>
              <a:t>HDTV</a:t>
            </a:r>
            <a:r>
              <a:rPr lang="en-US" sz="2400" dirty="0" smtClean="0"/>
              <a:t> ( uses 16:9 aspect ration and progressing scanning)</a:t>
            </a:r>
          </a:p>
          <a:p>
            <a:pPr eaLnBrk="1" hangingPunct="1"/>
            <a:r>
              <a:rPr lang="en-US" dirty="0" smtClean="0"/>
              <a:t>AVCHD</a:t>
            </a:r>
            <a:r>
              <a:rPr lang="en-US" sz="2400" dirty="0" smtClean="0"/>
              <a:t> ( a variant of MPEG-4 compression recording at 1080i, 1080p, or 720p)</a:t>
            </a:r>
          </a:p>
          <a:p>
            <a:pPr eaLnBrk="1" hangingPunct="1"/>
            <a:r>
              <a:rPr lang="en-US" dirty="0" smtClean="0"/>
              <a:t>Motion JPEG 2000 </a:t>
            </a:r>
            <a:r>
              <a:rPr lang="en-US" sz="2400" dirty="0" smtClean="0"/>
              <a:t>(produces smaller files at higher quality, uses intra-frame compression, visually lossless, </a:t>
            </a:r>
            <a:r>
              <a:rPr lang="en-US" sz="2400" dirty="0" err="1" smtClean="0"/>
              <a:t>lossy</a:t>
            </a:r>
            <a:r>
              <a:rPr lang="en-US" sz="2400" dirty="0" smtClean="0"/>
              <a:t> or mathematically lossless compression.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F5D94C-F423-AA4D-87A5-5235A685FF0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283779" y="4764702"/>
            <a:ext cx="88602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ويندوز ميديا فيديو (شكل مضغوط للغاية الفيديو من </a:t>
            </a:r>
            <a:r>
              <a:rPr lang="en-US" sz="2000" dirty="0"/>
              <a:t>Microsoft)</a:t>
            </a:r>
          </a:p>
          <a:p>
            <a:pPr algn="r" rtl="1"/>
            <a:r>
              <a:rPr lang="en-US" sz="2000" dirty="0"/>
              <a:t>SDTV (</a:t>
            </a:r>
            <a:r>
              <a:rPr lang="ar-SA" sz="2000" dirty="0"/>
              <a:t>تنسيق رقمي يستخدم نفس الدقة تقريبًا مثل التلفزيون التناظري)</a:t>
            </a:r>
          </a:p>
          <a:p>
            <a:pPr algn="r" rtl="1"/>
            <a:r>
              <a:rPr lang="en-US" sz="2000" dirty="0"/>
              <a:t>HDTV (</a:t>
            </a:r>
            <a:r>
              <a:rPr lang="ar-SA" sz="2000" dirty="0"/>
              <a:t>تستخدم نسبة عرضية 16: 9 ومسحًا متقدمًا)</a:t>
            </a:r>
          </a:p>
          <a:p>
            <a:pPr algn="r" rtl="1"/>
            <a:r>
              <a:rPr lang="en-US" sz="2000" dirty="0"/>
              <a:t>AVCHD (</a:t>
            </a:r>
            <a:r>
              <a:rPr lang="ar-SA" sz="2000" dirty="0"/>
              <a:t>وهو تنسيق لتسجيل ضغط </a:t>
            </a:r>
            <a:r>
              <a:rPr lang="en-US" sz="2000" dirty="0"/>
              <a:t>MPEG-4 </a:t>
            </a:r>
            <a:r>
              <a:rPr lang="ar-SA" sz="2000" dirty="0"/>
              <a:t>بدقة 1080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ar-SA" sz="2000" dirty="0"/>
              <a:t>أو 1080</a:t>
            </a:r>
            <a:r>
              <a:rPr lang="en-US" sz="2000" dirty="0"/>
              <a:t>p </a:t>
            </a:r>
            <a:r>
              <a:rPr lang="ar-SA" sz="2000" dirty="0"/>
              <a:t>أو 720</a:t>
            </a:r>
            <a:r>
              <a:rPr lang="en-US" sz="2000" dirty="0"/>
              <a:t>p)</a:t>
            </a:r>
          </a:p>
          <a:p>
            <a:pPr algn="r" rtl="1"/>
            <a:r>
              <a:rPr lang="ar-SA" sz="2000" dirty="0"/>
              <a:t>الحركة </a:t>
            </a:r>
            <a:r>
              <a:rPr lang="en-US" sz="2000" dirty="0"/>
              <a:t>JPEG 2000 (</a:t>
            </a:r>
            <a:r>
              <a:rPr lang="ar-SA" sz="2000" dirty="0"/>
              <a:t>تنتج ملفات أصغر في جودة أعلى، يستخدم الضغط داخل الإطار، بصريا ضياع، الضياع أو ضغط ضياع رياضيا.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299545" y="-214093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Digital Video 	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593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284B33-6E17-B340-8AD5-C9183CED97D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108841"/>
            <a:ext cx="8730265" cy="2286000"/>
          </a:xfrm>
        </p:spPr>
        <p:txBody>
          <a:bodyPr/>
          <a:lstStyle/>
          <a:p>
            <a:pPr marL="990600" lvl="1" indent="-533400" eaLnBrk="1" hangingPunct="1">
              <a:buFont typeface="Wingdings" charset="2"/>
              <a:buNone/>
            </a:pPr>
            <a:r>
              <a:rPr lang="en-US" sz="3200" dirty="0" smtClean="0">
                <a:ea typeface="ＭＳ Ｐゴシック" charset="-128"/>
              </a:rPr>
              <a:t>Sources Of Digital Video</a:t>
            </a:r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500" dirty="0" smtClean="0">
                <a:ea typeface="ＭＳ Ｐゴシック" charset="-128"/>
              </a:rPr>
              <a:t>Convert </a:t>
            </a:r>
            <a:r>
              <a:rPr lang="en-US" sz="2500" dirty="0">
                <a:ea typeface="ＭＳ Ｐゴシック" charset="-128"/>
              </a:rPr>
              <a:t>existing analog video to digital.</a:t>
            </a:r>
          </a:p>
          <a:p>
            <a:pPr marL="990600" lvl="1" indent="-533400" eaLnBrk="1" hangingPunct="1">
              <a:buFont typeface="Arial" charset="0"/>
              <a:buNone/>
            </a:pPr>
            <a:r>
              <a:rPr lang="en-US" sz="2500" dirty="0">
                <a:ea typeface="ＭＳ Ｐゴシック" charset="-128"/>
              </a:rPr>
              <a:t>Create or purchase digital footage.</a:t>
            </a:r>
          </a:p>
        </p:txBody>
      </p:sp>
      <p:sp>
        <p:nvSpPr>
          <p:cNvPr id="2" name="مستطيل 1"/>
          <p:cNvSpPr/>
          <p:nvPr/>
        </p:nvSpPr>
        <p:spPr>
          <a:xfrm>
            <a:off x="4572000" y="87391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SA" dirty="0"/>
              <a:t>مصادر الفيديو الرقمية</a:t>
            </a:r>
          </a:p>
          <a:p>
            <a:pPr algn="r" rtl="1"/>
            <a:r>
              <a:rPr lang="ar-SA" dirty="0"/>
              <a:t>تحويل الفيديو التناظرية الموجودة إلى الرقمية.</a:t>
            </a:r>
          </a:p>
          <a:p>
            <a:pPr algn="r" rtl="1"/>
            <a:r>
              <a:rPr lang="ar-SA" dirty="0"/>
              <a:t>إنشاء أو شراء لقطات رقمية.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5094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mtClean="0">
                <a:solidFill>
                  <a:srgbClr val="FF0000"/>
                </a:solidFill>
              </a:rPr>
              <a:t>Original Digital Video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10359" y="3728610"/>
            <a:ext cx="9033641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mtClean="0">
                <a:solidFill>
                  <a:srgbClr val="FF0000"/>
                </a:solidFill>
              </a:rPr>
              <a:t>Three main steps in creating original digital video:</a:t>
            </a:r>
          </a:p>
          <a:p>
            <a:pPr lvl="1" fontAlgn="auto">
              <a:lnSpc>
                <a:spcPct val="105000"/>
              </a:lnSpc>
              <a:spcAft>
                <a:spcPts val="0"/>
              </a:spcAft>
            </a:pPr>
            <a:r>
              <a:rPr lang="en-US" smtClean="0">
                <a:ea typeface="ＭＳ Ｐゴシック" charset="-128"/>
              </a:rPr>
              <a:t>Shooting</a:t>
            </a:r>
          </a:p>
          <a:p>
            <a:pPr lvl="1" fontAlgn="auto">
              <a:lnSpc>
                <a:spcPct val="105000"/>
              </a:lnSpc>
              <a:spcAft>
                <a:spcPts val="0"/>
              </a:spcAft>
            </a:pPr>
            <a:r>
              <a:rPr lang="en-US" smtClean="0">
                <a:ea typeface="ＭＳ Ｐゴシック" charset="-128"/>
              </a:rPr>
              <a:t>Editing</a:t>
            </a:r>
          </a:p>
          <a:p>
            <a:pPr lvl="1" fontAlgn="auto">
              <a:lnSpc>
                <a:spcPct val="105000"/>
              </a:lnSpc>
              <a:spcAft>
                <a:spcPts val="0"/>
              </a:spcAft>
            </a:pPr>
            <a:r>
              <a:rPr lang="en-US" smtClean="0">
                <a:ea typeface="ＭＳ Ｐゴシック" charset="-128"/>
              </a:rPr>
              <a:t>Rendering.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184635" y="43199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dirty="0"/>
              <a:t>ثلاث خطوات رئيسية في إنشاء الفيديو الرقمي الأصلي:</a:t>
            </a:r>
          </a:p>
          <a:p>
            <a:r>
              <a:rPr lang="ar-SA" dirty="0" smtClean="0"/>
              <a:t>اطلاق</a:t>
            </a:r>
            <a:endParaRPr lang="ar-SA" dirty="0"/>
          </a:p>
          <a:p>
            <a:r>
              <a:rPr lang="ar-SA" dirty="0"/>
              <a:t>التحرير</a:t>
            </a:r>
          </a:p>
          <a:p>
            <a:r>
              <a:rPr lang="ar-SA" dirty="0"/>
              <a:t>استدعاء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378372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STEP ONE: SHOOTING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252249" y="1095704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Requires planning for: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>
                <a:ea typeface="ＭＳ Ｐゴシック" charset="-128"/>
              </a:rPr>
              <a:t>Intended uses of video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>
                <a:ea typeface="ＭＳ Ｐゴシック" charset="-128"/>
              </a:rPr>
              <a:t>List of shots required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>
                <a:ea typeface="ＭＳ Ｐゴシック" charset="-128"/>
              </a:rPr>
              <a:t>Weather and lighting conditions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>
                <a:ea typeface="ＭＳ Ｐゴシック" charset="-128"/>
              </a:rPr>
              <a:t>Availability of personnel</a:t>
            </a:r>
          </a:p>
          <a:p>
            <a:pPr lvl="1" eaLnBrk="1" hangingPunct="1">
              <a:lnSpc>
                <a:spcPct val="105000"/>
              </a:lnSpc>
            </a:pPr>
            <a:r>
              <a:rPr lang="en-US" dirty="0">
                <a:ea typeface="ＭＳ Ｐゴシック" charset="-128"/>
              </a:rPr>
              <a:t>How the video will be integrated in the project.</a:t>
            </a:r>
          </a:p>
          <a:p>
            <a:pPr eaLnBrk="1" hangingPunct="1"/>
            <a:endParaRPr lang="en-US" dirty="0"/>
          </a:p>
        </p:txBody>
      </p:sp>
      <p:sp>
        <p:nvSpPr>
          <p:cNvPr id="675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3456B1-7F60-2146-8011-C6581DC51CA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4572000" y="112067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SA" dirty="0"/>
              <a:t>يتطلب التخطيط لـ:</a:t>
            </a:r>
          </a:p>
          <a:p>
            <a:pPr algn="r" rtl="1"/>
            <a:r>
              <a:rPr lang="ar-SA" dirty="0"/>
              <a:t>الاستخدامات المقصودة للفيديو</a:t>
            </a:r>
          </a:p>
          <a:p>
            <a:pPr algn="r" rtl="1"/>
            <a:r>
              <a:rPr lang="ar-SA" dirty="0"/>
              <a:t>قائمة اللقطات المطلوبة</a:t>
            </a:r>
          </a:p>
          <a:p>
            <a:pPr algn="r" rtl="1"/>
            <a:r>
              <a:rPr lang="ar-SA" dirty="0"/>
              <a:t>ظروف الطقس والإضاءة</a:t>
            </a:r>
          </a:p>
          <a:p>
            <a:pPr algn="r" rtl="1"/>
            <a:r>
              <a:rPr lang="ar-SA" dirty="0"/>
              <a:t>توافر الموظفين</a:t>
            </a:r>
          </a:p>
          <a:p>
            <a:pPr algn="r" rtl="1"/>
            <a:r>
              <a:rPr lang="ar-SA" dirty="0"/>
              <a:t>كيف سيتم دمج الفيديو في المشروع.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14093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STEP ONE: SHOOTING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>
          <a:xfrm>
            <a:off x="-157661" y="638504"/>
            <a:ext cx="9475081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FF5A14"/>
                </a:solidFill>
              </a:rPr>
              <a:t>Shooting to record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Captures ultimate form of video as shooting is done.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Used to capture event and share immediately with others.</a:t>
            </a:r>
          </a:p>
          <a:p>
            <a:pPr eaLnBrk="1" hangingPunct="1"/>
            <a:r>
              <a:rPr lang="en-US" dirty="0">
                <a:solidFill>
                  <a:srgbClr val="FF5A14"/>
                </a:solidFill>
              </a:rPr>
              <a:t>Shooting to edit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Captures source video with editing in mind.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Acquire a variety of video clips that will later be trimmed, re-ordered, and blended into a single message.</a:t>
            </a:r>
          </a:p>
          <a:p>
            <a:pPr eaLnBrk="1" hangingPunct="1"/>
            <a:endParaRPr lang="en-US" dirty="0"/>
          </a:p>
        </p:txBody>
      </p:sp>
      <p:sp>
        <p:nvSpPr>
          <p:cNvPr id="696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B5BFF-6CB6-214B-94BE-8A3C0B1BC9B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0" y="4180344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اطلاق </a:t>
            </a:r>
            <a:r>
              <a:rPr lang="ar-SA" dirty="0" smtClean="0"/>
              <a:t>للتسجيل</a:t>
            </a:r>
            <a:r>
              <a:rPr lang="ar-SA" dirty="0"/>
              <a:t>.</a:t>
            </a:r>
          </a:p>
          <a:p>
            <a:pPr algn="r" rtl="1"/>
            <a:r>
              <a:rPr lang="ar-SA" dirty="0"/>
              <a:t>يلتقط شكل نهائي من الفيديو حيث يتم إطلاق النار.</a:t>
            </a:r>
          </a:p>
          <a:p>
            <a:pPr algn="r" rtl="1"/>
            <a:r>
              <a:rPr lang="ar-SA" dirty="0"/>
              <a:t>يُستخدم لالتقاط الحدث ومشاركته على الفور مع الآخرين.</a:t>
            </a:r>
          </a:p>
          <a:p>
            <a:pPr algn="r" rtl="1"/>
            <a:r>
              <a:rPr lang="ar-SA" dirty="0"/>
              <a:t>اطلاق </a:t>
            </a:r>
            <a:r>
              <a:rPr lang="ar-SA" dirty="0" smtClean="0"/>
              <a:t>لتحرير</a:t>
            </a:r>
            <a:r>
              <a:rPr lang="ar-SA" dirty="0"/>
              <a:t>.</a:t>
            </a:r>
          </a:p>
          <a:p>
            <a:pPr algn="r" rtl="1"/>
            <a:r>
              <a:rPr lang="ar-SA" dirty="0"/>
              <a:t>يلتقط الفيديو المصدر مع التحرير في الاعتبار.</a:t>
            </a:r>
          </a:p>
          <a:p>
            <a:pPr algn="r" rtl="1"/>
            <a:r>
              <a:rPr lang="ar-SA" dirty="0"/>
              <a:t>الحصول على مجموعة متنوعة من مقاطع الفيديو التي سيتم قطعها لاحقًا وإعادة ترتيبها ومزجها في رسالة واحدة.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>
                <a:solidFill>
                  <a:srgbClr val="FF0000"/>
                </a:solidFill>
              </a:rPr>
              <a:t>Digital  Video Camera Considerations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>
          <a:xfrm>
            <a:off x="0" y="1435209"/>
            <a:ext cx="4470400" cy="453072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 smtClean="0"/>
              <a:t>CCD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 smtClean="0">
                <a:ea typeface="ＭＳ Ｐゴシック" charset="-128"/>
              </a:rPr>
              <a:t>Lenses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Microphones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 smtClean="0">
                <a:ea typeface="ＭＳ Ｐゴシック" charset="-128"/>
              </a:rPr>
              <a:t>Light Sensitivity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Storage Media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 smtClean="0">
                <a:ea typeface="ＭＳ Ｐゴシック" charset="-128"/>
              </a:rPr>
              <a:t>File Format</a:t>
            </a:r>
          </a:p>
        </p:txBody>
      </p:sp>
      <p:sp>
        <p:nvSpPr>
          <p:cNvPr id="716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9F60-14A7-0E49-9ED8-63067D886EF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4177862" y="126584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CCD</a:t>
            </a:r>
          </a:p>
          <a:p>
            <a:r>
              <a:rPr lang="ar-SA" dirty="0"/>
              <a:t>العدسات</a:t>
            </a:r>
          </a:p>
          <a:p>
            <a:r>
              <a:rPr lang="ar-SA" dirty="0"/>
              <a:t>الميكروفونات</a:t>
            </a:r>
          </a:p>
          <a:p>
            <a:r>
              <a:rPr lang="ar-SA" dirty="0"/>
              <a:t>الحساسية للضوء</a:t>
            </a:r>
          </a:p>
          <a:p>
            <a:r>
              <a:rPr lang="ar-SA" dirty="0"/>
              <a:t>وسائط التخزين</a:t>
            </a:r>
          </a:p>
          <a:p>
            <a:r>
              <a:rPr lang="ar-SA" dirty="0"/>
              <a:t>تنسيق الملف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86558"/>
            <a:ext cx="86868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dirty="0" smtClean="0">
                <a:solidFill>
                  <a:srgbClr val="FF0000"/>
                </a:solidFill>
              </a:rPr>
              <a:t>Digital  Video Camera Considerations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>
          <a:xfrm>
            <a:off x="115177" y="966185"/>
            <a:ext cx="8243888" cy="453072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/>
              <a:t>CCD (Charge-Coupled Device).</a:t>
            </a:r>
          </a:p>
          <a:p>
            <a:pPr lvl="1" eaLnBrk="1" hangingPunct="1">
              <a:spcAft>
                <a:spcPts val="1200"/>
              </a:spcAft>
            </a:pPr>
            <a:r>
              <a:rPr lang="en-US" dirty="0">
                <a:ea typeface="ＭＳ Ｐゴシック" charset="-128"/>
              </a:rPr>
              <a:t>Generates levels of electrical voltage based on variations in light intensity striking the surface.</a:t>
            </a:r>
          </a:p>
          <a:p>
            <a:pPr lvl="1" eaLnBrk="1" hangingPunct="1">
              <a:spcAft>
                <a:spcPts val="1200"/>
              </a:spcAft>
            </a:pPr>
            <a:r>
              <a:rPr lang="en-US" dirty="0">
                <a:ea typeface="ＭＳ Ｐゴシック" charset="-128"/>
              </a:rPr>
              <a:t>Converts voltages into digital values to store data about each pixel in the image.</a:t>
            </a:r>
          </a:p>
          <a:p>
            <a:pPr lvl="1" eaLnBrk="1" hangingPunct="1">
              <a:spcAft>
                <a:spcPts val="1200"/>
              </a:spcAft>
            </a:pPr>
            <a:r>
              <a:rPr lang="en-US" dirty="0">
                <a:ea typeface="ＭＳ Ｐゴシック" charset="-128"/>
              </a:rPr>
              <a:t>Size varies from 1/16 to 1/2 inch. </a:t>
            </a:r>
          </a:p>
          <a:p>
            <a:pPr lvl="2" eaLnBrk="1" hangingPunct="1">
              <a:spcAft>
                <a:spcPts val="1200"/>
              </a:spcAft>
            </a:pPr>
            <a:r>
              <a:rPr lang="en-US" dirty="0">
                <a:ea typeface="ＭＳ Ｐゴシック" charset="-128"/>
              </a:rPr>
              <a:t>Larger </a:t>
            </a:r>
            <a:r>
              <a:rPr lang="en-US" dirty="0" err="1">
                <a:ea typeface="ＭＳ Ｐゴシック" charset="-128"/>
              </a:rPr>
              <a:t>CCDs</a:t>
            </a:r>
            <a:r>
              <a:rPr lang="en-US" dirty="0">
                <a:ea typeface="ＭＳ Ｐゴシック" charset="-128"/>
              </a:rPr>
              <a:t> are more expensive.</a:t>
            </a:r>
          </a:p>
        </p:txBody>
      </p:sp>
      <p:sp>
        <p:nvSpPr>
          <p:cNvPr id="716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49F60-14A7-0E49-9ED8-63067D886EF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-252248" y="4817367"/>
            <a:ext cx="93962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000" dirty="0"/>
              <a:t>CCD (</a:t>
            </a:r>
          </a:p>
          <a:p>
            <a:pPr algn="r" rtl="1"/>
            <a:r>
              <a:rPr lang="ar-SA" sz="2000" dirty="0"/>
              <a:t>شحن الجهاز إلى جانب).</a:t>
            </a:r>
          </a:p>
          <a:p>
            <a:pPr algn="r" rtl="1"/>
            <a:r>
              <a:rPr lang="ar-SA" sz="2000" dirty="0"/>
              <a:t>يولد مستويات الجهد الكهربائي على أساس التغيرات في شدة الضوء التي تضرب السطح.</a:t>
            </a:r>
          </a:p>
          <a:p>
            <a:pPr algn="r" rtl="1"/>
            <a:r>
              <a:rPr lang="ar-SA" sz="2000" dirty="0"/>
              <a:t>يحول الفولتية إلى قيم رقمية لتخزين البيانات حول كل بكسل في الصورة.</a:t>
            </a:r>
          </a:p>
          <a:p>
            <a:pPr algn="r" rtl="1"/>
            <a:r>
              <a:rPr lang="ar-SA" sz="2000" dirty="0"/>
              <a:t>الحجم يختلف من 1/16 إلى 1/2 بوصة.</a:t>
            </a:r>
          </a:p>
          <a:p>
            <a:pPr algn="r" rtl="1"/>
            <a:r>
              <a:rPr lang="ar-SA" sz="2000" dirty="0"/>
              <a:t>أكبر </a:t>
            </a:r>
            <a:r>
              <a:rPr lang="en-US" sz="2000" dirty="0"/>
              <a:t>CCDs </a:t>
            </a:r>
            <a:r>
              <a:rPr lang="ar-SA" sz="2000" dirty="0"/>
              <a:t>هي أكثر تكلفة.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331076" y="-202324"/>
            <a:ext cx="8434552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dirty="0" smtClean="0">
                <a:solidFill>
                  <a:srgbClr val="FF0000"/>
                </a:solidFill>
              </a:rPr>
              <a:t>Digital  Video </a:t>
            </a:r>
            <a:r>
              <a:rPr lang="en-US" dirty="0" err="1" smtClean="0">
                <a:solidFill>
                  <a:srgbClr val="FF0000"/>
                </a:solidFill>
              </a:rPr>
              <a:t>Cameraconsiderations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idx="1"/>
          </p:nvPr>
        </p:nvSpPr>
        <p:spPr>
          <a:xfrm>
            <a:off x="238918" y="843455"/>
            <a:ext cx="8778957" cy="45307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Number of </a:t>
            </a:r>
            <a:r>
              <a:rPr lang="en-US" dirty="0" err="1">
                <a:solidFill>
                  <a:srgbClr val="FF0000"/>
                </a:solidFill>
              </a:rPr>
              <a:t>CCDs</a:t>
            </a:r>
            <a:endParaRPr lang="en-US" dirty="0">
              <a:solidFill>
                <a:srgbClr val="FF0000"/>
              </a:solidFill>
            </a:endParaRPr>
          </a:p>
          <a:p>
            <a:pPr marL="857250" lvl="2" indent="55563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One CCD: </a:t>
            </a:r>
            <a:r>
              <a:rPr lang="en-US" dirty="0">
                <a:ea typeface="ＭＳ Ｐゴシック" charset="-128"/>
              </a:rPr>
              <a:t>Light is filtered and level of each filtered color is recorded.</a:t>
            </a:r>
          </a:p>
          <a:p>
            <a:pPr marL="857250" lvl="2" indent="55563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Three </a:t>
            </a:r>
            <a:r>
              <a:rPr lang="en-US" dirty="0" err="1">
                <a:solidFill>
                  <a:srgbClr val="FF0000"/>
                </a:solidFill>
                <a:ea typeface="ＭＳ Ｐゴシック" charset="-128"/>
              </a:rPr>
              <a:t>CCDs</a:t>
            </a:r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: </a:t>
            </a:r>
            <a:r>
              <a:rPr lang="en-US" dirty="0">
                <a:ea typeface="ＭＳ Ｐゴシック" charset="-128"/>
              </a:rPr>
              <a:t>Light is split into three channels and each CCD records separate levels of RGB.</a:t>
            </a:r>
          </a:p>
          <a:p>
            <a:pPr marL="1255713" lvl="3" eaLnBrk="1" hangingPunct="1"/>
            <a:r>
              <a:rPr lang="en-US" dirty="0">
                <a:ea typeface="ＭＳ Ｐゴシック" charset="-128"/>
              </a:rPr>
              <a:t>Produce clearer, more accurate color.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Resolution of CCD</a:t>
            </a:r>
          </a:p>
          <a:p>
            <a:pPr marL="857250" lvl="2" indent="55563" eaLnBrk="1" hangingPunct="1"/>
            <a:r>
              <a:rPr lang="en-US" dirty="0">
                <a:ea typeface="ＭＳ Ｐゴシック" charset="-128"/>
              </a:rPr>
              <a:t>Higher resolution delivers more accurate images.</a:t>
            </a:r>
            <a:endParaRPr lang="en-US" dirty="0" smtClean="0">
              <a:ea typeface="ＭＳ Ｐゴシック" charset="-128"/>
            </a:endParaRPr>
          </a:p>
          <a:p>
            <a:pPr marL="857250" lvl="2" indent="55563" eaLnBrk="1" hangingPunct="1"/>
            <a:r>
              <a:rPr lang="en-US" dirty="0" smtClean="0">
                <a:ea typeface="ＭＳ Ｐゴシック" charset="-128"/>
              </a:rPr>
              <a:t> For motion capture match the resolution to the format used to store the video.</a:t>
            </a:r>
          </a:p>
          <a:p>
            <a:pPr marL="857250" lvl="2" indent="55563"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/>
          </a:p>
        </p:txBody>
      </p:sp>
      <p:sp>
        <p:nvSpPr>
          <p:cNvPr id="737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474EC0-44D3-994F-B629-C07AA4285F97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802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Moving Pictures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-47298" y="764628"/>
            <a:ext cx="91440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Film and video are a series of rapidly displayed still pictures.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Each image captures an instance of motion.</a:t>
            </a:r>
          </a:p>
          <a:p>
            <a:pPr lvl="1" eaLnBrk="1" hangingPunct="1"/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Persistence of vision</a:t>
            </a:r>
            <a:r>
              <a:rPr lang="en-US" dirty="0">
                <a:ea typeface="ＭＳ Ｐゴシック" charset="-128"/>
              </a:rPr>
              <a:t> results in perception of flow of motion.</a:t>
            </a:r>
          </a:p>
          <a:p>
            <a:pPr eaLnBrk="1" hangingPunct="1"/>
            <a:r>
              <a:rPr lang="en-US" dirty="0"/>
              <a:t>Analog </a:t>
            </a:r>
            <a:r>
              <a:rPr lang="en-US" dirty="0">
                <a:solidFill>
                  <a:srgbClr val="FF5A14"/>
                </a:solidFill>
              </a:rPr>
              <a:t>film</a:t>
            </a:r>
            <a:r>
              <a:rPr lang="en-US" dirty="0"/>
              <a:t> </a:t>
            </a:r>
            <a:r>
              <a:rPr lang="en-US" sz="2800" dirty="0"/>
              <a:t>records images on transparent medium projected onto a screen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/>
              <a:t>Analog </a:t>
            </a:r>
            <a:r>
              <a:rPr lang="en-US" dirty="0">
                <a:solidFill>
                  <a:srgbClr val="FF5A14"/>
                </a:solidFill>
              </a:rPr>
              <a:t>video</a:t>
            </a:r>
            <a:r>
              <a:rPr lang="en-US" dirty="0"/>
              <a:t> </a:t>
            </a:r>
            <a:r>
              <a:rPr lang="en-US" sz="2800" dirty="0"/>
              <a:t>records images as continuously varying electrical voltages that produce images on a CRT or projection screen.</a:t>
            </a:r>
            <a:endParaRPr lang="en-US" dirty="0"/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18386"/>
            <a:ext cx="9144000" cy="1639614"/>
          </a:xfrm>
          <a:noFill/>
        </p:spPr>
        <p:txBody>
          <a:bodyPr/>
          <a:lstStyle/>
          <a:p>
            <a:r>
              <a:rPr lang="ar-SA" sz="1800" dirty="0">
                <a:solidFill>
                  <a:schemeClr val="tx1"/>
                </a:solidFill>
              </a:rPr>
              <a:t>الأفلام والفيديو هي سلسلة من الصور الثابتة المعروضة بسرعة.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تلتقط كل صورة مثالًا للحركة.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استمرار رؤية النتائج في تصور تدفق الحركة.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تسجل الصور التناظرية الصور على الوسائط الشفافة المسقطة على الشاشة.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تسجل صور الفيديو التناظرية كجهود فولتية كهربائية متغيرة باستمرار تنتج صورًا على شاشة </a:t>
            </a:r>
            <a:r>
              <a:rPr lang="en-US" sz="1800" dirty="0">
                <a:solidFill>
                  <a:schemeClr val="tx1"/>
                </a:solidFill>
              </a:rPr>
              <a:t>CRT </a:t>
            </a:r>
            <a:r>
              <a:rPr lang="ar-SA" sz="1800" dirty="0">
                <a:solidFill>
                  <a:schemeClr val="tx1"/>
                </a:solidFill>
              </a:rPr>
              <a:t>أو شاشة عرض.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268013" y="-186559"/>
            <a:ext cx="8387255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dirty="0" smtClean="0">
                <a:solidFill>
                  <a:srgbClr val="FF0000"/>
                </a:solidFill>
              </a:rPr>
              <a:t>Digital  Video </a:t>
            </a:r>
            <a:r>
              <a:rPr lang="en-US" dirty="0" err="1" smtClean="0">
                <a:solidFill>
                  <a:srgbClr val="FF0000"/>
                </a:solidFill>
              </a:rPr>
              <a:t>Cameraconsiderations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780" name="Rectangle 3"/>
          <p:cNvSpPr>
            <a:spLocks noGrp="1" noChangeArrowheads="1"/>
          </p:cNvSpPr>
          <p:nvPr>
            <p:ph idx="1"/>
          </p:nvPr>
        </p:nvSpPr>
        <p:spPr>
          <a:xfrm>
            <a:off x="223344" y="969579"/>
            <a:ext cx="8920655" cy="4530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Lens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Look for high quality lens from better vendors.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Ignore software zoom capabilities.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Light sensitivity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Lower </a:t>
            </a:r>
            <a:r>
              <a:rPr lang="en-US" dirty="0" smtClean="0">
                <a:solidFill>
                  <a:srgbClr val="FF5A14"/>
                </a:solidFill>
                <a:ea typeface="ＭＳ Ｐゴシック" charset="-128"/>
              </a:rPr>
              <a:t>lux</a:t>
            </a:r>
            <a:r>
              <a:rPr lang="en-US" dirty="0" smtClean="0">
                <a:ea typeface="ＭＳ Ｐゴシック" charset="-128"/>
              </a:rPr>
              <a:t> ratings indicate the camera can operate in lower light conditions.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DV camcorders vary from 2 to 8 lux.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Supplemental lighting may be needed for dimly lit conditions.</a:t>
            </a:r>
          </a:p>
          <a:p>
            <a:pPr lvl="1" eaLnBrk="1" hangingPunct="1"/>
            <a:endParaRPr lang="en-US" dirty="0" smtClean="0">
              <a:ea typeface="ＭＳ Ｐゴシック" charset="-128"/>
            </a:endParaRPr>
          </a:p>
        </p:txBody>
      </p:sp>
      <p:sp>
        <p:nvSpPr>
          <p:cNvPr id="757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ADED42-7BAA-F04E-8D36-CF1A31028E5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26124" y="4549676"/>
            <a:ext cx="90178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عدسة</a:t>
            </a:r>
          </a:p>
          <a:p>
            <a:pPr algn="r" rtl="1"/>
            <a:r>
              <a:rPr lang="ar-SA" sz="2000" dirty="0"/>
              <a:t>ابحث عن عدسة عالية الجودة من أفضل البائعين.</a:t>
            </a:r>
          </a:p>
          <a:p>
            <a:pPr algn="r" rtl="1"/>
            <a:r>
              <a:rPr lang="ar-SA" sz="2000" dirty="0"/>
              <a:t>تجاهل قدرات التكبير البرامج.</a:t>
            </a:r>
          </a:p>
          <a:p>
            <a:pPr algn="r" rtl="1"/>
            <a:r>
              <a:rPr lang="ar-SA" sz="2000" dirty="0"/>
              <a:t>الحساسية للضوء</a:t>
            </a:r>
          </a:p>
          <a:p>
            <a:pPr algn="r" rtl="1"/>
            <a:r>
              <a:rPr lang="ar-SA" sz="2000" dirty="0"/>
              <a:t>تشير تقديرات لوكس السفلى إلى أن الكاميرا يمكن أن تعمل في ظروف الإضاءة المنخفضة.</a:t>
            </a:r>
          </a:p>
          <a:p>
            <a:pPr algn="r" rtl="1"/>
            <a:r>
              <a:rPr lang="ar-SA" sz="2000" dirty="0"/>
              <a:t>تختلف كاميرات الفيديو الرقمية </a:t>
            </a:r>
            <a:r>
              <a:rPr lang="en-US" sz="2000" dirty="0"/>
              <a:t>DV </a:t>
            </a:r>
            <a:r>
              <a:rPr lang="ar-SA" sz="2000" dirty="0"/>
              <a:t>من 2 إلى 8 لوكس.</a:t>
            </a:r>
          </a:p>
          <a:p>
            <a:pPr algn="r" rtl="1"/>
            <a:r>
              <a:rPr lang="ar-SA" sz="2000" dirty="0"/>
              <a:t>قد تكون هناك حاجة إضاءة إضافية لظروف مضاءة خافتة.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7655" y="34157"/>
            <a:ext cx="8986345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dirty="0" smtClean="0">
                <a:solidFill>
                  <a:srgbClr val="FF0000"/>
                </a:solidFill>
              </a:rPr>
              <a:t>Digital  Video Camera Considerations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>
          <a:xfrm>
            <a:off x="254876" y="1016876"/>
            <a:ext cx="8889124" cy="45307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Microphones</a:t>
            </a:r>
            <a:r>
              <a:rPr lang="en-US" dirty="0"/>
              <a:t>: placement, type, and quality. </a:t>
            </a:r>
          </a:p>
          <a:p>
            <a:pPr lvl="1" eaLnBrk="1" hangingPunct="1"/>
            <a:r>
              <a:rPr lang="en-US" i="1" dirty="0">
                <a:solidFill>
                  <a:srgbClr val="FF0000"/>
                </a:solidFill>
                <a:ea typeface="ＭＳ Ｐゴシック" charset="-128"/>
              </a:rPr>
              <a:t>Omni-directional</a:t>
            </a:r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: </a:t>
            </a:r>
            <a:r>
              <a:rPr lang="en-US" dirty="0">
                <a:ea typeface="ＭＳ Ｐゴシック" charset="-128"/>
              </a:rPr>
              <a:t>optimized for broad range of background sound.</a:t>
            </a:r>
          </a:p>
          <a:p>
            <a:pPr lvl="1" eaLnBrk="1" hangingPunct="1"/>
            <a:r>
              <a:rPr lang="en-US" i="1" dirty="0">
                <a:solidFill>
                  <a:srgbClr val="FF0000"/>
                </a:solidFill>
                <a:ea typeface="ＭＳ Ｐゴシック" charset="-128"/>
              </a:rPr>
              <a:t>Unidirectional</a:t>
            </a:r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: </a:t>
            </a:r>
            <a:r>
              <a:rPr lang="en-US" dirty="0">
                <a:ea typeface="ＭＳ Ｐゴシック" charset="-128"/>
              </a:rPr>
              <a:t>record from narrowly defined location.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Placement on handle toward front of camera is preferred to avoid sound from camera itself.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Headphones give direct feedback of microphone effectiveness.</a:t>
            </a:r>
          </a:p>
        </p:txBody>
      </p:sp>
      <p:sp>
        <p:nvSpPr>
          <p:cNvPr id="778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D224D4-8CA8-384C-B5C2-174D0948C78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0" y="447106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الميكروفونات: التنسيب والنوع والجودة.</a:t>
            </a:r>
          </a:p>
          <a:p>
            <a:pPr algn="r" rtl="1"/>
            <a:r>
              <a:rPr lang="ar-SA" dirty="0" err="1"/>
              <a:t>اومني</a:t>
            </a:r>
            <a:r>
              <a:rPr lang="ar-SA" dirty="0"/>
              <a:t> الاتجاه: الأمثل لمجموعة واسعة من الصوت الخلفية.</a:t>
            </a:r>
          </a:p>
          <a:p>
            <a:pPr algn="r" rtl="1"/>
            <a:r>
              <a:rPr lang="ar-SA" dirty="0"/>
              <a:t>أحادي الاتجاه: سجل من موقع محدد بدقة.</a:t>
            </a:r>
          </a:p>
          <a:p>
            <a:pPr algn="r" rtl="1"/>
            <a:r>
              <a:rPr lang="ar-SA" dirty="0"/>
              <a:t>يفضل وضع موضع على المقبض الأمامي للكاميرا لتجنب الصوت من الكاميرا نفسها.</a:t>
            </a:r>
          </a:p>
          <a:p>
            <a:pPr algn="r" rtl="1"/>
            <a:r>
              <a:rPr lang="ar-SA" dirty="0"/>
              <a:t>تعطي سماعات الرأس تغذية مباشرة من فعالية الميكروفون.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126115" y="-359978"/>
            <a:ext cx="91440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dirty="0" smtClean="0">
                <a:solidFill>
                  <a:srgbClr val="FF0000"/>
                </a:solidFill>
              </a:rPr>
              <a:t>Digital Video Camera considerations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9876" name="Rectangle 3"/>
          <p:cNvSpPr>
            <a:spLocks noGrp="1" noChangeArrowheads="1"/>
          </p:cNvSpPr>
          <p:nvPr>
            <p:ph idx="1"/>
          </p:nvPr>
        </p:nvSpPr>
        <p:spPr>
          <a:xfrm>
            <a:off x="0" y="685801"/>
            <a:ext cx="9144000" cy="4673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200" dirty="0" smtClean="0">
                <a:solidFill>
                  <a:srgbClr val="FF0000"/>
                </a:solidFill>
              </a:rPr>
              <a:t>Storage Media</a:t>
            </a:r>
          </a:p>
          <a:p>
            <a:pPr lvl="1" eaLnBrk="1" hangingPunct="1"/>
            <a:r>
              <a:rPr lang="en-US" sz="2200" dirty="0" smtClean="0">
                <a:solidFill>
                  <a:srgbClr val="FF0000"/>
                </a:solidFill>
                <a:ea typeface="ＭＳ Ｐゴシック" charset="-128"/>
              </a:rPr>
              <a:t>Tape</a:t>
            </a:r>
          </a:p>
          <a:p>
            <a:pPr lvl="1" eaLnBrk="1" hangingPunct="1"/>
            <a:endParaRPr lang="en-US" sz="2200" dirty="0" smtClean="0">
              <a:solidFill>
                <a:srgbClr val="FF0000"/>
              </a:solidFill>
              <a:ea typeface="ＭＳ Ｐゴシック" charset="-128"/>
            </a:endParaRPr>
          </a:p>
          <a:p>
            <a:pPr lvl="1" eaLnBrk="1" hangingPunct="1"/>
            <a:endParaRPr lang="en-US" sz="2200" dirty="0">
              <a:solidFill>
                <a:srgbClr val="FF0000"/>
              </a:solidFill>
              <a:ea typeface="ＭＳ Ｐゴシック" charset="-128"/>
            </a:endParaRPr>
          </a:p>
          <a:p>
            <a:pPr lvl="1" eaLnBrk="1" hangingPunct="1"/>
            <a:endParaRPr lang="en-US" sz="2200" dirty="0" smtClean="0">
              <a:solidFill>
                <a:srgbClr val="FF0000"/>
              </a:solidFill>
              <a:ea typeface="ＭＳ Ｐゴシック" charset="-128"/>
            </a:endParaRPr>
          </a:p>
          <a:p>
            <a:pPr lvl="1" eaLnBrk="1" hangingPunct="1"/>
            <a:endParaRPr lang="en-US" sz="2200" dirty="0">
              <a:solidFill>
                <a:srgbClr val="FF0000"/>
              </a:solidFill>
              <a:ea typeface="ＭＳ Ｐゴシック" charset="-128"/>
            </a:endParaRPr>
          </a:p>
          <a:p>
            <a:pPr lvl="1" eaLnBrk="1" hangingPunct="1"/>
            <a:endParaRPr lang="en-US" sz="2200" dirty="0" smtClean="0">
              <a:solidFill>
                <a:srgbClr val="FF0000"/>
              </a:solidFill>
              <a:ea typeface="ＭＳ Ｐゴシック" charset="-128"/>
            </a:endParaRPr>
          </a:p>
          <a:p>
            <a:pPr lvl="1" eaLnBrk="1" hangingPunct="1"/>
            <a:r>
              <a:rPr lang="en-US" sz="2200" dirty="0" smtClean="0">
                <a:solidFill>
                  <a:srgbClr val="FF0000"/>
                </a:solidFill>
                <a:ea typeface="ＭＳ Ｐゴシック" charset="-128"/>
              </a:rPr>
              <a:t>Optical </a:t>
            </a:r>
            <a:r>
              <a:rPr lang="en-US" sz="2200" dirty="0" smtClean="0">
                <a:solidFill>
                  <a:srgbClr val="FF0000"/>
                </a:solidFill>
                <a:ea typeface="ＭＳ Ｐゴシック" charset="-128"/>
              </a:rPr>
              <a:t>media &amp; Solid state </a:t>
            </a:r>
            <a:r>
              <a:rPr lang="en-US" sz="2200" dirty="0" smtClean="0">
                <a:solidFill>
                  <a:srgbClr val="FF0000"/>
                </a:solidFill>
                <a:ea typeface="ＭＳ Ｐゴシック" charset="-128"/>
              </a:rPr>
              <a:t>media</a:t>
            </a:r>
          </a:p>
          <a:p>
            <a:pPr marL="457200" lvl="1" indent="0" eaLnBrk="1" hangingPunct="1">
              <a:buNone/>
            </a:pPr>
            <a:r>
              <a:rPr lang="en-US" sz="2200" dirty="0" smtClean="0">
                <a:solidFill>
                  <a:srgbClr val="FF0000"/>
                </a:solidFill>
                <a:ea typeface="ＭＳ Ｐゴシック" charset="-128"/>
              </a:rPr>
              <a:t>1-</a:t>
            </a:r>
            <a:r>
              <a:rPr lang="en-US" sz="2200" dirty="0" smtClean="0">
                <a:ea typeface="ＭＳ Ｐゴシック" charset="-128"/>
              </a:rPr>
              <a:t>Random </a:t>
            </a:r>
            <a:r>
              <a:rPr lang="en-US" sz="2200" dirty="0" smtClean="0">
                <a:ea typeface="ＭＳ Ｐゴシック" charset="-128"/>
              </a:rPr>
              <a:t>access to </a:t>
            </a:r>
            <a:r>
              <a:rPr lang="en-US" sz="2200" dirty="0" smtClean="0">
                <a:ea typeface="ＭＳ Ｐゴシック" charset="-128"/>
              </a:rPr>
              <a:t>video</a:t>
            </a:r>
          </a:p>
          <a:p>
            <a:pPr marL="457200" lvl="1" indent="0" eaLnBrk="1" hangingPunct="1">
              <a:buNone/>
            </a:pPr>
            <a:r>
              <a:rPr lang="en-US" sz="2200" dirty="0" smtClean="0">
                <a:ea typeface="ＭＳ Ｐゴシック" charset="-128"/>
              </a:rPr>
              <a:t>2-</a:t>
            </a:r>
            <a:r>
              <a:rPr lang="en-US" sz="2200" dirty="0" smtClean="0">
                <a:ea typeface="ＭＳ Ｐゴシック" charset="-128"/>
              </a:rPr>
              <a:t>Rapid </a:t>
            </a:r>
            <a:r>
              <a:rPr lang="en-US" sz="2200" dirty="0" smtClean="0">
                <a:ea typeface="ＭＳ Ｐゴシック" charset="-128"/>
              </a:rPr>
              <a:t>transfer from </a:t>
            </a:r>
            <a:r>
              <a:rPr lang="en-US" sz="2200" dirty="0" smtClean="0">
                <a:ea typeface="ＭＳ Ｐゴシック" charset="-128"/>
              </a:rPr>
              <a:t>camera</a:t>
            </a:r>
          </a:p>
          <a:p>
            <a:pPr marL="457200" lvl="1" indent="0" eaLnBrk="1" hangingPunct="1">
              <a:buNone/>
            </a:pPr>
            <a:r>
              <a:rPr lang="en-US" sz="2200" dirty="0" smtClean="0">
                <a:ea typeface="ＭＳ Ｐゴシック" charset="-128"/>
              </a:rPr>
              <a:t>3-</a:t>
            </a:r>
            <a:r>
              <a:rPr lang="en-US" sz="2200" dirty="0" smtClean="0">
                <a:ea typeface="ＭＳ Ｐゴシック" charset="-128"/>
              </a:rPr>
              <a:t>Light </a:t>
            </a:r>
            <a:r>
              <a:rPr lang="en-US" sz="2200" dirty="0" smtClean="0">
                <a:ea typeface="ＭＳ Ｐゴシック" charset="-128"/>
              </a:rPr>
              <a:t>weight, low power consumption, ease of exchange and </a:t>
            </a:r>
            <a:r>
              <a:rPr lang="en-US" sz="2200" dirty="0" smtClean="0">
                <a:ea typeface="ＭＳ Ｐゴシック" charset="-128"/>
              </a:rPr>
              <a:t>transport.</a:t>
            </a:r>
          </a:p>
          <a:p>
            <a:pPr marL="457200" lvl="1" indent="0" eaLnBrk="1" hangingPunct="1">
              <a:buNone/>
            </a:pPr>
            <a:r>
              <a:rPr lang="en-US" sz="2200" dirty="0" smtClean="0">
                <a:ea typeface="ＭＳ Ｐゴシック" charset="-128"/>
              </a:rPr>
              <a:t>3-</a:t>
            </a:r>
            <a:r>
              <a:rPr lang="en-US" sz="2200" dirty="0" smtClean="0">
                <a:ea typeface="ＭＳ Ｐゴシック" charset="-128"/>
              </a:rPr>
              <a:t>Declining </a:t>
            </a:r>
            <a:r>
              <a:rPr lang="en-US" sz="2200" dirty="0" smtClean="0">
                <a:ea typeface="ＭＳ Ｐゴシック" charset="-128"/>
              </a:rPr>
              <a:t>costs and increased capacities</a:t>
            </a:r>
          </a:p>
          <a:p>
            <a:pPr lvl="2" eaLnBrk="1" hangingPunct="1"/>
            <a:endParaRPr lang="en-US" sz="2200" dirty="0">
              <a:ea typeface="ＭＳ Ｐゴシック" charset="-128"/>
            </a:endParaRPr>
          </a:p>
        </p:txBody>
      </p:sp>
      <p:sp>
        <p:nvSpPr>
          <p:cNvPr id="798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47D05-1924-D84D-99B8-26AC9645338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" name="مربع نص 1"/>
          <p:cNvSpPr txBox="1"/>
          <p:nvPr/>
        </p:nvSpPr>
        <p:spPr>
          <a:xfrm>
            <a:off x="2916611" y="1485348"/>
            <a:ext cx="6117021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2" eaLnBrk="1" hangingPunct="1"/>
            <a:r>
              <a:rPr lang="en-US" sz="2000" dirty="0" smtClean="0">
                <a:solidFill>
                  <a:srgbClr val="FF0000"/>
                </a:solidFill>
              </a:rPr>
              <a:t>Disadvantages:</a:t>
            </a:r>
          </a:p>
          <a:p>
            <a:pPr lvl="2" eaLnBrk="1" hangingPunct="1"/>
            <a:r>
              <a:rPr lang="en-US" sz="2000" dirty="0" smtClean="0"/>
              <a:t>Sequential </a:t>
            </a:r>
            <a:r>
              <a:rPr lang="en-US" sz="2000" dirty="0"/>
              <a:t>access is demanding on </a:t>
            </a:r>
            <a:r>
              <a:rPr lang="en-US" sz="2000" dirty="0" smtClean="0"/>
              <a:t>tape</a:t>
            </a:r>
          </a:p>
          <a:p>
            <a:pPr lvl="2" eaLnBrk="1" hangingPunct="1"/>
            <a:r>
              <a:rPr lang="en-US" sz="2000" dirty="0" smtClean="0"/>
              <a:t>Transfer </a:t>
            </a:r>
            <a:r>
              <a:rPr lang="en-US" sz="2000" dirty="0"/>
              <a:t>of video to another device is time consuming</a:t>
            </a:r>
            <a:r>
              <a:rPr lang="en-US" sz="2000" dirty="0" smtClean="0"/>
              <a:t>.</a:t>
            </a:r>
          </a:p>
          <a:p>
            <a:pPr algn="r" rtl="1"/>
            <a:r>
              <a:rPr lang="ar-SA" sz="2000" dirty="0"/>
              <a:t>سلبيات:</a:t>
            </a:r>
          </a:p>
          <a:p>
            <a:pPr algn="r" rtl="1"/>
            <a:r>
              <a:rPr lang="ar-SA" sz="2000" dirty="0"/>
              <a:t>الوصول التسلسلي يطالب على الشريط</a:t>
            </a:r>
          </a:p>
          <a:p>
            <a:pPr algn="r" rtl="1"/>
            <a:r>
              <a:rPr lang="ar-SA" sz="2000" dirty="0"/>
              <a:t>نقل الفيديو إلى جهاز آخر يستغرق وقتًا طويلاً.</a:t>
            </a:r>
          </a:p>
          <a:p>
            <a:pPr lvl="2" eaLnBrk="1" hangingPunct="1"/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-315312" y="1485348"/>
            <a:ext cx="5533697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eaLnBrk="1" hangingPunct="1"/>
            <a:r>
              <a:rPr lang="en-US" sz="2000" dirty="0">
                <a:solidFill>
                  <a:srgbClr val="FF0000"/>
                </a:solidFill>
              </a:rPr>
              <a:t>Advantages: 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2000" dirty="0" smtClean="0"/>
              <a:t>Inexpensive </a:t>
            </a:r>
            <a:r>
              <a:rPr lang="en-US" sz="2000" dirty="0"/>
              <a:t>archive </a:t>
            </a:r>
            <a:r>
              <a:rPr lang="en-US" sz="2000" dirty="0" smtClean="0"/>
              <a:t>format</a:t>
            </a:r>
          </a:p>
          <a:p>
            <a:pPr lvl="1" eaLnBrk="1" hangingPunct="1"/>
            <a:r>
              <a:rPr lang="en-US" sz="2000" dirty="0" smtClean="0"/>
              <a:t>DV </a:t>
            </a:r>
            <a:r>
              <a:rPr lang="en-US" sz="2000" dirty="0"/>
              <a:t>and HDV formats 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are </a:t>
            </a:r>
            <a:r>
              <a:rPr lang="en-US" sz="2000" dirty="0"/>
              <a:t>well-established.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sz="2000" dirty="0"/>
          </a:p>
        </p:txBody>
      </p:sp>
      <p:sp>
        <p:nvSpPr>
          <p:cNvPr id="4" name="مستطيل 3"/>
          <p:cNvSpPr/>
          <p:nvPr/>
        </p:nvSpPr>
        <p:spPr>
          <a:xfrm>
            <a:off x="173421" y="2456795"/>
            <a:ext cx="88602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SA" sz="2000" dirty="0" smtClean="0"/>
              <a:t>مزايا</a:t>
            </a:r>
            <a:r>
              <a:rPr lang="ar-SA" sz="2000" dirty="0"/>
              <a:t>:</a:t>
            </a:r>
          </a:p>
          <a:p>
            <a:pPr algn="l"/>
            <a:r>
              <a:rPr lang="ar-SA" sz="2000" dirty="0"/>
              <a:t>تنسيق ارشيف رخيص</a:t>
            </a:r>
          </a:p>
          <a:p>
            <a:pPr algn="l"/>
            <a:r>
              <a:rPr lang="ar-SA" sz="2000" dirty="0"/>
              <a:t>تنسيقات </a:t>
            </a:r>
            <a:r>
              <a:rPr lang="en-US" sz="2000" dirty="0"/>
              <a:t>DV </a:t>
            </a:r>
            <a:r>
              <a:rPr lang="ar-SA" sz="2000" dirty="0"/>
              <a:t>و </a:t>
            </a:r>
            <a:r>
              <a:rPr lang="en-US" sz="2000" dirty="0"/>
              <a:t>HDV </a:t>
            </a:r>
            <a:r>
              <a:rPr lang="ar-SA" sz="2000" dirty="0"/>
              <a:t>راسخة.</a:t>
            </a:r>
          </a:p>
          <a:p>
            <a:pPr algn="r" rtl="1"/>
            <a:endParaRPr lang="ar-SA" sz="2000" dirty="0" smtClean="0"/>
          </a:p>
          <a:p>
            <a:pPr algn="r" rtl="1"/>
            <a:endParaRPr lang="ar-SA" sz="2000" dirty="0"/>
          </a:p>
          <a:p>
            <a:pPr algn="r" rtl="1"/>
            <a:endParaRPr lang="ar-SA" sz="2000" dirty="0" smtClean="0"/>
          </a:p>
          <a:p>
            <a:pPr algn="r" rtl="1"/>
            <a:endParaRPr lang="ar-SA" sz="2000" dirty="0"/>
          </a:p>
          <a:p>
            <a:pPr algn="r" rtl="1"/>
            <a:endParaRPr lang="ar-SA" sz="2000" dirty="0" smtClean="0"/>
          </a:p>
          <a:p>
            <a:pPr algn="r" rtl="1"/>
            <a:endParaRPr lang="ar-SA" sz="2000" dirty="0"/>
          </a:p>
          <a:p>
            <a:pPr algn="r" rtl="1"/>
            <a:r>
              <a:rPr lang="ar-SA" sz="2000" dirty="0" smtClean="0"/>
              <a:t>الوسائط </a:t>
            </a:r>
            <a:r>
              <a:rPr lang="ar-SA" sz="2000" dirty="0"/>
              <a:t>البصرية ووسائل الإعلام الصلبة</a:t>
            </a:r>
          </a:p>
          <a:p>
            <a:pPr algn="r" rtl="1"/>
            <a:r>
              <a:rPr lang="ar-SA" sz="2000" dirty="0"/>
              <a:t>1-الوصول العشوائي إلى الفيديو</a:t>
            </a:r>
          </a:p>
          <a:p>
            <a:pPr algn="r" rtl="1"/>
            <a:r>
              <a:rPr lang="ar-SA" sz="2000" dirty="0"/>
              <a:t>2-نقل سريع من الكاميرا</a:t>
            </a:r>
          </a:p>
          <a:p>
            <a:pPr algn="r" rtl="1"/>
            <a:r>
              <a:rPr lang="ar-SA" sz="2000" dirty="0"/>
              <a:t>3 - الوزن الخفيف ، استهلاك منخفض للطاقة ، سهولة التبادل والنقل.</a:t>
            </a:r>
          </a:p>
          <a:p>
            <a:pPr algn="r" rtl="1"/>
            <a:r>
              <a:rPr lang="ar-SA" sz="2000" dirty="0"/>
              <a:t>3 - انخفاض التكاليف وزيادة القدرات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614855" y="-303486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>
                <a:solidFill>
                  <a:srgbClr val="FF0000"/>
                </a:solidFill>
              </a:rPr>
              <a:t>Digital  Video Camera Considerations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876" name="Rectangle 3"/>
          <p:cNvSpPr>
            <a:spLocks noGrp="1" noChangeArrowheads="1"/>
          </p:cNvSpPr>
          <p:nvPr>
            <p:ph idx="1"/>
          </p:nvPr>
        </p:nvSpPr>
        <p:spPr>
          <a:xfrm>
            <a:off x="0" y="562961"/>
            <a:ext cx="8763000" cy="45307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b="1" dirty="0"/>
              <a:t>File format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Source video footage should be captured at highest resolution possible and not be highly compressed.</a:t>
            </a:r>
          </a:p>
          <a:p>
            <a:pPr lvl="1" eaLnBrk="1" hangingPunct="1"/>
            <a:r>
              <a:rPr lang="en-US" b="1" dirty="0">
                <a:ea typeface="ＭＳ Ｐゴシック" charset="-128"/>
              </a:rPr>
              <a:t>DV format:</a:t>
            </a:r>
          </a:p>
          <a:p>
            <a:pPr marL="857250" lvl="2" indent="55563" eaLnBrk="1" hangingPunct="1"/>
            <a:r>
              <a:rPr lang="en-US" dirty="0">
                <a:ea typeface="ＭＳ Ｐゴシック" charset="-128"/>
              </a:rPr>
              <a:t>Limits compression to 5:1</a:t>
            </a:r>
          </a:p>
          <a:p>
            <a:pPr marL="857250" lvl="2" indent="55563" eaLnBrk="1" hangingPunct="1"/>
            <a:r>
              <a:rPr lang="en-US" dirty="0">
                <a:ea typeface="ＭＳ Ｐゴシック" charset="-128"/>
              </a:rPr>
              <a:t>Has relatively high resolution</a:t>
            </a:r>
          </a:p>
          <a:p>
            <a:pPr marL="857250" lvl="2" indent="55563" eaLnBrk="1" hangingPunct="1"/>
            <a:r>
              <a:rPr lang="en-US" dirty="0">
                <a:ea typeface="ＭＳ Ｐゴシック" charset="-128"/>
              </a:rPr>
              <a:t>Uses M-JPEG compression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marL="457200" lvl="1" indent="55563" eaLnBrk="1" hangingPunct="1"/>
            <a:r>
              <a:rPr lang="en-US" b="1" dirty="0" smtClean="0">
                <a:ea typeface="ＭＳ Ｐゴシック" charset="-128"/>
              </a:rPr>
              <a:t>HD &amp; 3D format:</a:t>
            </a:r>
          </a:p>
          <a:p>
            <a:pPr marL="857250" lvl="2" indent="55563" eaLnBrk="1" hangingPunct="1"/>
            <a:r>
              <a:rPr lang="en-US" dirty="0" smtClean="0">
                <a:ea typeface="ＭＳ Ｐゴシック" charset="-128"/>
              </a:rPr>
              <a:t>New formats are emerging.</a:t>
            </a:r>
          </a:p>
          <a:p>
            <a:pPr marL="857250" lvl="2" indent="55563" eaLnBrk="1" hangingPunct="1"/>
            <a:r>
              <a:rPr lang="en-US" dirty="0" smtClean="0">
                <a:ea typeface="ＭＳ Ｐゴシック" charset="-128"/>
              </a:rPr>
              <a:t>HD formats can increase processor demand during editing if using inter-frame compression.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798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747D05-1924-D84D-99B8-26AC9645338F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0" y="1672802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تنسيق الملف</a:t>
            </a:r>
          </a:p>
          <a:p>
            <a:pPr algn="r" rtl="1"/>
            <a:r>
              <a:rPr lang="ar-SA" sz="2000" dirty="0"/>
              <a:t>يجب التقاط لقطات الفيديو المصدر بأعلى </a:t>
            </a:r>
            <a:r>
              <a:rPr lang="ar-SA" sz="2000" dirty="0" smtClean="0"/>
              <a:t>دقة</a:t>
            </a:r>
          </a:p>
          <a:p>
            <a:pPr algn="r" rtl="1"/>
            <a:r>
              <a:rPr lang="ar-SA" sz="2000" dirty="0" smtClean="0"/>
              <a:t> </a:t>
            </a:r>
            <a:r>
              <a:rPr lang="ar-SA" sz="2000" dirty="0"/>
              <a:t>ممكنة وعدم ضغطها بشكل كبير.</a:t>
            </a:r>
          </a:p>
          <a:p>
            <a:pPr algn="r" rtl="1"/>
            <a:r>
              <a:rPr lang="ar-SA" sz="2000" dirty="0"/>
              <a:t>تنسيق </a:t>
            </a:r>
            <a:r>
              <a:rPr lang="en-US" sz="2000" dirty="0"/>
              <a:t>DV:</a:t>
            </a:r>
          </a:p>
          <a:p>
            <a:pPr algn="r" rtl="1"/>
            <a:r>
              <a:rPr lang="ar-SA" sz="2000" dirty="0"/>
              <a:t>حدود ضغط إلى 5: </a:t>
            </a:r>
            <a:r>
              <a:rPr lang="ar-SA" sz="2000" dirty="0" smtClean="0"/>
              <a:t>1 -   لديها </a:t>
            </a:r>
            <a:r>
              <a:rPr lang="ar-SA" sz="2000" dirty="0"/>
              <a:t>دقة عالية نسبيا</a:t>
            </a:r>
          </a:p>
          <a:p>
            <a:pPr algn="r" rtl="1"/>
            <a:r>
              <a:rPr lang="ar-SA" sz="2000" dirty="0"/>
              <a:t>يستخدم ضغط </a:t>
            </a:r>
            <a:r>
              <a:rPr lang="en-US" sz="2000" dirty="0" smtClean="0"/>
              <a:t>M-JPEG.</a:t>
            </a:r>
            <a:endParaRPr lang="ar-SA" sz="2000" dirty="0" smtClean="0"/>
          </a:p>
          <a:p>
            <a:pPr algn="r" rtl="1"/>
            <a:endParaRPr lang="ar-SA" sz="2000" dirty="0"/>
          </a:p>
          <a:p>
            <a:pPr algn="r" rtl="1"/>
            <a:endParaRPr lang="ar-SA" sz="2000" dirty="0" smtClean="0"/>
          </a:p>
          <a:p>
            <a:pPr algn="r" rtl="1"/>
            <a:endParaRPr lang="ar-SA" sz="2000" dirty="0"/>
          </a:p>
          <a:p>
            <a:pPr algn="r" rtl="1"/>
            <a:endParaRPr lang="ar-SA" sz="2000" dirty="0" smtClean="0"/>
          </a:p>
          <a:p>
            <a:pPr algn="r" rtl="1"/>
            <a:endParaRPr lang="en-US" sz="2000" dirty="0" smtClean="0"/>
          </a:p>
          <a:p>
            <a:pPr algn="r" rtl="1"/>
            <a:r>
              <a:rPr lang="ar-SA" sz="2000" dirty="0" smtClean="0"/>
              <a:t>شكل </a:t>
            </a:r>
            <a:r>
              <a:rPr lang="en-US" sz="2000" dirty="0" smtClean="0"/>
              <a:t>HD </a:t>
            </a:r>
            <a:r>
              <a:rPr lang="ar-SA" sz="2000" dirty="0" smtClean="0"/>
              <a:t>و 3</a:t>
            </a:r>
            <a:r>
              <a:rPr lang="en-US" sz="2000" dirty="0" smtClean="0"/>
              <a:t>    -  D:</a:t>
            </a:r>
            <a:r>
              <a:rPr lang="ar-SA" sz="2000" dirty="0" smtClean="0"/>
              <a:t>تنسيقات </a:t>
            </a:r>
            <a:r>
              <a:rPr lang="ar-SA" sz="2000" dirty="0"/>
              <a:t>جديدة آخذة في الظهور.</a:t>
            </a:r>
          </a:p>
          <a:p>
            <a:pPr algn="r" rtl="1"/>
            <a:r>
              <a:rPr lang="ar-SA" sz="2000" dirty="0"/>
              <a:t>يمكن أن تؤدي تنسيقات </a:t>
            </a:r>
            <a:r>
              <a:rPr lang="en-US" sz="2000" dirty="0"/>
              <a:t>HD </a:t>
            </a:r>
            <a:r>
              <a:rPr lang="ar-SA" sz="2000" dirty="0"/>
              <a:t>إلى زيادة طلب المعالج أثناء التحرير في حالة استخدام الضغط بين الإطارات.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5401534" y="596858"/>
            <a:ext cx="3196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اعتبارات كاميرا الفيديو الرقمية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472965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Shooting Basics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924" name="Rectangle 3"/>
          <p:cNvSpPr>
            <a:spLocks noGrp="1" noChangeArrowheads="1"/>
          </p:cNvSpPr>
          <p:nvPr>
            <p:ph idx="1"/>
          </p:nvPr>
        </p:nvSpPr>
        <p:spPr>
          <a:xfrm>
            <a:off x="0" y="1252538"/>
            <a:ext cx="9144000" cy="4530725"/>
          </a:xfrm>
        </p:spPr>
        <p:txBody>
          <a:bodyPr/>
          <a:lstStyle/>
          <a:p>
            <a:pPr eaLnBrk="1" hangingPunct="1"/>
            <a:r>
              <a:rPr lang="en-US" b="1" dirty="0"/>
              <a:t>Framing a Shot</a:t>
            </a:r>
          </a:p>
          <a:p>
            <a:pPr lvl="1" eaLnBrk="1" hangingPunct="1"/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Rule of thirds</a:t>
            </a:r>
            <a:r>
              <a:rPr lang="en-US" dirty="0">
                <a:ea typeface="ＭＳ Ｐゴシック" charset="-128"/>
              </a:rPr>
              <a:t>—widely embraced guideline for framing a video shot.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Preserves its interest.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Meaningfully relates it to action taking place.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Helps ensure adequate side and headroom.</a:t>
            </a:r>
          </a:p>
        </p:txBody>
      </p:sp>
      <p:sp>
        <p:nvSpPr>
          <p:cNvPr id="819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BDD53D-EEEA-1B4E-BCD3-86C1BC0CD49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41890" y="3840144"/>
            <a:ext cx="88917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تأطير لقطة</a:t>
            </a:r>
          </a:p>
          <a:p>
            <a:pPr algn="r" rtl="1"/>
            <a:r>
              <a:rPr lang="ar-SA" dirty="0"/>
              <a:t>قاعدة الثلث - قاعدة إرشادية على نطاق واسع لتأطير مقطع فيديو.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يحافظ على اهتمامها.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ترتبط بشكل هادف مع العمل الجاري.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يساعد على ضمان الجانب الكافي والمساحة الكافية.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>
          <a:xfrm>
            <a:off x="409903" y="-25224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Shooting Basics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972" name="Rectangle 3"/>
          <p:cNvSpPr>
            <a:spLocks noGrp="1" noChangeArrowheads="1"/>
          </p:cNvSpPr>
          <p:nvPr>
            <p:ph idx="1"/>
          </p:nvPr>
        </p:nvSpPr>
        <p:spPr>
          <a:xfrm>
            <a:off x="220717" y="827689"/>
            <a:ext cx="8702566" cy="4525963"/>
          </a:xfrm>
        </p:spPr>
        <p:txBody>
          <a:bodyPr/>
          <a:lstStyle/>
          <a:p>
            <a:pPr eaLnBrk="1" hangingPunct="1"/>
            <a:r>
              <a:rPr lang="en-US" b="1" dirty="0"/>
              <a:t>Minimize camera motion.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Use tripod or steady surface to support camera.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Keep the camera still at all times.</a:t>
            </a:r>
          </a:p>
          <a:p>
            <a:pPr eaLnBrk="1" hangingPunct="1"/>
            <a:r>
              <a:rPr lang="en-US" b="1" dirty="0"/>
              <a:t>Camera controls for generating motion: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Pan—moving side to side.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Zoom—enlarge camera lens.</a:t>
            </a:r>
          </a:p>
          <a:p>
            <a:pPr lvl="1" eaLnBrk="1" hangingPunct="1">
              <a:buFont typeface="Wingdings" charset="2"/>
              <a:buNone/>
            </a:pPr>
            <a:endParaRPr lang="en-US" dirty="0">
              <a:ea typeface="ＭＳ Ｐゴシック" charset="-128"/>
            </a:endParaRPr>
          </a:p>
          <a:p>
            <a:pPr eaLnBrk="1" hangingPunct="1"/>
            <a:endParaRPr lang="en-US" dirty="0"/>
          </a:p>
        </p:txBody>
      </p:sp>
      <p:sp>
        <p:nvSpPr>
          <p:cNvPr id="839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19CC2-9E9A-F647-91A7-B6BCC6199E4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930166" y="4166701"/>
            <a:ext cx="8213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تقليل حركة الكاميرا.</a:t>
            </a:r>
          </a:p>
          <a:p>
            <a:pPr algn="r" rtl="1"/>
            <a:r>
              <a:rPr lang="ar-SA" dirty="0"/>
              <a:t>استخدام </a:t>
            </a:r>
            <a:r>
              <a:rPr lang="ar-SA" dirty="0" err="1"/>
              <a:t>ترايبود</a:t>
            </a:r>
            <a:r>
              <a:rPr lang="ar-SA" dirty="0"/>
              <a:t> أو سطح ثابت لدعم الكاميرا.</a:t>
            </a:r>
          </a:p>
          <a:p>
            <a:pPr algn="r" rtl="1"/>
            <a:r>
              <a:rPr lang="ar-SA" dirty="0"/>
              <a:t>حافظ على بقاء الكاميرا في جميع الأوقات.</a:t>
            </a:r>
          </a:p>
          <a:p>
            <a:pPr algn="r" rtl="1"/>
            <a:r>
              <a:rPr lang="ar-SA" b="1" dirty="0"/>
              <a:t>ضوابط الكاميرا لتوليد الحركة:</a:t>
            </a:r>
          </a:p>
          <a:p>
            <a:pPr algn="r" rtl="1"/>
            <a:r>
              <a:rPr lang="ar-SA" dirty="0"/>
              <a:t>عموم - تتحرك جنبًا إلى جنب.</a:t>
            </a:r>
          </a:p>
          <a:p>
            <a:pPr algn="r" rtl="1"/>
            <a:r>
              <a:rPr lang="ar-SA" dirty="0"/>
              <a:t>تكبير - تكبير عدسة الكاميرا.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488731" y="-37837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Shooting Basics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6020" name="Rectangle 3"/>
          <p:cNvSpPr>
            <a:spLocks noGrp="1" noChangeArrowheads="1"/>
          </p:cNvSpPr>
          <p:nvPr>
            <p:ph idx="1"/>
          </p:nvPr>
        </p:nvSpPr>
        <p:spPr>
          <a:xfrm>
            <a:off x="-141890" y="559677"/>
            <a:ext cx="9144000" cy="45259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/>
              <a:t>Take care of time code.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Format of </a:t>
            </a:r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hours, minutes, seconds, frames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Time code becomes the frame address.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Editing software uses time code for splits, trims, transitions.</a:t>
            </a:r>
          </a:p>
          <a:p>
            <a:pPr lvl="1" eaLnBrk="1" hangingPunct="1"/>
            <a:r>
              <a:rPr lang="en-US" b="1" dirty="0">
                <a:ea typeface="ＭＳ Ｐゴシック" charset="-128"/>
              </a:rPr>
              <a:t>Camera records the code but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Code can be lost if user shifts to VCR mode to view video and advances to new location to continue shooting.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Look for camera's "End Search" control to restart code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Less significant using optical &amp; solid state recording formats.</a:t>
            </a:r>
          </a:p>
          <a:p>
            <a:pPr eaLnBrk="1" hangingPunct="1"/>
            <a:endParaRPr lang="en-US" dirty="0"/>
          </a:p>
        </p:txBody>
      </p:sp>
      <p:sp>
        <p:nvSpPr>
          <p:cNvPr id="2" name="مستطيل 1"/>
          <p:cNvSpPr/>
          <p:nvPr/>
        </p:nvSpPr>
        <p:spPr>
          <a:xfrm>
            <a:off x="409901" y="4575939"/>
            <a:ext cx="86552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1800" dirty="0"/>
              <a:t>رعاية رمز الوقت.</a:t>
            </a:r>
          </a:p>
          <a:p>
            <a:pPr algn="r" rtl="1"/>
            <a:r>
              <a:rPr lang="ar-SA" sz="1800" dirty="0"/>
              <a:t>تنسيق الساعات والدقائق والثواني والإطارات.</a:t>
            </a:r>
          </a:p>
          <a:p>
            <a:pPr algn="r" rtl="1"/>
            <a:r>
              <a:rPr lang="ar-SA" sz="1800" dirty="0"/>
              <a:t>يصبح رمز الوقت عنوان الإطار.</a:t>
            </a:r>
          </a:p>
          <a:p>
            <a:pPr algn="r" rtl="1"/>
            <a:r>
              <a:rPr lang="ar-SA" sz="1800" dirty="0"/>
              <a:t>يستخدم برنامج التحرير رمزًا زمنيًا للانقسامات والتشكيلات والمراحل الانتقالية.</a:t>
            </a:r>
          </a:p>
          <a:p>
            <a:pPr algn="r" rtl="1"/>
            <a:r>
              <a:rPr lang="ar-SA" sz="1800" dirty="0"/>
              <a:t>الكاميرا تسجل الرمز ولكن</a:t>
            </a:r>
          </a:p>
          <a:p>
            <a:pPr algn="r" rtl="1"/>
            <a:r>
              <a:rPr lang="ar-SA" sz="1800" dirty="0"/>
              <a:t>يمكن فقد الرمز إذا انتقل المستخدم إلى وضع </a:t>
            </a:r>
            <a:r>
              <a:rPr lang="en-US" sz="1800" dirty="0"/>
              <a:t>VCR </a:t>
            </a:r>
            <a:r>
              <a:rPr lang="ar-SA" sz="1800" dirty="0"/>
              <a:t>لعرض الفيديو والسلف إلى موقع جديد لمواصلة التصوير.</a:t>
            </a:r>
          </a:p>
          <a:p>
            <a:pPr algn="r" rtl="1"/>
            <a:r>
              <a:rPr lang="ar-SA" sz="1800" dirty="0"/>
              <a:t>ابحث عن عنصر التحكم "إنهاء البحث" الخاص بالكاميرا لإعادة تشغيل التعليمات البرمجية.</a:t>
            </a:r>
          </a:p>
          <a:p>
            <a:pPr algn="r" rtl="1"/>
            <a:r>
              <a:rPr lang="ar-SA" sz="1800" dirty="0"/>
              <a:t>أقل أهمية باستخدام تنسيقات التسجيل البصرية والصلبة.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8256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Shooting Basics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8068" name="Rectangle 3"/>
          <p:cNvSpPr>
            <a:spLocks noGrp="1" noChangeArrowheads="1"/>
          </p:cNvSpPr>
          <p:nvPr>
            <p:ph idx="1"/>
          </p:nvPr>
        </p:nvSpPr>
        <p:spPr>
          <a:xfrm>
            <a:off x="0" y="748862"/>
            <a:ext cx="91440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Get the right shots.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Source video needs to cover all the important elements of the subject.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Videographer can use a variety of shots to tell the story.</a:t>
            </a:r>
          </a:p>
          <a:p>
            <a:pPr lvl="1"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/>
          </a:p>
        </p:txBody>
      </p:sp>
      <p:sp>
        <p:nvSpPr>
          <p:cNvPr id="880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939A73-16F9-D744-B95F-7A6F9840EC01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120849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38776"/>
              </p:ext>
            </p:extLst>
          </p:nvPr>
        </p:nvGraphicFramePr>
        <p:xfrm>
          <a:off x="842963" y="3917950"/>
          <a:ext cx="6858000" cy="4507992"/>
        </p:xfrm>
        <a:graphic>
          <a:graphicData uri="http://schemas.openxmlformats.org/drawingml/2006/table">
            <a:tbl>
              <a:tblPr/>
              <a:tblGrid>
                <a:gridCol w="6093865"/>
                <a:gridCol w="764135"/>
              </a:tblGrid>
              <a:tr h="2798160">
                <a:tc>
                  <a:txBody>
                    <a:bodyPr/>
                    <a:lstStyle/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Close up shot (CU)</a:t>
                      </a: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Medium shot (MS)</a:t>
                      </a: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Wide shot (WS)</a:t>
                      </a: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Establishing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shot</a:t>
                      </a: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Cutaway</a:t>
                      </a: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Point of view shot</a:t>
                      </a: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Reverse angle shot</a:t>
                      </a: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Over-the-shoulder shot</a:t>
                      </a: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228600" marR="0" lvl="2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Char char="l"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مستطيل 1"/>
          <p:cNvSpPr/>
          <p:nvPr/>
        </p:nvSpPr>
        <p:spPr>
          <a:xfrm>
            <a:off x="268014" y="2727518"/>
            <a:ext cx="88759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احصل على اللقطات الصحيحة.</a:t>
            </a:r>
          </a:p>
          <a:p>
            <a:pPr algn="r" rtl="1"/>
            <a:r>
              <a:rPr lang="ar-SA" dirty="0"/>
              <a:t>يجب أن يغطي الفيديو المصدر جميع العناصر المهمة للموضوع.</a:t>
            </a:r>
          </a:p>
          <a:p>
            <a:pPr algn="r" rtl="1"/>
            <a:r>
              <a:rPr lang="ar-SA" dirty="0"/>
              <a:t>يستطيع مصور الفيديو استخدام مجموعة متنوعة من اللقطات لإخبار القصة.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4572000" y="381101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ar-SA" sz="2000" dirty="0" smtClean="0"/>
              <a:t>لقطة </a:t>
            </a:r>
            <a:r>
              <a:rPr lang="ar-SA" sz="2000" dirty="0"/>
              <a:t>مقربة (</a:t>
            </a:r>
            <a:r>
              <a:rPr lang="en-US" sz="2000" dirty="0"/>
              <a:t>CU)</a:t>
            </a:r>
          </a:p>
          <a:p>
            <a:pPr rtl="1"/>
            <a:r>
              <a:rPr lang="ar-SA" sz="2000" dirty="0"/>
              <a:t>لقطة متوسطة (</a:t>
            </a:r>
            <a:r>
              <a:rPr lang="en-US" sz="2000" dirty="0"/>
              <a:t>MS)</a:t>
            </a:r>
          </a:p>
          <a:p>
            <a:pPr rtl="1"/>
            <a:r>
              <a:rPr lang="ar-SA" sz="2000" dirty="0"/>
              <a:t>لقطة عريضة (</a:t>
            </a:r>
            <a:r>
              <a:rPr lang="en-US" sz="2000" dirty="0"/>
              <a:t>WS)</a:t>
            </a:r>
          </a:p>
          <a:p>
            <a:pPr rtl="1"/>
            <a:r>
              <a:rPr lang="ar-SA" sz="2000" dirty="0"/>
              <a:t>إنشاء لقطة</a:t>
            </a:r>
          </a:p>
          <a:p>
            <a:pPr rtl="1"/>
            <a:r>
              <a:rPr lang="ar-SA" sz="2000" dirty="0"/>
              <a:t>اعتراضية</a:t>
            </a:r>
          </a:p>
          <a:p>
            <a:pPr rtl="1"/>
            <a:r>
              <a:rPr lang="ar-SA" sz="2000" dirty="0"/>
              <a:t>وجهة نظر النار</a:t>
            </a:r>
          </a:p>
          <a:p>
            <a:pPr rtl="1"/>
            <a:r>
              <a:rPr lang="ar-SA" sz="2000" dirty="0"/>
              <a:t>عكس زاوية النار</a:t>
            </a:r>
          </a:p>
          <a:p>
            <a:pPr rtl="1"/>
            <a:r>
              <a:rPr lang="ar-SA" sz="2000" dirty="0"/>
              <a:t>لقطة فوق الكتف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394137" y="-236483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Step Two: Editing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0116" name="Rectangle 3"/>
          <p:cNvSpPr>
            <a:spLocks noGrp="1" noChangeArrowheads="1"/>
          </p:cNvSpPr>
          <p:nvPr>
            <p:ph idx="1"/>
          </p:nvPr>
        </p:nvSpPr>
        <p:spPr>
          <a:xfrm>
            <a:off x="-47304" y="810665"/>
            <a:ext cx="8954814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Editing software options: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Consumer packages.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Prosumer applications.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Specialized video and film production.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Features include: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Capture video from external source.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Arrange separate video clips.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Split and trim clips.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Add transitions and special effects.</a:t>
            </a:r>
          </a:p>
        </p:txBody>
      </p:sp>
      <p:sp>
        <p:nvSpPr>
          <p:cNvPr id="901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214C75-B2E8-9F40-9EFD-5F1C5332174C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2963917" y="853737"/>
            <a:ext cx="61800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 dirty="0"/>
              <a:t>تحرير خيارات البرامج:</a:t>
            </a:r>
          </a:p>
          <a:p>
            <a:pPr algn="r" rtl="1"/>
            <a:r>
              <a:rPr lang="ar-SA" dirty="0"/>
              <a:t>حزم المستهلك.</a:t>
            </a:r>
          </a:p>
          <a:p>
            <a:pPr algn="r" rtl="1"/>
            <a:r>
              <a:rPr lang="ar-SA" dirty="0"/>
              <a:t>تطبيقات </a:t>
            </a:r>
            <a:r>
              <a:rPr lang="en-US" dirty="0"/>
              <a:t>Prosumer.</a:t>
            </a:r>
          </a:p>
          <a:p>
            <a:pPr algn="r" rtl="1"/>
            <a:r>
              <a:rPr lang="ar-SA" dirty="0"/>
              <a:t>إنتاج الفيديو والأفلام المتخصصة.</a:t>
            </a:r>
          </a:p>
          <a:p>
            <a:pPr algn="r" rtl="1"/>
            <a:r>
              <a:rPr lang="ar-SA" b="1" dirty="0"/>
              <a:t>وتشمل الميزات:</a:t>
            </a:r>
          </a:p>
          <a:p>
            <a:pPr algn="r" rtl="1"/>
            <a:r>
              <a:rPr lang="ar-SA" dirty="0"/>
              <a:t>التقاط الفيديو من مصدر خارجي.</a:t>
            </a:r>
          </a:p>
          <a:p>
            <a:pPr algn="r" rtl="1"/>
            <a:r>
              <a:rPr lang="ar-SA" dirty="0"/>
              <a:t>ترتيب مقاطع فيديو منفصلة.</a:t>
            </a:r>
          </a:p>
          <a:p>
            <a:pPr algn="r" rtl="1"/>
            <a:r>
              <a:rPr lang="ar-SA" dirty="0"/>
              <a:t>مقاطع انقسام وتقليم.</a:t>
            </a:r>
          </a:p>
          <a:p>
            <a:pPr algn="r" rtl="1"/>
            <a:r>
              <a:rPr lang="ar-SA" dirty="0"/>
              <a:t>إضافة التحولات والمؤثرات الخاصة.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488730" y="-29954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Capture/Importing Video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2164" name="Rectangle 3"/>
          <p:cNvSpPr>
            <a:spLocks noGrp="1" noChangeArrowheads="1"/>
          </p:cNvSpPr>
          <p:nvPr>
            <p:ph idx="1"/>
          </p:nvPr>
        </p:nvSpPr>
        <p:spPr>
          <a:xfrm>
            <a:off x="0" y="556282"/>
            <a:ext cx="8825350" cy="45307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Transfer video from camera to computer </a:t>
            </a:r>
            <a:r>
              <a:rPr lang="en-US" dirty="0" smtClean="0"/>
              <a:t>through USB, FireWire, or Thunderbolt </a:t>
            </a:r>
            <a:r>
              <a:rPr lang="en-US" dirty="0"/>
              <a:t>connection.</a:t>
            </a:r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Transfer includes: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Video images &amp; audio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Time Code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Date Stamp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Scene Detection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Geotagging</a:t>
            </a:r>
            <a:r>
              <a:rPr lang="en-US" dirty="0" smtClean="0">
                <a:ea typeface="ＭＳ Ｐゴシック" charset="-128"/>
              </a:rPr>
              <a:t> </a:t>
            </a:r>
          </a:p>
          <a:p>
            <a:pPr eaLnBrk="1" hangingPunct="1"/>
            <a:r>
              <a:rPr lang="en-US" dirty="0" smtClean="0"/>
              <a:t>Editing software can use changes in data to identify different recording sessions.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0" y="510148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نقل الفيديو من الكاميرا إلى الكمبيوتر من خلال </a:t>
            </a:r>
            <a:r>
              <a:rPr lang="en-US" sz="2000" dirty="0"/>
              <a:t>USB </a:t>
            </a:r>
            <a:r>
              <a:rPr lang="ar-SA" sz="2000" dirty="0"/>
              <a:t>أو </a:t>
            </a:r>
            <a:r>
              <a:rPr lang="en-US" sz="2000" dirty="0"/>
              <a:t>FireWire </a:t>
            </a:r>
            <a:r>
              <a:rPr lang="ar-SA" sz="2000" dirty="0"/>
              <a:t>أو اتصال </a:t>
            </a:r>
            <a:r>
              <a:rPr lang="en-US" sz="2000" dirty="0"/>
              <a:t>Thunderbolt.</a:t>
            </a:r>
          </a:p>
          <a:p>
            <a:pPr algn="r" rtl="1"/>
            <a:r>
              <a:rPr lang="ar-SA" sz="2000" dirty="0"/>
              <a:t>يشمل النقل:</a:t>
            </a:r>
          </a:p>
          <a:p>
            <a:pPr algn="r" rtl="1"/>
            <a:r>
              <a:rPr lang="ar-SA" sz="2000" dirty="0"/>
              <a:t>صور الفيديو </a:t>
            </a:r>
            <a:r>
              <a:rPr lang="ar-SA" sz="2000" dirty="0" smtClean="0"/>
              <a:t>والصوت -رمز الوقت  - ملصق التاريخ - اكتشاف المشهد - تحديد </a:t>
            </a:r>
            <a:r>
              <a:rPr lang="ar-SA" sz="2000" dirty="0"/>
              <a:t>الموقع الجغرافي</a:t>
            </a:r>
          </a:p>
          <a:p>
            <a:pPr algn="r" rtl="1"/>
            <a:r>
              <a:rPr lang="ar-SA" sz="2000" dirty="0"/>
              <a:t>يمكن أن يستخدم برنامج التحرير تغييرات في البيانات لتحديد جلسات التسجيل المختلفة.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362607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Digital Video Challenges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>
          <a:xfrm>
            <a:off x="0" y="1016876"/>
            <a:ext cx="91440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75000"/>
              </a:lnSpc>
            </a:pPr>
            <a:r>
              <a:rPr lang="en-US" sz="3600" dirty="0">
                <a:solidFill>
                  <a:srgbClr val="FF0000"/>
                </a:solidFill>
              </a:rPr>
              <a:t>Large file sizes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75000"/>
              </a:lnSpc>
            </a:pPr>
            <a:r>
              <a:rPr lang="en-US" sz="3200" dirty="0" smtClean="0">
                <a:ea typeface="ＭＳ Ｐゴシック" charset="-128"/>
              </a:rPr>
              <a:t> Every </a:t>
            </a:r>
            <a:r>
              <a:rPr lang="en-US" sz="3200" dirty="0">
                <a:ea typeface="ＭＳ Ｐゴシック" charset="-128"/>
              </a:rPr>
              <a:t>second of uncompressed digital video requires 30MB of storage.</a:t>
            </a:r>
          </a:p>
          <a:p>
            <a:pPr eaLnBrk="1" hangingPunct="1">
              <a:lnSpc>
                <a:spcPct val="75000"/>
              </a:lnSpc>
            </a:pPr>
            <a:r>
              <a:rPr lang="en-US" sz="3600" dirty="0">
                <a:solidFill>
                  <a:srgbClr val="FF0000"/>
                </a:solidFill>
              </a:rPr>
              <a:t>Hardware performance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75000"/>
              </a:lnSpc>
            </a:pPr>
            <a:r>
              <a:rPr lang="en-US" sz="3200" dirty="0" smtClean="0">
                <a:ea typeface="ＭＳ Ｐゴシック" charset="-128"/>
              </a:rPr>
              <a:t> Computer </a:t>
            </a:r>
            <a:r>
              <a:rPr lang="en-US" sz="3200" dirty="0">
                <a:ea typeface="ＭＳ Ｐゴシック" charset="-128"/>
              </a:rPr>
              <a:t>processors, memory and bus size must deliver digital video to the screen  at full motion frame rates.</a:t>
            </a:r>
          </a:p>
          <a:p>
            <a:pPr eaLnBrk="1" hangingPunct="1">
              <a:lnSpc>
                <a:spcPct val="75000"/>
              </a:lnSpc>
            </a:pPr>
            <a:r>
              <a:rPr lang="en-US" sz="3600" dirty="0">
                <a:solidFill>
                  <a:srgbClr val="FF0000"/>
                </a:solidFill>
              </a:rPr>
              <a:t>Distribution methods</a:t>
            </a:r>
            <a:endParaRPr lang="en-US" sz="36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75000"/>
              </a:lnSpc>
            </a:pPr>
            <a:r>
              <a:rPr lang="en-US" sz="3200" dirty="0" smtClean="0">
                <a:ea typeface="ＭＳ Ｐゴシック" charset="-128"/>
              </a:rPr>
              <a:t> DVD </a:t>
            </a:r>
            <a:r>
              <a:rPr lang="en-US" sz="3200" dirty="0">
                <a:ea typeface="ＭＳ Ｐゴシック" charset="-128"/>
              </a:rPr>
              <a:t>players.</a:t>
            </a:r>
            <a:endParaRPr lang="en-US" sz="3200" dirty="0" smtClean="0">
              <a:ea typeface="ＭＳ Ｐゴシック" charset="-128"/>
            </a:endParaRPr>
          </a:p>
          <a:p>
            <a:pPr lvl="1" eaLnBrk="1" hangingPunct="1">
              <a:lnSpc>
                <a:spcPct val="75000"/>
              </a:lnSpc>
            </a:pPr>
            <a:r>
              <a:rPr lang="en-US" sz="3200" dirty="0" smtClean="0">
                <a:ea typeface="ＭＳ Ｐゴシック" charset="-128"/>
              </a:rPr>
              <a:t> High </a:t>
            </a:r>
            <a:r>
              <a:rPr lang="en-US" sz="3200" dirty="0">
                <a:ea typeface="ＭＳ Ｐゴシック" charset="-128"/>
              </a:rPr>
              <a:t>speed network bandwidth.</a:t>
            </a:r>
          </a:p>
        </p:txBody>
      </p:sp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-378371" y="5185779"/>
            <a:ext cx="9522372" cy="1924477"/>
          </a:xfrm>
          <a:noFill/>
        </p:spPr>
        <p:txBody>
          <a:bodyPr/>
          <a:lstStyle/>
          <a:p>
            <a:r>
              <a:rPr lang="ar-SA" sz="1800" dirty="0">
                <a:solidFill>
                  <a:schemeClr val="tx1"/>
                </a:solidFill>
              </a:rPr>
              <a:t>أحجام الملفات </a:t>
            </a:r>
            <a:r>
              <a:rPr lang="ar-SA" sz="1800" dirty="0" smtClean="0">
                <a:solidFill>
                  <a:schemeClr val="tx1"/>
                </a:solidFill>
              </a:rPr>
              <a:t>الكبيرة :</a:t>
            </a:r>
            <a:r>
              <a:rPr lang="ar-SA" sz="1800" dirty="0">
                <a:solidFill>
                  <a:schemeClr val="tx1"/>
                </a:solidFill>
              </a:rPr>
              <a:t>  يتطلب كل ثانية من الفيديو الرقمي غير المضغوط سعة تخزين تبلغ 30 ميغابايت.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أداء </a:t>
            </a:r>
            <a:r>
              <a:rPr lang="ar-SA" sz="1800" dirty="0" err="1" smtClean="0">
                <a:solidFill>
                  <a:schemeClr val="tx1"/>
                </a:solidFill>
              </a:rPr>
              <a:t>الأجهزة:يجب</a:t>
            </a:r>
            <a:r>
              <a:rPr lang="ar-SA" sz="1800" dirty="0" smtClean="0">
                <a:solidFill>
                  <a:schemeClr val="tx1"/>
                </a:solidFill>
              </a:rPr>
              <a:t> </a:t>
            </a:r>
            <a:r>
              <a:rPr lang="ar-SA" sz="1800" dirty="0">
                <a:solidFill>
                  <a:schemeClr val="tx1"/>
                </a:solidFill>
              </a:rPr>
              <a:t>أن تقدم معالجات الكمبيوتر والذاكرة وحجم الحافلة الفيديو الرقمي إلى الشاشة بمعدلات إطار الحركة الكاملة.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طرق </a:t>
            </a:r>
            <a:r>
              <a:rPr lang="ar-SA" sz="1800" dirty="0" smtClean="0">
                <a:solidFill>
                  <a:schemeClr val="tx1"/>
                </a:solidFill>
              </a:rPr>
              <a:t>التوزيع </a:t>
            </a:r>
            <a:r>
              <a:rPr lang="ar-SA" sz="1800" dirty="0">
                <a:solidFill>
                  <a:schemeClr val="tx1"/>
                </a:solidFill>
              </a:rPr>
              <a:t>  مشغل </a:t>
            </a:r>
            <a:r>
              <a:rPr lang="ar-SA" sz="1800" dirty="0" smtClean="0">
                <a:solidFill>
                  <a:schemeClr val="tx1"/>
                </a:solidFill>
              </a:rPr>
              <a:t>فيديو.   عرض </a:t>
            </a:r>
            <a:r>
              <a:rPr lang="ar-SA" sz="1800" dirty="0">
                <a:solidFill>
                  <a:schemeClr val="tx1"/>
                </a:solidFill>
              </a:rPr>
              <a:t>النطاق الترددي للشبكة عالية السرعة.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808483" y="3610084"/>
            <a:ext cx="433551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1600" dirty="0"/>
              <a:t>Digital video made possible by:</a:t>
            </a:r>
          </a:p>
          <a:p>
            <a:pPr>
              <a:buFontTx/>
              <a:buChar char="•"/>
            </a:pPr>
            <a:r>
              <a:rPr lang="en-US" sz="1600" dirty="0"/>
              <a:t>Compression algorithms</a:t>
            </a:r>
          </a:p>
          <a:p>
            <a:pPr>
              <a:buFontTx/>
              <a:buChar char="•"/>
            </a:pPr>
            <a:r>
              <a:rPr lang="en-US" sz="1600" dirty="0"/>
              <a:t>Fast computer hardware</a:t>
            </a:r>
          </a:p>
          <a:p>
            <a:pPr>
              <a:buFontTx/>
              <a:buChar char="•"/>
            </a:pPr>
            <a:r>
              <a:rPr lang="en-US" sz="1600" dirty="0"/>
              <a:t>DVD storage</a:t>
            </a:r>
          </a:p>
          <a:p>
            <a:pPr>
              <a:buFontTx/>
              <a:buChar char="•"/>
            </a:pPr>
            <a:r>
              <a:rPr lang="en-US" sz="1600" dirty="0"/>
              <a:t>Gigabit bandwidth.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731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Batch Capture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4212" name="Rectangle 3"/>
          <p:cNvSpPr>
            <a:spLocks noGrp="1" noChangeArrowheads="1"/>
          </p:cNvSpPr>
          <p:nvPr>
            <p:ph idx="1"/>
          </p:nvPr>
        </p:nvSpPr>
        <p:spPr>
          <a:xfrm>
            <a:off x="0" y="918040"/>
            <a:ext cx="9144000" cy="3318641"/>
          </a:xfrm>
        </p:spPr>
        <p:txBody>
          <a:bodyPr/>
          <a:lstStyle/>
          <a:p>
            <a:pPr eaLnBrk="1" hangingPunct="1"/>
            <a:r>
              <a:rPr lang="en-US" dirty="0"/>
              <a:t>Transfer only selected portions of a source tape.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Portions are pre-selected by "in" and "out" points.</a:t>
            </a:r>
          </a:p>
          <a:p>
            <a:pPr eaLnBrk="1" hangingPunct="1"/>
            <a:r>
              <a:rPr lang="en-US" dirty="0"/>
              <a:t>Editing software transfers only the marked video scenes to the computer's hard drive.</a:t>
            </a:r>
          </a:p>
          <a:p>
            <a:pPr eaLnBrk="1" hangingPunct="1"/>
            <a:r>
              <a:rPr lang="en-US" dirty="0"/>
              <a:t>Clips are labeled with names and time code in a library window.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</p:txBody>
      </p:sp>
      <p:sp>
        <p:nvSpPr>
          <p:cNvPr id="942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3A5FAF-3597-A04C-B16A-0E03E32E9911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315310" y="4236681"/>
            <a:ext cx="88286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نقل الأجزاء المحددة فقط من شريط مصدر.</a:t>
            </a:r>
          </a:p>
          <a:p>
            <a:pPr algn="r" rtl="1"/>
            <a:r>
              <a:rPr lang="ar-SA" dirty="0"/>
              <a:t>يتم تحديد الأجزاء مسبقًا بواسطة النقاط "</a:t>
            </a:r>
            <a:r>
              <a:rPr lang="en-US" dirty="0"/>
              <a:t>in" </a:t>
            </a:r>
            <a:r>
              <a:rPr lang="ar-SA" dirty="0"/>
              <a:t>و "</a:t>
            </a:r>
            <a:r>
              <a:rPr lang="en-US" dirty="0"/>
              <a:t>out".</a:t>
            </a:r>
          </a:p>
          <a:p>
            <a:pPr algn="r" rtl="1"/>
            <a:r>
              <a:rPr lang="ar-SA" dirty="0"/>
              <a:t>يقوم برنامج التحرير بتحويل مشاهد الفيديو التي تم تعليمها فقط إلى محرك الأقراص الثابتة بجهاز الكمبيوتر.</a:t>
            </a:r>
          </a:p>
          <a:p>
            <a:pPr algn="r" rtl="1"/>
            <a:r>
              <a:rPr lang="ar-SA" dirty="0"/>
              <a:t>يتم تصنيف المقاطع بأسماء وكود الوقت في نافذة المكتبة.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8918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Basic Video Editing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6260" name="Rectangle 3"/>
          <p:cNvSpPr>
            <a:spLocks noGrp="1" noChangeArrowheads="1"/>
          </p:cNvSpPr>
          <p:nvPr>
            <p:ph idx="1"/>
          </p:nvPr>
        </p:nvSpPr>
        <p:spPr>
          <a:xfrm>
            <a:off x="0" y="985345"/>
            <a:ext cx="91440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Captured clips are </a:t>
            </a:r>
            <a:r>
              <a:rPr lang="en-US" dirty="0">
                <a:solidFill>
                  <a:srgbClr val="FF5A14"/>
                </a:solidFill>
              </a:rPr>
              <a:t>source video</a:t>
            </a:r>
            <a:r>
              <a:rPr lang="en-US" dirty="0"/>
              <a:t> used to create the finished product.</a:t>
            </a:r>
          </a:p>
          <a:p>
            <a:pPr eaLnBrk="1" hangingPunct="1"/>
            <a:r>
              <a:rPr lang="en-US" dirty="0"/>
              <a:t>Source video clips are arranged on a construction window. 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The clip is now part of the </a:t>
            </a:r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master video</a:t>
            </a:r>
            <a:r>
              <a:rPr lang="en-US" dirty="0">
                <a:ea typeface="ＭＳ Ｐゴシック" charset="-128"/>
              </a:rPr>
              <a:t>, or the segments being developed in the editing environment.</a:t>
            </a:r>
          </a:p>
          <a:p>
            <a:pPr lvl="1" eaLnBrk="1" hangingPunct="1"/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Master video</a:t>
            </a:r>
            <a:r>
              <a:rPr lang="en-US" dirty="0">
                <a:ea typeface="ＭＳ Ｐゴシック" charset="-128"/>
              </a:rPr>
              <a:t> is a series of instructions and pointers for performing operations on the original source footage.</a:t>
            </a:r>
          </a:p>
        </p:txBody>
      </p:sp>
      <p:sp>
        <p:nvSpPr>
          <p:cNvPr id="962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2D2ABE-5263-EF4C-9BED-80E4899242C7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0" y="527053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مقاطع الفيديو الملتقطة هي فيديو مصدر يستخدم لإنشاء المنتج النهائي.</a:t>
            </a:r>
          </a:p>
          <a:p>
            <a:pPr algn="r" rtl="1"/>
            <a:r>
              <a:rPr lang="ar-SA" sz="2000" dirty="0"/>
              <a:t>يتم ترتيب مقاطع الفيديو المصدر على نافذة البناء.</a:t>
            </a:r>
          </a:p>
          <a:p>
            <a:pPr algn="r" rtl="1"/>
            <a:r>
              <a:rPr lang="ar-SA" sz="2000" dirty="0"/>
              <a:t>أصبح المقطع الآن جزءًا من الفيديو الرئيسي أو الأجزاء التي يتم تطويرها في بيئة التحرير.</a:t>
            </a:r>
          </a:p>
          <a:p>
            <a:pPr algn="r" rtl="1"/>
            <a:r>
              <a:rPr lang="ar-SA" sz="2000" dirty="0"/>
              <a:t>الفيديو الرئيسي عبارة عن سلسلة من الإرشادات والمؤشرات لإجراء عمليات على لقطات المصدر الأصلية.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441435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Editing Software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8308" name="Rectangle 5"/>
          <p:cNvSpPr>
            <a:spLocks noGrp="1" noChangeArrowheads="1"/>
          </p:cNvSpPr>
          <p:nvPr>
            <p:ph idx="1"/>
          </p:nvPr>
        </p:nvSpPr>
        <p:spPr>
          <a:xfrm>
            <a:off x="0" y="1241316"/>
            <a:ext cx="9285890" cy="3503613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en-US" b="1" dirty="0"/>
              <a:t>Preview window</a:t>
            </a:r>
          </a:p>
          <a:p>
            <a:pPr lvl="1" eaLnBrk="1" hangingPunct="1">
              <a:lnSpc>
                <a:spcPct val="75000"/>
              </a:lnSpc>
            </a:pPr>
            <a:r>
              <a:rPr lang="en-US" dirty="0">
                <a:ea typeface="ＭＳ Ｐゴシック" charset="-128"/>
              </a:rPr>
              <a:t>Shows source video.</a:t>
            </a:r>
          </a:p>
          <a:p>
            <a:pPr eaLnBrk="1" hangingPunct="1">
              <a:lnSpc>
                <a:spcPct val="75000"/>
              </a:lnSpc>
            </a:pPr>
            <a:r>
              <a:rPr lang="en-US" b="1" dirty="0"/>
              <a:t>Library window</a:t>
            </a:r>
          </a:p>
          <a:p>
            <a:pPr lvl="1" eaLnBrk="1" hangingPunct="1">
              <a:lnSpc>
                <a:spcPct val="75000"/>
              </a:lnSpc>
            </a:pPr>
            <a:r>
              <a:rPr lang="en-US" dirty="0">
                <a:ea typeface="ＭＳ Ｐゴシック" charset="-128"/>
              </a:rPr>
              <a:t>Lists clips transferred to the computer.</a:t>
            </a:r>
          </a:p>
          <a:p>
            <a:pPr eaLnBrk="1" hangingPunct="1">
              <a:lnSpc>
                <a:spcPct val="75000"/>
              </a:lnSpc>
            </a:pPr>
            <a:r>
              <a:rPr lang="en-US" b="1" dirty="0"/>
              <a:t>Construction window</a:t>
            </a:r>
          </a:p>
          <a:p>
            <a:pPr lvl="1" eaLnBrk="1" hangingPunct="1">
              <a:lnSpc>
                <a:spcPct val="75000"/>
              </a:lnSpc>
            </a:pPr>
            <a:r>
              <a:rPr lang="en-US" dirty="0">
                <a:ea typeface="ＭＳ Ｐゴシック" charset="-128"/>
              </a:rPr>
              <a:t>Presents assembled clips.</a:t>
            </a:r>
          </a:p>
          <a:p>
            <a:pPr eaLnBrk="1" hangingPunct="1">
              <a:lnSpc>
                <a:spcPct val="75000"/>
              </a:lnSpc>
            </a:pPr>
            <a:r>
              <a:rPr lang="en-US" b="1" dirty="0"/>
              <a:t>Timeline</a:t>
            </a:r>
          </a:p>
          <a:p>
            <a:pPr lvl="1" eaLnBrk="1" hangingPunct="1">
              <a:lnSpc>
                <a:spcPct val="75000"/>
              </a:lnSpc>
            </a:pPr>
            <a:r>
              <a:rPr lang="en-US" dirty="0">
                <a:ea typeface="ＭＳ Ｐゴシック" charset="-128"/>
              </a:rPr>
              <a:t>Shows duration of video's multiple tracks.</a:t>
            </a:r>
          </a:p>
        </p:txBody>
      </p:sp>
      <p:sp>
        <p:nvSpPr>
          <p:cNvPr id="983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9549D3-1BA1-7043-8274-303D872FC231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4288220" y="928043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SA" dirty="0"/>
              <a:t>نافذة المعاينة</a:t>
            </a:r>
          </a:p>
          <a:p>
            <a:pPr algn="r" rtl="1"/>
            <a:r>
              <a:rPr lang="ar-SA" dirty="0"/>
              <a:t>يعرض الفيديو المصدر.</a:t>
            </a:r>
          </a:p>
          <a:p>
            <a:pPr algn="r" rtl="1"/>
            <a:r>
              <a:rPr lang="ar-SA" dirty="0"/>
              <a:t>نافذة المكتبة</a:t>
            </a:r>
          </a:p>
          <a:p>
            <a:pPr algn="r" rtl="1"/>
            <a:r>
              <a:rPr lang="ar-SA" dirty="0"/>
              <a:t>مقاطع القوائم المنقولة إلى جهاز الكمبيوتر.</a:t>
            </a:r>
          </a:p>
          <a:p>
            <a:pPr algn="r" rtl="1"/>
            <a:r>
              <a:rPr lang="ar-SA" dirty="0"/>
              <a:t>نافذة البناء</a:t>
            </a:r>
          </a:p>
          <a:p>
            <a:pPr algn="r" rtl="1"/>
            <a:r>
              <a:rPr lang="ar-SA" dirty="0"/>
              <a:t>يقدم مقاطع مجمعة.</a:t>
            </a:r>
          </a:p>
          <a:p>
            <a:pPr algn="r" rtl="1"/>
            <a:r>
              <a:rPr lang="ar-SA" dirty="0"/>
              <a:t>الجدول الزمني</a:t>
            </a:r>
          </a:p>
          <a:p>
            <a:pPr algn="r" rtl="1"/>
            <a:r>
              <a:rPr lang="ar-SA" dirty="0"/>
              <a:t>يعرض مدة مقاطع الفيديو المتعددة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5624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Editing Operations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0356" name="Rectangle 3"/>
          <p:cNvSpPr>
            <a:spLocks noGrp="1" noChangeArrowheads="1"/>
          </p:cNvSpPr>
          <p:nvPr>
            <p:ph idx="1"/>
          </p:nvPr>
        </p:nvSpPr>
        <p:spPr>
          <a:xfrm>
            <a:off x="126124" y="1001111"/>
            <a:ext cx="8828690" cy="4525963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</a:rPr>
              <a:t>Splitting</a:t>
            </a:r>
            <a:r>
              <a:rPr lang="en-US" dirty="0"/>
              <a:t>: dividing clip into multiple parts.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</a:rPr>
              <a:t>Trimming</a:t>
            </a:r>
            <a:r>
              <a:rPr lang="en-US" dirty="0"/>
              <a:t>: removing unwanted frames from clips.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</a:rPr>
              <a:t>Transitions</a:t>
            </a:r>
            <a:r>
              <a:rPr lang="en-US" dirty="0"/>
              <a:t>: effects to move into or out of a clip</a:t>
            </a:r>
            <a:r>
              <a:rPr lang="en-US" dirty="0" smtClean="0"/>
              <a:t>.</a:t>
            </a:r>
          </a:p>
          <a:p>
            <a:pPr marL="0" indent="0" eaLnBrk="1" hangingPunct="1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These include: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Cut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Fades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Dissolve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Wipe.</a:t>
            </a:r>
          </a:p>
        </p:txBody>
      </p:sp>
      <p:sp>
        <p:nvSpPr>
          <p:cNvPr id="1003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824446-3433-E149-B7FF-637C90594FDB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2522483" y="2765885"/>
            <a:ext cx="63692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تقسيم: تقسيم مقطع إلى أجزاء متعددة.</a:t>
            </a:r>
          </a:p>
          <a:p>
            <a:pPr algn="r" rtl="1"/>
            <a:r>
              <a:rPr lang="ar-SA" dirty="0"/>
              <a:t>التشذيب: إزالة الإطارات غير المرغوب فيها من المشابك.</a:t>
            </a:r>
          </a:p>
          <a:p>
            <a:pPr algn="r" rtl="1"/>
            <a:r>
              <a:rPr lang="ar-SA" dirty="0"/>
              <a:t>التحولات: تأثيرات للانتقال إلى مقطع فيديو أو خارجه.</a:t>
            </a:r>
          </a:p>
          <a:p>
            <a:pPr algn="r" rtl="1"/>
            <a:r>
              <a:rPr lang="ar-SA" dirty="0"/>
              <a:t>  وتشمل هذه: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يقطع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يتلاشى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تذوب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dirty="0"/>
              <a:t>مسح.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488731" y="-1195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Step Three: Rendering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04" name="Rectangle 3"/>
          <p:cNvSpPr>
            <a:spLocks noGrp="1" noChangeArrowheads="1"/>
          </p:cNvSpPr>
          <p:nvPr>
            <p:ph idx="1"/>
          </p:nvPr>
        </p:nvSpPr>
        <p:spPr>
          <a:xfrm>
            <a:off x="-204952" y="926717"/>
            <a:ext cx="9348952" cy="4530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Process of applying the editing operations specified by the master video to produce a new, independent video file.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Can be processor intensive and time consuming </a:t>
            </a:r>
            <a:r>
              <a:rPr lang="en-US" dirty="0" smtClean="0">
                <a:ea typeface="ＭＳ Ｐゴシック" charset="-128"/>
              </a:rPr>
              <a:t>process.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Output </a:t>
            </a:r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options are based on video's intended use. These include:</a:t>
            </a:r>
          </a:p>
          <a:p>
            <a:pPr lvl="2" eaLnBrk="1" hangingPunct="1">
              <a:spcBef>
                <a:spcPct val="20000"/>
              </a:spcBef>
            </a:pPr>
            <a:r>
              <a:rPr lang="en-US" dirty="0">
                <a:ea typeface="ＭＳ Ｐゴシック" charset="-128"/>
              </a:rPr>
              <a:t>Video compression method</a:t>
            </a:r>
          </a:p>
          <a:p>
            <a:pPr lvl="2" eaLnBrk="1" hangingPunct="1">
              <a:spcBef>
                <a:spcPct val="20000"/>
              </a:spcBef>
            </a:pPr>
            <a:r>
              <a:rPr lang="en-US" dirty="0">
                <a:ea typeface="ＭＳ Ｐゴシック" charset="-128"/>
              </a:rPr>
              <a:t>Resolution or screen size</a:t>
            </a:r>
          </a:p>
          <a:p>
            <a:pPr lvl="2" eaLnBrk="1" hangingPunct="1">
              <a:spcBef>
                <a:spcPct val="20000"/>
              </a:spcBef>
            </a:pPr>
            <a:r>
              <a:rPr lang="en-US" dirty="0">
                <a:ea typeface="ＭＳ Ｐゴシック" charset="-128"/>
              </a:rPr>
              <a:t>Frame rate and video data rate</a:t>
            </a:r>
          </a:p>
          <a:p>
            <a:pPr lvl="2" eaLnBrk="1" hangingPunct="1">
              <a:spcBef>
                <a:spcPct val="20000"/>
              </a:spcBef>
            </a:pPr>
            <a:r>
              <a:rPr lang="en-US" dirty="0">
                <a:ea typeface="ＭＳ Ｐゴシック" charset="-128"/>
              </a:rPr>
              <a:t>Audio data rate and audio format.</a:t>
            </a:r>
          </a:p>
        </p:txBody>
      </p:sp>
      <p:sp>
        <p:nvSpPr>
          <p:cNvPr id="1024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EEB8E9-972E-0D4C-A8F7-FC86E4D06AE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57656" y="5226784"/>
            <a:ext cx="89863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عملية تطبيق عمليات التحرير المحددة بواسطة الفيديو الرئيسي لإنتاج ملف فيديو جديد ومستقل.</a:t>
            </a:r>
          </a:p>
          <a:p>
            <a:pPr algn="r" rtl="1"/>
            <a:r>
              <a:rPr lang="ar-SA" sz="2000" dirty="0"/>
              <a:t>يمكن أن تكون عملية مكثفة وتستغرق وقتا طويلا.</a:t>
            </a:r>
          </a:p>
          <a:p>
            <a:pPr algn="r" rtl="1"/>
            <a:r>
              <a:rPr lang="ar-SA" sz="2000" dirty="0"/>
              <a:t>تستند خيارات الإخراج إلى الاستخدام المقصود للفيديو. وتشمل هذه:</a:t>
            </a:r>
          </a:p>
          <a:p>
            <a:pPr algn="r" rtl="1"/>
            <a:r>
              <a:rPr lang="ar-SA" sz="2000" dirty="0"/>
              <a:t>طريقة ضغط </a:t>
            </a:r>
            <a:r>
              <a:rPr lang="ar-SA" sz="2000" dirty="0" smtClean="0"/>
              <a:t>الفيديو   - القرار </a:t>
            </a:r>
            <a:r>
              <a:rPr lang="ar-SA" sz="2000" dirty="0"/>
              <a:t>أو حجم </a:t>
            </a:r>
            <a:r>
              <a:rPr lang="ar-SA" sz="2000" dirty="0" smtClean="0"/>
              <a:t>الشاشة - معدل </a:t>
            </a:r>
            <a:r>
              <a:rPr lang="ar-SA" sz="2000" dirty="0"/>
              <a:t>الإطار ومعدل بيانات الفيديو</a:t>
            </a:r>
          </a:p>
          <a:p>
            <a:pPr algn="r" rtl="1"/>
            <a:r>
              <a:rPr lang="ar-SA" sz="2000" dirty="0"/>
              <a:t>معدل البيانات الصوتية وتنسيق الصوت.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>
          <a:xfrm>
            <a:off x="551793" y="-151031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Rendering Decisions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idx="1"/>
          </p:nvPr>
        </p:nvSpPr>
        <p:spPr>
          <a:xfrm>
            <a:off x="255588" y="918889"/>
            <a:ext cx="8888412" cy="46831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b="1" dirty="0"/>
              <a:t>Choice of a codec.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All video must be compressed.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Choice will determine quality of resulting video. 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 Variable bit rate encoding better than constant bit rate.</a:t>
            </a:r>
          </a:p>
          <a:p>
            <a:pPr eaLnBrk="1" hangingPunct="1"/>
            <a:r>
              <a:rPr lang="en-US" b="1" dirty="0"/>
              <a:t>Choice of screen resolution.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Vary depending on mode of delivery: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DVDs = </a:t>
            </a:r>
            <a:r>
              <a:rPr lang="en-US" dirty="0" smtClean="0">
                <a:ea typeface="ＭＳ Ｐゴシック" charset="-128"/>
              </a:rPr>
              <a:t>720 X 480</a:t>
            </a:r>
            <a:endParaRPr lang="en-US" dirty="0">
              <a:ea typeface="ＭＳ Ｐゴシック" charset="-128"/>
            </a:endParaRPr>
          </a:p>
          <a:p>
            <a:pPr lvl="2" eaLnBrk="1" hangingPunct="1"/>
            <a:r>
              <a:rPr lang="en-US" dirty="0">
                <a:ea typeface="ＭＳ Ｐゴシック" charset="-128"/>
              </a:rPr>
              <a:t>CD media = </a:t>
            </a:r>
            <a:r>
              <a:rPr lang="en-US" dirty="0" smtClean="0">
                <a:ea typeface="ＭＳ Ｐゴシック" charset="-128"/>
              </a:rPr>
              <a:t>320 X 240</a:t>
            </a:r>
            <a:endParaRPr lang="en-US" dirty="0">
              <a:ea typeface="ＭＳ Ｐゴシック" charset="-128"/>
            </a:endParaRPr>
          </a:p>
          <a:p>
            <a:pPr lvl="2" eaLnBrk="1" hangingPunct="1"/>
            <a:r>
              <a:rPr lang="en-US" dirty="0">
                <a:ea typeface="ＭＳ Ｐゴシック" charset="-128"/>
              </a:rPr>
              <a:t>Web = </a:t>
            </a:r>
            <a:r>
              <a:rPr lang="en-US" dirty="0" smtClean="0">
                <a:ea typeface="ＭＳ Ｐゴシック" charset="-128"/>
              </a:rPr>
              <a:t>240 X180</a:t>
            </a:r>
          </a:p>
          <a:p>
            <a:pPr lvl="2" eaLnBrk="1" hangingPunct="1"/>
            <a:r>
              <a:rPr lang="en-US" dirty="0" smtClean="0">
                <a:ea typeface="ＭＳ Ｐゴシック" charset="-128"/>
              </a:rPr>
              <a:t>Cell phones = 176 X 144.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1044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F66556-95D3-0245-A148-877A635ACCF0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277007" y="3307097"/>
            <a:ext cx="786699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 err="1"/>
              <a:t>ختيار</a:t>
            </a:r>
            <a:r>
              <a:rPr lang="ar-SA" sz="2000" dirty="0"/>
              <a:t> برنامج ترميز.</a:t>
            </a:r>
          </a:p>
          <a:p>
            <a:pPr algn="r" rtl="1"/>
            <a:r>
              <a:rPr lang="ar-SA" sz="2000" dirty="0"/>
              <a:t>يجب ضغط كل الفيديو.</a:t>
            </a:r>
          </a:p>
          <a:p>
            <a:pPr algn="r" rtl="1"/>
            <a:r>
              <a:rPr lang="ar-SA" sz="2000" dirty="0"/>
              <a:t>الاختيار سيحدد جودة الفيديو الناتج.</a:t>
            </a:r>
          </a:p>
          <a:p>
            <a:pPr algn="r" rtl="1"/>
            <a:r>
              <a:rPr lang="ar-SA" sz="2000" dirty="0"/>
              <a:t>  تشفير معدل البت المتغير أفضل من معدل البتات الثابت.</a:t>
            </a:r>
          </a:p>
          <a:p>
            <a:pPr algn="r" rtl="1"/>
            <a:r>
              <a:rPr lang="ar-SA" sz="2000" dirty="0"/>
              <a:t>اختيار دقة الشاشة.</a:t>
            </a:r>
          </a:p>
          <a:p>
            <a:pPr algn="r" rtl="1"/>
            <a:r>
              <a:rPr lang="ar-SA" sz="2000" dirty="0"/>
              <a:t>تختلف تبعاً لطريقة التسليم:</a:t>
            </a:r>
          </a:p>
          <a:p>
            <a:pPr algn="r" rtl="1"/>
            <a:r>
              <a:rPr lang="ar-SA" sz="2000" dirty="0"/>
              <a:t>أقراص </a:t>
            </a:r>
            <a:r>
              <a:rPr lang="en-US" sz="2000" dirty="0"/>
              <a:t>DVD = 720 × 480</a:t>
            </a:r>
          </a:p>
          <a:p>
            <a:pPr algn="r" rtl="1"/>
            <a:r>
              <a:rPr lang="en-US" sz="2000" dirty="0"/>
              <a:t>CD media = 320 X 240</a:t>
            </a:r>
          </a:p>
          <a:p>
            <a:pPr algn="r" rtl="1"/>
            <a:r>
              <a:rPr lang="ar-SA" sz="2000" dirty="0"/>
              <a:t>الويب = 240 </a:t>
            </a:r>
            <a:r>
              <a:rPr lang="en-US" sz="2000" dirty="0"/>
              <a:t>X180</a:t>
            </a:r>
          </a:p>
          <a:p>
            <a:pPr algn="r" rtl="1"/>
            <a:r>
              <a:rPr lang="ar-SA" sz="2000" dirty="0"/>
              <a:t>الهواتف الخلوية = 176 × 144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7156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Rendering Decisions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500" name="Rectangle 3"/>
          <p:cNvSpPr>
            <a:spLocks noGrp="1" noChangeArrowheads="1"/>
          </p:cNvSpPr>
          <p:nvPr>
            <p:ph idx="1"/>
          </p:nvPr>
        </p:nvSpPr>
        <p:spPr>
          <a:xfrm>
            <a:off x="0" y="729703"/>
            <a:ext cx="9144000" cy="4530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b="1" dirty="0"/>
              <a:t>Choice of frame rate.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Impacts size of video file.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Web video must be significantly reduced for a wide viewing audience.</a:t>
            </a:r>
          </a:p>
          <a:p>
            <a:pPr eaLnBrk="1" hangingPunct="1"/>
            <a:r>
              <a:rPr lang="en-US" b="1" dirty="0"/>
              <a:t>Choice of video data rate.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Low quality streaming web video = 20</a:t>
            </a:r>
            <a:r>
              <a:rPr lang="en-US" dirty="0" smtClean="0">
                <a:ea typeface="ＭＳ Ｐゴシック" charset="-128"/>
              </a:rPr>
              <a:t> – 30 Kb/s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DVD high quality video = </a:t>
            </a:r>
            <a:r>
              <a:rPr lang="en-US" dirty="0" smtClean="0">
                <a:ea typeface="ＭＳ Ｐゴシック" charset="-128"/>
              </a:rPr>
              <a:t>9 Mb/s.</a:t>
            </a:r>
          </a:p>
          <a:p>
            <a:pPr lvl="1" eaLnBrk="1" hangingPunct="1"/>
            <a:r>
              <a:rPr lang="en-US" dirty="0" err="1" smtClean="0">
                <a:ea typeface="ＭＳ Ｐゴシック" charset="-128"/>
              </a:rPr>
              <a:t>Blu</a:t>
            </a:r>
            <a:r>
              <a:rPr lang="en-US" dirty="0" smtClean="0">
                <a:ea typeface="ＭＳ Ｐゴシック" charset="-128"/>
              </a:rPr>
              <a:t>-ray disc = 48 Mb/</a:t>
            </a:r>
            <a:r>
              <a:rPr lang="en-US" dirty="0" err="1" smtClean="0">
                <a:ea typeface="ＭＳ Ｐゴシック" charset="-128"/>
              </a:rPr>
              <a:t>s</a:t>
            </a:r>
            <a:endParaRPr lang="en-US" dirty="0" smtClean="0">
              <a:ea typeface="ＭＳ Ｐゴシック" charset="-128"/>
            </a:endParaRPr>
          </a:p>
          <a:p>
            <a:pPr lvl="1" eaLnBrk="1" hangingPunct="1"/>
            <a:r>
              <a:rPr lang="en-US" dirty="0">
                <a:ea typeface="ＭＳ Ｐゴシック" charset="-128"/>
              </a:rPr>
              <a:t>Typically set in the codec software preferences.</a:t>
            </a:r>
          </a:p>
        </p:txBody>
      </p:sp>
      <p:sp>
        <p:nvSpPr>
          <p:cNvPr id="1064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35EEDA-3D85-9449-AD19-7FAB2EE71A25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299545" y="4878724"/>
            <a:ext cx="884445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اختيار معدل الإطار.</a:t>
            </a:r>
          </a:p>
          <a:p>
            <a:pPr algn="r" rtl="1"/>
            <a:r>
              <a:rPr lang="ar-SA" sz="2000" dirty="0"/>
              <a:t>حجم الآثار المترتبة على ملف </a:t>
            </a:r>
            <a:r>
              <a:rPr lang="ar-SA" sz="2000" dirty="0" smtClean="0"/>
              <a:t>الفيديو.   - يجب </a:t>
            </a:r>
            <a:r>
              <a:rPr lang="ar-SA" sz="2000" dirty="0"/>
              <a:t>تقليل فيديو الويب بشكل ملحوظ لجمهور واسع.</a:t>
            </a:r>
          </a:p>
          <a:p>
            <a:pPr algn="r" rtl="1"/>
            <a:r>
              <a:rPr lang="ar-SA" sz="2000" dirty="0"/>
              <a:t>اختيار معدل بيانات الفيديو.</a:t>
            </a:r>
          </a:p>
          <a:p>
            <a:pPr algn="r" rtl="1"/>
            <a:r>
              <a:rPr lang="ar-SA" sz="2000" dirty="0"/>
              <a:t>تدفق فيديو ويب منخفض الجودة = 20-30 كيلو بايت / ثانية.</a:t>
            </a:r>
          </a:p>
          <a:p>
            <a:pPr algn="r" rtl="1"/>
            <a:r>
              <a:rPr lang="ar-SA" sz="2000" dirty="0"/>
              <a:t>فيديو </a:t>
            </a:r>
            <a:r>
              <a:rPr lang="en-US" sz="2000" dirty="0"/>
              <a:t>DVD </a:t>
            </a:r>
            <a:r>
              <a:rPr lang="ar-SA" sz="2000" dirty="0"/>
              <a:t>عالي الجودة = 9 ميجا بايت / ثانية.</a:t>
            </a:r>
          </a:p>
          <a:p>
            <a:pPr algn="r" rtl="1"/>
            <a:r>
              <a:rPr lang="ar-SA" sz="2000" dirty="0"/>
              <a:t>قرص </a:t>
            </a:r>
            <a:r>
              <a:rPr lang="en-US" sz="2000" dirty="0"/>
              <a:t>Blu-ray = 48 </a:t>
            </a:r>
            <a:r>
              <a:rPr lang="ar-SA" sz="2000" dirty="0"/>
              <a:t>ميجا بايت / </a:t>
            </a:r>
            <a:r>
              <a:rPr lang="ar-SA" sz="2000" dirty="0" smtClean="0"/>
              <a:t>ثانية  -      تعيين </a:t>
            </a:r>
            <a:r>
              <a:rPr lang="ar-SA" sz="2000" dirty="0"/>
              <a:t>عادة في تفضيلات برنامج الترميز.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>
          <a:xfrm>
            <a:off x="551793" y="-22985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Rendering Decisions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idx="1"/>
          </p:nvPr>
        </p:nvSpPr>
        <p:spPr>
          <a:xfrm>
            <a:off x="-141894" y="434756"/>
            <a:ext cx="9459310" cy="48561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Choice of audio compression and data rate.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If file size is not critical, use PCM format.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Also widely used are MP3 and Dolby Digital AC-3 formats.</a:t>
            </a:r>
          </a:p>
          <a:p>
            <a:pPr eaLnBrk="1" hangingPunct="1"/>
            <a:r>
              <a:rPr lang="en-US" dirty="0"/>
              <a:t>Choice of computer hardware.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Video complexity could make render time  over 1 hour per minute of video.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CPU speed, amount of RAM, size of hard drive can save you time.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Multi-core processors and distributed processing can also reduce the time for rendering.</a:t>
            </a:r>
          </a:p>
        </p:txBody>
      </p:sp>
      <p:sp>
        <p:nvSpPr>
          <p:cNvPr id="1085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1770E4-DCE4-CE46-A929-4118C005C785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-204954" y="4407549"/>
            <a:ext cx="938048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 err="1"/>
              <a:t>ختيار</a:t>
            </a:r>
            <a:r>
              <a:rPr lang="ar-SA" sz="2000" dirty="0"/>
              <a:t> ضغط الصوت ومعدل البيانات.</a:t>
            </a:r>
          </a:p>
          <a:p>
            <a:pPr algn="r" rtl="1"/>
            <a:r>
              <a:rPr lang="ar-SA" sz="2000" dirty="0"/>
              <a:t>إذا لم يكن حجم الملف حرجًا ، فاستخدم تنسيق </a:t>
            </a:r>
            <a:r>
              <a:rPr lang="en-US" sz="2000" dirty="0"/>
              <a:t>PCM.</a:t>
            </a:r>
          </a:p>
          <a:p>
            <a:pPr algn="r" rtl="1"/>
            <a:r>
              <a:rPr lang="ar-SA" sz="2000" dirty="0"/>
              <a:t>كما تستخدم على نطاق واسع صيغ </a:t>
            </a:r>
            <a:r>
              <a:rPr lang="en-US" sz="2000" dirty="0"/>
              <a:t>MP3 </a:t>
            </a:r>
            <a:r>
              <a:rPr lang="ar-SA" sz="2000" dirty="0"/>
              <a:t>و </a:t>
            </a:r>
            <a:r>
              <a:rPr lang="en-US" sz="2000" dirty="0"/>
              <a:t>Dolby Digital AC-3.</a:t>
            </a:r>
          </a:p>
          <a:p>
            <a:pPr algn="r" rtl="1"/>
            <a:r>
              <a:rPr lang="ar-SA" sz="2000" dirty="0"/>
              <a:t>اختيار أجهزة الكمبيوتر.</a:t>
            </a:r>
          </a:p>
          <a:p>
            <a:pPr algn="r" rtl="1"/>
            <a:r>
              <a:rPr lang="ar-SA" sz="2000" dirty="0"/>
              <a:t>قد يجعل تعقيد الفيديو وقتًا يزيد عن ساعة واحدة في الدقيقة من الفيديو.</a:t>
            </a:r>
          </a:p>
          <a:p>
            <a:pPr algn="r" rtl="1"/>
            <a:r>
              <a:rPr lang="ar-SA" sz="2000" dirty="0"/>
              <a:t>سرعة وحدة المعالجة المركزية </a:t>
            </a:r>
            <a:r>
              <a:rPr lang="ar-SA" sz="2000" dirty="0" smtClean="0"/>
              <a:t>وكمية </a:t>
            </a:r>
            <a:r>
              <a:rPr lang="ar-SA" sz="2000" dirty="0"/>
              <a:t>من ذاكرة الوصول </a:t>
            </a:r>
            <a:r>
              <a:rPr lang="ar-SA" sz="2000" dirty="0" smtClean="0"/>
              <a:t>العشوائي وحجم </a:t>
            </a:r>
            <a:r>
              <a:rPr lang="ar-SA" sz="2000" dirty="0"/>
              <a:t>القرص الصلب يمكن أن يوفر لك الوقت.</a:t>
            </a:r>
          </a:p>
          <a:p>
            <a:pPr algn="r" rtl="1"/>
            <a:r>
              <a:rPr lang="ar-SA" sz="2000" dirty="0"/>
              <a:t>يمكن أيضًا أن تقلل المعالجات متعددة المراكز والمعالجة الموزعة وقت التقديم.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19512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Guidelines For Video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0596" name="Rectangle 3"/>
          <p:cNvSpPr>
            <a:spLocks noGrp="1" noChangeArrowheads="1"/>
          </p:cNvSpPr>
          <p:nvPr>
            <p:ph idx="1"/>
          </p:nvPr>
        </p:nvSpPr>
        <p:spPr>
          <a:xfrm>
            <a:off x="6793734" y="173954"/>
            <a:ext cx="8229600" cy="760413"/>
          </a:xfrm>
        </p:spPr>
        <p:txBody>
          <a:bodyPr/>
          <a:lstStyle/>
          <a:p>
            <a:pPr eaLnBrk="1" hangingPunct="1"/>
            <a:r>
              <a:rPr lang="en-US" dirty="0"/>
              <a:t>Shooting</a:t>
            </a:r>
          </a:p>
          <a:p>
            <a:pPr eaLnBrk="1" hangingPunct="1">
              <a:buFont typeface="Wingdings" charset="2"/>
              <a:buNone/>
            </a:pPr>
            <a:endParaRPr lang="en-US" dirty="0"/>
          </a:p>
        </p:txBody>
      </p:sp>
      <p:sp>
        <p:nvSpPr>
          <p:cNvPr id="1105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E4FB39-494A-3E49-82D6-34DA534D4F38}" type="slidenum">
              <a:rPr lang="en-US" smtClean="0"/>
              <a:pPr/>
              <a:t>38</a:t>
            </a:fld>
            <a:endParaRPr lang="en-US" smtClean="0"/>
          </a:p>
        </p:txBody>
      </p:sp>
      <p:graphicFrame>
        <p:nvGraphicFramePr>
          <p:cNvPr id="11061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92097"/>
              </p:ext>
            </p:extLst>
          </p:nvPr>
        </p:nvGraphicFramePr>
        <p:xfrm>
          <a:off x="173421" y="722976"/>
          <a:ext cx="9175531" cy="6797040"/>
        </p:xfrm>
        <a:graphic>
          <a:graphicData uri="http://schemas.openxmlformats.org/drawingml/2006/table">
            <a:tbl>
              <a:tblPr/>
              <a:tblGrid>
                <a:gridCol w="8087710"/>
                <a:gridCol w="1087821"/>
              </a:tblGrid>
              <a:tr h="5679239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Choose camera carefully.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Steady the camera.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White balance prior to shooting.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Avoid shooting into light and backlit scenes.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Limit pans and zooms.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Frame the subject. 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Make inventory of required shots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 Use highest resolution available.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Add external microphones.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Use headphones to monitor sound quality. 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Record background sound for use in editing.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  <a:cs typeface="ＭＳ Ｐゴシック" charset="-128"/>
                        </a:rPr>
                        <a:t>Don’t break the time code.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مستطيل 1"/>
          <p:cNvSpPr/>
          <p:nvPr/>
        </p:nvSpPr>
        <p:spPr>
          <a:xfrm>
            <a:off x="4572000" y="81316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SA" sz="1800" dirty="0"/>
              <a:t>اختر الكاميرا بعناية.</a:t>
            </a:r>
          </a:p>
          <a:p>
            <a:pPr algn="r" rtl="1"/>
            <a:r>
              <a:rPr lang="ar-SA" sz="1800" dirty="0"/>
              <a:t>  ثابت الكاميرا.</a:t>
            </a:r>
          </a:p>
          <a:p>
            <a:pPr algn="r" rtl="1"/>
            <a:r>
              <a:rPr lang="ar-SA" sz="1800" dirty="0"/>
              <a:t>  توازن اللون الأبيض قبل إطلاق النار.</a:t>
            </a:r>
          </a:p>
          <a:p>
            <a:pPr algn="r" rtl="1"/>
            <a:r>
              <a:rPr lang="ar-SA" sz="1800" dirty="0"/>
              <a:t>  تجنب التصوير في المشاهد الخفيفة والخلفية.</a:t>
            </a:r>
          </a:p>
          <a:p>
            <a:pPr algn="r" rtl="1"/>
            <a:r>
              <a:rPr lang="ar-SA" sz="1800" dirty="0"/>
              <a:t>  الحد من المقالي والأزيز.</a:t>
            </a:r>
          </a:p>
          <a:p>
            <a:pPr algn="r" rtl="1"/>
            <a:r>
              <a:rPr lang="ar-SA" sz="1800" dirty="0"/>
              <a:t>  تأطير الموضوع.</a:t>
            </a:r>
          </a:p>
          <a:p>
            <a:pPr algn="r" rtl="1"/>
            <a:r>
              <a:rPr lang="ar-SA" sz="1800" dirty="0"/>
              <a:t>  قم بجرد اللقطات المطلوبة.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4414345" y="2844489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SA" sz="2000" dirty="0"/>
              <a:t>استخدام أعلى دقة متاحة.</a:t>
            </a:r>
          </a:p>
          <a:p>
            <a:pPr algn="r" rtl="1"/>
            <a:r>
              <a:rPr lang="ar-SA" sz="2000" dirty="0"/>
              <a:t>أضف ميكروفونات خارجية.</a:t>
            </a:r>
          </a:p>
          <a:p>
            <a:pPr algn="r" rtl="1"/>
            <a:r>
              <a:rPr lang="ar-SA" sz="2000" dirty="0"/>
              <a:t>استخدم سماعات الرأس لمراقبة جودة الصوت.</a:t>
            </a:r>
          </a:p>
          <a:p>
            <a:pPr algn="r" rtl="1"/>
            <a:r>
              <a:rPr lang="ar-SA" sz="2000" dirty="0"/>
              <a:t>سجل صوت الخلفية للاستخدام في التحرير.</a:t>
            </a:r>
          </a:p>
          <a:p>
            <a:pPr algn="r" rtl="1"/>
            <a:r>
              <a:rPr lang="ar-SA" sz="2000" dirty="0"/>
              <a:t>لا تقطع رمز الوقت.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195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Guidelines For Video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2644" name="Rectangle 3"/>
          <p:cNvSpPr>
            <a:spLocks noGrp="1" noChangeArrowheads="1"/>
          </p:cNvSpPr>
          <p:nvPr>
            <p:ph idx="1"/>
          </p:nvPr>
        </p:nvSpPr>
        <p:spPr>
          <a:xfrm>
            <a:off x="189187" y="890752"/>
            <a:ext cx="9065172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Editing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Protect source video.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Save a copy of the master video prior to rendering.</a:t>
            </a:r>
            <a:br>
              <a:rPr lang="en-US" dirty="0" smtClean="0">
                <a:ea typeface="ＭＳ Ｐゴシック" charset="-128"/>
              </a:rPr>
            </a:br>
            <a:endParaRPr lang="en-US" dirty="0" smtClean="0">
              <a:ea typeface="ＭＳ Ｐゴシック" charset="-128"/>
            </a:endParaRPr>
          </a:p>
          <a:p>
            <a:pPr eaLnBrk="1" hangingPunct="1"/>
            <a:r>
              <a:rPr lang="en-US" dirty="0" smtClean="0"/>
              <a:t>Rendering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Match codec, resolution, frame rate, and data rate to intended use and delivery medium.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Use variable bit rate encoding when available.</a:t>
            </a:r>
          </a:p>
          <a:p>
            <a:pPr eaLnBrk="1" hangingPunct="1">
              <a:buFont typeface="Wingdings" charset="2"/>
              <a:buNone/>
            </a:pPr>
            <a:endParaRPr lang="en-US" dirty="0" smtClean="0"/>
          </a:p>
        </p:txBody>
      </p:sp>
      <p:sp>
        <p:nvSpPr>
          <p:cNvPr id="1126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AE966-D396-1A49-8821-A8B671D1A485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292772" y="4495664"/>
            <a:ext cx="78512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التحرير</a:t>
            </a:r>
          </a:p>
          <a:p>
            <a:pPr algn="r" rtl="1"/>
            <a:r>
              <a:rPr lang="ar-SA" sz="2000" dirty="0"/>
              <a:t>حماية الفيديو المصدر.</a:t>
            </a:r>
          </a:p>
          <a:p>
            <a:pPr algn="r" rtl="1"/>
            <a:r>
              <a:rPr lang="ar-SA" sz="2000" dirty="0"/>
              <a:t>حفظ نسخة من الفيديو الرئيسي قبل التقديم.</a:t>
            </a:r>
          </a:p>
          <a:p>
            <a:pPr algn="r" rtl="1"/>
            <a:r>
              <a:rPr lang="ar-SA" sz="2000" dirty="0"/>
              <a:t>استدعاء</a:t>
            </a:r>
          </a:p>
          <a:p>
            <a:pPr algn="r" rtl="1"/>
            <a:r>
              <a:rPr lang="ar-SA" sz="2000" dirty="0"/>
              <a:t>قم بتطابق برنامج ترميز ودقة ومعدل عرض الإطارات ومعدل البيانات إلى الاستخدام المقصود ووسط التسليم.</a:t>
            </a:r>
          </a:p>
          <a:p>
            <a:pPr algn="r" rtl="1"/>
            <a:r>
              <a:rPr lang="ar-SA" sz="2000" dirty="0"/>
              <a:t>استخدم ترميز معدل بت متغير عندما تكون متاحة.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73869" y="-1195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Digital Video Quality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-315321" y="938048"/>
            <a:ext cx="9680037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solidFill>
                  <a:srgbClr val="FF0000"/>
                </a:solidFill>
              </a:rPr>
              <a:t>Three factors contribute to quality.</a:t>
            </a:r>
          </a:p>
          <a:p>
            <a:pPr lvl="1" eaLnBrk="1" hangingPunct="1"/>
            <a:r>
              <a:rPr lang="en-US" sz="3200" dirty="0" smtClean="0">
                <a:solidFill>
                  <a:srgbClr val="FF0000"/>
                </a:solidFill>
                <a:ea typeface="ＭＳ Ｐゴシック" charset="-128"/>
              </a:rPr>
              <a:t>1-Screen </a:t>
            </a:r>
            <a:r>
              <a:rPr lang="en-US" sz="3200" dirty="0">
                <a:solidFill>
                  <a:srgbClr val="FF0000"/>
                </a:solidFill>
                <a:ea typeface="ＭＳ Ｐゴシック" charset="-128"/>
              </a:rPr>
              <a:t>resolution</a:t>
            </a:r>
          </a:p>
          <a:p>
            <a:pPr lvl="2" eaLnBrk="1" hangingPunct="1"/>
            <a:r>
              <a:rPr lang="en-US" sz="2800" dirty="0">
                <a:ea typeface="ＭＳ Ｐゴシック" charset="-128"/>
              </a:rPr>
              <a:t>Number of horizontal and vertical pixels used to present the video image.</a:t>
            </a:r>
          </a:p>
          <a:p>
            <a:pPr lvl="1" eaLnBrk="1" hangingPunct="1"/>
            <a:r>
              <a:rPr lang="en-US" sz="3200" dirty="0" smtClean="0">
                <a:solidFill>
                  <a:srgbClr val="FF0000"/>
                </a:solidFill>
                <a:ea typeface="ＭＳ Ｐゴシック" charset="-128"/>
              </a:rPr>
              <a:t>2-Frame </a:t>
            </a:r>
            <a:r>
              <a:rPr lang="en-US" sz="3200" dirty="0">
                <a:solidFill>
                  <a:srgbClr val="FF0000"/>
                </a:solidFill>
                <a:ea typeface="ＭＳ Ｐゴシック" charset="-128"/>
              </a:rPr>
              <a:t>rate</a:t>
            </a:r>
          </a:p>
          <a:p>
            <a:pPr lvl="2" eaLnBrk="1" hangingPunct="1"/>
            <a:r>
              <a:rPr lang="en-US" sz="2800" dirty="0">
                <a:ea typeface="ＭＳ Ｐゴシック" charset="-128"/>
              </a:rPr>
              <a:t>Number of individual video frames displayed per second.</a:t>
            </a:r>
          </a:p>
          <a:p>
            <a:pPr lvl="1" eaLnBrk="1" hangingPunct="1"/>
            <a:r>
              <a:rPr lang="en-US" sz="3200" dirty="0" smtClean="0">
                <a:solidFill>
                  <a:srgbClr val="FF0000"/>
                </a:solidFill>
                <a:ea typeface="ＭＳ Ｐゴシック" charset="-128"/>
              </a:rPr>
              <a:t>3-Compression </a:t>
            </a:r>
            <a:r>
              <a:rPr lang="en-US" sz="3200" dirty="0">
                <a:solidFill>
                  <a:srgbClr val="FF0000"/>
                </a:solidFill>
                <a:ea typeface="ＭＳ Ｐゴシック" charset="-128"/>
              </a:rPr>
              <a:t>method</a:t>
            </a:r>
          </a:p>
          <a:p>
            <a:pPr lvl="2" eaLnBrk="1" hangingPunct="1"/>
            <a:r>
              <a:rPr lang="en-US" sz="2800" dirty="0">
                <a:ea typeface="ＭＳ Ｐゴシック" charset="-128"/>
              </a:rPr>
              <a:t>Algorithm used to compress and decompress the video.</a:t>
            </a:r>
          </a:p>
          <a:p>
            <a:pPr eaLnBrk="1" hangingPunct="1">
              <a:buFont typeface="Wingdings" charset="2"/>
              <a:buNone/>
            </a:pPr>
            <a:endParaRPr lang="en-US" sz="3600" dirty="0"/>
          </a:p>
        </p:txBody>
      </p:sp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46841" y="5454869"/>
            <a:ext cx="8797159" cy="1403131"/>
          </a:xfrm>
          <a:noFill/>
        </p:spPr>
        <p:txBody>
          <a:bodyPr/>
          <a:lstStyle/>
          <a:p>
            <a:r>
              <a:rPr lang="ar-SA" sz="1800" dirty="0">
                <a:solidFill>
                  <a:schemeClr val="tx1"/>
                </a:solidFill>
              </a:rPr>
              <a:t>تساهم ثلاثة عوامل في الجودة.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1 - دقة </a:t>
            </a:r>
            <a:r>
              <a:rPr lang="ar-SA" sz="1800" dirty="0" smtClean="0">
                <a:solidFill>
                  <a:schemeClr val="tx1"/>
                </a:solidFill>
              </a:rPr>
              <a:t>الشاشة   عدد </a:t>
            </a:r>
            <a:r>
              <a:rPr lang="ar-SA" sz="1800" dirty="0" err="1">
                <a:solidFill>
                  <a:schemeClr val="tx1"/>
                </a:solidFill>
              </a:rPr>
              <a:t>البيكسلات</a:t>
            </a:r>
            <a:r>
              <a:rPr lang="ar-SA" sz="1800" dirty="0">
                <a:solidFill>
                  <a:schemeClr val="tx1"/>
                </a:solidFill>
              </a:rPr>
              <a:t> الأفقية والرأسية المستخدمة لعرض صورة الفيديو.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معدل الإطار 2</a:t>
            </a:r>
          </a:p>
          <a:p>
            <a:r>
              <a:rPr lang="ar-SA" sz="1800" dirty="0">
                <a:solidFill>
                  <a:schemeClr val="tx1"/>
                </a:solidFill>
              </a:rPr>
              <a:t>عدد إطارات الفيديو الفردية المعروضة في </a:t>
            </a:r>
            <a:r>
              <a:rPr lang="ar-SA" sz="1800" dirty="0" smtClean="0">
                <a:solidFill>
                  <a:schemeClr val="tx1"/>
                </a:solidFill>
              </a:rPr>
              <a:t>الثانية </a:t>
            </a:r>
            <a:endParaRPr lang="ar-SA" sz="1800" dirty="0">
              <a:solidFill>
                <a:schemeClr val="tx1"/>
              </a:solidFill>
            </a:endParaRPr>
          </a:p>
          <a:p>
            <a:r>
              <a:rPr lang="ar-SA" sz="1800" dirty="0">
                <a:solidFill>
                  <a:schemeClr val="tx1"/>
                </a:solidFill>
              </a:rPr>
              <a:t>3-طريقة </a:t>
            </a:r>
            <a:r>
              <a:rPr lang="ar-SA" sz="1800" dirty="0" smtClean="0">
                <a:solidFill>
                  <a:schemeClr val="tx1"/>
                </a:solidFill>
              </a:rPr>
              <a:t>الضغط  الخوارزمية </a:t>
            </a:r>
            <a:r>
              <a:rPr lang="ar-SA" sz="1800" dirty="0">
                <a:solidFill>
                  <a:schemeClr val="tx1"/>
                </a:solidFill>
              </a:rPr>
              <a:t>المستخدمة لضغط وفك ضغط الفيديو.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58586" y="5247561"/>
            <a:ext cx="74943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Developers can adjust these factors to optimize delivery of digital video.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Screen Resolution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-15760" y="969579"/>
            <a:ext cx="9348952" cy="4525963"/>
          </a:xfrm>
        </p:spPr>
        <p:txBody>
          <a:bodyPr/>
          <a:lstStyle/>
          <a:p>
            <a:pPr eaLnBrk="1" hangingPunct="1"/>
            <a:r>
              <a:rPr lang="en-US" dirty="0"/>
              <a:t>Screen resolution (or </a:t>
            </a:r>
            <a:r>
              <a:rPr lang="en-US" dirty="0">
                <a:solidFill>
                  <a:srgbClr val="FF5A14"/>
                </a:solidFill>
              </a:rPr>
              <a:t>output resolution</a:t>
            </a:r>
            <a:r>
              <a:rPr lang="en-US" dirty="0"/>
              <a:t>) impacts processing, storage, and transmission requirements.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High quality digital video </a:t>
            </a:r>
            <a:r>
              <a:rPr lang="en-US" dirty="0"/>
              <a:t>(DV) format is 720 X 480 </a:t>
            </a:r>
            <a:r>
              <a:rPr lang="en-US" sz="2400" dirty="0"/>
              <a:t>(or 350,000 pixels at rates of </a:t>
            </a:r>
            <a:r>
              <a:rPr lang="en-US" sz="2400" dirty="0" smtClean="0"/>
              <a:t>30 Fps</a:t>
            </a:r>
            <a:r>
              <a:rPr lang="en-US" sz="2400" dirty="0"/>
              <a:t>).</a:t>
            </a:r>
            <a:endParaRPr lang="en-US" dirty="0"/>
          </a:p>
          <a:p>
            <a:pPr lvl="1" eaLnBrk="1" hangingPunct="1"/>
            <a:r>
              <a:rPr lang="en-US" dirty="0">
                <a:ea typeface="ＭＳ Ｐゴシック" charset="-128"/>
              </a:rPr>
              <a:t>CD-Rom and Internet are too slow to deliver that much data.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Solution: </a:t>
            </a:r>
            <a:r>
              <a:rPr lang="en-US" dirty="0">
                <a:ea typeface="ＭＳ Ｐゴシック" charset="-128"/>
              </a:rPr>
              <a:t>reduce the display size, which reduces the number of pixels/second to output.</a:t>
            </a:r>
          </a:p>
        </p:txBody>
      </p:sp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4997669"/>
            <a:ext cx="8686800" cy="1860331"/>
          </a:xfrm>
          <a:noFill/>
        </p:spPr>
        <p:txBody>
          <a:bodyPr/>
          <a:lstStyle/>
          <a:p>
            <a:r>
              <a:rPr lang="ar-SA" sz="1600" dirty="0">
                <a:solidFill>
                  <a:schemeClr val="tx1"/>
                </a:solidFill>
              </a:rPr>
              <a:t>دقة الشاشة (أو دقة الإخراج) تؤثر على متطلبات المعالجة والتخزين والنقل.</a:t>
            </a:r>
          </a:p>
          <a:p>
            <a:r>
              <a:rPr lang="ar-SA" sz="1600" dirty="0">
                <a:solidFill>
                  <a:schemeClr val="tx1"/>
                </a:solidFill>
              </a:rPr>
              <a:t>تنسيق الفيديو الرقمي عالي الجودة (</a:t>
            </a:r>
            <a:r>
              <a:rPr lang="en-US" sz="1600" dirty="0">
                <a:solidFill>
                  <a:schemeClr val="tx1"/>
                </a:solidFill>
              </a:rPr>
              <a:t>DV) </a:t>
            </a:r>
            <a:r>
              <a:rPr lang="ar-SA" sz="1600" dirty="0">
                <a:solidFill>
                  <a:schemeClr val="tx1"/>
                </a:solidFill>
              </a:rPr>
              <a:t>هو 720 × 480 (أو 350،000 بكسل بمعدلات 30 إطارًا في الثانية).</a:t>
            </a:r>
          </a:p>
          <a:p>
            <a:r>
              <a:rPr lang="ar-SA" sz="1600" dirty="0">
                <a:solidFill>
                  <a:schemeClr val="tx1"/>
                </a:solidFill>
              </a:rPr>
              <a:t>القرص المدمج (</a:t>
            </a:r>
            <a:r>
              <a:rPr lang="en-US" sz="1600" dirty="0" err="1">
                <a:solidFill>
                  <a:schemeClr val="tx1"/>
                </a:solidFill>
              </a:rPr>
              <a:t>CD-Rom</a:t>
            </a:r>
            <a:r>
              <a:rPr lang="en-US" sz="1600" dirty="0">
                <a:solidFill>
                  <a:schemeClr val="tx1"/>
                </a:solidFill>
              </a:rPr>
              <a:t>) </a:t>
            </a:r>
            <a:r>
              <a:rPr lang="ar-SA" sz="1600" dirty="0">
                <a:solidFill>
                  <a:schemeClr val="tx1"/>
                </a:solidFill>
              </a:rPr>
              <a:t>والإنترنت بطيء للغاية في إيصال هذه البيانات.</a:t>
            </a:r>
          </a:p>
          <a:p>
            <a:r>
              <a:rPr lang="ar-SA" sz="1600" dirty="0">
                <a:solidFill>
                  <a:schemeClr val="tx1"/>
                </a:solidFill>
              </a:rPr>
              <a:t>الحل: تقليل حجم الشاشة ، مما يقلل من عدد </a:t>
            </a:r>
            <a:r>
              <a:rPr lang="ar-SA" sz="1600" dirty="0" err="1">
                <a:solidFill>
                  <a:schemeClr val="tx1"/>
                </a:solidFill>
              </a:rPr>
              <a:t>البكسل</a:t>
            </a:r>
            <a:r>
              <a:rPr lang="ar-SA" sz="1600" dirty="0">
                <a:solidFill>
                  <a:schemeClr val="tx1"/>
                </a:solidFill>
              </a:rPr>
              <a:t> / ثانية للإخراج.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715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Frame Rate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96126" y="685799"/>
            <a:ext cx="8902700" cy="4525963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en-US" dirty="0"/>
              <a:t>Standard frame rate for</a:t>
            </a:r>
            <a:r>
              <a:rPr lang="en-US" dirty="0" smtClean="0"/>
              <a:t> broadcast </a:t>
            </a:r>
            <a:r>
              <a:rPr lang="en-US" dirty="0"/>
              <a:t>video is</a:t>
            </a:r>
            <a:r>
              <a:rPr lang="en-US" dirty="0" smtClean="0"/>
              <a:t> 30 </a:t>
            </a:r>
            <a:r>
              <a:rPr lang="en-US" dirty="0"/>
              <a:t>frames per second </a:t>
            </a:r>
            <a:r>
              <a:rPr lang="en-US" dirty="0" smtClean="0"/>
              <a:t>(Fps</a:t>
            </a:r>
            <a:r>
              <a:rPr lang="en-US" dirty="0"/>
              <a:t>).</a:t>
            </a:r>
          </a:p>
          <a:p>
            <a:pPr eaLnBrk="1" hangingPunct="1">
              <a:lnSpc>
                <a:spcPct val="75000"/>
              </a:lnSpc>
            </a:pPr>
            <a:r>
              <a:rPr lang="en-US" dirty="0"/>
              <a:t>Reducing the frame rate reduces the data to be transferred.</a:t>
            </a:r>
          </a:p>
          <a:p>
            <a:pPr lvl="1" eaLnBrk="1" hangingPunct="1">
              <a:lnSpc>
                <a:spcPct val="75000"/>
              </a:lnSpc>
            </a:pPr>
            <a:r>
              <a:rPr lang="en-US" dirty="0">
                <a:ea typeface="ＭＳ Ｐゴシック" charset="-128"/>
              </a:rPr>
              <a:t>Video on Internet is often delivered at </a:t>
            </a:r>
            <a:r>
              <a:rPr lang="en-US" dirty="0" smtClean="0">
                <a:ea typeface="ＭＳ Ｐゴシック" charset="-128"/>
              </a:rPr>
              <a:t>15Fps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eaLnBrk="1" hangingPunct="1">
              <a:lnSpc>
                <a:spcPct val="75000"/>
              </a:lnSpc>
            </a:pPr>
            <a:r>
              <a:rPr lang="en-US" b="1" dirty="0">
                <a:solidFill>
                  <a:srgbClr val="FF0000"/>
                </a:solidFill>
              </a:rPr>
              <a:t>Cautions:</a:t>
            </a:r>
          </a:p>
          <a:p>
            <a:pPr lvl="1" eaLnBrk="1" hangingPunct="1">
              <a:lnSpc>
                <a:spcPct val="75000"/>
              </a:lnSpc>
            </a:pPr>
            <a:r>
              <a:rPr lang="en-US" dirty="0">
                <a:ea typeface="ＭＳ Ｐゴシック" charset="-128"/>
              </a:rPr>
              <a:t>Lowering frame rate will slow delivery of individual images and drop out frames of video.</a:t>
            </a:r>
          </a:p>
          <a:p>
            <a:pPr lvl="1" eaLnBrk="1" hangingPunct="1">
              <a:lnSpc>
                <a:spcPct val="75000"/>
              </a:lnSpc>
            </a:pPr>
            <a:r>
              <a:rPr lang="en-US" dirty="0">
                <a:ea typeface="ＭＳ Ｐゴシック" charset="-128"/>
              </a:rPr>
              <a:t>Result could be "jerky" motion.</a:t>
            </a:r>
          </a:p>
        </p:txBody>
      </p:sp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B706C-D9E1-BF4A-A83E-DD141AA9925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0" y="4720836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معدل الإطار القياسي للفيديو البث هو 30 لقطة في الثانية (</a:t>
            </a:r>
            <a:r>
              <a:rPr lang="en-US" sz="2000" dirty="0"/>
              <a:t>Fps).</a:t>
            </a:r>
          </a:p>
          <a:p>
            <a:pPr algn="r" rtl="1"/>
            <a:r>
              <a:rPr lang="ar-SA" sz="2000" dirty="0"/>
              <a:t>يقلل تقليل معدل الإطارات من البيانات التي سيتم نقلها.</a:t>
            </a:r>
          </a:p>
          <a:p>
            <a:pPr algn="r" rtl="1"/>
            <a:r>
              <a:rPr lang="ar-SA" sz="2000" dirty="0"/>
              <a:t>غالبًا ما يتم تسليم الفيديو على الإنترنت بسرعة 15 إطارًا في الثانية.</a:t>
            </a:r>
          </a:p>
          <a:p>
            <a:pPr algn="r" rtl="1"/>
            <a:r>
              <a:rPr lang="ar-SA" sz="2000" dirty="0"/>
              <a:t>يحذر:</a:t>
            </a:r>
          </a:p>
          <a:p>
            <a:pPr algn="r" rtl="1"/>
            <a:r>
              <a:rPr lang="ar-SA" sz="2000" dirty="0"/>
              <a:t>سيؤدي خفض معدل الإطارات إلى بطء تسليم الصور الفردية وإفلات إطارات الفيديو.</a:t>
            </a:r>
          </a:p>
          <a:p>
            <a:pPr algn="r" rtl="1"/>
            <a:r>
              <a:rPr lang="ar-SA" sz="2000" dirty="0"/>
              <a:t>يمكن أن تكون النتيجة حركة "متشنجة".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520263" y="-229859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Compress The Video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>
          <a:xfrm>
            <a:off x="-141890" y="654261"/>
            <a:ext cx="9285889" cy="4525963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dirty="0"/>
              <a:t>Compression is key to successful delivery of digital video.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Three strategies for compressing video: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Intra-frame</a:t>
            </a:r>
            <a:r>
              <a:rPr lang="en-US" dirty="0">
                <a:ea typeface="ＭＳ Ｐゴシック" charset="-128"/>
              </a:rPr>
              <a:t>: re-encodes within the frame.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Inter-frame</a:t>
            </a:r>
            <a:r>
              <a:rPr lang="en-US" dirty="0">
                <a:ea typeface="ＭＳ Ｐゴシック" charset="-128"/>
              </a:rPr>
              <a:t>: eliminates intervening frames saving only changes between the frames.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Variable bit rate (VBR)</a:t>
            </a:r>
            <a:endParaRPr lang="en-US" dirty="0">
              <a:ea typeface="ＭＳ Ｐゴシック" charset="-128"/>
            </a:endParaRPr>
          </a:p>
          <a:p>
            <a:pPr lvl="2" eaLnBrk="1" hangingPunct="1"/>
            <a:r>
              <a:rPr lang="en-US" dirty="0">
                <a:ea typeface="ＭＳ Ｐゴシック" charset="-128"/>
              </a:rPr>
              <a:t>CBR (constant bit rate) assigns same number of bits per second to all parts of the video.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VBR assigns more bits to complex scenes and fewer bits to simpler scenes.</a:t>
            </a:r>
          </a:p>
        </p:txBody>
      </p:sp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7768E4-18B5-9C40-BFA6-15809E4E048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-141890" y="4642756"/>
            <a:ext cx="92858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/>
              <a:t>الضغط هو مفتاح النجاح في تسليم الفيديو الرقمي.</a:t>
            </a:r>
          </a:p>
          <a:p>
            <a:pPr algn="r" rtl="1"/>
            <a:r>
              <a:rPr lang="ar-SA" sz="2000" dirty="0"/>
              <a:t>ثلاث استراتيجيات لضغط الفيديو:</a:t>
            </a:r>
          </a:p>
          <a:p>
            <a:pPr algn="r" rtl="1"/>
            <a:r>
              <a:rPr lang="ar-SA" sz="2000" dirty="0"/>
              <a:t>داخل الإطار: إعادة ترميز داخل الإطار.</a:t>
            </a:r>
          </a:p>
          <a:p>
            <a:pPr algn="r" rtl="1"/>
            <a:r>
              <a:rPr lang="ar-SA" sz="2000" dirty="0"/>
              <a:t>إطار بيني: يلغي الإطارات المتداخلة التي تقوم بحفظ التغييرات فقط بين الإطارات.</a:t>
            </a:r>
          </a:p>
          <a:p>
            <a:pPr algn="r" rtl="1"/>
            <a:r>
              <a:rPr lang="ar-SA" sz="2000" dirty="0"/>
              <a:t>معدل البت المتغير (</a:t>
            </a:r>
            <a:r>
              <a:rPr lang="en-US" sz="2000" dirty="0"/>
              <a:t>VBR)</a:t>
            </a:r>
          </a:p>
          <a:p>
            <a:pPr algn="r" rtl="1"/>
            <a:r>
              <a:rPr lang="ar-SA" sz="2000" dirty="0"/>
              <a:t>يعيّن </a:t>
            </a:r>
            <a:r>
              <a:rPr lang="en-US" sz="2000" dirty="0"/>
              <a:t>CBR (</a:t>
            </a:r>
            <a:r>
              <a:rPr lang="ar-SA" sz="2000" dirty="0"/>
              <a:t>معدل البت الثابت) نفس عدد بتات في الثانية لكل أجزاء الفيديو.</a:t>
            </a:r>
          </a:p>
          <a:p>
            <a:pPr algn="r" rtl="1"/>
            <a:r>
              <a:rPr lang="ar-SA" sz="2000" dirty="0"/>
              <a:t>تعيّن </a:t>
            </a:r>
            <a:r>
              <a:rPr lang="en-US" sz="2000" dirty="0"/>
              <a:t>VBR </a:t>
            </a:r>
            <a:r>
              <a:rPr lang="ar-SA" sz="2000" dirty="0"/>
              <a:t>عددًا أكبر من وحدات البت في المشاهد المعقدة وعدد أقل من وحدات البت إلى المشاهد الأبسط.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1031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Compress The Video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141890" y="777434"/>
            <a:ext cx="6132786" cy="46323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Choosing compression depends on:</a:t>
            </a:r>
          </a:p>
          <a:p>
            <a:pPr lvl="1" eaLnBrk="1" hangingPunct="1"/>
            <a:r>
              <a:rPr lang="en-US" b="1" dirty="0" smtClean="0">
                <a:ea typeface="ＭＳ Ｐゴシック" charset="-128"/>
              </a:rPr>
              <a:t>1-Output </a:t>
            </a:r>
            <a:r>
              <a:rPr lang="en-US" b="1" dirty="0">
                <a:ea typeface="ＭＳ Ｐゴシック" charset="-128"/>
              </a:rPr>
              <a:t>destination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DVD</a:t>
            </a:r>
          </a:p>
          <a:p>
            <a:pPr lvl="2" eaLnBrk="1" hangingPunct="1"/>
            <a:r>
              <a:rPr lang="en-US" dirty="0" smtClean="0">
                <a:ea typeface="ＭＳ Ｐゴシック" charset="-128"/>
              </a:rPr>
              <a:t>Internet</a:t>
            </a:r>
          </a:p>
          <a:p>
            <a:pPr lvl="2" eaLnBrk="1" hangingPunct="1"/>
            <a:r>
              <a:rPr lang="en-US" dirty="0" smtClean="0">
                <a:ea typeface="ＭＳ Ｐゴシック" charset="-128"/>
              </a:rPr>
              <a:t>Mobile device</a:t>
            </a:r>
          </a:p>
          <a:p>
            <a:pPr lvl="1" eaLnBrk="1" hangingPunct="1"/>
            <a:r>
              <a:rPr lang="en-US" b="1" dirty="0" smtClean="0">
                <a:ea typeface="ＭＳ Ｐゴシック" charset="-128"/>
              </a:rPr>
              <a:t>2-Editing </a:t>
            </a:r>
            <a:r>
              <a:rPr lang="en-US" b="1" dirty="0">
                <a:ea typeface="ＭＳ Ｐゴシック" charset="-128"/>
              </a:rPr>
              <a:t>capability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Detailed editing tasks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Limited editing tasks</a:t>
            </a:r>
          </a:p>
          <a:p>
            <a:pPr lvl="1" eaLnBrk="1" hangingPunct="1"/>
            <a:r>
              <a:rPr lang="en-US" b="1" dirty="0" smtClean="0">
                <a:ea typeface="ＭＳ Ｐゴシック" charset="-128"/>
              </a:rPr>
              <a:t>3-Type </a:t>
            </a:r>
            <a:r>
              <a:rPr lang="en-US" b="1" dirty="0">
                <a:ea typeface="ＭＳ Ｐゴシック" charset="-128"/>
              </a:rPr>
              <a:t>of images in video</a:t>
            </a:r>
          </a:p>
          <a:p>
            <a:pPr lvl="2" eaLnBrk="1" hangingPunct="1"/>
            <a:r>
              <a:rPr lang="en-US" b="1" dirty="0">
                <a:ea typeface="ＭＳ Ｐゴシック" charset="-128"/>
              </a:rPr>
              <a:t>Complex</a:t>
            </a:r>
            <a:r>
              <a:rPr lang="en-US" dirty="0">
                <a:ea typeface="ＭＳ Ｐゴシック" charset="-128"/>
              </a:rPr>
              <a:t> scenes</a:t>
            </a:r>
          </a:p>
          <a:p>
            <a:pPr lvl="2" eaLnBrk="1" hangingPunct="1"/>
            <a:r>
              <a:rPr lang="en-US" b="1" dirty="0">
                <a:ea typeface="ＭＳ Ｐゴシック" charset="-128"/>
              </a:rPr>
              <a:t>Similar</a:t>
            </a:r>
            <a:r>
              <a:rPr lang="en-US" dirty="0">
                <a:ea typeface="ＭＳ Ｐゴシック" charset="-128"/>
              </a:rPr>
              <a:t> scenes</a:t>
            </a:r>
          </a:p>
          <a:p>
            <a:pPr eaLnBrk="1" hangingPunct="1"/>
            <a:endParaRPr lang="en-US" dirty="0"/>
          </a:p>
        </p:txBody>
      </p:sp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5A029-F604-FA45-B2EB-C3195A0E9E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3389571" y="1426000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SA" dirty="0"/>
              <a:t>يعتمد اختيار الضغط على:</a:t>
            </a:r>
          </a:p>
          <a:p>
            <a:pPr algn="r" rtl="1"/>
            <a:r>
              <a:rPr lang="ar-SA" b="1" dirty="0"/>
              <a:t>وجهة الانتاج</a:t>
            </a:r>
          </a:p>
          <a:p>
            <a:pPr algn="r" rtl="1"/>
            <a:r>
              <a:rPr lang="en-US" dirty="0"/>
              <a:t>DVD</a:t>
            </a:r>
          </a:p>
          <a:p>
            <a:pPr algn="r" rtl="1"/>
            <a:r>
              <a:rPr lang="ar-SA" dirty="0"/>
              <a:t>الإنترنت</a:t>
            </a:r>
          </a:p>
          <a:p>
            <a:pPr algn="r" rtl="1"/>
            <a:r>
              <a:rPr lang="ar-SA" dirty="0"/>
              <a:t>جهاز محمول</a:t>
            </a:r>
          </a:p>
          <a:p>
            <a:pPr algn="r" rtl="1"/>
            <a:r>
              <a:rPr lang="ar-SA" b="1" dirty="0"/>
              <a:t>القدرة على التحرير</a:t>
            </a:r>
          </a:p>
          <a:p>
            <a:pPr algn="r" rtl="1"/>
            <a:r>
              <a:rPr lang="ar-SA" dirty="0"/>
              <a:t>مهام التحرير التفصيلية</a:t>
            </a:r>
          </a:p>
          <a:p>
            <a:pPr algn="r" rtl="1"/>
            <a:r>
              <a:rPr lang="ar-SA" dirty="0"/>
              <a:t>مهام تحرير محدودة</a:t>
            </a:r>
          </a:p>
          <a:p>
            <a:pPr algn="r" rtl="1"/>
            <a:r>
              <a:rPr lang="ar-SA" b="1" dirty="0"/>
              <a:t>نوع الصور في الفيديو</a:t>
            </a:r>
          </a:p>
          <a:p>
            <a:pPr algn="r" rtl="1"/>
            <a:r>
              <a:rPr lang="ar-SA" dirty="0"/>
              <a:t>مشاهد معقدة</a:t>
            </a:r>
          </a:p>
          <a:p>
            <a:pPr algn="r" rtl="1"/>
            <a:r>
              <a:rPr lang="ar-SA" dirty="0"/>
              <a:t>مشاهد مماثلة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520262" y="-26139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Intra-frame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0" y="508985"/>
            <a:ext cx="8888412" cy="45307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Lossless strategy could be RLE.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Result: smaller more efficient file with all the original data.</a:t>
            </a:r>
          </a:p>
          <a:p>
            <a:pPr eaLnBrk="1" hangingPunct="1"/>
            <a:r>
              <a:rPr lang="en-US" dirty="0" err="1"/>
              <a:t>Lossy</a:t>
            </a:r>
            <a:r>
              <a:rPr lang="en-US" dirty="0"/>
              <a:t> strategy commonly used is M-JPEG. 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Individual images are compressed and linked together as motion sequences.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Best for video editing as every frame is preserved despite data being lost from each separate frame</a:t>
            </a:r>
            <a:r>
              <a:rPr 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M-JPEG 2000. 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Successor to M-JPEG.</a:t>
            </a:r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Preserves intra-frame advantages and scalability.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</p:txBody>
      </p:sp>
      <p:sp>
        <p:nvSpPr>
          <p:cNvPr id="491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FC2F9-E8A5-0E42-99A1-129BBC60D78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126124" y="4886797"/>
            <a:ext cx="90178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000" dirty="0" err="1"/>
              <a:t>إستراتيجية</a:t>
            </a:r>
            <a:r>
              <a:rPr lang="ar-SA" sz="2000" dirty="0"/>
              <a:t> الخسارة يمكن أن تكون </a:t>
            </a:r>
            <a:r>
              <a:rPr lang="en-US" sz="2000" dirty="0"/>
              <a:t>RLE.</a:t>
            </a:r>
          </a:p>
          <a:p>
            <a:pPr algn="r" rtl="1"/>
            <a:r>
              <a:rPr lang="ar-SA" sz="2000" dirty="0"/>
              <a:t>النتيجة: أصغر ملف أكثر كفاءة مع جميع البيانات الأصلية.</a:t>
            </a:r>
          </a:p>
          <a:p>
            <a:pPr algn="r" rtl="1"/>
            <a:r>
              <a:rPr lang="ar-SA" sz="2000" dirty="0" err="1"/>
              <a:t>الإستراتيجية</a:t>
            </a:r>
            <a:r>
              <a:rPr lang="ar-SA" sz="2000" dirty="0"/>
              <a:t> الفاشلة شائعة الاستخدام هي </a:t>
            </a:r>
            <a:r>
              <a:rPr lang="en-US" sz="2000" dirty="0"/>
              <a:t>M-JPEG.</a:t>
            </a:r>
          </a:p>
          <a:p>
            <a:pPr algn="r" rtl="1"/>
            <a:r>
              <a:rPr lang="ar-SA" sz="2000" dirty="0"/>
              <a:t>يتم ضغط الصور الفردية وربطها معًا كتسلسلات متحركة.</a:t>
            </a:r>
          </a:p>
          <a:p>
            <a:pPr algn="r" rtl="1"/>
            <a:r>
              <a:rPr lang="ar-SA" sz="2000" dirty="0"/>
              <a:t>أفضل لتحرير الفيديو حيث يتم الحفاظ على كل إطار على الرغم من فقدان البيانات من كل إطار منفصل.</a:t>
            </a:r>
          </a:p>
          <a:p>
            <a:pPr algn="r" rtl="1"/>
            <a:r>
              <a:rPr lang="en-US" sz="2000" dirty="0" smtClean="0"/>
              <a:t>     M-JPEG 2000.   </a:t>
            </a:r>
            <a:r>
              <a:rPr lang="ar-SA" sz="2000" dirty="0" smtClean="0"/>
              <a:t>خلف </a:t>
            </a:r>
            <a:r>
              <a:rPr lang="ar-SA" sz="2000" dirty="0"/>
              <a:t>ل </a:t>
            </a:r>
            <a:r>
              <a:rPr lang="en-US" sz="2000" dirty="0" smtClean="0"/>
              <a:t>M-JPEG.</a:t>
            </a:r>
            <a:r>
              <a:rPr lang="ar-SA" sz="2000" dirty="0" smtClean="0"/>
              <a:t>     - يحافظ </a:t>
            </a:r>
            <a:r>
              <a:rPr lang="ar-SA" sz="2000" dirty="0"/>
              <a:t>على مزايا الإطار الداخلي وقابلية التوسع.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</TotalTime>
  <Words>4134</Words>
  <Application>Microsoft Office PowerPoint</Application>
  <PresentationFormat>عرض على الشاشة (3:4)‏</PresentationFormat>
  <Paragraphs>678</Paragraphs>
  <Slides>39</Slides>
  <Notes>39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39</vt:i4>
      </vt:variant>
    </vt:vector>
  </HeadingPairs>
  <TitlesOfParts>
    <vt:vector size="40" baseType="lpstr">
      <vt:lpstr>Office Theme</vt:lpstr>
      <vt:lpstr>CHAPTER HIGHLIGHTS</vt:lpstr>
      <vt:lpstr>Moving Pictures</vt:lpstr>
      <vt:lpstr>Digital Video Challenges</vt:lpstr>
      <vt:lpstr>Digital Video Quality</vt:lpstr>
      <vt:lpstr>Screen Resolution</vt:lpstr>
      <vt:lpstr>Frame Rate</vt:lpstr>
      <vt:lpstr>Compress The Video</vt:lpstr>
      <vt:lpstr>Compress The Video</vt:lpstr>
      <vt:lpstr>Intra-frame</vt:lpstr>
      <vt:lpstr>Inter- Frame</vt:lpstr>
      <vt:lpstr>Variable Bit Rate</vt:lpstr>
      <vt:lpstr>Common Video Codecs</vt:lpstr>
      <vt:lpstr>Common Video Codecs</vt:lpstr>
      <vt:lpstr>Digital Video  </vt:lpstr>
      <vt:lpstr>STEP ONE: SHOOTING</vt:lpstr>
      <vt:lpstr>STEP ONE: SHOOTING</vt:lpstr>
      <vt:lpstr>Digital  Video Camera Considerations</vt:lpstr>
      <vt:lpstr>Digital  Video Camera Considerations</vt:lpstr>
      <vt:lpstr>Digital  Video Cameraconsiderations</vt:lpstr>
      <vt:lpstr>Digital  Video Cameraconsiderations</vt:lpstr>
      <vt:lpstr>Digital  Video Camera Considerations</vt:lpstr>
      <vt:lpstr>Digital Video Camera considerations</vt:lpstr>
      <vt:lpstr>Digital  Video Camera Considerations</vt:lpstr>
      <vt:lpstr>Shooting Basics</vt:lpstr>
      <vt:lpstr>Shooting Basics</vt:lpstr>
      <vt:lpstr>Shooting Basics</vt:lpstr>
      <vt:lpstr>Shooting Basics</vt:lpstr>
      <vt:lpstr>Step Two: Editing</vt:lpstr>
      <vt:lpstr>Capture/Importing Video</vt:lpstr>
      <vt:lpstr>Batch Capture</vt:lpstr>
      <vt:lpstr>Basic Video Editing</vt:lpstr>
      <vt:lpstr>Editing Software</vt:lpstr>
      <vt:lpstr>Editing Operations</vt:lpstr>
      <vt:lpstr>Step Three: Rendering</vt:lpstr>
      <vt:lpstr>Rendering Decisions</vt:lpstr>
      <vt:lpstr>Rendering Decisions</vt:lpstr>
      <vt:lpstr>Rendering Decisions</vt:lpstr>
      <vt:lpstr>Guidelines For Video</vt:lpstr>
      <vt:lpstr>Guidelines For Video</vt:lpstr>
    </vt:vector>
  </TitlesOfParts>
  <Company>UNHM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</dc:title>
  <dc:creator>Karla Vogel</dc:creator>
  <cp:lastModifiedBy>user</cp:lastModifiedBy>
  <cp:revision>46</cp:revision>
  <cp:lastPrinted>2018-11-01T06:41:38Z</cp:lastPrinted>
  <dcterms:created xsi:type="dcterms:W3CDTF">2012-10-14T19:47:12Z</dcterms:created>
  <dcterms:modified xsi:type="dcterms:W3CDTF">2018-11-01T06:41:40Z</dcterms:modified>
</cp:coreProperties>
</file>