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26"/>
  </p:notesMasterIdLst>
  <p:handoutMasterIdLst>
    <p:handoutMasterId r:id="rId27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8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0284" autoAdjust="0"/>
  </p:normalViewPr>
  <p:slideViewPr>
    <p:cSldViewPr snapToGrid="0" showGuides="1">
      <p:cViewPr varScale="1">
        <p:scale>
          <a:sx n="58" d="100"/>
          <a:sy n="58" d="100"/>
        </p:scale>
        <p:origin x="-14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32354B4-AD6B-4CCD-86B9-4BE53B87DD1B}" type="datetimeFigureOut">
              <a:rPr lang="ar-SA" smtClean="0"/>
              <a:t>16/01/40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34DD29-F7FF-47A5-9960-F5E2553717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2243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C1EF89-AB2D-FD42-8E11-5768A2F3B9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18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ＭＳ Ｐゴシック" pitchFamily="6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CE86B-2EF6-2A41-8585-578764EDE820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9C70D-6289-FD41-AD11-376E58E2D78D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A5E820-5898-3B4A-A7B5-FF4E750DEB1F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Have students explain why they can open a data file by "double clicking" it, and other files won't open.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F8304-D4B7-A44E-8DE6-3173A7B6458C}" type="slidenum">
              <a:rPr lang="en-US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Review best practices for naming files and directories.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Open the Vista or OS X file directory window to review basic tasks of managing files and folders.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DF454-87EE-2E4A-90AC-070BF8025AA9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B338EA-56CE-9A42-9BFB-FB258285AC50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Remind students that all computers execute machine code. If a program is not directly written in binary code, it must be converted to binary using a program like an assembler or compiler.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F80D9-51AD-474B-92C7-CACFADCCEF8B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Review the benefits of using high level languages.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Consider the advantages and disadvantages of using an interpreter and compiler to convert the source code to machine code.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3A85D9-2C84-DB48-9ADD-FEF134D95A5A}" type="slidenum">
              <a:rPr lang="en-US"/>
              <a:pPr/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Have students research visual programming and report on how it is being used</a:t>
            </a:r>
            <a:r>
              <a:rPr lang="en-US" dirty="0" smtClean="0">
                <a:latin typeface="Arial" charset="0"/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  <a:cs typeface="ＭＳ Ｐゴシック" charset="-128"/>
              </a:rPr>
              <a:t>Textbox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on Scripting languages identifies the distinction between procedural and non-procedural. Have students relate their experience with scripting macro code or </a:t>
            </a:r>
            <a:r>
              <a:rPr lang="en-US" baseline="0" dirty="0" err="1" smtClean="0">
                <a:latin typeface="Arial" charset="0"/>
                <a:ea typeface="ＭＳ Ｐゴシック" charset="-128"/>
                <a:cs typeface="ＭＳ Ｐゴシック" charset="-128"/>
              </a:rPr>
              <a:t>ActionScript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in Flash.</a:t>
            </a:r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D8B3F-A9B8-9443-AED8-34921DCF494D}" type="slidenum">
              <a:rPr lang="en-US"/>
              <a:pPr/>
              <a:t>18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1CB65-459C-BB48-957E-F562D1482CD0}" type="slidenum">
              <a:rPr lang="en-US"/>
              <a:pPr/>
              <a:t>19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Have students identify specific software packages for each of these and discuss the benefits and features of each.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79F179-2DB4-B944-B4CE-3CC1EE9EDDD0}" type="slidenum">
              <a:rPr lang="en-US"/>
              <a:pPr/>
              <a:t>20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Sampled sound applications such as Audacity can record from microphone, CD, tape and user then edits the sound wave to create a new digital sound. Synthesized applications such as Garageband give user an interface to create original sounds through commands.</a:t>
            </a:r>
          </a:p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Video software such as Premiere and Final Cut are often used to edit source clips with transitions, sound tracks, still images to create an original digital video.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71941-1EE4-6B4B-9578-C2273FEEB38E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77D00-77A0-ED46-992D-6C4A6F2CCA42}" type="slidenum">
              <a:rPr lang="en-US"/>
              <a:pPr/>
              <a:t>21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Common animation applications are Flash and Director.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Students could research media utilities that are currently used for clip art, font libraries, compression and streaming media formats.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Yahoo's directory of software has several selections to explore utility applications for multimedia.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http://dir.yahoo.com/Computers_and_Internet/Software/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43DF4-7707-A747-A93E-4D2B07143139}" type="slidenum">
              <a:rPr lang="en-US"/>
              <a:pPr/>
              <a:t>22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Use functions of authoring software to determine if Word is considered an authoring application, PowerPoint, Photoshop.</a:t>
            </a:r>
          </a:p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Metaphors for authoring software are developed in more detail in Ch.10. Students will be familiar with PowerPoint as a type of card or page based application. Use that as an example to explain notion of metaphor.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40C59-8E99-F743-A345-710F06D94E12}" type="slidenum">
              <a:rPr lang="en-US"/>
              <a:pPr/>
              <a:t>23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FEB1D-83A0-8546-A43C-9B6E3EF0CD5F}" type="slidenum">
              <a:rPr lang="en-US"/>
              <a:pPr/>
              <a:t>24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16866-2FDB-5044-98BF-5DB5BCEBA18F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Use this slide to survey student awareness of specific software packages to introduce the class, or use at the end of class as part of the wrap up.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449586-98F8-E840-8171-F681F4F54F87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  <a:cs typeface="ＭＳ Ｐゴシック" charset="-128"/>
              </a:rPr>
              <a:t>NUI is becoming a predominate method to interact with the programs and hardware.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Have students report on the means they use to select items on an </a:t>
            </a:r>
            <a:r>
              <a:rPr lang="en-US" baseline="0" dirty="0" err="1" smtClean="0">
                <a:latin typeface="Arial" charset="0"/>
                <a:ea typeface="ＭＳ Ｐゴシック" charset="-128"/>
                <a:cs typeface="ＭＳ Ｐゴシック" charset="-128"/>
              </a:rPr>
              <a:t>iPad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baseline="0" dirty="0" err="1" smtClean="0">
                <a:latin typeface="Arial" charset="0"/>
                <a:ea typeface="ＭＳ Ｐゴシック" charset="-128"/>
                <a:cs typeface="ＭＳ Ｐゴシック" charset="-128"/>
              </a:rPr>
              <a:t>eReader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baseline="0" dirty="0" err="1" smtClean="0">
                <a:latin typeface="Arial" charset="0"/>
                <a:ea typeface="ＭＳ Ｐゴシック" charset="-128"/>
                <a:cs typeface="ＭＳ Ｐゴシック" charset="-128"/>
              </a:rPr>
              <a:t>smartphone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. Multi-touch technology is most prevalent in Mac and Windows devices. Voice input is also a form of NUI as is eye contact with areas of the screen. Soon there will be little need for a mouse or pointing device.</a:t>
            </a:r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FE079-379D-F74D-BE04-21BA0EE14B96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1A2B7-9EED-6D45-A866-F8BE9C1C48CC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Review these methods and the notion of time slice of the processor's activity. Have students explain the benefit of preemptive multitasking on today's microcomputers.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B2599-D24E-D14B-8BC9-66E945613E33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Review these methods and the notion of time slice of the processor's activity. Have students explain the benefit of preemptive multitasking on today's microcomputers.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046D61-E9DD-8945-8C1A-EA928C444508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USB and FireWire are popular plug and play interfaces that most  operating systems  recognize.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07359-2C3A-A947-9D5B-31B4AD7633E7}" type="slidenum">
              <a:rPr lang="en-US"/>
              <a:pPr/>
              <a:t>9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Have students open the Network option in the Windows control panel or OS system preferences to study the options available through the operating system to connect and manage network protocols.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8ABA-F914-2240-8A93-14433C074C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9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752A-DB25-7B48-982D-D9E1BC7F7B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B8BE-985F-AD4F-B951-C16FB73EB6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3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32D2-1C8D-7744-952C-C29F3D1FD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9F7-BD06-2A40-ACF6-EE9EB9E32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8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A9E8-D40A-1B43-B6F5-3B88312B2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5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00FA-39CE-AF4B-B6BF-F97D7317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32A1-BA3B-4F48-911C-87B8398AC8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8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E49B-707E-7C4D-8AC7-DACC8205E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3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A1F5-0A0E-1E4E-B4F6-88A2A3859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9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8F800-E8F2-2C46-A44F-6F8542DBD5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CCC5B-5ED1-4440-A508-49E0E750E48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AF34-14E0-324D-B9A2-D9A6AC483D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10330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spcAft>
                <a:spcPts val="1200"/>
              </a:spcAft>
            </a:pPr>
            <a:r>
              <a:rPr lang="en-US" sz="3600" dirty="0"/>
              <a:t> Main categories of software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3200" dirty="0">
                <a:ea typeface="ＭＳ Ｐゴシック" charset="-128"/>
              </a:rPr>
              <a:t>Operating system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3200" dirty="0">
                <a:ea typeface="ＭＳ Ｐゴシック" charset="-128"/>
              </a:rPr>
              <a:t>Application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3200" dirty="0">
                <a:ea typeface="ＭＳ Ｐゴシック" charset="-128"/>
              </a:rPr>
              <a:t>Programming</a:t>
            </a:r>
          </a:p>
          <a:p>
            <a:pPr eaLnBrk="1" hangingPunct="1">
              <a:spcAft>
                <a:spcPts val="1200"/>
              </a:spcAft>
            </a:pPr>
            <a:r>
              <a:rPr lang="en-US" sz="3600" dirty="0"/>
              <a:t> Functions of the operating system</a:t>
            </a:r>
          </a:p>
          <a:p>
            <a:pPr eaLnBrk="1" hangingPunct="1">
              <a:spcAft>
                <a:spcPts val="1200"/>
              </a:spcAft>
            </a:pPr>
            <a:r>
              <a:rPr lang="en-US" sz="3600" dirty="0"/>
              <a:t> Types of programming languages</a:t>
            </a:r>
          </a:p>
          <a:p>
            <a:pPr eaLnBrk="1" hangingPunct="1">
              <a:spcAft>
                <a:spcPts val="1200"/>
              </a:spcAft>
            </a:pPr>
            <a:r>
              <a:rPr lang="en-US" sz="3600" dirty="0"/>
              <a:t> Software for multimedia development</a:t>
            </a:r>
          </a:p>
        </p:txBody>
      </p:sp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E0ED2-60BF-3F48-A7CB-6E0B055872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5286057" y="-33748"/>
            <a:ext cx="4641715" cy="1247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dirty="0" smtClean="0"/>
              <a:t>ch4</a:t>
            </a:r>
            <a:endParaRPr lang="en-US" b="1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55838" y="24083"/>
            <a:ext cx="881676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charset="2"/>
              <a:buNone/>
            </a:pP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COMPUTER    SOFTWARE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86" y="-185057"/>
            <a:ext cx="86868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Manage Computer Resources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-228601" y="996042"/>
            <a:ext cx="9519557" cy="4530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Utility </a:t>
            </a:r>
            <a:r>
              <a:rPr lang="en-US" sz="3600" dirty="0" smtClean="0">
                <a:solidFill>
                  <a:srgbClr val="FF0000"/>
                </a:solidFill>
              </a:rPr>
              <a:t>programs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3600" b="1" dirty="0" smtClean="0">
                <a:ea typeface="ＭＳ Ｐゴシック" charset="-128"/>
              </a:rPr>
              <a:t>   </a:t>
            </a:r>
            <a:r>
              <a:rPr lang="en-US" sz="3200" b="1" dirty="0" smtClean="0">
                <a:ea typeface="ＭＳ Ｐゴシック" charset="-128"/>
              </a:rPr>
              <a:t>Tools </a:t>
            </a:r>
            <a:r>
              <a:rPr lang="en-US" sz="3200" b="1" dirty="0">
                <a:ea typeface="ＭＳ Ｐゴシック" charset="-128"/>
              </a:rPr>
              <a:t>to optimize operating system functions such as: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CD and DVD recording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Screen savers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Speech recognition for basic commands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</a:t>
            </a:r>
            <a:r>
              <a:rPr lang="en-US" sz="2800" dirty="0" smtClean="0">
                <a:ea typeface="ＭＳ Ｐゴシック" charset="-128"/>
              </a:rPr>
              <a:t>Text </a:t>
            </a:r>
            <a:r>
              <a:rPr lang="en-US" sz="2800" dirty="0">
                <a:ea typeface="ＭＳ Ｐゴシック" charset="-128"/>
              </a:rPr>
              <a:t>editors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Multimedia utilities.</a:t>
            </a:r>
            <a:endParaRPr lang="en-US" sz="2800" dirty="0" smtClean="0">
              <a:ea typeface="ＭＳ Ｐゴシック" charset="-128"/>
            </a:endParaRPr>
          </a:p>
          <a:p>
            <a:pPr lvl="1" eaLnBrk="1" hangingPunct="1"/>
            <a:r>
              <a:rPr lang="en-US" sz="3200" b="1" dirty="0" smtClean="0">
                <a:solidFill>
                  <a:srgbClr val="FF0000"/>
                </a:solidFill>
                <a:ea typeface="ＭＳ Ｐゴシック" charset="-128"/>
              </a:rPr>
              <a:t> Disk </a:t>
            </a:r>
            <a:r>
              <a:rPr lang="en-US" sz="3200" b="1" dirty="0">
                <a:solidFill>
                  <a:srgbClr val="FF0000"/>
                </a:solidFill>
                <a:ea typeface="ＭＳ Ｐゴシック" charset="-128"/>
              </a:rPr>
              <a:t>management utility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Partition and format drives.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en-US" sz="2800" dirty="0">
                <a:ea typeface="ＭＳ Ｐゴシック" charset="-128"/>
              </a:rPr>
              <a:t> Defragment and detect disk errors.</a:t>
            </a:r>
          </a:p>
        </p:txBody>
      </p:sp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D80835-9408-CD41-9365-E4B8CDEC30C9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2" name="مستطيل 1"/>
          <p:cNvSpPr/>
          <p:nvPr/>
        </p:nvSpPr>
        <p:spPr>
          <a:xfrm>
            <a:off x="2057400" y="1111631"/>
            <a:ext cx="7086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البرامج </a:t>
            </a:r>
            <a:r>
              <a:rPr lang="ar-SA" dirty="0" smtClean="0"/>
              <a:t>المساعدة</a:t>
            </a:r>
            <a:r>
              <a:rPr lang="ar-SA" dirty="0"/>
              <a:t>    أدوات لتحسين وظائف نظام التشغيل مثل</a:t>
            </a:r>
            <a:r>
              <a:rPr lang="ar-SA" dirty="0" smtClean="0"/>
              <a:t>:</a:t>
            </a:r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  تسجيل </a:t>
            </a:r>
            <a:r>
              <a:rPr lang="en-US" dirty="0"/>
              <a:t>CD </a:t>
            </a:r>
            <a:r>
              <a:rPr lang="ar-SA" dirty="0"/>
              <a:t>و </a:t>
            </a:r>
            <a:r>
              <a:rPr lang="en-US" dirty="0"/>
              <a:t>DVD</a:t>
            </a:r>
          </a:p>
          <a:p>
            <a:pPr algn="r" rtl="1"/>
            <a:r>
              <a:rPr lang="en-US" dirty="0"/>
              <a:t>  </a:t>
            </a:r>
            <a:r>
              <a:rPr lang="ar-SA" dirty="0"/>
              <a:t>حافظات الشاشة</a:t>
            </a:r>
          </a:p>
          <a:p>
            <a:pPr algn="r" rtl="1"/>
            <a:r>
              <a:rPr lang="ar-SA" dirty="0"/>
              <a:t>  التعرف على الكلام للأوامر </a:t>
            </a:r>
            <a:r>
              <a:rPr lang="ar-SA" dirty="0" smtClean="0"/>
              <a:t>الأساسية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  محرري النصوص</a:t>
            </a:r>
          </a:p>
          <a:p>
            <a:pPr algn="r" rtl="1"/>
            <a:r>
              <a:rPr lang="ar-SA" dirty="0"/>
              <a:t>  أدوات الوسائط المتعددة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  فائدة إدارة </a:t>
            </a:r>
            <a:r>
              <a:rPr lang="ar-SA" dirty="0" smtClean="0"/>
              <a:t>القرص</a:t>
            </a:r>
            <a:endParaRPr lang="ar-SA" dirty="0"/>
          </a:p>
          <a:p>
            <a:pPr algn="r" rtl="1"/>
            <a:r>
              <a:rPr lang="ar-SA" dirty="0"/>
              <a:t>  تقسيم ومحركات الشكل.</a:t>
            </a:r>
          </a:p>
          <a:p>
            <a:pPr algn="r" rtl="1"/>
            <a:r>
              <a:rPr lang="ar-SA" dirty="0"/>
              <a:t>  تجزئة واكتشاف أخطاء القرص.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19754"/>
            <a:ext cx="86868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</a:rPr>
              <a:t>Manage Computer Resources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-408236" y="838199"/>
            <a:ext cx="9715521" cy="4530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File management.</a:t>
            </a:r>
          </a:p>
          <a:p>
            <a:pPr lvl="1" eaLnBrk="1" hangingPunct="1"/>
            <a:r>
              <a:rPr lang="en-US" sz="3200" dirty="0">
                <a:ea typeface="ＭＳ Ｐゴシック" charset="-128"/>
              </a:rPr>
              <a:t>Operating systems govern storage and retrieval of files.</a:t>
            </a:r>
            <a:endParaRPr lang="en-US" sz="3200" dirty="0" smtClean="0">
              <a:ea typeface="ＭＳ Ｐゴシック" charset="-128"/>
            </a:endParaRPr>
          </a:p>
          <a:p>
            <a:pPr lvl="1" eaLnBrk="1" hangingPunct="1"/>
            <a:r>
              <a:rPr lang="en-US" sz="3200" dirty="0" smtClean="0">
                <a:solidFill>
                  <a:srgbClr val="FF0000"/>
                </a:solidFill>
                <a:ea typeface="ＭＳ Ｐゴシック" charset="-128"/>
              </a:rPr>
              <a:t> Basic </a:t>
            </a:r>
            <a:r>
              <a:rPr lang="en-US" sz="3200" dirty="0">
                <a:solidFill>
                  <a:srgbClr val="FF0000"/>
                </a:solidFill>
                <a:ea typeface="ＭＳ Ｐゴシック" charset="-128"/>
              </a:rPr>
              <a:t>file management includes: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 Copy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 Delete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 Rename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 Move.</a:t>
            </a:r>
            <a:endParaRPr lang="en-US" sz="2800" dirty="0" smtClean="0">
              <a:ea typeface="ＭＳ Ｐゴシック" charset="-128"/>
            </a:endParaRPr>
          </a:p>
          <a:p>
            <a:pPr lvl="1" eaLnBrk="1" hangingPunct="1"/>
            <a:r>
              <a:rPr lang="en-US" sz="3200" dirty="0" smtClean="0">
                <a:ea typeface="ＭＳ Ｐゴシック" charset="-128"/>
              </a:rPr>
              <a:t> File </a:t>
            </a:r>
            <a:r>
              <a:rPr lang="en-US" sz="3200" dirty="0">
                <a:ea typeface="ＭＳ Ｐゴシック" charset="-128"/>
              </a:rPr>
              <a:t>extensions identify a file as data or program for the operating system.</a:t>
            </a:r>
          </a:p>
        </p:txBody>
      </p:sp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FE568-0222-2C43-95E9-85F1045A0C5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012371" y="1993374"/>
            <a:ext cx="80173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إدارة </a:t>
            </a:r>
            <a:r>
              <a:rPr lang="ar-SA" dirty="0" smtClean="0"/>
              <a:t>الملفات. تحكم </a:t>
            </a:r>
            <a:r>
              <a:rPr lang="ar-SA" dirty="0"/>
              <a:t>أنظمة التشغيل تخزين واسترجاع </a:t>
            </a:r>
            <a:r>
              <a:rPr lang="ar-SA" dirty="0" smtClean="0"/>
              <a:t>الملفات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 smtClean="0"/>
              <a:t>.</a:t>
            </a:r>
            <a:endParaRPr lang="ar-SA" dirty="0"/>
          </a:p>
          <a:p>
            <a:pPr algn="r" rtl="1"/>
            <a:r>
              <a:rPr lang="ar-SA" dirty="0"/>
              <a:t>  تتضمن إدارة الملفات الأساسية ما يلي:</a:t>
            </a:r>
          </a:p>
          <a:p>
            <a:pPr algn="r" rtl="1"/>
            <a:r>
              <a:rPr lang="ar-SA" dirty="0"/>
              <a:t>  نسخ</a:t>
            </a:r>
          </a:p>
          <a:p>
            <a:pPr algn="r" rtl="1"/>
            <a:r>
              <a:rPr lang="ar-SA" dirty="0"/>
              <a:t>  حذف</a:t>
            </a:r>
          </a:p>
          <a:p>
            <a:pPr algn="r" rtl="1"/>
            <a:r>
              <a:rPr lang="ar-SA" dirty="0"/>
              <a:t>  إعادة تسمية</a:t>
            </a:r>
          </a:p>
          <a:p>
            <a:pPr algn="r" rtl="1"/>
            <a:r>
              <a:rPr lang="ar-SA" dirty="0"/>
              <a:t>  نقل.</a:t>
            </a:r>
          </a:p>
          <a:p>
            <a:pPr algn="r" rtl="1"/>
            <a:r>
              <a:rPr lang="ar-SA" dirty="0"/>
              <a:t>  تحدد ملحقات الملفات ملفًا كبيانات أو برنامج لنظام التشغيل.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40871" y="-26420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</a:rPr>
              <a:t>File Management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0" y="939991"/>
            <a:ext cx="9029700" cy="2746442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/>
              <a:t>Directories are storage locations for groups of files. </a:t>
            </a:r>
            <a:endParaRPr lang="en-US" sz="3600" dirty="0" smtClean="0"/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 smtClean="0">
                <a:ea typeface="ＭＳ Ｐゴシック" charset="-128"/>
              </a:rPr>
              <a:t> Directory </a:t>
            </a:r>
            <a:r>
              <a:rPr lang="en-US" sz="3200" dirty="0">
                <a:ea typeface="ＭＳ Ｐゴシック" charset="-128"/>
              </a:rPr>
              <a:t>path is identified by the operating system.</a:t>
            </a:r>
            <a:endParaRPr lang="en-US" sz="3200" dirty="0" smtClean="0">
              <a:ea typeface="ＭＳ Ｐゴシック" charset="-128"/>
            </a:endParaRP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 smtClean="0">
                <a:ea typeface="ＭＳ Ｐゴシック" charset="-128"/>
              </a:rPr>
              <a:t> Directories </a:t>
            </a:r>
            <a:r>
              <a:rPr lang="en-US" sz="3200" dirty="0">
                <a:ea typeface="ＭＳ Ｐゴシック" charset="-128"/>
              </a:rPr>
              <a:t>(or folders) are created, moved, copied, deleted using file management utility.</a:t>
            </a:r>
          </a:p>
        </p:txBody>
      </p:sp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C9F679-A610-4541-9C4E-3D4EF46C914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538843" y="4376185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الدلائل هي مواقع تخزين لمجموعات من الملفات.</a:t>
            </a:r>
          </a:p>
          <a:p>
            <a:pPr algn="r" rtl="1"/>
            <a:r>
              <a:rPr lang="ar-SA" dirty="0"/>
              <a:t>  يتم تحديد مسار الدليل بواسطة نظام التشغيل.</a:t>
            </a:r>
          </a:p>
          <a:p>
            <a:pPr algn="r" rtl="1"/>
            <a:r>
              <a:rPr lang="ar-SA" dirty="0"/>
              <a:t>  يتم إنشاء الدلائل (أو المجلدات) أو نقلها أو نسخها أو حذفها باستخدام الأداة المساعدة لإدارة الملفات.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Programming Languages 	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8E3D5-39BA-E14E-87FE-577E65F12E6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9843" y="2084615"/>
            <a:ext cx="6705600" cy="1600200"/>
          </a:xfrm>
        </p:spPr>
        <p:txBody>
          <a:bodyPr>
            <a:noAutofit/>
          </a:bodyPr>
          <a:lstStyle/>
          <a:p>
            <a:pPr marL="457200" lvl="1" indent="0" algn="ctr" eaLnBrk="1" hangingPunct="1">
              <a:buFont typeface="Wingdings" charset="2"/>
              <a:buNone/>
            </a:pPr>
            <a:r>
              <a:rPr lang="en-US" sz="4400" dirty="0" smtClean="0">
                <a:solidFill>
                  <a:srgbClr val="FF0000"/>
                </a:solidFill>
                <a:ea typeface="ＭＳ Ｐゴシック" charset="-128"/>
              </a:rPr>
              <a:t>Syntax And Semantics To Write Computer Programs.</a:t>
            </a:r>
            <a:endParaRPr lang="en-US" sz="3200" dirty="0">
              <a:solidFill>
                <a:srgbClr val="FF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244929" y="-18256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</a:rPr>
              <a:t>Programming Languages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-310243" y="849085"/>
            <a:ext cx="9454243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/>
              <a:t>Low-Level Languages.</a:t>
            </a:r>
          </a:p>
          <a:p>
            <a:pPr lvl="1" eaLnBrk="1" hangingPunct="1"/>
            <a:r>
              <a:rPr lang="en-US" sz="3200" dirty="0">
                <a:ea typeface="ＭＳ Ｐゴシック" charset="-128"/>
              </a:rPr>
              <a:t>Programs are written for a specific computer system.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>
                <a:solidFill>
                  <a:srgbClr val="FF5A14"/>
                </a:solidFill>
                <a:ea typeface="ＭＳ Ｐゴシック" charset="-128"/>
              </a:rPr>
              <a:t>Machine code</a:t>
            </a:r>
            <a:r>
              <a:rPr lang="en-US" sz="3200" dirty="0">
                <a:ea typeface="ＭＳ Ｐゴシック" charset="-128"/>
              </a:rPr>
              <a:t> — binary code the processor directly executes.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>
                <a:solidFill>
                  <a:srgbClr val="FF5A14"/>
                </a:solidFill>
                <a:ea typeface="ＭＳ Ｐゴシック" charset="-128"/>
              </a:rPr>
              <a:t>Assembly code</a:t>
            </a:r>
            <a:r>
              <a:rPr lang="en-US" sz="3200" dirty="0">
                <a:ea typeface="ＭＳ Ｐゴシック" charset="-128"/>
              </a:rPr>
              <a:t> — text abbreviations for binary commands.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Requires a program (assembler) to convert the abbreviations to binary code.</a:t>
            </a:r>
          </a:p>
        </p:txBody>
      </p:sp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A760B-A26A-3240-A3F0-8D6D223A0DE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277584" y="5019358"/>
            <a:ext cx="94379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لغات منخفضة المستوى.</a:t>
            </a:r>
          </a:p>
          <a:p>
            <a:pPr algn="r" rtl="1"/>
            <a:r>
              <a:rPr lang="ar-SA" dirty="0"/>
              <a:t>تتم كتابة البرامج لنظام كمبيوتر محدد.</a:t>
            </a:r>
          </a:p>
          <a:p>
            <a:pPr algn="r" rtl="1"/>
            <a:r>
              <a:rPr lang="ar-SA" dirty="0"/>
              <a:t>رمز الماكينة </a:t>
            </a:r>
            <a:r>
              <a:rPr lang="ar-SA" dirty="0" smtClean="0"/>
              <a:t> </a:t>
            </a:r>
            <a:r>
              <a:rPr lang="ar-SA" dirty="0"/>
              <a:t>رمز ثنائي ينفذه المعالج </a:t>
            </a:r>
            <a:r>
              <a:rPr lang="ar-SA" dirty="0" smtClean="0"/>
              <a:t>مباشرة. كود </a:t>
            </a:r>
            <a:r>
              <a:rPr lang="ar-SA" dirty="0"/>
              <a:t>الجمعية </a:t>
            </a:r>
            <a:r>
              <a:rPr lang="ar-SA" dirty="0" smtClean="0"/>
              <a:t> </a:t>
            </a:r>
            <a:r>
              <a:rPr lang="ar-SA" dirty="0"/>
              <a:t>اختصارات النص للأوامر الثنائية.</a:t>
            </a:r>
          </a:p>
          <a:p>
            <a:pPr algn="r" rtl="1"/>
            <a:r>
              <a:rPr lang="ar-SA" dirty="0"/>
              <a:t>يتطلب برنامج (المجمع) لتحويل الاختصارات إلى رمز ثنائي.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10243" y="-19594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</a:rPr>
              <a:t>Programming Languages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-114303" y="800100"/>
            <a:ext cx="883376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1" dirty="0"/>
              <a:t>High-Level Languages.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latin typeface="+mj-lt"/>
                <a:ea typeface="ＭＳ Ｐゴシック" charset="-128"/>
              </a:rPr>
              <a:t>Syntax and semantics are not dependent on a specific computer system.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latin typeface="+mj-lt"/>
                <a:ea typeface="ＭＳ Ｐゴシック" charset="-128"/>
              </a:rPr>
              <a:t>More English-like commands.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latin typeface="+mj-lt"/>
                <a:ea typeface="ＭＳ Ｐゴシック" charset="-128"/>
              </a:rPr>
              <a:t>Easier to debug errors</a:t>
            </a:r>
            <a:r>
              <a:rPr lang="en-US" sz="3200" dirty="0" smtClean="0">
                <a:latin typeface="+mj-lt"/>
                <a:ea typeface="ＭＳ Ｐゴシック" charset="-128"/>
              </a:rPr>
              <a:t>.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endParaRPr lang="en-US" sz="3200" dirty="0">
              <a:latin typeface="+mj-lt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</a:rPr>
              <a:t>Two methods to convert to machine code: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FF5A14"/>
                </a:solidFill>
                <a:ea typeface="ＭＳ Ｐゴシック" charset="-128"/>
              </a:rPr>
              <a:t>Interpreter</a:t>
            </a:r>
            <a:r>
              <a:rPr lang="en-US" sz="3200" dirty="0">
                <a:ea typeface="ＭＳ Ｐゴシック" charset="-128"/>
              </a:rPr>
              <a:t> converts and executes one line of code at a time. 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FF5A14"/>
                </a:solidFill>
                <a:ea typeface="ＭＳ Ｐゴシック" charset="-128"/>
              </a:rPr>
              <a:t>Compiler</a:t>
            </a:r>
            <a:r>
              <a:rPr lang="en-US" sz="3200" dirty="0">
                <a:ea typeface="ＭＳ Ｐゴシック" charset="-128"/>
              </a:rPr>
              <a:t> converts entire program to an executable file.</a:t>
            </a:r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7B544B-EE3F-354A-8FD7-E5B541073C7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1751047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لغات عالية المستوى.</a:t>
            </a:r>
          </a:p>
          <a:p>
            <a:pPr algn="r" rtl="1"/>
            <a:r>
              <a:rPr lang="ar-SA" dirty="0"/>
              <a:t>لا تعتمد قواعد النحو والدلالات </a:t>
            </a:r>
            <a:endParaRPr lang="ar-SA" dirty="0" smtClean="0"/>
          </a:p>
          <a:p>
            <a:pPr algn="r" rtl="1"/>
            <a:r>
              <a:rPr lang="ar-SA" dirty="0" smtClean="0"/>
              <a:t>على </a:t>
            </a:r>
            <a:r>
              <a:rPr lang="ar-SA" dirty="0"/>
              <a:t>نظام كمبيوتر محدد.</a:t>
            </a:r>
          </a:p>
          <a:p>
            <a:pPr algn="r" rtl="1"/>
            <a:r>
              <a:rPr lang="ar-SA" dirty="0"/>
              <a:t>المزيد من الأوامر مثل الإنجليزية.</a:t>
            </a:r>
          </a:p>
          <a:p>
            <a:pPr algn="r" rtl="1"/>
            <a:r>
              <a:rPr lang="ar-SA" dirty="0"/>
              <a:t>أسهل لتصحيح الأخطاء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طريقتين للتحويل إلى رمز </a:t>
            </a:r>
            <a:r>
              <a:rPr lang="ar-SA" dirty="0" smtClean="0"/>
              <a:t>الجهاز:</a:t>
            </a:r>
          </a:p>
          <a:p>
            <a:pPr algn="r" rtl="1"/>
            <a:r>
              <a:rPr lang="ar-SA" dirty="0" smtClean="0"/>
              <a:t>مترجم </a:t>
            </a:r>
            <a:r>
              <a:rPr lang="ar-SA" dirty="0"/>
              <a:t>يحول وينفذ سطر واحد من التعليمات البرمجية في وقت واحد.</a:t>
            </a:r>
          </a:p>
          <a:p>
            <a:pPr algn="r" rtl="1"/>
            <a:r>
              <a:rPr lang="ar-SA" dirty="0"/>
              <a:t>المحول البرمجي يحول البرنامج بأكمله إلى ملف قابل للتنفيذ.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-13063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Approaches to Programming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9616" y="962673"/>
            <a:ext cx="9421586" cy="47987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Procedural approach:</a:t>
            </a:r>
          </a:p>
          <a:p>
            <a:pPr lvl="1"/>
            <a:r>
              <a:rPr lang="en-US" dirty="0" smtClean="0"/>
              <a:t> Follows a series of computational steps that focus on a specific result.</a:t>
            </a:r>
          </a:p>
          <a:p>
            <a:pPr lvl="2"/>
            <a:r>
              <a:rPr lang="en-US" sz="3000" dirty="0" smtClean="0"/>
              <a:t>Divides complex tasks into subroutines, functions that can be reused within a single program environment.</a:t>
            </a:r>
          </a:p>
          <a:p>
            <a:pPr lvl="2"/>
            <a:r>
              <a:rPr lang="en-US" sz="3000" dirty="0" smtClean="0"/>
              <a:t>Code modules cannot be ported to other applications </a:t>
            </a:r>
            <a:r>
              <a:rPr lang="en-US" sz="3000" b="1" dirty="0" smtClean="0"/>
              <a:t>without</a:t>
            </a:r>
            <a:r>
              <a:rPr lang="en-US" sz="3000" dirty="0" smtClean="0"/>
              <a:t> significant modification which leads to inefficiency in programming tasks.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Non-procedural:</a:t>
            </a:r>
          </a:p>
          <a:p>
            <a:pPr lvl="1"/>
            <a:r>
              <a:rPr lang="en-US" dirty="0" smtClean="0"/>
              <a:t> Maximizes programmer productivity by recycling modules from one program into other applications.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32D2-1C8D-7744-952C-C29F3D1FD1D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-653142" y="4405317"/>
            <a:ext cx="98134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النهج الإجرائي</a:t>
            </a:r>
            <a:r>
              <a:rPr lang="ar-SA" sz="2000" dirty="0" smtClean="0"/>
              <a:t>:</a:t>
            </a:r>
            <a:r>
              <a:rPr lang="ar-SA" sz="2000" dirty="0"/>
              <a:t>  يتبع سلسلة من الخطوات الحسابية التي تركز على نتيجة محددة</a:t>
            </a:r>
            <a:r>
              <a:rPr lang="ar-SA" sz="2000" dirty="0" smtClean="0"/>
              <a:t>.</a:t>
            </a:r>
          </a:p>
          <a:p>
            <a:pPr algn="r" rtl="1"/>
            <a:endParaRPr lang="ar-SA" sz="2000" dirty="0"/>
          </a:p>
          <a:p>
            <a:pPr algn="r" rtl="1"/>
            <a:endParaRPr lang="ar-SA" sz="2000" dirty="0" smtClean="0"/>
          </a:p>
          <a:p>
            <a:pPr algn="r" rtl="1"/>
            <a:endParaRPr lang="ar-SA" sz="2000" dirty="0"/>
          </a:p>
          <a:p>
            <a:pPr algn="r" rtl="1"/>
            <a:r>
              <a:rPr lang="ar-SA" sz="2000" dirty="0"/>
              <a:t>يقسم المهام المعقدة إلى </a:t>
            </a:r>
            <a:r>
              <a:rPr lang="en-US" sz="2000" dirty="0"/>
              <a:t>subroutines ، </a:t>
            </a:r>
            <a:r>
              <a:rPr lang="ar-SA" sz="2000" dirty="0"/>
              <a:t>وهي وظائف يمكن إعادة استخدامها في بيئة برنامج واحدة.</a:t>
            </a:r>
          </a:p>
          <a:p>
            <a:pPr algn="r" rtl="1"/>
            <a:r>
              <a:rPr lang="ar-SA" sz="2000" dirty="0"/>
              <a:t>لا يمكن نقل وحدات الكود إلى تطبيقات أخرى بدون تعديل كبير مما يؤدي إلى عدم الكفاءة في مهام البرمجة.</a:t>
            </a:r>
          </a:p>
          <a:p>
            <a:pPr algn="r" rtl="1"/>
            <a:r>
              <a:rPr lang="ar-SA" sz="2000" dirty="0"/>
              <a:t>غير إجرائية</a:t>
            </a:r>
            <a:r>
              <a:rPr lang="ar-SA" sz="2000" dirty="0" smtClean="0"/>
              <a:t>: </a:t>
            </a:r>
            <a:r>
              <a:rPr lang="ar-SA" sz="2000" dirty="0"/>
              <a:t>يزيد إنتاجية المبرمج عن طريق إعادة تدوير الوحدات من برنامج إلى تطبيقات أخرى.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21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Two Non-procedural options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146957" y="816429"/>
            <a:ext cx="9127672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</a:rPr>
              <a:t>Object-Oriented languages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  <a:endParaRPr lang="en-US" sz="3600" dirty="0" smtClean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ea typeface="ＭＳ Ｐゴシック" charset="-128"/>
              </a:rPr>
              <a:t> Modular </a:t>
            </a:r>
            <a:r>
              <a:rPr lang="en-US" sz="3200" dirty="0">
                <a:ea typeface="ＭＳ Ｐゴシック" charset="-128"/>
              </a:rPr>
              <a:t>approach reduces time to recode similar object routines.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</a:rPr>
              <a:t>Visual programming.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ea typeface="ＭＳ Ｐゴシック" charset="-128"/>
              </a:rPr>
              <a:t>Use graphical interface to expedite programming process.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ea typeface="ＭＳ Ｐゴシック" charset="-128"/>
              </a:rPr>
              <a:t>Enables </a:t>
            </a:r>
            <a:r>
              <a:rPr lang="en-US" sz="3200" dirty="0">
                <a:ea typeface="ＭＳ Ｐゴシック" charset="-128"/>
              </a:rPr>
              <a:t>Rapid Application Development.</a:t>
            </a:r>
          </a:p>
        </p:txBody>
      </p:sp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1280-2ADD-A04F-B2E6-F0A94B43387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653143" y="4719315"/>
            <a:ext cx="84908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اللغات الشيئية.</a:t>
            </a:r>
          </a:p>
          <a:p>
            <a:pPr algn="r" rtl="1"/>
            <a:r>
              <a:rPr lang="ar-SA" dirty="0"/>
              <a:t>  النهج النموذجي يقلل من الوقت لإعادة ترتيب إجراءات الكائن مماثلة.</a:t>
            </a:r>
          </a:p>
          <a:p>
            <a:pPr algn="r" rtl="1"/>
            <a:r>
              <a:rPr lang="ar-SA" dirty="0"/>
              <a:t>البرمجة المرئية.</a:t>
            </a:r>
          </a:p>
          <a:p>
            <a:pPr algn="r" rtl="1"/>
            <a:r>
              <a:rPr lang="ar-SA" dirty="0"/>
              <a:t>استخدام واجهة رسومية لتسريع عملية البرمجة.</a:t>
            </a:r>
          </a:p>
          <a:p>
            <a:pPr algn="r" rtl="1"/>
            <a:r>
              <a:rPr lang="ar-SA" dirty="0"/>
              <a:t>تمكن تطوير التطبيقات السريعة.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929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rgbClr val="FF0000"/>
                </a:solidFill>
              </a:rPr>
              <a:t>Application Software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xfrm>
            <a:off x="0" y="1240971"/>
            <a:ext cx="9144000" cy="4525963"/>
          </a:xfrm>
        </p:spPr>
        <p:txBody>
          <a:bodyPr/>
          <a:lstStyle/>
          <a:p>
            <a:pPr eaLnBrk="1" hangingPunct="1"/>
            <a:r>
              <a:rPr lang="en-US" b="1" dirty="0"/>
              <a:t>Two main categories </a:t>
            </a:r>
            <a:r>
              <a:rPr lang="en-US" dirty="0"/>
              <a:t>for multimedia development.</a:t>
            </a:r>
          </a:p>
          <a:p>
            <a:pPr marL="457200" lvl="1" indent="0" eaLnBrk="1" hangingPunct="1">
              <a:buNone/>
            </a:pPr>
            <a:r>
              <a:rPr lang="en-US" sz="4000" dirty="0" smtClean="0"/>
              <a:t>1-</a:t>
            </a:r>
            <a:r>
              <a:rPr lang="en-US" sz="3600" dirty="0" smtClean="0">
                <a:solidFill>
                  <a:srgbClr val="FF0000"/>
                </a:solidFill>
                <a:ea typeface="ＭＳ Ｐゴシック" charset="-128"/>
              </a:rPr>
              <a:t>Media-specific </a:t>
            </a:r>
            <a:r>
              <a:rPr lang="en-US" sz="3600" dirty="0">
                <a:solidFill>
                  <a:srgbClr val="FF0000"/>
                </a:solidFill>
                <a:ea typeface="ＭＳ Ｐゴシック" charset="-128"/>
              </a:rPr>
              <a:t>applications.</a:t>
            </a:r>
          </a:p>
          <a:p>
            <a:pPr lvl="2" eaLnBrk="1" hangingPunct="1"/>
            <a:r>
              <a:rPr lang="en-US" sz="3200" dirty="0">
                <a:ea typeface="ＭＳ Ｐゴシック" charset="-128"/>
              </a:rPr>
              <a:t> Create and edit specific media content.</a:t>
            </a:r>
          </a:p>
          <a:p>
            <a:pPr marL="457200" lvl="1" indent="0" eaLnBrk="1" hangingPunct="1">
              <a:buNone/>
            </a:pPr>
            <a:r>
              <a:rPr lang="en-US" sz="3600" dirty="0" smtClean="0">
                <a:solidFill>
                  <a:srgbClr val="FF0000"/>
                </a:solidFill>
                <a:ea typeface="ＭＳ Ｐゴシック" charset="-128"/>
              </a:rPr>
              <a:t>2-Authoring </a:t>
            </a:r>
            <a:r>
              <a:rPr lang="en-US" sz="3600" dirty="0">
                <a:solidFill>
                  <a:srgbClr val="FF0000"/>
                </a:solidFill>
                <a:ea typeface="ＭＳ Ｐゴシック" charset="-128"/>
              </a:rPr>
              <a:t>applications.</a:t>
            </a:r>
          </a:p>
          <a:p>
            <a:pPr lvl="2" eaLnBrk="1" hangingPunct="1"/>
            <a:r>
              <a:rPr lang="en-US" sz="3200" dirty="0">
                <a:ea typeface="ＭＳ Ｐゴシック" charset="-128"/>
              </a:rPr>
              <a:t>Tools to integrate media components and provide a user interface.</a:t>
            </a:r>
          </a:p>
        </p:txBody>
      </p:sp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6C4779-BB44-A645-9CB9-19E9C2D3323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462098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فئتين رئيسيتين لتطوير الوسائط المتعددة.</a:t>
            </a:r>
          </a:p>
          <a:p>
            <a:pPr algn="r" rtl="1"/>
            <a:r>
              <a:rPr lang="ar-SA" dirty="0"/>
              <a:t>1-تطبيقات خاصة بالوسائط.</a:t>
            </a:r>
          </a:p>
          <a:p>
            <a:pPr algn="r" rtl="1"/>
            <a:r>
              <a:rPr lang="ar-SA" dirty="0"/>
              <a:t>  قم بإنشاء وتحرير محتوى وسائط معين.</a:t>
            </a:r>
          </a:p>
          <a:p>
            <a:pPr algn="r" rtl="1"/>
            <a:r>
              <a:rPr lang="ar-SA" dirty="0"/>
              <a:t>2-تأليف التطبيقات.</a:t>
            </a:r>
          </a:p>
          <a:p>
            <a:pPr algn="r" rtl="1"/>
            <a:r>
              <a:rPr lang="ar-SA" dirty="0"/>
              <a:t>أدوات لدمج مكونات الوسائط وتوفير واجهة مستخدم.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374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Media-specific Applications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-114309" y="1028700"/>
            <a:ext cx="82296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Text media applications include: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Word processors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Text editors 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Portable document generators.</a:t>
            </a:r>
            <a:br>
              <a:rPr lang="en-US" sz="3200" dirty="0">
                <a:ea typeface="ＭＳ Ｐゴシック" charset="-128"/>
              </a:rPr>
            </a:br>
            <a:endParaRPr lang="en-US" sz="3200" dirty="0">
              <a:ea typeface="ＭＳ Ｐゴシック" charset="-128"/>
            </a:endParaRPr>
          </a:p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Graphics media applications include: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Paint programs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Draw programs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3-D imaging applications.</a:t>
            </a:r>
          </a:p>
        </p:txBody>
      </p:sp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CFE0D6-BDF2-4E44-8683-EEF2D1A8C00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139043" y="1660577"/>
            <a:ext cx="70049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تتضمن تطبيقات الوسائط النصية:</a:t>
            </a:r>
          </a:p>
          <a:p>
            <a:pPr algn="r" rtl="1"/>
            <a:r>
              <a:rPr lang="ar-SA" dirty="0"/>
              <a:t>  معالجات النصوص</a:t>
            </a:r>
          </a:p>
          <a:p>
            <a:pPr algn="r" rtl="1"/>
            <a:r>
              <a:rPr lang="ar-SA" dirty="0"/>
              <a:t>  محرري النصوص</a:t>
            </a:r>
          </a:p>
          <a:p>
            <a:pPr algn="r" rtl="1"/>
            <a:r>
              <a:rPr lang="ar-SA" dirty="0"/>
              <a:t>  مولدات المستندات المحمولة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تتضمن تطبيقات وسائط الرسومات ما يلي:</a:t>
            </a:r>
          </a:p>
          <a:p>
            <a:pPr algn="r" rtl="1"/>
            <a:r>
              <a:rPr lang="ar-SA" dirty="0"/>
              <a:t>  برامج الطلاء</a:t>
            </a:r>
          </a:p>
          <a:p>
            <a:pPr algn="r" rtl="1"/>
            <a:r>
              <a:rPr lang="ar-SA" dirty="0"/>
              <a:t>  ارسم البرامج</a:t>
            </a:r>
          </a:p>
          <a:p>
            <a:pPr algn="r" rtl="1"/>
            <a:r>
              <a:rPr lang="ar-SA" dirty="0"/>
              <a:t>  تطبيقات تصوير ثلاثية الأبعاد.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2953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Software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0" y="669471"/>
            <a:ext cx="91440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/>
              <a:t> A collection of computer programs that govern the operation of a computer.</a:t>
            </a:r>
          </a:p>
          <a:p>
            <a:pPr lvl="1" eaLnBrk="1" hangingPunct="1"/>
            <a:r>
              <a:rPr lang="en-US" sz="3600" dirty="0">
                <a:solidFill>
                  <a:srgbClr val="FF5A14"/>
                </a:solidFill>
                <a:ea typeface="ＭＳ Ｐゴシック" charset="-128"/>
              </a:rPr>
              <a:t>Program</a:t>
            </a:r>
            <a:r>
              <a:rPr lang="en-US" sz="3600" dirty="0">
                <a:ea typeface="ＭＳ Ｐゴシック" charset="-128"/>
              </a:rPr>
              <a:t>: list of instructions that can be carried out by the computer.</a:t>
            </a:r>
            <a:br>
              <a:rPr lang="en-US" sz="3600" dirty="0">
                <a:ea typeface="ＭＳ Ｐゴシック" charset="-128"/>
              </a:rPr>
            </a:br>
            <a:endParaRPr lang="en-US" sz="3600" dirty="0">
              <a:ea typeface="ＭＳ Ｐゴシック" charset="-128"/>
            </a:endParaRPr>
          </a:p>
          <a:p>
            <a:pPr eaLnBrk="1" hangingPunct="1"/>
            <a:r>
              <a:rPr lang="en-US" sz="4000" dirty="0">
                <a:solidFill>
                  <a:srgbClr val="FF0000"/>
                </a:solidFill>
              </a:rPr>
              <a:t>Three categories of software:</a:t>
            </a:r>
          </a:p>
          <a:p>
            <a:pPr marL="1200150" lvl="1" indent="-742950" eaLnBrk="1" hangingPunct="1"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Operating systems</a:t>
            </a:r>
          </a:p>
          <a:p>
            <a:pPr marL="1200150" lvl="1" indent="-742950" eaLnBrk="1" hangingPunct="1"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Programming languages</a:t>
            </a:r>
          </a:p>
          <a:p>
            <a:pPr marL="1200150" lvl="1" indent="-742950" eaLnBrk="1" hangingPunct="1"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Applications.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D117C0-6BD8-714A-AF52-0D178D9915B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730829" y="3097488"/>
            <a:ext cx="74131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مجموعة من برامج الكمبيوتر التي تحكم تشغيل الكمبيوتر.</a:t>
            </a:r>
          </a:p>
          <a:p>
            <a:pPr algn="r" rtl="1"/>
            <a:r>
              <a:rPr lang="ar-SA" dirty="0"/>
              <a:t>البرنامج: قائمة التعليمات التي يمكن تنفيذها بواسطة الكمبيوتر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ثلاث فئات من البرامج:</a:t>
            </a:r>
          </a:p>
          <a:p>
            <a:pPr algn="r" rtl="1"/>
            <a:r>
              <a:rPr lang="ar-SA" dirty="0"/>
              <a:t>  أنظمة التشغيل</a:t>
            </a:r>
          </a:p>
          <a:p>
            <a:pPr algn="r" rtl="1"/>
            <a:r>
              <a:rPr lang="ar-SA" dirty="0"/>
              <a:t>  لغات البرمجة</a:t>
            </a:r>
          </a:p>
          <a:p>
            <a:pPr algn="r" rtl="1"/>
            <a:r>
              <a:rPr lang="ar-SA" dirty="0"/>
              <a:t>  تطبيقات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195943" y="-21227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Media-specific Applications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816429"/>
            <a:ext cx="8637814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rgbClr val="FF0000"/>
                </a:solidFill>
              </a:rPr>
              <a:t>Sound media.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600" dirty="0">
                <a:ea typeface="ＭＳ Ｐゴシック" charset="-128"/>
              </a:rPr>
              <a:t> Sound capture applications.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600" dirty="0">
                <a:ea typeface="ＭＳ Ｐゴシック" charset="-128"/>
              </a:rPr>
              <a:t> Synthesized sound applications.</a:t>
            </a:r>
            <a:br>
              <a:rPr lang="en-US" sz="3600" dirty="0">
                <a:ea typeface="ＭＳ Ｐゴシック" charset="-128"/>
              </a:rPr>
            </a:br>
            <a:endParaRPr lang="en-US" sz="3600" dirty="0">
              <a:ea typeface="ＭＳ Ｐゴシック" charset="-128"/>
            </a:endParaRPr>
          </a:p>
          <a:p>
            <a:pPr eaLnBrk="1" hangingPunct="1"/>
            <a:r>
              <a:rPr lang="en-US" sz="4000" dirty="0">
                <a:solidFill>
                  <a:srgbClr val="FF0000"/>
                </a:solidFill>
              </a:rPr>
              <a:t>Video applications combine:</a:t>
            </a:r>
          </a:p>
          <a:p>
            <a:pPr lvl="1" eaLnBrk="1" hangingPunct="1"/>
            <a:r>
              <a:rPr lang="en-US" sz="3600" dirty="0">
                <a:ea typeface="ＭＳ Ｐゴシック" charset="-128"/>
              </a:rPr>
              <a:t> Source material</a:t>
            </a:r>
          </a:p>
          <a:p>
            <a:pPr lvl="1" eaLnBrk="1" hangingPunct="1"/>
            <a:r>
              <a:rPr lang="en-US" sz="3600" dirty="0">
                <a:ea typeface="ＭＳ Ｐゴシック" charset="-128"/>
              </a:rPr>
              <a:t> Synchronize clips to sound track</a:t>
            </a:r>
          </a:p>
          <a:p>
            <a:pPr lvl="1" eaLnBrk="1" hangingPunct="1"/>
            <a:r>
              <a:rPr lang="en-US" sz="3600" dirty="0">
                <a:ea typeface="ＭＳ Ｐゴシック" charset="-128"/>
              </a:rPr>
              <a:t> Add special effects</a:t>
            </a:r>
          </a:p>
          <a:p>
            <a:pPr lvl="1" eaLnBrk="1" hangingPunct="1"/>
            <a:r>
              <a:rPr lang="en-US" sz="3600" dirty="0">
                <a:ea typeface="ＭＳ Ｐゴシック" charset="-128"/>
              </a:rPr>
              <a:t> Save as a digital video.</a:t>
            </a:r>
          </a:p>
        </p:txBody>
      </p:sp>
      <p:sp>
        <p:nvSpPr>
          <p:cNvPr id="2" name="مستطيل 1"/>
          <p:cNvSpPr/>
          <p:nvPr/>
        </p:nvSpPr>
        <p:spPr>
          <a:xfrm>
            <a:off x="4572000" y="751113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dirty="0"/>
              <a:t>وسائط الصوت.</a:t>
            </a:r>
          </a:p>
          <a:p>
            <a:pPr algn="r" rtl="1"/>
            <a:r>
              <a:rPr lang="ar-SA" dirty="0"/>
              <a:t>  تطبيقات التقاط الصوت.</a:t>
            </a:r>
          </a:p>
          <a:p>
            <a:pPr algn="r" rtl="1"/>
            <a:r>
              <a:rPr lang="ar-SA" dirty="0"/>
              <a:t>  توليف تطبيقات الصوت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تجمع تطبيقات الفيديو</a:t>
            </a:r>
            <a:r>
              <a:rPr lang="ar-SA" dirty="0" smtClean="0"/>
              <a:t>: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  مصدر المواد</a:t>
            </a:r>
          </a:p>
          <a:p>
            <a:pPr algn="r" rtl="1"/>
            <a:r>
              <a:rPr lang="ar-SA" dirty="0"/>
              <a:t>  مزامنة المقاطع لتتبع الصوت</a:t>
            </a:r>
          </a:p>
          <a:p>
            <a:pPr algn="r" rtl="1"/>
            <a:r>
              <a:rPr lang="ar-SA" dirty="0"/>
              <a:t>  إضافة المؤثرات الخاصة</a:t>
            </a:r>
          </a:p>
          <a:p>
            <a:pPr algn="r" rtl="1"/>
            <a:r>
              <a:rPr lang="ar-SA" dirty="0"/>
              <a:t>  حفظ كفيديو رقمي.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Media-specific Applications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0" y="1208314"/>
            <a:ext cx="91440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3600" dirty="0">
                <a:solidFill>
                  <a:srgbClr val="FF0000"/>
                </a:solidFill>
              </a:rPr>
              <a:t>Animation applications.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ea typeface="ＭＳ Ｐゴシック" charset="-128"/>
              </a:rPr>
              <a:t>Software to create and edit animated sequences.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ea typeface="ＭＳ Ｐゴシック" charset="-128"/>
              </a:rPr>
              <a:t>Objects are drawn or imported into the software where they are manipulated in a series of frames.</a:t>
            </a:r>
            <a:br>
              <a:rPr lang="en-US" sz="3200" dirty="0">
                <a:ea typeface="ＭＳ Ｐゴシック" charset="-128"/>
              </a:rPr>
            </a:br>
            <a:endParaRPr lang="en-US" sz="3200" dirty="0">
              <a:ea typeface="ＭＳ Ｐゴシック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3600" dirty="0">
                <a:solidFill>
                  <a:srgbClr val="FF0000"/>
                </a:solidFill>
              </a:rPr>
              <a:t>Media utilities.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ea typeface="ＭＳ Ｐゴシック" charset="-128"/>
              </a:rPr>
              <a:t>Add functionality to media-specific applications such as file compression and file conversion. </a:t>
            </a:r>
          </a:p>
        </p:txBody>
      </p:sp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E092E3-9228-7643-8E5C-9F58D117082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30629" y="4877330"/>
            <a:ext cx="90133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تطبيقات الرسوم المتحركة.</a:t>
            </a:r>
          </a:p>
          <a:p>
            <a:pPr algn="r" rtl="1"/>
            <a:r>
              <a:rPr lang="ar-SA" dirty="0"/>
              <a:t>برنامج لإنشاء وتحرير تسلسلات متحركة.</a:t>
            </a:r>
          </a:p>
          <a:p>
            <a:pPr algn="r" rtl="1"/>
            <a:r>
              <a:rPr lang="ar-SA" dirty="0"/>
              <a:t>يتم رسم الكائنات أو استيرادها إلى البرنامج حيث يتم التلاعب بها في سلسلة من الإطارات.</a:t>
            </a:r>
          </a:p>
          <a:p>
            <a:pPr algn="r" rtl="1"/>
            <a:r>
              <a:rPr lang="ar-SA" dirty="0"/>
              <a:t>المرافق الإعلامية.</a:t>
            </a:r>
          </a:p>
          <a:p>
            <a:pPr algn="r" rtl="1"/>
            <a:r>
              <a:rPr lang="ar-SA" dirty="0"/>
              <a:t>إضافة وظيفة إلى تطبيقات خاصة بالوسائط مثل ضغط الملفات وتحويل الملفات.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928" y="-3941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</a:rPr>
              <a:t>Authoring Software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188156" y="1076246"/>
            <a:ext cx="8793804" cy="360409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/>
              <a:t>Programs designed to facilitate the creation of multimedia products.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Assemble media elements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Synchronize content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Design user interface</a:t>
            </a:r>
          </a:p>
          <a:p>
            <a:pPr marL="971550" lvl="1" indent="-514350" eaLnBrk="1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3200" dirty="0">
                <a:ea typeface="ＭＳ Ｐゴシック" charset="-128"/>
              </a:rPr>
              <a:t> Provide user </a:t>
            </a:r>
            <a:r>
              <a:rPr lang="en-US" sz="3200" dirty="0" smtClean="0">
                <a:ea typeface="ＭＳ Ｐゴシック" charset="-128"/>
              </a:rPr>
              <a:t>interactivity.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600" dirty="0" smtClean="0">
                <a:solidFill>
                  <a:srgbClr val="FF5A14"/>
                </a:solidFill>
              </a:rPr>
              <a:t>Authoring </a:t>
            </a:r>
            <a:r>
              <a:rPr lang="en-US" sz="3600" dirty="0">
                <a:solidFill>
                  <a:srgbClr val="FF5A14"/>
                </a:solidFill>
              </a:rPr>
              <a:t>metaphors</a:t>
            </a:r>
            <a:r>
              <a:rPr lang="en-US" sz="3600" dirty="0"/>
              <a:t> are: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ea typeface="ＭＳ Ｐゴシック" charset="-128"/>
              </a:rPr>
              <a:t> Card based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ea typeface="ＭＳ Ｐゴシック" charset="-128"/>
              </a:rPr>
              <a:t> Timeline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ea typeface="ＭＳ Ｐゴシック" charset="-128"/>
              </a:rPr>
              <a:t> Icon.</a:t>
            </a:r>
          </a:p>
        </p:txBody>
      </p:sp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CF529-F0A3-B141-9F90-51720A94799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" name="TextBox 7"/>
          <p:cNvSpPr txBox="1"/>
          <p:nvPr/>
        </p:nvSpPr>
        <p:spPr>
          <a:xfrm>
            <a:off x="3135168" y="4312925"/>
            <a:ext cx="4294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PowerPoint uses a card metaphor.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148831" y="5296643"/>
            <a:ext cx="4268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Authorware</a:t>
            </a:r>
            <a:r>
              <a:rPr lang="en-US" sz="2000" dirty="0" smtClean="0"/>
              <a:t> uses a icon metaphor.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85646" y="4731403"/>
            <a:ext cx="3958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Flash uses a timeline metaphor.</a:t>
            </a:r>
            <a:endParaRPr lang="en-US" sz="1800" dirty="0"/>
          </a:p>
        </p:txBody>
      </p:sp>
      <p:sp>
        <p:nvSpPr>
          <p:cNvPr id="2" name="مستطيل 1"/>
          <p:cNvSpPr/>
          <p:nvPr/>
        </p:nvSpPr>
        <p:spPr>
          <a:xfrm>
            <a:off x="5306781" y="1685703"/>
            <a:ext cx="37882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 smtClean="0"/>
              <a:t>برامج </a:t>
            </a:r>
            <a:r>
              <a:rPr lang="ar-SA" dirty="0"/>
              <a:t>مصممة لتسهيل إنشاء منتجات الوسائط المتعددة.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  قم بتجميع عناصر الوسائط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  تزامن المحتوى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  تصميم واجهة المستخدم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  توفير تفاعل المستخدم.</a:t>
            </a:r>
          </a:p>
          <a:p>
            <a:pPr algn="r" rtl="1"/>
            <a:r>
              <a:rPr lang="ar-SA" dirty="0"/>
              <a:t>الاستعارات التأليفية هي:</a:t>
            </a:r>
          </a:p>
          <a:p>
            <a:pPr algn="r" rtl="1"/>
            <a:r>
              <a:rPr lang="ar-SA" dirty="0"/>
              <a:t>  على أساس البطاقة</a:t>
            </a:r>
          </a:p>
          <a:p>
            <a:pPr algn="r" rtl="1"/>
            <a:r>
              <a:rPr lang="ar-SA" dirty="0"/>
              <a:t>  الجدول الزمني</a:t>
            </a:r>
          </a:p>
          <a:p>
            <a:pPr algn="r" rtl="1"/>
            <a:r>
              <a:rPr lang="ar-SA" dirty="0"/>
              <a:t>  أيقونة.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00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>
                <a:solidFill>
                  <a:srgbClr val="FF0000"/>
                </a:solidFill>
              </a:rPr>
              <a:t>WRAP UP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179614" y="1191986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3600" dirty="0"/>
              <a:t>Three software categories.</a:t>
            </a:r>
          </a:p>
          <a:p>
            <a:pPr eaLnBrk="1" hangingPunct="1">
              <a:lnSpc>
                <a:spcPct val="100000"/>
              </a:lnSpc>
            </a:pPr>
            <a:r>
              <a:rPr lang="en-US" sz="3600" dirty="0"/>
              <a:t>Functions of operating system.</a:t>
            </a:r>
          </a:p>
          <a:p>
            <a:pPr eaLnBrk="1" hangingPunct="1">
              <a:lnSpc>
                <a:spcPct val="100000"/>
              </a:lnSpc>
            </a:pPr>
            <a:r>
              <a:rPr lang="en-US" sz="3600" dirty="0"/>
              <a:t>Disk and file management practices.</a:t>
            </a:r>
          </a:p>
          <a:p>
            <a:pPr eaLnBrk="1" hangingPunct="1">
              <a:lnSpc>
                <a:spcPct val="100000"/>
              </a:lnSpc>
            </a:pPr>
            <a:r>
              <a:rPr lang="en-US" sz="3600" dirty="0"/>
              <a:t>Levels of programming languages.</a:t>
            </a:r>
          </a:p>
          <a:p>
            <a:pPr eaLnBrk="1" hangingPunct="1">
              <a:lnSpc>
                <a:spcPct val="100000"/>
              </a:lnSpc>
            </a:pPr>
            <a:r>
              <a:rPr lang="en-US" sz="3600" dirty="0"/>
              <a:t>Application software for multimedia.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3200" dirty="0">
                <a:ea typeface="ＭＳ Ｐゴシック" charset="-128"/>
              </a:rPr>
              <a:t> Media-specific software.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3200" dirty="0">
                <a:ea typeface="ＭＳ Ｐゴシック" charset="-128"/>
              </a:rPr>
              <a:t> Authoring software.</a:t>
            </a:r>
          </a:p>
        </p:txBody>
      </p:sp>
      <p:sp>
        <p:nvSpPr>
          <p:cNvPr id="614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9235F-F25E-7D42-A462-A5DDA76CCFF6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KEY TERM CHECK UP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2DDA99-60A5-CA49-97E1-D6F86A260538}" type="slidenum">
              <a:rPr lang="en-US" smtClean="0"/>
              <a:pPr/>
              <a:t>24</a:t>
            </a:fld>
            <a:endParaRPr lang="en-US" smtClean="0"/>
          </a:p>
        </p:txBody>
      </p:sp>
      <p:grpSp>
        <p:nvGrpSpPr>
          <p:cNvPr id="63493" name="Group 6"/>
          <p:cNvGrpSpPr>
            <a:grpSpLocks/>
          </p:cNvGrpSpPr>
          <p:nvPr/>
        </p:nvGrpSpPr>
        <p:grpSpPr bwMode="auto">
          <a:xfrm>
            <a:off x="285750" y="1398588"/>
            <a:ext cx="8794749" cy="4318001"/>
            <a:chOff x="250" y="901"/>
            <a:chExt cx="5540" cy="2720"/>
          </a:xfrm>
        </p:grpSpPr>
        <p:graphicFrame>
          <p:nvGraphicFramePr>
            <p:cNvPr id="63490" name="Object 2"/>
            <p:cNvGraphicFramePr>
              <a:graphicFrameLocks noChangeAspect="1"/>
            </p:cNvGraphicFramePr>
            <p:nvPr/>
          </p:nvGraphicFramePr>
          <p:xfrm>
            <a:off x="327" y="987"/>
            <a:ext cx="5431" cy="2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99" name="Document" r:id="rId4" imgW="5626100" imgH="2730500" progId="Word.Document.8">
                    <p:embed/>
                  </p:oleObj>
                </mc:Choice>
                <mc:Fallback>
                  <p:oleObj name="Document" r:id="rId4" imgW="5626100" imgH="2730500" progId="Word.Document.8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" y="987"/>
                          <a:ext cx="5431" cy="26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29" name="Rectangle 5"/>
            <p:cNvSpPr>
              <a:spLocks noChangeArrowheads="1"/>
            </p:cNvSpPr>
            <p:nvPr/>
          </p:nvSpPr>
          <p:spPr bwMode="auto">
            <a:xfrm>
              <a:off x="250" y="901"/>
              <a:ext cx="5540" cy="2549"/>
            </a:xfrm>
            <a:prstGeom prst="rect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YOU DECIDE … Software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47891"/>
            <a:ext cx="3200400" cy="3540125"/>
          </a:xfrm>
        </p:spPr>
        <p:txBody>
          <a:bodyPr>
            <a:noAutofit/>
          </a:bodyPr>
          <a:lstStyle/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/>
              <a:t>Word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/>
              <a:t>Photoshop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/>
              <a:t>Java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/>
              <a:t>OS X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/>
              <a:t>Visual Basic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 smtClean="0"/>
              <a:t>Flash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 smtClean="0"/>
              <a:t>Windows 8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r>
              <a:rPr lang="en-US" dirty="0"/>
              <a:t>C+</a:t>
            </a:r>
          </a:p>
          <a:p>
            <a:pPr marL="609600" indent="-609600" eaLnBrk="1" hangingPunct="1">
              <a:buClr>
                <a:schemeClr val="hlink"/>
              </a:buClr>
              <a:buFont typeface="Arial" charset="0"/>
              <a:buAutoNum type="arabicPeriod"/>
            </a:pPr>
            <a:endParaRPr lang="en-US" dirty="0"/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F3F165-A961-3246-80E0-7A51C5B02BF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153400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Label each as an operating system, programming language, application.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5257800" y="2590800"/>
            <a:ext cx="3200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/>
              <a:t>Linux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/>
              <a:t>Open Office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/>
              <a:t>HTML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 err="1"/>
              <a:t>Javascript</a:t>
            </a:r>
            <a:endParaRPr lang="en-US" sz="3200" dirty="0" smtClean="0"/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 smtClean="0"/>
              <a:t>Browser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/>
              <a:t>Director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/>
              <a:t>Unix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r>
              <a:rPr lang="en-US" sz="3200" dirty="0"/>
              <a:t>Assembly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25000"/>
              </a:spcBef>
              <a:buClr>
                <a:schemeClr val="hlink"/>
              </a:buClr>
              <a:buFont typeface="Arial" charset="0"/>
              <a:buAutoNum type="arabicPeriod" startAt="9"/>
            </a:pP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Operating System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7259" y="874486"/>
            <a:ext cx="9499601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Collection of programs that: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 Provides a user interface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 Manages computer resources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 Executes application programs.</a:t>
            </a:r>
            <a:br>
              <a:rPr lang="en-US" dirty="0">
                <a:ea typeface="ＭＳ Ｐゴシック" charset="-128"/>
              </a:rPr>
            </a:br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solidFill>
                  <a:srgbClr val="FF5A14"/>
                </a:solidFill>
              </a:rPr>
              <a:t>User interface</a:t>
            </a:r>
            <a:r>
              <a:rPr lang="en-US" dirty="0"/>
              <a:t>: </a:t>
            </a:r>
            <a:r>
              <a:rPr lang="en-US" dirty="0" smtClean="0"/>
              <a:t>a </a:t>
            </a:r>
            <a:r>
              <a:rPr lang="en-US" dirty="0"/>
              <a:t>means to communicate with the programs and hardware.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 Command line interface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 Graphical user interface (GUI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 Natural user interface (NUI).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E124C1-69AC-0247-9EED-B4544EC0A53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237014" y="806440"/>
            <a:ext cx="69069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مجموعة من البرامج التي:</a:t>
            </a:r>
          </a:p>
          <a:p>
            <a:pPr algn="r" rtl="1"/>
            <a:r>
              <a:rPr lang="ar-SA" dirty="0"/>
              <a:t>  يوفر واجهة مستخدم</a:t>
            </a:r>
          </a:p>
          <a:p>
            <a:pPr algn="r" rtl="1"/>
            <a:r>
              <a:rPr lang="ar-SA" dirty="0"/>
              <a:t>  يدير موارد الكمبيوتر</a:t>
            </a:r>
          </a:p>
          <a:p>
            <a:pPr algn="r" rtl="1"/>
            <a:r>
              <a:rPr lang="ar-SA" dirty="0"/>
              <a:t>  ينفذ برامج التطبيق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واجهة المستخدم: وسيلة للتواصل مع البرامج والأجهزة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  واجهة خط الأوامر</a:t>
            </a:r>
          </a:p>
          <a:p>
            <a:pPr algn="r" rtl="1"/>
            <a:r>
              <a:rPr lang="ar-SA" dirty="0"/>
              <a:t>  واجهة المستخدم الرسومية (</a:t>
            </a:r>
            <a:r>
              <a:rPr lang="en-US" dirty="0"/>
              <a:t>GUI)</a:t>
            </a:r>
          </a:p>
          <a:p>
            <a:pPr algn="r" rtl="1"/>
            <a:r>
              <a:rPr lang="en-US" dirty="0"/>
              <a:t>  </a:t>
            </a:r>
            <a:r>
              <a:rPr lang="ar-SA" dirty="0"/>
              <a:t>واجهة المستخدم الطبيعية (</a:t>
            </a:r>
            <a:r>
              <a:rPr lang="en-US" dirty="0"/>
              <a:t>NUI).</a:t>
            </a:r>
            <a:endParaRPr lang="ar-SA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rgbClr val="FF0000"/>
                </a:solidFill>
              </a:rPr>
              <a:t>Operating System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>
                <a:solidFill>
                  <a:srgbClr val="FF0000"/>
                </a:solidFill>
              </a:rPr>
              <a:t>Manages computer resources such as: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Processor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Memory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Peripheral devices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600" dirty="0">
                <a:ea typeface="ＭＳ Ｐゴシック" charset="-128"/>
              </a:rPr>
              <a:t> Networks.</a:t>
            </a:r>
          </a:p>
          <a:p>
            <a:pPr lvl="1" eaLnBrk="1" hangingPunct="1"/>
            <a:endParaRPr lang="en-US" sz="3600" dirty="0">
              <a:ea typeface="ＭＳ Ｐゴシック" charset="-128"/>
            </a:endParaRPr>
          </a:p>
        </p:txBody>
      </p:sp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9B41FA-1A0E-174A-9B65-B9811A56101C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95943" y="0"/>
            <a:ext cx="8686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rgbClr val="FF0000"/>
                </a:solidFill>
              </a:rPr>
              <a:t>Manage Computer Resources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114299" y="1175657"/>
            <a:ext cx="9029701" cy="4530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/>
              <a:t>Manage the processor</a:t>
            </a:r>
            <a:endParaRPr lang="en-US" sz="3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ea typeface="ＭＳ Ｐゴシック" charset="-128"/>
              </a:rPr>
              <a:t> </a:t>
            </a:r>
            <a:r>
              <a:rPr lang="en-US" sz="3200" b="1" dirty="0" smtClean="0">
                <a:ea typeface="ＭＳ Ｐゴシック" charset="-128"/>
              </a:rPr>
              <a:t>Controls </a:t>
            </a:r>
            <a:r>
              <a:rPr lang="en-US" sz="3200" b="1" dirty="0">
                <a:ea typeface="ＭＳ Ｐゴシック" charset="-128"/>
              </a:rPr>
              <a:t>how and when </a:t>
            </a:r>
            <a:r>
              <a:rPr lang="en-US" sz="3200" dirty="0">
                <a:ea typeface="ＭＳ Ｐゴシック" charset="-128"/>
              </a:rPr>
              <a:t>programs are executed.</a:t>
            </a:r>
            <a:endParaRPr lang="en-US" sz="320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  <a:ea typeface="ＭＳ Ｐゴシック" charset="-128"/>
              </a:rPr>
              <a:t> Control </a:t>
            </a:r>
            <a:r>
              <a:rPr lang="en-US" sz="3200" dirty="0">
                <a:solidFill>
                  <a:srgbClr val="FF0000"/>
                </a:solidFill>
                <a:ea typeface="ＭＳ Ｐゴシック" charset="-128"/>
              </a:rPr>
              <a:t>methods: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ea typeface="ＭＳ Ｐゴシック" charset="-128"/>
              </a:rPr>
              <a:t> Single user, single tasking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ea typeface="ＭＳ Ｐゴシック" charset="-128"/>
              </a:rPr>
              <a:t> Single user, multi-tasking</a:t>
            </a:r>
            <a:endParaRPr lang="en-US" sz="2800" dirty="0" smtClean="0"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  <a:buNone/>
            </a:pPr>
            <a:endParaRPr lang="en-US" sz="280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ea typeface="ＭＳ Ｐゴシック" charset="-128"/>
              </a:rPr>
              <a:t> If </a:t>
            </a:r>
            <a:r>
              <a:rPr lang="en-US" sz="3200" dirty="0">
                <a:ea typeface="ＭＳ Ｐゴシック" charset="-128"/>
              </a:rPr>
              <a:t>the processor is sufficiently powerful users are not aware of sharing the resources.</a:t>
            </a:r>
          </a:p>
        </p:txBody>
      </p:sp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0A83FC-1355-AA42-BD4C-ED6CCA2778B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46957" y="2395362"/>
            <a:ext cx="89970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إدارة المعالج</a:t>
            </a:r>
          </a:p>
          <a:p>
            <a:pPr algn="r" rtl="1"/>
            <a:r>
              <a:rPr lang="ar-SA" dirty="0"/>
              <a:t>  يتحكم في كيفية ووقت تنفيذ البرامج.</a:t>
            </a:r>
          </a:p>
          <a:p>
            <a:pPr algn="r" rtl="1"/>
            <a:r>
              <a:rPr lang="ar-SA" dirty="0"/>
              <a:t>  طرق التحكم:</a:t>
            </a:r>
          </a:p>
          <a:p>
            <a:pPr algn="r" rtl="1"/>
            <a:r>
              <a:rPr lang="ar-SA" dirty="0"/>
              <a:t>  مستخدم واحد ، مهمة واحدة</a:t>
            </a:r>
          </a:p>
          <a:p>
            <a:pPr algn="r" rtl="1"/>
            <a:r>
              <a:rPr lang="ar-SA" dirty="0"/>
              <a:t>  مستخدم واحد ، متعددة </a:t>
            </a:r>
            <a:r>
              <a:rPr lang="ar-SA" dirty="0" smtClean="0"/>
              <a:t>المهام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  إذا كان المعالج قويًا بما فيه الكفاية للمستخدمين غير مدركين لمشاركة الموارد.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14300" y="0"/>
            <a:ext cx="9029700" cy="4530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Manage memory</a:t>
            </a:r>
          </a:p>
          <a:p>
            <a:pPr lvl="1" eaLnBrk="1" hangingPunct="1"/>
            <a:r>
              <a:rPr lang="en-US" sz="3200" dirty="0">
                <a:ea typeface="ＭＳ Ｐゴシック" charset="-128"/>
              </a:rPr>
              <a:t>Controls how much memory is accessed and used by application programs.</a:t>
            </a:r>
            <a:br>
              <a:rPr lang="en-US" sz="3200" dirty="0">
                <a:ea typeface="ＭＳ Ｐゴシック" charset="-128"/>
              </a:rPr>
            </a:br>
            <a:endParaRPr lang="en-US" sz="3200" dirty="0">
              <a:ea typeface="ＭＳ Ｐゴシック" charset="-128"/>
            </a:endParaRPr>
          </a:p>
          <a:p>
            <a:pPr eaLnBrk="1" hangingPunct="1"/>
            <a:r>
              <a:rPr lang="en-US" sz="3600" dirty="0"/>
              <a:t> </a:t>
            </a:r>
            <a:r>
              <a:rPr lang="en-US" sz="3600" dirty="0">
                <a:solidFill>
                  <a:srgbClr val="FF5A14"/>
                </a:solidFill>
              </a:rPr>
              <a:t>Virtual memory</a:t>
            </a:r>
            <a:r>
              <a:rPr lang="en-US" sz="3600" dirty="0"/>
              <a:t>: operating system assigns a portion of the hard disk to simulate RAM.</a:t>
            </a:r>
          </a:p>
          <a:p>
            <a:pPr lvl="1" eaLnBrk="1" hangingPunct="1"/>
            <a:r>
              <a:rPr lang="en-US" sz="3200" dirty="0">
                <a:ea typeface="ＭＳ Ｐゴシック" charset="-128"/>
              </a:rPr>
              <a:t> </a:t>
            </a:r>
            <a:r>
              <a:rPr lang="en-US" sz="3200" b="1" dirty="0">
                <a:ea typeface="ＭＳ Ｐゴシック" charset="-128"/>
              </a:rPr>
              <a:t>Problem: </a:t>
            </a:r>
            <a:r>
              <a:rPr lang="en-US" sz="3200" dirty="0">
                <a:ea typeface="ＭＳ Ｐゴシック" charset="-128"/>
              </a:rPr>
              <a:t>access to files in virtual memory is slowed.</a:t>
            </a:r>
          </a:p>
          <a:p>
            <a:pPr lvl="1" eaLnBrk="1" hangingPunct="1"/>
            <a:r>
              <a:rPr lang="en-US" sz="3200" b="1" dirty="0">
                <a:ea typeface="ＭＳ Ｐゴシック" charset="-128"/>
              </a:rPr>
              <a:t> Solution: </a:t>
            </a:r>
            <a:r>
              <a:rPr lang="en-US" sz="3200" dirty="0">
                <a:ea typeface="ＭＳ Ｐゴシック" charset="-128"/>
              </a:rPr>
              <a:t>install more RAM.</a:t>
            </a:r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AFE875-EB28-294B-BEB8-06BA51EFE62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" name="مستطيل 2"/>
          <p:cNvSpPr/>
          <p:nvPr/>
        </p:nvSpPr>
        <p:spPr>
          <a:xfrm>
            <a:off x="163286" y="4606026"/>
            <a:ext cx="89807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إدارة الذاكرة</a:t>
            </a:r>
          </a:p>
          <a:p>
            <a:pPr algn="r" rtl="1"/>
            <a:r>
              <a:rPr lang="ar-SA" dirty="0"/>
              <a:t>يتحكم في مقدار الذاكرة التي يتم الوصول إليها واستخدامها بواسطة برامج التطبيق.</a:t>
            </a:r>
          </a:p>
          <a:p>
            <a:pPr algn="r" rtl="1"/>
            <a:r>
              <a:rPr lang="ar-SA" dirty="0"/>
              <a:t>  الذاكرة الظاهرية: يعيّن نظام التشغيل جزءًا من القرص الثابت لمحاكاة ذاكرة الوصول العشوائي.</a:t>
            </a:r>
          </a:p>
          <a:p>
            <a:pPr algn="r" rtl="1"/>
            <a:r>
              <a:rPr lang="ar-SA" dirty="0"/>
              <a:t>  المشكلة: يتم إبطاء الوصول إلى الملفات الموجودة في الذاكرة الظاهرية.</a:t>
            </a:r>
          </a:p>
          <a:p>
            <a:pPr algn="r" rtl="1"/>
            <a:r>
              <a:rPr lang="ar-SA" dirty="0"/>
              <a:t>  الحل: قم بتثبيت المزيد من ذاكرة الوصول العشوائي.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-119754"/>
            <a:ext cx="86868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rgbClr val="FF0000"/>
                </a:solidFill>
              </a:rPr>
              <a:t>Manage Computer Resources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-111296" y="690948"/>
            <a:ext cx="9255296" cy="43476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dirty="0">
                <a:solidFill>
                  <a:srgbClr val="FF0000"/>
                </a:solidFill>
              </a:rPr>
              <a:t>Control peripherals 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3000" dirty="0" smtClean="0">
                <a:ea typeface="ＭＳ Ｐゴシック" charset="-128"/>
              </a:rPr>
              <a:t> Built</a:t>
            </a:r>
            <a:r>
              <a:rPr lang="en-US" sz="3000" dirty="0">
                <a:ea typeface="ＭＳ Ｐゴシック" charset="-128"/>
              </a:rPr>
              <a:t>-in programs control devices such as monitors, printers, storage drives.</a:t>
            </a:r>
            <a:endParaRPr lang="en-US" sz="3000" dirty="0" smtClean="0">
              <a:ea typeface="ＭＳ Ｐゴシック" charset="-128"/>
            </a:endParaRPr>
          </a:p>
          <a:p>
            <a:pPr lvl="1" eaLnBrk="1" hangingPunct="1"/>
            <a:r>
              <a:rPr lang="en-US" sz="3000" dirty="0" smtClean="0">
                <a:ea typeface="ＭＳ Ｐゴシック" charset="-128"/>
              </a:rPr>
              <a:t> Additional </a:t>
            </a:r>
            <a:r>
              <a:rPr lang="en-US" sz="3000" dirty="0">
                <a:ea typeface="ＭＳ Ｐゴシック" charset="-128"/>
              </a:rPr>
              <a:t>device drivers can be downloaded or come with the installation CD</a:t>
            </a:r>
            <a:r>
              <a:rPr lang="en-US" sz="3000" dirty="0" smtClean="0">
                <a:ea typeface="ＭＳ Ｐゴシック" charset="-128"/>
              </a:rPr>
              <a:t>.</a:t>
            </a:r>
          </a:p>
          <a:p>
            <a:pPr lvl="1" eaLnBrk="1" hangingPunct="1"/>
            <a:endParaRPr lang="en-US" sz="3000" dirty="0">
              <a:ea typeface="ＭＳ Ｐゴシック" charset="-128"/>
            </a:endParaRPr>
          </a:p>
          <a:p>
            <a:pPr eaLnBrk="1" hangingPunct="1"/>
            <a:r>
              <a:rPr lang="en-US" sz="3000" dirty="0">
                <a:solidFill>
                  <a:srgbClr val="FF0000"/>
                </a:solidFill>
              </a:rPr>
              <a:t>Plug and Play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3000" dirty="0" smtClean="0">
                <a:ea typeface="ＭＳ Ｐゴシック" charset="-128"/>
              </a:rPr>
              <a:t> Operating </a:t>
            </a:r>
            <a:r>
              <a:rPr lang="en-US" sz="3000" dirty="0">
                <a:ea typeface="ＭＳ Ｐゴシック" charset="-128"/>
              </a:rPr>
              <a:t>system senses that a new device is plugged into the system board and immediately responds to "play" the device.</a:t>
            </a:r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957D29-4A24-7B46-BB4D-40A5A7C8C84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130630" y="3076115"/>
            <a:ext cx="92746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الأجهزة الطرفية </a:t>
            </a:r>
            <a:r>
              <a:rPr lang="ar-SA" dirty="0" smtClean="0"/>
              <a:t>التحكم </a:t>
            </a:r>
            <a:r>
              <a:rPr lang="ar-SA" dirty="0"/>
              <a:t>  تتحكم البرامج المدمجة في الأجهزة مثل الشاشات والطابعات </a:t>
            </a:r>
            <a:r>
              <a:rPr lang="ar-SA" dirty="0" smtClean="0"/>
              <a:t>و محركات </a:t>
            </a:r>
            <a:r>
              <a:rPr lang="ar-SA" dirty="0"/>
              <a:t>التخزين</a:t>
            </a:r>
            <a:r>
              <a:rPr lang="ar-SA" dirty="0" smtClean="0"/>
              <a:t>. يمكن </a:t>
            </a:r>
            <a:r>
              <a:rPr lang="ar-SA" dirty="0"/>
              <a:t>تنزيل برامج تشغيل الأجهزة الإضافية أو تأتي مع قرص التثبيت المضغوط</a:t>
            </a:r>
            <a:r>
              <a:rPr lang="ar-SA" dirty="0" smtClean="0"/>
              <a:t>.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التوصيل </a:t>
            </a:r>
            <a:r>
              <a:rPr lang="ar-SA" dirty="0" smtClean="0"/>
              <a:t>والتشغيل </a:t>
            </a:r>
            <a:r>
              <a:rPr lang="ar-SA" dirty="0"/>
              <a:t>  يستشعر نظام التشغيل توصيل جهاز جديد بلوحة النظام ويستجيب على الفور لـ "تشغيل" الجهاز.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87111"/>
            <a:ext cx="86868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rgbClr val="FF0000"/>
                </a:solidFill>
              </a:rPr>
              <a:t>Manage Computer Resources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-195948" y="1031586"/>
            <a:ext cx="9339948" cy="3254838"/>
          </a:xfrm>
        </p:spPr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</a:pPr>
            <a:r>
              <a:rPr lang="en-US" sz="3600" dirty="0"/>
              <a:t>Manage access and security of network computers through:</a:t>
            </a:r>
            <a:endParaRPr lang="en-US" sz="3600" dirty="0" smtClean="0"/>
          </a:p>
          <a:p>
            <a:pPr marL="971550" lvl="1" indent="-514350" eaLnBrk="1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ea typeface="ＭＳ Ｐゴシック" charset="-128"/>
              </a:rPr>
              <a:t> Built </a:t>
            </a:r>
            <a:r>
              <a:rPr lang="en-US" sz="3200" dirty="0">
                <a:ea typeface="ＭＳ Ｐゴシック" charset="-128"/>
              </a:rPr>
              <a:t>in protocols to connect to WANs (TCP/IP)</a:t>
            </a:r>
            <a:endParaRPr lang="en-US" sz="3200" dirty="0" smtClean="0">
              <a:ea typeface="ＭＳ Ｐゴシック" charset="-128"/>
            </a:endParaRPr>
          </a:p>
          <a:p>
            <a:pPr marL="971550" lvl="1" indent="-514350" eaLnBrk="1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ea typeface="ＭＳ Ｐゴシック" charset="-128"/>
              </a:rPr>
              <a:t> Built </a:t>
            </a:r>
            <a:r>
              <a:rPr lang="en-US" sz="3200" dirty="0">
                <a:ea typeface="ＭＳ Ｐゴシック" charset="-128"/>
              </a:rPr>
              <a:t>in protocols to connect to LANs (Ethernet)</a:t>
            </a:r>
            <a:endParaRPr lang="en-US" sz="3200" dirty="0" smtClean="0">
              <a:ea typeface="ＭＳ Ｐゴシック" charset="-128"/>
            </a:endParaRPr>
          </a:p>
          <a:p>
            <a:pPr marL="971550" lvl="1" indent="-514350" eaLnBrk="1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ea typeface="ＭＳ Ｐゴシック" charset="-128"/>
              </a:rPr>
              <a:t> Support </a:t>
            </a:r>
            <a:r>
              <a:rPr lang="en-US" sz="3200" dirty="0">
                <a:ea typeface="ＭＳ Ｐゴシック" charset="-128"/>
              </a:rPr>
              <a:t>for </a:t>
            </a:r>
            <a:r>
              <a:rPr lang="en-US" sz="3200" dirty="0" err="1">
                <a:ea typeface="ＭＳ Ｐゴシック" charset="-128"/>
              </a:rPr>
              <a:t>WiFi</a:t>
            </a:r>
            <a:r>
              <a:rPr lang="en-US" sz="3200" dirty="0">
                <a:ea typeface="ＭＳ Ｐゴシック" charset="-128"/>
              </a:rPr>
              <a:t> and Bluetooth connectivity</a:t>
            </a:r>
            <a:endParaRPr lang="en-US" sz="3200" dirty="0" smtClean="0">
              <a:ea typeface="ＭＳ Ｐゴシック" charset="-128"/>
            </a:endParaRPr>
          </a:p>
          <a:p>
            <a:pPr marL="971550" lvl="1" indent="-514350" eaLnBrk="1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ea typeface="ＭＳ Ｐゴシック" charset="-128"/>
              </a:rPr>
              <a:t> Network </a:t>
            </a:r>
            <a:r>
              <a:rPr lang="en-US" sz="3200" dirty="0">
                <a:ea typeface="ＭＳ Ｐゴシック" charset="-128"/>
              </a:rPr>
              <a:t>firewall protection.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EED63-C16B-1943-B2A8-1A296D1D918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408214" y="4382527"/>
            <a:ext cx="9552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dirty="0"/>
              <a:t>إدارة الوصول وأمن أجهزة كمبيوتر الشبكة من خلال: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dirty="0"/>
              <a:t>  بنيت في بروتوكولات للاتصال </a:t>
            </a:r>
            <a:r>
              <a:rPr lang="en-US" dirty="0"/>
              <a:t>WANs (TCP / IP)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en-US" dirty="0"/>
              <a:t>  </a:t>
            </a:r>
            <a:r>
              <a:rPr lang="ar-SA" dirty="0"/>
              <a:t>بنيت في بروتوكولات للاتصال بشبكات </a:t>
            </a:r>
            <a:r>
              <a:rPr lang="en-US" dirty="0"/>
              <a:t>LAN (</a:t>
            </a:r>
            <a:r>
              <a:rPr lang="ar-SA" dirty="0"/>
              <a:t>إيثرنت)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dirty="0"/>
              <a:t>  دعم للواي </a:t>
            </a:r>
            <a:r>
              <a:rPr lang="ar-SA" dirty="0" err="1"/>
              <a:t>فاي</a:t>
            </a:r>
            <a:r>
              <a:rPr lang="ar-SA" dirty="0"/>
              <a:t> واتصال </a:t>
            </a:r>
            <a:r>
              <a:rPr lang="en-US" dirty="0"/>
              <a:t>Bluetooth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en-US" dirty="0"/>
              <a:t>  </a:t>
            </a:r>
            <a:r>
              <a:rPr lang="ar-SA" dirty="0"/>
              <a:t>حماية شبكة جدار الحماية.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1693</Words>
  <Application>Microsoft Office PowerPoint</Application>
  <PresentationFormat>عرض على الشاشة (3:4)‏</PresentationFormat>
  <Paragraphs>397</Paragraphs>
  <Slides>24</Slides>
  <Notes>23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6" baseType="lpstr">
      <vt:lpstr>Office Theme</vt:lpstr>
      <vt:lpstr>Document</vt:lpstr>
      <vt:lpstr>عرض تقديمي في PowerPoint</vt:lpstr>
      <vt:lpstr>Software</vt:lpstr>
      <vt:lpstr>YOU DECIDE … Software</vt:lpstr>
      <vt:lpstr>Operating System</vt:lpstr>
      <vt:lpstr>Operating System</vt:lpstr>
      <vt:lpstr>Manage Computer Resources</vt:lpstr>
      <vt:lpstr>عرض تقديمي في PowerPoint</vt:lpstr>
      <vt:lpstr>Manage Computer Resources</vt:lpstr>
      <vt:lpstr>Manage Computer Resources</vt:lpstr>
      <vt:lpstr>Manage Computer Resources</vt:lpstr>
      <vt:lpstr>Manage Computer Resources</vt:lpstr>
      <vt:lpstr>File Management</vt:lpstr>
      <vt:lpstr>Programming Languages  </vt:lpstr>
      <vt:lpstr>Programming Languages</vt:lpstr>
      <vt:lpstr>Programming Languages</vt:lpstr>
      <vt:lpstr>Approaches to Programming</vt:lpstr>
      <vt:lpstr>Two Non-procedural options</vt:lpstr>
      <vt:lpstr>Application Software</vt:lpstr>
      <vt:lpstr>Media-specific Applications</vt:lpstr>
      <vt:lpstr>Media-specific Applications</vt:lpstr>
      <vt:lpstr>Media-specific Applications</vt:lpstr>
      <vt:lpstr>Authoring Software</vt:lpstr>
      <vt:lpstr>WRAP UP</vt:lpstr>
      <vt:lpstr>KEY TERM CHECK UP</vt:lpstr>
    </vt:vector>
  </TitlesOfParts>
  <Company>UNHM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</dc:title>
  <dc:creator>Academic  Computing</dc:creator>
  <cp:lastModifiedBy>user</cp:lastModifiedBy>
  <cp:revision>27</cp:revision>
  <dcterms:created xsi:type="dcterms:W3CDTF">2012-09-11T18:52:02Z</dcterms:created>
  <dcterms:modified xsi:type="dcterms:W3CDTF">2018-09-26T08:36:47Z</dcterms:modified>
</cp:coreProperties>
</file>