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  <p:sldMasterId id="2147483660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66" r:id="rId12"/>
    <p:sldId id="268" r:id="rId13"/>
    <p:sldId id="267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17932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64626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84018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9715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1143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1830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5729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3784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0872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5986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7172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8398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914400" y="1524000"/>
            <a:ext cx="7623174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  <a:defRPr/>
            </a:lvl1pPr>
            <a:lvl2pPr marL="669925" marR="0" lvl="1" indent="-227965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2pPr>
            <a:lvl3pPr marL="1022350" marR="0" lvl="2" indent="-271144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3pPr>
            <a:lvl4pPr marL="1339850" marR="0" lvl="3" indent="-2349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4pPr>
            <a:lvl5pPr marL="1681163" marR="0" lvl="4" indent="-25241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/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21907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1pPr>
            <a:lvl2pPr marL="669925" lvl="1" indent="-227965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2pPr>
            <a:lvl3pPr marL="1022350" lvl="2" indent="-271144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3pPr>
            <a:lvl4pPr marL="1339850" lvl="3" indent="-2349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4pPr>
            <a:lvl5pPr marL="1681163" lvl="4" indent="-25241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/>
            </a:lvl5pPr>
            <a:lvl6pPr marL="251460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21907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1pPr>
            <a:lvl2pPr marL="669925" lvl="1" indent="-227965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2pPr>
            <a:lvl3pPr marL="1022350" lvl="2" indent="-271144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3pPr>
            <a:lvl4pPr marL="1339850" lvl="3" indent="-2349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4pPr>
            <a:lvl5pPr marL="1681163" lvl="4" indent="-25241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/>
            </a:lvl5pPr>
            <a:lvl6pPr marL="251460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23887" y="4589462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/>
            </a:lvl1pPr>
            <a:lvl2pPr marL="457200" lvl="1" indent="0" rtl="0">
              <a:spcBef>
                <a:spcPts val="0"/>
              </a:spcBef>
              <a:buFont typeface="Arial"/>
              <a:buNone/>
              <a:defRPr/>
            </a:lvl2pPr>
            <a:lvl3pPr marL="914400" lvl="2" indent="0" rtl="0">
              <a:spcBef>
                <a:spcPts val="0"/>
              </a:spcBef>
              <a:buFont typeface="Arial"/>
              <a:buNone/>
              <a:defRPr/>
            </a:lvl3pPr>
            <a:lvl4pPr marL="1371600" lvl="3" indent="0" rtl="0">
              <a:spcBef>
                <a:spcPts val="0"/>
              </a:spcBef>
              <a:buFont typeface="Arial"/>
              <a:buNone/>
              <a:defRPr/>
            </a:lvl4pPr>
            <a:lvl5pPr marL="1828800" lvl="4" indent="0" rtl="0">
              <a:spcBef>
                <a:spcPts val="0"/>
              </a:spcBef>
              <a:buFont typeface="Arial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ftr" idx="11"/>
          </p:nvPr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21907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1pPr>
            <a:lvl2pPr marL="669925" lvl="1" indent="-227965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2pPr>
            <a:lvl3pPr marL="1022350" lvl="2" indent="-271144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3pPr>
            <a:lvl4pPr marL="1339850" lvl="3" indent="-2349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4pPr>
            <a:lvl5pPr marL="1681163" lvl="4" indent="-25241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/>
            </a:lvl5pPr>
            <a:lvl6pPr marL="251460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 rot="5400000">
            <a:off x="4731544" y="2175668"/>
            <a:ext cx="5853111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 rot="5400000">
            <a:off x="540544" y="194469"/>
            <a:ext cx="5853111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21907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1pPr>
            <a:lvl2pPr marL="669925" lvl="1" indent="-227965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2pPr>
            <a:lvl3pPr marL="1022350" lvl="2" indent="-271144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3pPr>
            <a:lvl4pPr marL="1339850" lvl="3" indent="-2349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4pPr>
            <a:lvl5pPr marL="1681163" lvl="4" indent="-25241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/>
            </a:lvl5pPr>
            <a:lvl6pPr marL="251460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 rot="5400000">
            <a:off x="2306637" y="-249237"/>
            <a:ext cx="4530724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21907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1pPr>
            <a:lvl2pPr marL="669925" lvl="1" indent="-227965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2pPr>
            <a:lvl3pPr marL="1022350" lvl="2" indent="-271144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3pPr>
            <a:lvl4pPr marL="1339850" lvl="3" indent="-2349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4pPr>
            <a:lvl5pPr marL="1681163" lvl="4" indent="-25241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/>
            </a:lvl5pPr>
            <a:lvl6pPr marL="251460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>
            <a:spLocks noGrp="1"/>
          </p:cNvSpPr>
          <p:nvPr>
            <p:ph type="pic" idx="2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/>
            </a:lvl1pPr>
            <a:lvl2pPr marL="457200" lvl="1" indent="0" rtl="0">
              <a:spcBef>
                <a:spcPts val="0"/>
              </a:spcBef>
              <a:buFont typeface="Arial"/>
              <a:buNone/>
              <a:defRPr/>
            </a:lvl2pPr>
            <a:lvl3pPr marL="914400" lvl="2" indent="0" rtl="0">
              <a:spcBef>
                <a:spcPts val="0"/>
              </a:spcBef>
              <a:buFont typeface="Arial"/>
              <a:buNone/>
              <a:defRPr/>
            </a:lvl3pPr>
            <a:lvl4pPr marL="1371600" lvl="3" indent="0" rtl="0">
              <a:spcBef>
                <a:spcPts val="0"/>
              </a:spcBef>
              <a:buFont typeface="Arial"/>
              <a:buNone/>
              <a:defRPr/>
            </a:lvl4pPr>
            <a:lvl5pPr marL="1828800" lvl="4" indent="0" rtl="0">
              <a:spcBef>
                <a:spcPts val="0"/>
              </a:spcBef>
              <a:buFont typeface="Arial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5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887787" y="987425"/>
            <a:ext cx="4629150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630237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/>
            </a:lvl1pPr>
            <a:lvl2pPr marL="457200" lvl="1" indent="0" rtl="0">
              <a:spcBef>
                <a:spcPts val="0"/>
              </a:spcBef>
              <a:buFont typeface="Arial"/>
              <a:buNone/>
              <a:defRPr/>
            </a:lvl2pPr>
            <a:lvl3pPr marL="914400" lvl="2" indent="0" rtl="0">
              <a:spcBef>
                <a:spcPts val="0"/>
              </a:spcBef>
              <a:buFont typeface="Arial"/>
              <a:buNone/>
              <a:defRPr/>
            </a:lvl3pPr>
            <a:lvl4pPr marL="1371600" lvl="3" indent="0" rtl="0">
              <a:spcBef>
                <a:spcPts val="0"/>
              </a:spcBef>
              <a:buFont typeface="Arial"/>
              <a:buNone/>
              <a:defRPr/>
            </a:lvl4pPr>
            <a:lvl5pPr marL="1828800" lvl="4" indent="0" rtl="0">
              <a:spcBef>
                <a:spcPts val="0"/>
              </a:spcBef>
              <a:buFont typeface="Arial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630237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30237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/>
            </a:lvl1pPr>
            <a:lvl2pPr marL="457200" lvl="1" indent="0" rtl="0">
              <a:spcBef>
                <a:spcPts val="0"/>
              </a:spcBef>
              <a:buFont typeface="Arial"/>
              <a:buNone/>
              <a:defRPr/>
            </a:lvl2pPr>
            <a:lvl3pPr marL="914400" lvl="2" indent="0" rtl="0">
              <a:spcBef>
                <a:spcPts val="0"/>
              </a:spcBef>
              <a:buFont typeface="Arial"/>
              <a:buNone/>
              <a:defRPr/>
            </a:lvl3pPr>
            <a:lvl4pPr marL="1371600" lvl="3" indent="0" rtl="0">
              <a:spcBef>
                <a:spcPts val="0"/>
              </a:spcBef>
              <a:buFont typeface="Arial"/>
              <a:buNone/>
              <a:defRPr/>
            </a:lvl4pPr>
            <a:lvl5pPr marL="1828800" lvl="4" indent="0" rtl="0">
              <a:spcBef>
                <a:spcPts val="0"/>
              </a:spcBef>
              <a:buFont typeface="Arial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630237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21907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1pPr>
            <a:lvl2pPr marL="669925" lvl="1" indent="-227965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2pPr>
            <a:lvl3pPr marL="1022350" lvl="2" indent="-271144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3pPr>
            <a:lvl4pPr marL="1339850" lvl="3" indent="-2349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4pPr>
            <a:lvl5pPr marL="1681163" lvl="4" indent="-25241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/>
            </a:lvl5pPr>
            <a:lvl6pPr marL="251460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Arial"/>
              <a:buNone/>
              <a:defRPr/>
            </a:lvl1pPr>
            <a:lvl2pPr marL="457200" lvl="1" indent="0" rtl="0">
              <a:spcBef>
                <a:spcPts val="0"/>
              </a:spcBef>
              <a:buFont typeface="Arial"/>
              <a:buNone/>
              <a:defRPr/>
            </a:lvl2pPr>
            <a:lvl3pPr marL="914400" lvl="2" indent="0" rtl="0">
              <a:spcBef>
                <a:spcPts val="0"/>
              </a:spcBef>
              <a:buFont typeface="Arial"/>
              <a:buNone/>
              <a:defRPr/>
            </a:lvl3pPr>
            <a:lvl4pPr marL="1371600" lvl="3" indent="0" rtl="0">
              <a:spcBef>
                <a:spcPts val="0"/>
              </a:spcBef>
              <a:buFont typeface="Arial"/>
              <a:buNone/>
              <a:defRPr/>
            </a:lvl4pPr>
            <a:lvl5pPr marL="1828800" lvl="4" indent="0" rtl="0">
              <a:spcBef>
                <a:spcPts val="0"/>
              </a:spcBef>
              <a:buFont typeface="Arial"/>
              <a:buNone/>
              <a:defRPr/>
            </a:lvl5pPr>
            <a:lvl6pPr marL="2286000" lvl="5" indent="0" rtl="0">
              <a:spcBef>
                <a:spcPts val="0"/>
              </a:spcBef>
              <a:buFont typeface="Arial"/>
              <a:buNone/>
              <a:defRPr/>
            </a:lvl6pPr>
            <a:lvl7pPr marL="2743200" lvl="6" indent="0" rtl="0">
              <a:spcBef>
                <a:spcPts val="0"/>
              </a:spcBef>
              <a:buFont typeface="Arial"/>
              <a:buNone/>
              <a:defRPr/>
            </a:lvl7pPr>
            <a:lvl8pPr marL="3200400" lvl="7" indent="0" rtl="0">
              <a:spcBef>
                <a:spcPts val="0"/>
              </a:spcBef>
              <a:buFont typeface="Arial"/>
              <a:buNone/>
              <a:defRPr/>
            </a:lvl8pPr>
            <a:lvl9pPr marL="3657600" lvl="8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21907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1pPr>
            <a:lvl2pPr marL="669925" lvl="1" indent="-227965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2pPr>
            <a:lvl3pPr marL="1022350" lvl="2" indent="-271144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3pPr>
            <a:lvl4pPr marL="1339850" lvl="3" indent="-2349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4pPr>
            <a:lvl5pPr marL="1681163" lvl="4" indent="-25241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/>
            </a:lvl5pPr>
            <a:lvl6pPr marL="251460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609600" y="1219200"/>
            <a:ext cx="7924800" cy="914400"/>
          </a:xfrm>
          <a:custGeom>
            <a:avLst/>
            <a:gdLst/>
            <a:ahLst/>
            <a:cxnLst/>
            <a:rect l="0" t="0" r="0" b="0"/>
            <a:pathLst>
              <a:path w="1000" h="1000" extrusionOk="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" name="Shape 11"/>
          <p:cNvCxnSpPr/>
          <p:nvPr/>
        </p:nvCxnSpPr>
        <p:spPr>
          <a:xfrm>
            <a:off x="1981200" y="3962400"/>
            <a:ext cx="6511924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907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1pPr>
            <a:lvl2pPr marL="669925" marR="0" lvl="1" indent="-227965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2pPr>
            <a:lvl3pPr marL="1022350" marR="0" lvl="2" indent="-271144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3pPr>
            <a:lvl4pPr marL="1339850" marR="0" lvl="3" indent="-2349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4pPr>
            <a:lvl5pPr marL="1681163" marR="0" lvl="4" indent="-25241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/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3124200" y="6243637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907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1pPr>
            <a:lvl2pPr marL="669925" marR="0" lvl="1" indent="-227965" algn="l" rtl="0"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2pPr>
            <a:lvl3pPr marL="1022350" marR="0" lvl="2" indent="-271144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■"/>
              <a:defRPr/>
            </a:lvl3pPr>
            <a:lvl4pPr marL="1339850" marR="0" lvl="3" indent="-23495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Font typeface="Noto Symbol"/>
              <a:buChar char="❑"/>
              <a:defRPr/>
            </a:lvl4pPr>
            <a:lvl5pPr marL="1681163" marR="0" lvl="4" indent="-25241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Char char="▪"/>
              <a:defRPr/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lt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‹#›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8" name="Shape 28"/>
          <p:cNvSpPr/>
          <p:nvPr/>
        </p:nvSpPr>
        <p:spPr>
          <a:xfrm>
            <a:off x="381000" y="228600"/>
            <a:ext cx="8229599" cy="609600"/>
          </a:xfrm>
          <a:custGeom>
            <a:avLst/>
            <a:gdLst/>
            <a:ahLst/>
            <a:cxnLst/>
            <a:rect l="0" t="0" r="0" b="0"/>
            <a:pathLst>
              <a:path w="1000" h="1000" extrusionOk="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rriamwebster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914400" y="1524000"/>
            <a:ext cx="7623174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99FF"/>
              </a:buClr>
              <a:buSzPct val="25000"/>
              <a:buFont typeface="Arial"/>
              <a:buNone/>
            </a:pPr>
            <a:r>
              <a:rPr lang="en-US" sz="5000" b="0" i="0" u="none" strike="noStrike" cap="none">
                <a:solidFill>
                  <a:srgbClr val="6699FF"/>
                </a:solidFill>
                <a:latin typeface="Arial"/>
                <a:ea typeface="Arial"/>
                <a:cs typeface="Arial"/>
                <a:sym typeface="Arial"/>
              </a:rPr>
              <a:t>Security Program and Policies</a:t>
            </a:r>
            <a:br>
              <a:rPr lang="en-US" sz="5000" b="0" i="0" u="none" strike="noStrike" cap="none">
                <a:solidFill>
                  <a:srgbClr val="6699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000" b="0" i="0" u="none" strike="noStrike" cap="none">
                <a:solidFill>
                  <a:srgbClr val="6699FF"/>
                </a:solidFill>
                <a:latin typeface="Arial"/>
                <a:ea typeface="Arial"/>
                <a:cs typeface="Arial"/>
                <a:sym typeface="Arial"/>
              </a:rPr>
              <a:t>Principles and Practices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ymbol"/>
              <a:buNone/>
            </a:pPr>
            <a:r>
              <a:rPr lang="en-US" sz="28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by Sari Stern </a:t>
            </a:r>
            <a:r>
              <a:rPr lang="en-US" sz="2800" b="0" i="0" u="none" strike="noStrike" cap="none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Greene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ymbol"/>
              <a:buNone/>
            </a:pPr>
            <a:r>
              <a:rPr lang="en-US" sz="2800" dirty="0" smtClean="0">
                <a:solidFill>
                  <a:schemeClr val="accent1"/>
                </a:solidFill>
              </a:rPr>
              <a:t>Updated </a:t>
            </a:r>
            <a:r>
              <a:rPr lang="en-US" sz="2800" dirty="0" smtClean="0">
                <a:solidFill>
                  <a:schemeClr val="accent1"/>
                </a:solidFill>
              </a:rPr>
              <a:t>02/2018</a:t>
            </a:r>
            <a:endParaRPr lang="en-US" sz="28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0" y="6064250"/>
            <a:ext cx="9144000" cy="800099"/>
          </a:xfrm>
          <a:prstGeom prst="rect">
            <a:avLst/>
          </a:prstGeom>
          <a:solidFill>
            <a:srgbClr val="333399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mo"/>
              <a:buNone/>
            </a:pPr>
            <a:r>
              <a:rPr lang="en-US" sz="1600" b="0" i="1" u="none" strike="noStrike" cap="none">
                <a:solidFill>
                  <a:schemeClr val="dk2"/>
                </a:solidFill>
                <a:latin typeface="Arimo"/>
                <a:ea typeface="Arimo"/>
                <a:cs typeface="Arimo"/>
                <a:sym typeface="Arimo"/>
              </a:rPr>
              <a:t>			</a:t>
            </a:r>
            <a:r>
              <a:rPr lang="en-US" sz="1800" b="0" i="1" u="none" strike="noStrike" cap="none">
                <a:solidFill>
                  <a:schemeClr val="lt1"/>
                </a:solidFill>
                <a:latin typeface="Arimo"/>
                <a:ea typeface="Arimo"/>
                <a:cs typeface="Arimo"/>
                <a:sym typeface="Arimo"/>
              </a:rPr>
              <a:t>Chapter 1: Understanding Policy</a:t>
            </a:r>
          </a:p>
        </p:txBody>
      </p:sp>
      <p:pic>
        <p:nvPicPr>
          <p:cNvPr id="90" name="Shape 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5775" y="4495800"/>
            <a:ext cx="1492250" cy="1904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Information Security Policy Lifecycle</a:t>
            </a:r>
          </a:p>
        </p:txBody>
      </p:sp>
      <p:pic>
        <p:nvPicPr>
          <p:cNvPr id="175" name="Shape 17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603375"/>
            <a:ext cx="8229600" cy="4529137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Shape 176"/>
          <p:cNvSpPr txBox="1"/>
          <p:nvPr/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2014 Pearson Education, Inc.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10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178" name="Shape 17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" y="521955"/>
            <a:ext cx="8308974" cy="53038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543" y="224128"/>
            <a:ext cx="8043899" cy="390021"/>
          </a:xfrm>
        </p:spPr>
        <p:txBody>
          <a:bodyPr/>
          <a:lstStyle/>
          <a:p>
            <a:r>
              <a:rPr lang="en-US" sz="3600" dirty="0">
                <a:solidFill>
                  <a:schemeClr val="accent1"/>
                </a:solidFill>
              </a:rPr>
              <a:t>Information Security Policy </a:t>
            </a:r>
            <a:r>
              <a:rPr lang="en-US" sz="3600" dirty="0" smtClean="0">
                <a:solidFill>
                  <a:schemeClr val="accent1"/>
                </a:solidFill>
              </a:rPr>
              <a:t>Lifecycle continued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544" y="1528549"/>
            <a:ext cx="8043898" cy="4685719"/>
          </a:xfrm>
        </p:spPr>
        <p:txBody>
          <a:bodyPr/>
          <a:lstStyle/>
          <a:p>
            <a:pPr algn="just"/>
            <a:r>
              <a:rPr lang="en-US" sz="1800" dirty="0">
                <a:solidFill>
                  <a:schemeClr val="accent1"/>
                </a:solidFill>
              </a:rPr>
              <a:t>Regardless of the type of policy, its success depends on how the organization approaches the process of development, publishing, adopting and reviewing the policy.    </a:t>
            </a:r>
          </a:p>
          <a:p>
            <a:pPr algn="just"/>
            <a:r>
              <a:rPr lang="en-US" sz="1800" dirty="0" smtClean="0">
                <a:solidFill>
                  <a:schemeClr val="accent1"/>
                </a:solidFill>
              </a:rPr>
              <a:t>1.Policy </a:t>
            </a:r>
            <a:r>
              <a:rPr lang="en-US" sz="1800" dirty="0">
                <a:solidFill>
                  <a:schemeClr val="accent1"/>
                </a:solidFill>
              </a:rPr>
              <a:t>development: There are six main tasks involved in policy development: </a:t>
            </a:r>
            <a:r>
              <a:rPr lang="en-US" sz="1800" dirty="0" smtClean="0">
                <a:solidFill>
                  <a:schemeClr val="accent1"/>
                </a:solidFill>
              </a:rPr>
              <a:t>1. planning – identifying the need and context of the policy, 2. researching –defining legal, regulatory requirements ,3.writing – making a document according to the audience, 4. vetting- examining, 5. approving – by all concerned department, </a:t>
            </a:r>
            <a:r>
              <a:rPr lang="en-US" sz="1800" dirty="0">
                <a:solidFill>
                  <a:schemeClr val="accent1"/>
                </a:solidFill>
              </a:rPr>
              <a:t>and </a:t>
            </a:r>
            <a:r>
              <a:rPr lang="en-US" sz="1800" dirty="0" smtClean="0">
                <a:solidFill>
                  <a:schemeClr val="accent1"/>
                </a:solidFill>
              </a:rPr>
              <a:t>6. authorizing- approval from the management.</a:t>
            </a:r>
            <a:endParaRPr lang="en-US" sz="1800" dirty="0">
              <a:solidFill>
                <a:schemeClr val="accent1"/>
              </a:solidFill>
            </a:endParaRPr>
          </a:p>
          <a:p>
            <a:pPr algn="just"/>
            <a:r>
              <a:rPr lang="en-US" sz="1800" dirty="0" smtClean="0">
                <a:solidFill>
                  <a:schemeClr val="accent1"/>
                </a:solidFill>
              </a:rPr>
              <a:t>2.Policy </a:t>
            </a:r>
            <a:r>
              <a:rPr lang="en-US" sz="1800" dirty="0">
                <a:solidFill>
                  <a:schemeClr val="accent1"/>
                </a:solidFill>
              </a:rPr>
              <a:t>Publication: Policies should be communicated and made available to all parties they apply to. The company should provide training to reinforce the policies. Creating a culture of compliance can ensure all parties understand the importance of the policy and actively support 	it. </a:t>
            </a:r>
          </a:p>
          <a:p>
            <a:pPr algn="just"/>
            <a:r>
              <a:rPr lang="en-US" sz="1800" dirty="0" smtClean="0">
                <a:solidFill>
                  <a:schemeClr val="accent1"/>
                </a:solidFill>
              </a:rPr>
              <a:t>3.Policy </a:t>
            </a:r>
            <a:r>
              <a:rPr lang="en-US" sz="1800" dirty="0">
                <a:solidFill>
                  <a:schemeClr val="accent1"/>
                </a:solidFill>
              </a:rPr>
              <a:t>Adoption: The policy is implemented, monitored, and enforced. </a:t>
            </a:r>
          </a:p>
          <a:p>
            <a:pPr algn="just"/>
            <a:r>
              <a:rPr lang="en-US" sz="1800" dirty="0" smtClean="0">
                <a:solidFill>
                  <a:schemeClr val="accent1"/>
                </a:solidFill>
              </a:rPr>
              <a:t>4.Policy </a:t>
            </a:r>
            <a:r>
              <a:rPr lang="en-US" sz="1800" dirty="0">
                <a:solidFill>
                  <a:schemeClr val="accent1"/>
                </a:solidFill>
              </a:rPr>
              <a:t>Review: Policies are </a:t>
            </a:r>
            <a:r>
              <a:rPr lang="en-US" sz="1800" dirty="0" smtClean="0">
                <a:solidFill>
                  <a:schemeClr val="accent1"/>
                </a:solidFill>
              </a:rPr>
              <a:t>reviewed </a:t>
            </a:r>
            <a:r>
              <a:rPr lang="en-US" sz="1800" dirty="0">
                <a:solidFill>
                  <a:schemeClr val="accent1"/>
                </a:solidFill>
              </a:rPr>
              <a:t>annually and outdated policies are updated or retired</a:t>
            </a:r>
            <a:r>
              <a:rPr lang="en-US" sz="1800" dirty="0" smtClean="0">
                <a:solidFill>
                  <a:schemeClr val="accent1"/>
                </a:solidFill>
              </a:rPr>
              <a:t>. </a:t>
            </a:r>
            <a:endParaRPr lang="en-US" sz="1800" dirty="0">
              <a:solidFill>
                <a:schemeClr val="accent1"/>
              </a:solidFill>
            </a:endParaRPr>
          </a:p>
          <a:p>
            <a:pPr algn="just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11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07208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/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2014 Pearson Education, Inc.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12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Summary</a:t>
            </a:r>
            <a:br>
              <a:rPr lang="en-US" sz="4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42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381000" y="1295400"/>
            <a:ext cx="8229600" cy="52165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Wingdings" panose="05000000000000000000" pitchFamily="2" charset="2"/>
              <a:buChar char="q"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Policies apply to governments as well as to business organizations. </a:t>
            </a:r>
          </a:p>
          <a:p>
            <a:pPr marR="0" lvl="0" indent="-3429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Wingdings" panose="05000000000000000000" pitchFamily="2" charset="2"/>
              <a:buChar char="q"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When people are grouped to achieve a common goal, policies provide a framework that guides the company and protects the assets of that company. </a:t>
            </a:r>
          </a:p>
          <a:p>
            <a:pPr marR="0" lvl="0" indent="-3429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Wingdings" panose="05000000000000000000" pitchFamily="2" charset="2"/>
              <a:buChar char="q"/>
            </a:pPr>
            <a:r>
              <a:rPr lang="en-US" sz="24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 policy lifecycle spans four phases: develop, publish, adopt, and review.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2014 Pearson Education, Inc.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2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800" dirty="0">
                <a:solidFill>
                  <a:schemeClr val="accent1"/>
                </a:solidFill>
              </a:rPr>
              <a:t>Objectives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669925" marR="0" lvl="1" indent="-3270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2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Describe the significance of policies</a:t>
            </a:r>
          </a:p>
          <a:p>
            <a:pPr marL="669925" marR="0" lvl="1" indent="-32702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2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Evaluate the role policy plays in corporate culture and civil society</a:t>
            </a:r>
          </a:p>
          <a:p>
            <a:pPr marL="669925" marR="0" lvl="1" indent="-32702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2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Discuss information security policy</a:t>
            </a:r>
          </a:p>
          <a:p>
            <a:pPr marL="669925" marR="0" lvl="1" indent="-32702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2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Identity the characteristics of a successful policy</a:t>
            </a:r>
          </a:p>
          <a:p>
            <a:pPr marL="669925" marR="0" lvl="1" indent="-32702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2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Discuss Information Security Policy lifecycle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/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2014 Pearson Education, Inc.</a:t>
            </a:r>
          </a:p>
        </p:txBody>
      </p:sp>
      <p:sp>
        <p:nvSpPr>
          <p:cNvPr id="106" name="Shape 106"/>
          <p:cNvSpPr txBox="1"/>
          <p:nvPr/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3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3800" dirty="0">
                <a:solidFill>
                  <a:schemeClr val="accent1"/>
                </a:solidFill>
              </a:rPr>
              <a:t>Introduction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ymbol"/>
              <a:buChar char="■"/>
            </a:pPr>
            <a:r>
              <a:rPr lang="en-US" sz="30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Policy: “A definite course of action or procedure selected from among alternatives and in light of given conditions to guide and determine present and future decisions”**</a:t>
            </a:r>
          </a:p>
          <a:p>
            <a:pPr marL="342900" marR="0" lvl="0" indent="-342900" algn="just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ymbol"/>
              <a:buNone/>
            </a:pPr>
            <a:endParaRPr sz="30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69925" marR="0" lvl="1" indent="-327025" algn="just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ymbol"/>
              <a:buNone/>
            </a:pPr>
            <a:r>
              <a:rPr lang="en-US" sz="2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(** </a:t>
            </a:r>
            <a:r>
              <a:rPr lang="en-US" sz="2600" b="0" i="1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per </a:t>
            </a:r>
            <a:r>
              <a:rPr lang="en-US" sz="2600" b="0" i="1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www.merriamwebster.com</a:t>
            </a:r>
            <a:r>
              <a:rPr lang="en-US" sz="2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/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2014 Pearson Education, Inc.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4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38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Looking at Policy Through the Ages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ymbol"/>
              <a:buChar char="■"/>
            </a:pPr>
            <a:r>
              <a:rPr lang="en-US" sz="3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 role of the Torah and Bible as written policy</a:t>
            </a:r>
          </a:p>
          <a:p>
            <a:pPr marL="1022350" marR="0" lvl="2" indent="-3619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ymbol"/>
              <a:buChar char="■"/>
            </a:pPr>
            <a:r>
              <a:rPr lang="en-US" sz="2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3000-year old documents include business rules still in practice today</a:t>
            </a:r>
          </a:p>
          <a:p>
            <a:pPr marL="1022350" marR="0" lvl="2" indent="-3619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ymbol"/>
              <a:buChar char="■"/>
            </a:pPr>
            <a:r>
              <a:rPr lang="en-US" sz="2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First documented attempt at creating a code to preserve order</a:t>
            </a:r>
          </a:p>
          <a:p>
            <a:pPr marL="669925" marR="0" lvl="1" indent="-32702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None/>
            </a:pPr>
            <a:endParaRPr sz="2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ymbol"/>
              <a:buNone/>
            </a:pPr>
            <a:endParaRPr sz="2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/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2014 Pearson Education, Inc.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3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Looking at Policy Through the Ages Cont.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669925" marR="0" lvl="1" indent="-3270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2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 U.S. Constitution as a Policy Revolution</a:t>
            </a:r>
          </a:p>
          <a:p>
            <a:pPr marL="1022350" marR="0" lvl="2" indent="-3619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ymbol"/>
              <a:buChar char="■"/>
            </a:pPr>
            <a:r>
              <a:rPr lang="en-US" sz="2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 collection of articles and amendments that codify all aspects of American government along with citizens’ rights and responsibilities</a:t>
            </a:r>
          </a:p>
          <a:p>
            <a:pPr marL="1022350" marR="0" lvl="2" indent="-3619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ymbol"/>
              <a:buChar char="■"/>
            </a:pPr>
            <a:r>
              <a:rPr lang="en-US" sz="2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 rule set with a built-in mechanism for change</a:t>
            </a:r>
          </a:p>
          <a:p>
            <a:pPr marL="669925" marR="0" lvl="1" indent="-32702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2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Both the Constitution and the Torah have a similar goal:</a:t>
            </a:r>
          </a:p>
          <a:p>
            <a:pPr marL="1022350" marR="0" lvl="2" indent="-3619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ymbol"/>
              <a:buChar char="■"/>
            </a:pPr>
            <a:r>
              <a:rPr lang="en-US" sz="2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Serve as rules that guide behavior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457200" y="3413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Policy Today 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4285"/>
              <a:buFont typeface="Noto Symbol"/>
              <a:buChar char="■"/>
            </a:pPr>
            <a:r>
              <a:rPr lang="en-US"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Corporate</a:t>
            </a:r>
            <a:r>
              <a:rPr lang="en-US" sz="3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culture</a:t>
            </a:r>
          </a:p>
          <a:p>
            <a:pPr marL="669925" marR="0" lvl="1" indent="-327024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59999"/>
              <a:buFont typeface="Noto Symbol"/>
              <a:buChar char="❑"/>
            </a:pPr>
            <a:r>
              <a:rPr lang="en-US"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Shared attitudes, values, goals, and practices that characterize a company</a:t>
            </a:r>
          </a:p>
          <a:p>
            <a:pPr marL="669925" marR="0" lvl="1" indent="-327024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59999"/>
              <a:buFont typeface="Noto Symbol"/>
              <a:buChar char="❑"/>
            </a:pPr>
            <a:r>
              <a:rPr lang="en-US"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Three classifications</a:t>
            </a:r>
          </a:p>
          <a:p>
            <a:pPr marL="1022350" marR="0" lvl="2" indent="-3619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ymbol"/>
              <a:buChar char="■"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Negative</a:t>
            </a:r>
          </a:p>
          <a:p>
            <a:pPr marL="1022350" marR="0" lvl="2" indent="-3619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ymbol"/>
              <a:buChar char="■"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Neutral</a:t>
            </a:r>
          </a:p>
          <a:p>
            <a:pPr marL="1022350" marR="0" lvl="2" indent="-3619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ymbol"/>
              <a:buChar char="■"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Positive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ymbol"/>
              <a:buChar char="■"/>
            </a:pPr>
            <a:r>
              <a:rPr lang="en-US"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Guiding principles</a:t>
            </a:r>
          </a:p>
          <a:p>
            <a:pPr marL="669925" marR="0" lvl="1" indent="-327024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ct val="59999"/>
              <a:buFont typeface="Noto Symbol"/>
              <a:buChar char="❑"/>
            </a:pPr>
            <a:r>
              <a:rPr lang="en-US"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Reflect the corporate culture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28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Shape 133"/>
          <p:cNvSpPr txBox="1"/>
          <p:nvPr/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2014 Pearson Education, Inc.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6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/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2014 Pearson Education, Inc.</a:t>
            </a:r>
          </a:p>
        </p:txBody>
      </p:sp>
      <p:sp>
        <p:nvSpPr>
          <p:cNvPr id="141" name="Shape 141"/>
          <p:cNvSpPr txBox="1"/>
          <p:nvPr/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7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ymbol"/>
              <a:buChar char="■"/>
            </a:pPr>
            <a:r>
              <a:rPr lang="en-US" sz="28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 document that states how an organization plans to protect its information assets and information systems and ensure compliance with legal and regulatory requirements</a:t>
            </a:r>
          </a:p>
          <a:p>
            <a:pPr marL="669925" marR="0" lvl="1" indent="-3270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59999"/>
              <a:buFont typeface="Noto Symbol"/>
              <a:buChar char="❑"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Asset </a:t>
            </a:r>
          </a:p>
          <a:p>
            <a:pPr marL="1022350" marR="0" lvl="2" indent="-3619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ymbol"/>
              <a:buChar char="■"/>
            </a:pPr>
            <a:r>
              <a:rPr lang="en-US" sz="2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Resource with a value</a:t>
            </a:r>
          </a:p>
          <a:p>
            <a:pPr marL="669925" marR="0" lvl="1" indent="-3270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ct val="59999"/>
              <a:buFont typeface="Noto Symbol"/>
              <a:buChar char="❑"/>
            </a:pPr>
            <a:r>
              <a:rPr lang="en-US" sz="24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Information asset</a:t>
            </a:r>
          </a:p>
          <a:p>
            <a:pPr marL="1022350" marR="0" lvl="2" indent="-3619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ymbol"/>
              <a:buChar char="■"/>
            </a:pPr>
            <a:r>
              <a:rPr lang="en-US" sz="2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Any information item, regardless of storage format, that represents value to the organization</a:t>
            </a:r>
          </a:p>
          <a:p>
            <a:pPr marL="1022350" marR="0" lvl="2" indent="-3619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ymbol"/>
              <a:buChar char="■"/>
            </a:pPr>
            <a:r>
              <a:rPr lang="en-US" sz="2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Customer data, employee records, IT information, reputation, and brand</a:t>
            </a:r>
          </a:p>
          <a:p>
            <a:pPr marL="1022350" marR="0" lvl="2" indent="-3619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ymbol"/>
              <a:buNone/>
            </a:pPr>
            <a:endParaRPr sz="22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022350" marR="0" lvl="2" indent="-3619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Noto Symbol"/>
              <a:buNone/>
            </a:pPr>
            <a:endParaRPr sz="22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69925" marR="0" lvl="1" indent="-32702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Noto Symbol"/>
              <a:buNone/>
            </a:pPr>
            <a:endParaRPr sz="26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ymbol"/>
              <a:buNone/>
            </a:pPr>
            <a:endParaRPr sz="26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Information Security Policy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2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Successful Policy Characteristics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ymbol"/>
              <a:buChar char="■"/>
            </a:pPr>
            <a:r>
              <a:rPr lang="en-US" sz="20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Endorsed</a:t>
            </a:r>
          </a:p>
          <a:p>
            <a:pPr marL="669925" marR="0" lvl="1" indent="-32702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18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Management supports the policy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ymbol"/>
              <a:buChar char="■"/>
            </a:pPr>
            <a:r>
              <a:rPr lang="en-US" sz="20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Relevant</a:t>
            </a:r>
          </a:p>
          <a:p>
            <a:pPr marL="669925" marR="0" lvl="1" indent="-32702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18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 policy is applicable and supports the goals of the organization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ymbol"/>
              <a:buChar char="■"/>
            </a:pPr>
            <a:r>
              <a:rPr lang="en-US" sz="20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Realistic</a:t>
            </a:r>
          </a:p>
          <a:p>
            <a:pPr marL="669925" marR="0" lvl="1" indent="-32702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18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 policy makes sense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ymbol"/>
              <a:buChar char="■"/>
            </a:pPr>
            <a:r>
              <a:rPr lang="en-US" sz="20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Attainable</a:t>
            </a:r>
          </a:p>
          <a:p>
            <a:pPr marL="669925" marR="0" lvl="1" indent="-32702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18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 policy can be successfully implemented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ymbol"/>
              <a:buChar char="■"/>
            </a:pPr>
            <a:r>
              <a:rPr lang="en-US" sz="20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Adaptable</a:t>
            </a:r>
          </a:p>
          <a:p>
            <a:pPr marL="669925" marR="0" lvl="1" indent="-32702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 policy can be changed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ymbol"/>
              <a:buChar char="■"/>
            </a:pPr>
            <a:r>
              <a:rPr lang="en-US" sz="20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Enforceable</a:t>
            </a:r>
          </a:p>
          <a:p>
            <a:pPr marL="669925" marR="0" lvl="1" indent="-32702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Controls that can be used to support and enforce the policy exist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4999"/>
              <a:buFont typeface="Noto Symbol"/>
              <a:buChar char="■"/>
            </a:pPr>
            <a:r>
              <a:rPr lang="en-US" sz="20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Inclusive</a:t>
            </a:r>
          </a:p>
          <a:p>
            <a:pPr marL="669925" marR="0" lvl="1" indent="-327025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 policy scope includes all relevant parties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6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Shape 150"/>
          <p:cNvSpPr txBox="1"/>
          <p:nvPr/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2014 Pearson Education, Inc.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8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/>
        </p:nvSpPr>
        <p:spPr>
          <a:xfrm>
            <a:off x="3048000" y="6248400"/>
            <a:ext cx="3352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2014 Pearson Education, Inc.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6553200" y="6243637"/>
            <a:ext cx="21335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Garamond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9</a:t>
            </a:fld>
            <a:endParaRPr lang="en-US" sz="1200" b="0" i="0" u="none" strike="noStrike" cap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US" sz="4200" dirty="0">
                <a:solidFill>
                  <a:schemeClr val="accent1"/>
                </a:solidFill>
              </a:rPr>
              <a:t>Defining the Role of Policy in Government</a:t>
            </a:r>
            <a:br>
              <a:rPr lang="en-US" sz="4200" dirty="0">
                <a:solidFill>
                  <a:schemeClr val="accent1"/>
                </a:solidFill>
              </a:rPr>
            </a:br>
            <a:endParaRPr lang="en-US" sz="4200" dirty="0">
              <a:solidFill>
                <a:schemeClr val="accent1"/>
              </a:solidFill>
            </a:endParaRP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457200" y="1927752"/>
            <a:ext cx="8229600" cy="45307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669925" marR="0" lvl="1" indent="-3270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2400" dirty="0">
                <a:solidFill>
                  <a:schemeClr val="accent1"/>
                </a:solidFill>
              </a:rPr>
              <a:t>Government regulation is required to protect its critical infrastructure and citizens</a:t>
            </a:r>
          </a:p>
          <a:p>
            <a:pPr marL="669925" marR="0" lvl="1" indent="-327025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Noto Symbol"/>
              <a:buChar char="❑"/>
            </a:pPr>
            <a:r>
              <a:rPr lang="en-US" sz="2400" dirty="0">
                <a:solidFill>
                  <a:schemeClr val="accent1"/>
                </a:solidFill>
              </a:rPr>
              <a:t>Two major information security-related </a:t>
            </a:r>
            <a:r>
              <a:rPr lang="en-US" sz="2400" dirty="0">
                <a:solidFill>
                  <a:schemeClr val="accent1"/>
                </a:solidFill>
              </a:rPr>
              <a:t>legislations were </a:t>
            </a:r>
            <a:r>
              <a:rPr lang="en-US" sz="2400" dirty="0">
                <a:solidFill>
                  <a:schemeClr val="accent1"/>
                </a:solidFill>
              </a:rPr>
              <a:t>introduced </a:t>
            </a:r>
            <a:r>
              <a:rPr lang="en-US" sz="2400" dirty="0">
                <a:solidFill>
                  <a:schemeClr val="accent1"/>
                </a:solidFill>
              </a:rPr>
              <a:t>in Saudi Arabia</a:t>
            </a:r>
            <a:endParaRPr lang="en-US" sz="2400" dirty="0">
              <a:solidFill>
                <a:schemeClr val="accent1"/>
              </a:solidFill>
            </a:endParaRPr>
          </a:p>
          <a:p>
            <a:pPr lvl="2" indent="-361950">
              <a:buSzPct val="65000"/>
            </a:pPr>
            <a:r>
              <a:rPr lang="en-US" sz="2400" dirty="0">
                <a:solidFill>
                  <a:schemeClr val="accent1"/>
                </a:solidFill>
              </a:rPr>
              <a:t>Anti-Cyber Crime ACT</a:t>
            </a:r>
            <a:r>
              <a:rPr lang="en-US" sz="2400" dirty="0">
                <a:solidFill>
                  <a:schemeClr val="accent1"/>
                </a:solidFill>
              </a:rPr>
              <a:t>.</a:t>
            </a:r>
          </a:p>
          <a:p>
            <a:pPr lvl="3" indent="-361950">
              <a:buSzPct val="65000"/>
            </a:pPr>
            <a:r>
              <a:rPr lang="en-US" sz="2200" dirty="0">
                <a:solidFill>
                  <a:schemeClr val="accent1"/>
                </a:solidFill>
              </a:rPr>
              <a:t>http://www.citc.gov.sa/en/RulesandSystems/CITCSystem/Pages/CybercrimesAct.aspx </a:t>
            </a:r>
          </a:p>
          <a:p>
            <a:pPr lvl="2" indent="-361950">
              <a:buSzPct val="65000"/>
            </a:pPr>
            <a:r>
              <a:rPr lang="en-US" sz="2400" dirty="0">
                <a:solidFill>
                  <a:schemeClr val="accent1"/>
                </a:solidFill>
              </a:rPr>
              <a:t>Electronic Transactions </a:t>
            </a:r>
            <a:r>
              <a:rPr lang="en-US" sz="2400" dirty="0">
                <a:solidFill>
                  <a:schemeClr val="accent1"/>
                </a:solidFill>
              </a:rPr>
              <a:t>ACT</a:t>
            </a:r>
          </a:p>
          <a:p>
            <a:pPr lvl="3" indent="-361950">
              <a:buSzPct val="65000"/>
            </a:pPr>
            <a:r>
              <a:rPr lang="en-US" sz="2200" dirty="0">
                <a:solidFill>
                  <a:schemeClr val="accent1"/>
                </a:solidFill>
              </a:rPr>
              <a:t>http://</a:t>
            </a:r>
            <a:r>
              <a:rPr lang="en-US" sz="2200" dirty="0" err="1">
                <a:solidFill>
                  <a:schemeClr val="accent1"/>
                </a:solidFill>
              </a:rPr>
              <a:t>www.citc.gov.sa</a:t>
            </a:r>
            <a:r>
              <a:rPr lang="en-US" sz="2200" dirty="0">
                <a:solidFill>
                  <a:schemeClr val="accent1"/>
                </a:solidFill>
              </a:rPr>
              <a:t>/en/</a:t>
            </a:r>
            <a:r>
              <a:rPr lang="en-US" sz="2200" dirty="0" err="1">
                <a:solidFill>
                  <a:schemeClr val="accent1"/>
                </a:solidFill>
              </a:rPr>
              <a:t>RulesandSystems</a:t>
            </a:r>
            <a:r>
              <a:rPr lang="en-US" sz="2200" dirty="0">
                <a:solidFill>
                  <a:schemeClr val="accent1"/>
                </a:solidFill>
              </a:rPr>
              <a:t>/</a:t>
            </a:r>
            <a:r>
              <a:rPr lang="en-US" sz="2200" dirty="0" err="1">
                <a:solidFill>
                  <a:schemeClr val="accent1"/>
                </a:solidFill>
              </a:rPr>
              <a:t>CITCSystem</a:t>
            </a:r>
            <a:r>
              <a:rPr lang="en-US" sz="2200" dirty="0">
                <a:solidFill>
                  <a:schemeClr val="accent1"/>
                </a:solidFill>
              </a:rPr>
              <a:t>/Pages/</a:t>
            </a:r>
            <a:r>
              <a:rPr lang="en-US" sz="2200" dirty="0" err="1">
                <a:solidFill>
                  <a:schemeClr val="accent1"/>
                </a:solidFill>
              </a:rPr>
              <a:t>ElectronicTransactionsLaw.aspx</a:t>
            </a:r>
            <a:endParaRPr sz="2200" b="0" i="0" u="none" strike="noStrike" cap="none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0896759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2_Edge">
  <a:themeElements>
    <a:clrScheme name="1_Edge 2">
      <a:dk1>
        <a:srgbClr val="333333"/>
      </a:dk1>
      <a:lt1>
        <a:srgbClr val="CCCCFF"/>
      </a:lt1>
      <a:dk2>
        <a:srgbClr val="0B0506"/>
      </a:dk2>
      <a:lt2>
        <a:srgbClr val="FFFFFF"/>
      </a:lt2>
      <a:accent1>
        <a:srgbClr val="3366CC"/>
      </a:accent1>
      <a:accent2>
        <a:srgbClr val="3333CC"/>
      </a:accent2>
      <a:accent3>
        <a:srgbClr val="AAAAAA"/>
      </a:accent3>
      <a:accent4>
        <a:srgbClr val="AEAEDA"/>
      </a:accent4>
      <a:accent5>
        <a:srgbClr val="ADB8E2"/>
      </a:accent5>
      <a:accent6>
        <a:srgbClr val="2D2DB9"/>
      </a:accent6>
      <a:hlink>
        <a:srgbClr val="808080"/>
      </a:hlink>
      <a:folHlink>
        <a:srgbClr val="66663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dge">
  <a:themeElements>
    <a:clrScheme name="1_Edge 2">
      <a:dk1>
        <a:srgbClr val="333333"/>
      </a:dk1>
      <a:lt1>
        <a:srgbClr val="CCCCFF"/>
      </a:lt1>
      <a:dk2>
        <a:srgbClr val="0B0506"/>
      </a:dk2>
      <a:lt2>
        <a:srgbClr val="FFFFFF"/>
      </a:lt2>
      <a:accent1>
        <a:srgbClr val="3366CC"/>
      </a:accent1>
      <a:accent2>
        <a:srgbClr val="3333CC"/>
      </a:accent2>
      <a:accent3>
        <a:srgbClr val="AAAAAA"/>
      </a:accent3>
      <a:accent4>
        <a:srgbClr val="AEAEDA"/>
      </a:accent4>
      <a:accent5>
        <a:srgbClr val="ADB8E2"/>
      </a:accent5>
      <a:accent6>
        <a:srgbClr val="2D2DB9"/>
      </a:accent6>
      <a:hlink>
        <a:srgbClr val="808080"/>
      </a:hlink>
      <a:folHlink>
        <a:srgbClr val="66663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659</Words>
  <Application>Microsoft Office PowerPoint</Application>
  <PresentationFormat>On-screen Show (4:3)</PresentationFormat>
  <Paragraphs>105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Arimo</vt:lpstr>
      <vt:lpstr>Garamond</vt:lpstr>
      <vt:lpstr>Noto Symbol</vt:lpstr>
      <vt:lpstr>Times New Roman</vt:lpstr>
      <vt:lpstr>Wingdings</vt:lpstr>
      <vt:lpstr>2_Edge</vt:lpstr>
      <vt:lpstr>1_Edge</vt:lpstr>
      <vt:lpstr>Security Program and Policies Principles and Practices</vt:lpstr>
      <vt:lpstr>Objectives</vt:lpstr>
      <vt:lpstr>Introduction</vt:lpstr>
      <vt:lpstr>Looking at Policy Through the Ages</vt:lpstr>
      <vt:lpstr>Looking at Policy Through the Ages Cont.</vt:lpstr>
      <vt:lpstr>Policy Today </vt:lpstr>
      <vt:lpstr>Information Security Policy </vt:lpstr>
      <vt:lpstr>Successful Policy Characteristics</vt:lpstr>
      <vt:lpstr>Defining the Role of Policy in Government </vt:lpstr>
      <vt:lpstr>Information Security Policy Lifecycle</vt:lpstr>
      <vt:lpstr>Information Security Policy Lifecycle continued</vt:lpstr>
      <vt:lpstr>Summary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Program and Policies Principles and Practices</dc:title>
  <dc:creator>Hichem B. Mrabet</dc:creator>
  <cp:lastModifiedBy>Hichem B. Mrabet</cp:lastModifiedBy>
  <cp:revision>7</cp:revision>
  <dcterms:modified xsi:type="dcterms:W3CDTF">2018-02-21T16:14:10Z</dcterms:modified>
</cp:coreProperties>
</file>