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6" r:id="rId12"/>
    <p:sldId id="268" r:id="rId13"/>
    <p:sldId id="26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17932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6462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8401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71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14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183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572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78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0872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98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7172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39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4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Shape 11"/>
          <p:cNvCxnSpPr/>
          <p:nvPr/>
        </p:nvCxnSpPr>
        <p:spPr>
          <a:xfrm>
            <a:off x="1981200" y="3962400"/>
            <a:ext cx="6511924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381000" y="228600"/>
            <a:ext cx="8229599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webster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4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99FF"/>
              </a:buClr>
              <a:buSzPct val="25000"/>
              <a:buFont typeface="Arial"/>
              <a:buNone/>
            </a:pPr>
            <a:r>
              <a:rPr lang="en-US" sz="5000" b="0" i="0" u="none" strike="noStrike" cap="none">
                <a:solidFill>
                  <a:srgbClr val="6699FF"/>
                </a:solidFill>
                <a:latin typeface="Arial"/>
                <a:ea typeface="Arial"/>
                <a:cs typeface="Arial"/>
                <a:sym typeface="Arial"/>
              </a:rPr>
              <a:t>Security Program and Policies</a:t>
            </a:r>
            <a:br>
              <a:rPr lang="en-US" sz="5000" b="0" i="0" u="none" strike="noStrike" cap="none">
                <a:solidFill>
                  <a:srgbClr val="66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>
                <a:solidFill>
                  <a:srgbClr val="6699FF"/>
                </a:solidFill>
                <a:latin typeface="Arial"/>
                <a:ea typeface="Arial"/>
                <a:cs typeface="Arial"/>
                <a:sym typeface="Arial"/>
              </a:rPr>
              <a:t>Principles and Practices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by Sari Stern </a:t>
            </a:r>
            <a:r>
              <a:rPr lang="en-US" sz="2800" b="0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Greene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Updated </a:t>
            </a:r>
            <a:r>
              <a:rPr lang="en-US" sz="2800" dirty="0" smtClean="0">
                <a:solidFill>
                  <a:schemeClr val="accent1"/>
                </a:solidFill>
              </a:rPr>
              <a:t>02/2018</a:t>
            </a:r>
            <a:endParaRPr lang="en-US" sz="28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0" y="6064250"/>
            <a:ext cx="9144000" cy="800099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mo"/>
              <a:buNone/>
            </a:pPr>
            <a:r>
              <a:rPr lang="en-US" sz="1600" b="0" i="1" u="none" strike="noStrike" cap="none">
                <a:solidFill>
                  <a:schemeClr val="dk2"/>
                </a:solidFill>
                <a:latin typeface="Arimo"/>
                <a:ea typeface="Arimo"/>
                <a:cs typeface="Arimo"/>
                <a:sym typeface="Arimo"/>
              </a:rPr>
              <a:t>			</a:t>
            </a:r>
            <a:r>
              <a:rPr lang="en-US" sz="1800" b="0" i="1" u="none" strike="noStrike" cap="none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Chapter 1: Understanding Policy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775" y="4495800"/>
            <a:ext cx="1492250" cy="19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Information Security Policy Lifecycle</a:t>
            </a:r>
          </a:p>
        </p:txBody>
      </p:sp>
      <p:pic>
        <p:nvPicPr>
          <p:cNvPr id="175" name="Shape 17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3375"/>
            <a:ext cx="8229600" cy="452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10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521955"/>
            <a:ext cx="8308974" cy="5303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43" y="224128"/>
            <a:ext cx="8043899" cy="390021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</a:rPr>
              <a:t>Information Security Policy </a:t>
            </a:r>
            <a:r>
              <a:rPr lang="en-US" sz="3600" dirty="0" smtClean="0">
                <a:solidFill>
                  <a:schemeClr val="accent1"/>
                </a:solidFill>
              </a:rPr>
              <a:t>Lifecycle continued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544" y="1528549"/>
            <a:ext cx="8043898" cy="4685719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1"/>
                </a:solidFill>
              </a:rPr>
              <a:t>Regardless of the type of policy, its success depends on how the organization approaches the process of development, publishing, adopting and reviewing the policy.    </a:t>
            </a:r>
          </a:p>
          <a:p>
            <a:pPr algn="just"/>
            <a:r>
              <a:rPr lang="en-US" sz="1800" dirty="0" smtClean="0">
                <a:solidFill>
                  <a:schemeClr val="accent1"/>
                </a:solidFill>
              </a:rPr>
              <a:t>1.Policy </a:t>
            </a:r>
            <a:r>
              <a:rPr lang="en-US" sz="1800" dirty="0">
                <a:solidFill>
                  <a:schemeClr val="accent1"/>
                </a:solidFill>
              </a:rPr>
              <a:t>development: There are six main tasks involved in policy development: </a:t>
            </a:r>
            <a:r>
              <a:rPr lang="en-US" sz="1800" dirty="0" smtClean="0">
                <a:solidFill>
                  <a:schemeClr val="accent1"/>
                </a:solidFill>
              </a:rPr>
              <a:t>1. planning – identifying the need and context of the policy, 2. researching –defining legal, regulatory requirements ,3.writing – making a document according to the audience, 4. vetting- examining, 5. approving – by all concerned department, </a:t>
            </a:r>
            <a:r>
              <a:rPr lang="en-US" sz="1800" dirty="0">
                <a:solidFill>
                  <a:schemeClr val="accent1"/>
                </a:solidFill>
              </a:rPr>
              <a:t>and </a:t>
            </a:r>
            <a:r>
              <a:rPr lang="en-US" sz="1800" dirty="0" smtClean="0">
                <a:solidFill>
                  <a:schemeClr val="accent1"/>
                </a:solidFill>
              </a:rPr>
              <a:t>6. authorizing- approval from the management.</a:t>
            </a:r>
            <a:endParaRPr lang="en-US" sz="1800" dirty="0">
              <a:solidFill>
                <a:schemeClr val="accent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accent1"/>
                </a:solidFill>
              </a:rPr>
              <a:t>2.Policy </a:t>
            </a:r>
            <a:r>
              <a:rPr lang="en-US" sz="1800" dirty="0">
                <a:solidFill>
                  <a:schemeClr val="accent1"/>
                </a:solidFill>
              </a:rPr>
              <a:t>Publication: Policies should be communicated and made available to all parties they apply to. The company should provide training to reinforce the policies. Creating a culture of compliance can ensure all parties understand the importance of the policy and actively support 	it. </a:t>
            </a:r>
          </a:p>
          <a:p>
            <a:pPr algn="just"/>
            <a:r>
              <a:rPr lang="en-US" sz="1800" dirty="0" smtClean="0">
                <a:solidFill>
                  <a:schemeClr val="accent1"/>
                </a:solidFill>
              </a:rPr>
              <a:t>3.Policy </a:t>
            </a:r>
            <a:r>
              <a:rPr lang="en-US" sz="1800" dirty="0">
                <a:solidFill>
                  <a:schemeClr val="accent1"/>
                </a:solidFill>
              </a:rPr>
              <a:t>Adoption: The policy is implemented, monitored, and enforced. </a:t>
            </a:r>
          </a:p>
          <a:p>
            <a:pPr algn="just"/>
            <a:r>
              <a:rPr lang="en-US" sz="1800" dirty="0" smtClean="0">
                <a:solidFill>
                  <a:schemeClr val="accent1"/>
                </a:solidFill>
              </a:rPr>
              <a:t>4.Policy </a:t>
            </a:r>
            <a:r>
              <a:rPr lang="en-US" sz="1800" dirty="0">
                <a:solidFill>
                  <a:schemeClr val="accent1"/>
                </a:solidFill>
              </a:rPr>
              <a:t>Review: Policies are </a:t>
            </a:r>
            <a:r>
              <a:rPr lang="en-US" sz="1800" dirty="0" smtClean="0">
                <a:solidFill>
                  <a:schemeClr val="accent1"/>
                </a:solidFill>
              </a:rPr>
              <a:t>reviewed </a:t>
            </a:r>
            <a:r>
              <a:rPr lang="en-US" sz="1800" dirty="0">
                <a:solidFill>
                  <a:schemeClr val="accent1"/>
                </a:solidFill>
              </a:rPr>
              <a:t>annually and outdated policies are updated or retired</a:t>
            </a:r>
            <a:r>
              <a:rPr lang="en-US" sz="1800" dirty="0" smtClean="0">
                <a:solidFill>
                  <a:schemeClr val="accent1"/>
                </a:solidFill>
              </a:rPr>
              <a:t>. </a:t>
            </a:r>
            <a:endParaRPr lang="en-US" sz="1800" dirty="0">
              <a:solidFill>
                <a:schemeClr val="accent1"/>
              </a:solidFill>
            </a:endParaRPr>
          </a:p>
          <a:p>
            <a:pPr algn="just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11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720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br>
              <a:rPr lang="en-US" sz="4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2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5216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Policies apply to governments as well as to business organizations. </a:t>
            </a:r>
          </a:p>
          <a:p>
            <a:pPr marR="0" lvl="0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When people are grouped to achieve a common goal, policies provide a framework that guides the company and protects the assets of that company. </a:t>
            </a:r>
          </a:p>
          <a:p>
            <a:pPr marR="0" lvl="0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policy lifecycle spans four phases: develop, publish, adopt, and review.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dirty="0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marR="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Describe the significance of policies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Evaluate the role policy plays in corporate culture and civil society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Discuss information security policy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Identity the characteristics of a successful policy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Discuss Information Security Policy lifecycle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Policy: “A definite course of action or procedure selected from among alternatives and in light of given conditions to guide and determine present and future decisions”**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endParaRPr sz="3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(** </a:t>
            </a:r>
            <a:r>
              <a:rPr lang="en-US" sz="2600" b="0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per </a:t>
            </a:r>
            <a:r>
              <a:rPr lang="en-US" sz="2600" b="0" i="1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www.merriamwebster.com</a:t>
            </a: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Looking at Policy Through the Ages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role of the Torah and Bible as written policy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3000-year old documents include business rules still in practice today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First documented attempt at creating a code to preserve order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Looking at Policy Through the Ages Cont.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marR="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U.S. Constitution as a Policy Revolution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collection of articles and amendments that codify all aspects of American government along with citizens’ rights and responsibilities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rule set with a built-in mechanism for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Both the Constitution and the Torah have a similar goal: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Serve as rules that guide behavior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3413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Today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4285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Corporate</a:t>
            </a:r>
            <a:r>
              <a:rPr lang="en-US"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culture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Shared attitudes, values, goals, and practices that characterize a company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Three classifications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Negative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Neutral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Positive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Guiding principles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Reflect the corporate culture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7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document that states how an organization plans to protect its information assets and information systems and ensure compliance with legal and regulatory requirements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Asset 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Resource with a value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Information asset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Any information item, regardless of storage format, that represents value to the organization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Customer data, employee records, IT information, reputation, and brand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Information Security Policy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Successful Policy Characteristics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Endorsed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Management supports the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Relevant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policy is applicable and supports the goals of the organization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Realistic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policy makes sense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Attainable</a:t>
            </a:r>
          </a:p>
          <a:p>
            <a:pPr marL="669925" marR="0" lvl="1" indent="-32702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policy can be successfully implemented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Adaptable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policy can be changed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Enforceable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Controls that can be used to support and enforce the policy exist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Inclusive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policy scope includes all relevant parties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8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9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200" dirty="0">
                <a:solidFill>
                  <a:schemeClr val="accent1"/>
                </a:solidFill>
              </a:rPr>
              <a:t>Defining the Role of Policy in Government</a:t>
            </a:r>
            <a:br>
              <a:rPr lang="en-US" sz="4200" dirty="0">
                <a:solidFill>
                  <a:schemeClr val="accent1"/>
                </a:solidFill>
              </a:rPr>
            </a:br>
            <a:endParaRPr lang="en-US" sz="4200" dirty="0">
              <a:solidFill>
                <a:schemeClr val="accent1"/>
              </a:solidFill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927752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marR="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400" dirty="0">
                <a:solidFill>
                  <a:schemeClr val="accent1"/>
                </a:solidFill>
              </a:rPr>
              <a:t>Government regulation is required to protect its critical infrastructure and citizens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400" dirty="0">
                <a:solidFill>
                  <a:schemeClr val="accent1"/>
                </a:solidFill>
              </a:rPr>
              <a:t>Two major information security-related </a:t>
            </a:r>
            <a:r>
              <a:rPr lang="en-US" sz="2400" dirty="0">
                <a:solidFill>
                  <a:schemeClr val="accent1"/>
                </a:solidFill>
              </a:rPr>
              <a:t>legislations were </a:t>
            </a:r>
            <a:r>
              <a:rPr lang="en-US" sz="2400" dirty="0">
                <a:solidFill>
                  <a:schemeClr val="accent1"/>
                </a:solidFill>
              </a:rPr>
              <a:t>introduced </a:t>
            </a:r>
            <a:r>
              <a:rPr lang="en-US" sz="2400" dirty="0">
                <a:solidFill>
                  <a:schemeClr val="accent1"/>
                </a:solidFill>
              </a:rPr>
              <a:t>in Saudi Arabia</a:t>
            </a:r>
            <a:endParaRPr lang="en-US" sz="2400" dirty="0">
              <a:solidFill>
                <a:schemeClr val="accent1"/>
              </a:solidFill>
            </a:endParaRPr>
          </a:p>
          <a:p>
            <a:pPr lvl="2" indent="-361950">
              <a:buSzPct val="65000"/>
            </a:pPr>
            <a:r>
              <a:rPr lang="en-US" sz="2400" dirty="0">
                <a:solidFill>
                  <a:schemeClr val="accent1"/>
                </a:solidFill>
              </a:rPr>
              <a:t>Anti-Cyber Crime ACT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pPr lvl="3" indent="-361950">
              <a:buSzPct val="65000"/>
            </a:pPr>
            <a:r>
              <a:rPr lang="en-US" sz="2200" dirty="0">
                <a:solidFill>
                  <a:schemeClr val="accent1"/>
                </a:solidFill>
              </a:rPr>
              <a:t>http://www.citc.gov.sa/en/RulesandSystems/CITCSystem/Pages/CybercrimesAct.aspx </a:t>
            </a:r>
          </a:p>
          <a:p>
            <a:pPr lvl="2" indent="-361950">
              <a:buSzPct val="65000"/>
            </a:pPr>
            <a:r>
              <a:rPr lang="en-US" sz="2400" dirty="0">
                <a:solidFill>
                  <a:schemeClr val="accent1"/>
                </a:solidFill>
              </a:rPr>
              <a:t>Electronic Transactions </a:t>
            </a:r>
            <a:r>
              <a:rPr lang="en-US" sz="2400" dirty="0">
                <a:solidFill>
                  <a:schemeClr val="accent1"/>
                </a:solidFill>
              </a:rPr>
              <a:t>ACT</a:t>
            </a:r>
          </a:p>
          <a:p>
            <a:pPr lvl="3" indent="-361950">
              <a:buSzPct val="65000"/>
            </a:pPr>
            <a:r>
              <a:rPr lang="en-US" sz="2200" dirty="0">
                <a:solidFill>
                  <a:schemeClr val="accent1"/>
                </a:solidFill>
              </a:rPr>
              <a:t>http://</a:t>
            </a:r>
            <a:r>
              <a:rPr lang="en-US" sz="2200" dirty="0" err="1">
                <a:solidFill>
                  <a:schemeClr val="accent1"/>
                </a:solidFill>
              </a:rPr>
              <a:t>www.citc.gov.sa</a:t>
            </a:r>
            <a:r>
              <a:rPr lang="en-US" sz="2200" dirty="0">
                <a:solidFill>
                  <a:schemeClr val="accent1"/>
                </a:solidFill>
              </a:rPr>
              <a:t>/en/</a:t>
            </a:r>
            <a:r>
              <a:rPr lang="en-US" sz="2200" dirty="0" err="1">
                <a:solidFill>
                  <a:schemeClr val="accent1"/>
                </a:solidFill>
              </a:rPr>
              <a:t>RulesandSystems</a:t>
            </a:r>
            <a:r>
              <a:rPr lang="en-US" sz="2200" dirty="0">
                <a:solidFill>
                  <a:schemeClr val="accent1"/>
                </a:solidFill>
              </a:rPr>
              <a:t>/</a:t>
            </a:r>
            <a:r>
              <a:rPr lang="en-US" sz="2200" dirty="0" err="1">
                <a:solidFill>
                  <a:schemeClr val="accent1"/>
                </a:solidFill>
              </a:rPr>
              <a:t>CITCSystem</a:t>
            </a:r>
            <a:r>
              <a:rPr lang="en-US" sz="2200" dirty="0">
                <a:solidFill>
                  <a:schemeClr val="accent1"/>
                </a:solidFill>
              </a:rPr>
              <a:t>/Pages/</a:t>
            </a:r>
            <a:r>
              <a:rPr lang="en-US" sz="2200" dirty="0" err="1">
                <a:solidFill>
                  <a:schemeClr val="accent1"/>
                </a:solidFill>
              </a:rPr>
              <a:t>ElectronicTransactionsLaw.aspx</a:t>
            </a:r>
            <a:endParaRPr sz="2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0896759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2_Edge">
  <a:themeElements>
    <a:clrScheme name="1_Edge 2">
      <a:dk1>
        <a:srgbClr val="333333"/>
      </a:dk1>
      <a:lt1>
        <a:srgbClr val="CCCCFF"/>
      </a:lt1>
      <a:dk2>
        <a:srgbClr val="0B0506"/>
      </a:dk2>
      <a:lt2>
        <a:srgbClr val="FFFFFF"/>
      </a:lt2>
      <a:accent1>
        <a:srgbClr val="3366CC"/>
      </a:accent1>
      <a:accent2>
        <a:srgbClr val="3333CC"/>
      </a:accent2>
      <a:accent3>
        <a:srgbClr val="AAAAAA"/>
      </a:accent3>
      <a:accent4>
        <a:srgbClr val="AEAEDA"/>
      </a:accent4>
      <a:accent5>
        <a:srgbClr val="ADB8E2"/>
      </a:accent5>
      <a:accent6>
        <a:srgbClr val="2D2DB9"/>
      </a:accent6>
      <a:hlink>
        <a:srgbClr val="808080"/>
      </a:hlink>
      <a:folHlink>
        <a:srgbClr val="6666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dge">
  <a:themeElements>
    <a:clrScheme name="1_Edge 2">
      <a:dk1>
        <a:srgbClr val="333333"/>
      </a:dk1>
      <a:lt1>
        <a:srgbClr val="CCCCFF"/>
      </a:lt1>
      <a:dk2>
        <a:srgbClr val="0B0506"/>
      </a:dk2>
      <a:lt2>
        <a:srgbClr val="FFFFFF"/>
      </a:lt2>
      <a:accent1>
        <a:srgbClr val="3366CC"/>
      </a:accent1>
      <a:accent2>
        <a:srgbClr val="3333CC"/>
      </a:accent2>
      <a:accent3>
        <a:srgbClr val="AAAAAA"/>
      </a:accent3>
      <a:accent4>
        <a:srgbClr val="AEAEDA"/>
      </a:accent4>
      <a:accent5>
        <a:srgbClr val="ADB8E2"/>
      </a:accent5>
      <a:accent6>
        <a:srgbClr val="2D2DB9"/>
      </a:accent6>
      <a:hlink>
        <a:srgbClr val="808080"/>
      </a:hlink>
      <a:folHlink>
        <a:srgbClr val="6666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659</Words>
  <Application>Microsoft Office PowerPoint</Application>
  <PresentationFormat>On-screen Show (4:3)</PresentationFormat>
  <Paragraphs>105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Arimo</vt:lpstr>
      <vt:lpstr>Garamond</vt:lpstr>
      <vt:lpstr>Noto Symbol</vt:lpstr>
      <vt:lpstr>Times New Roman</vt:lpstr>
      <vt:lpstr>Wingdings</vt:lpstr>
      <vt:lpstr>2_Edge</vt:lpstr>
      <vt:lpstr>1_Edge</vt:lpstr>
      <vt:lpstr>Security Program and Policies Principles and Practices</vt:lpstr>
      <vt:lpstr>Objectives</vt:lpstr>
      <vt:lpstr>Introduction</vt:lpstr>
      <vt:lpstr>Looking at Policy Through the Ages</vt:lpstr>
      <vt:lpstr>Looking at Policy Through the Ages Cont.</vt:lpstr>
      <vt:lpstr>Policy Today </vt:lpstr>
      <vt:lpstr>Information Security Policy </vt:lpstr>
      <vt:lpstr>Successful Policy Characteristics</vt:lpstr>
      <vt:lpstr>Defining the Role of Policy in Government </vt:lpstr>
      <vt:lpstr>Information Security Policy Lifecycle</vt:lpstr>
      <vt:lpstr>Information Security Policy Lifecycle continued</vt:lpstr>
      <vt:lpstr>Summary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Program and Policies Principles and Practices</dc:title>
  <dc:creator>Hichem B. Mrabet</dc:creator>
  <cp:lastModifiedBy>Hichem B. Mrabet</cp:lastModifiedBy>
  <cp:revision>7</cp:revision>
  <dcterms:modified xsi:type="dcterms:W3CDTF">2018-02-21T16:14:10Z</dcterms:modified>
</cp:coreProperties>
</file>