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8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PT Sans"/>
      <p:regular r:id="rId13"/>
      <p:bold r:id="rId14"/>
      <p:italic r:id="rId15"/>
      <p:boldItalic r:id="rId16"/>
    </p:embeddedFont>
  </p:embeddedFontLst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PTSans-regular.fntdata"/><Relationship Id="rId12" Type="http://schemas.openxmlformats.org/officeDocument/2006/relationships/slide" Target="slides/slide7.xml"/><Relationship Id="rId15" Type="http://schemas.openxmlformats.org/officeDocument/2006/relationships/font" Target="fonts/PTSans-italic.fntdata"/><Relationship Id="rId14" Type="http://schemas.openxmlformats.org/officeDocument/2006/relationships/font" Target="fonts/PTSans-bold.fntdata"/><Relationship Id="rId16" Type="http://schemas.openxmlformats.org/officeDocument/2006/relationships/font" Target="fonts/PTSans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" name="Shape 3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" name="Shape 4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" name="Shape 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" name="Shape 6"/>
          <p:cNvSpPr txBox="1"/>
          <p:nvPr>
            <p:ph idx="11" type="ftr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Shape 125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Shape 132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Shape 139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Shape 146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Shape 153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9" name="Shape 15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Shape 160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Shape 167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436583" y="1116421"/>
            <a:ext cx="8250216" cy="350874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7_Title Slide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Shape 47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8_Title Slide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Shape 50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9_Title Slide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Shape 53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0_Title Slid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Shape 56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1_Title Slide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Shape 59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2_Title Slide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Shape 62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3_Title Slide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Shape 65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4_Title Slide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Shape 68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5_Title Slide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Shape 71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6_Title Slide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Shape 74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and Conten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202570"/>
            <a:ext cx="281354" cy="28803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" name="Shape 20"/>
          <p:cNvCxnSpPr/>
          <p:nvPr/>
        </p:nvCxnSpPr>
        <p:spPr>
          <a:xfrm>
            <a:off x="0" y="490606"/>
            <a:ext cx="9144000" cy="0"/>
          </a:xfrm>
          <a:prstGeom prst="straightConnector1">
            <a:avLst/>
          </a:prstGeom>
          <a:noFill/>
          <a:ln cap="flat" cmpd="sng" w="57150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1" name="Shape 21"/>
          <p:cNvSpPr/>
          <p:nvPr/>
        </p:nvSpPr>
        <p:spPr>
          <a:xfrm>
            <a:off x="0" y="5"/>
            <a:ext cx="281354" cy="226219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457200" y="6286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buClr>
                <a:srgbClr val="002060"/>
              </a:buClr>
              <a:buFont typeface="Arial"/>
              <a:buNone/>
              <a:defRPr/>
            </a:lvl1pPr>
            <a:lvl2pPr rtl="0" algn="l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2pPr>
            <a:lvl3pPr indent="-196730" marL="1200030" rtl="0" algn="l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3pPr>
            <a:lvl4pPr indent="-209383" marL="1657183" rtl="0" algn="l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4pPr>
            <a:lvl5pPr rtl="0" algn="l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type="title"/>
          </p:nvPr>
        </p:nvSpPr>
        <p:spPr>
          <a:xfrm>
            <a:off x="446891" y="200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cxnSp>
        <p:nvCxnSpPr>
          <p:cNvPr id="24" name="Shape 24"/>
          <p:cNvCxnSpPr/>
          <p:nvPr/>
        </p:nvCxnSpPr>
        <p:spPr>
          <a:xfrm>
            <a:off x="0" y="4617326"/>
            <a:ext cx="9144000" cy="0"/>
          </a:xfrm>
          <a:prstGeom prst="straightConnector1">
            <a:avLst/>
          </a:prstGeom>
          <a:noFill/>
          <a:ln cap="flat" cmpd="sng" w="57150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7_Title Slide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Shape 77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8_Title Slide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Shape 80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9_Title Slide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Shape 83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0_Title Slide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Shape 86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1_Title Slide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Shape 89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2_Title Slide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/>
        </p:nvSpPr>
        <p:spPr>
          <a:xfrm>
            <a:off x="5410203" y="2971800"/>
            <a:ext cx="3063874" cy="20638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Shape 92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3_Title Slide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Shape 95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4_Title Slide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Shape 98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5_Title Slide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Shape 101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6_Title Slide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Shape 104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lank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457200" y="-2866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7_Title Slide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Shape 107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8_Title Slide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Shape 110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9_Title Slide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Shape 113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30_Title Slid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Shape 116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31_Title Slide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Shape 119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_Title Slide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Shape 29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_Title Slide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/>
        </p:nvSpPr>
        <p:spPr>
          <a:xfrm>
            <a:off x="5410203" y="2971800"/>
            <a:ext cx="3063874" cy="20638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Shape 32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3_Title Slide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Shape 35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4_Title Slide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Shape 38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5_Title Slide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Shape 41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6_Title Slide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Shape 44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19.xml"/><Relationship Id="rId22" Type="http://schemas.openxmlformats.org/officeDocument/2006/relationships/slideLayout" Target="../slideLayouts/slideLayout21.xml"/><Relationship Id="rId21" Type="http://schemas.openxmlformats.org/officeDocument/2006/relationships/slideLayout" Target="../slideLayouts/slideLayout20.xml"/><Relationship Id="rId24" Type="http://schemas.openxmlformats.org/officeDocument/2006/relationships/slideLayout" Target="../slideLayouts/slideLayout23.xml"/><Relationship Id="rId23" Type="http://schemas.openxmlformats.org/officeDocument/2006/relationships/slideLayout" Target="../slideLayouts/slideLayout22.xml"/><Relationship Id="rId1" Type="http://schemas.openxmlformats.org/officeDocument/2006/relationships/image" Target="../media/image00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26" Type="http://schemas.openxmlformats.org/officeDocument/2006/relationships/slideLayout" Target="../slideLayouts/slideLayout25.xml"/><Relationship Id="rId25" Type="http://schemas.openxmlformats.org/officeDocument/2006/relationships/slideLayout" Target="../slideLayouts/slideLayout24.xml"/><Relationship Id="rId28" Type="http://schemas.openxmlformats.org/officeDocument/2006/relationships/slideLayout" Target="../slideLayouts/slideLayout27.xml"/><Relationship Id="rId27" Type="http://schemas.openxmlformats.org/officeDocument/2006/relationships/slideLayout" Target="../slideLayouts/slideLayout26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29" Type="http://schemas.openxmlformats.org/officeDocument/2006/relationships/slideLayout" Target="../slideLayouts/slideLayout28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31" Type="http://schemas.openxmlformats.org/officeDocument/2006/relationships/slideLayout" Target="../slideLayouts/slideLayout30.xml"/><Relationship Id="rId30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0.xml"/><Relationship Id="rId33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9.xml"/><Relationship Id="rId32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12.xml"/><Relationship Id="rId35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11.xml"/><Relationship Id="rId34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36" Type="http://schemas.openxmlformats.org/officeDocument/2006/relationships/theme" Target="../theme/theme2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19" Type="http://schemas.openxmlformats.org/officeDocument/2006/relationships/slideLayout" Target="../slideLayouts/slideLayout18.xml"/><Relationship Id="rId18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4629150"/>
            <a:ext cx="9144000" cy="514350"/>
          </a:xfrm>
          <a:prstGeom prst="rect">
            <a:avLst/>
          </a:prstGeom>
          <a:solidFill>
            <a:srgbClr val="C0CDEB"/>
          </a:solidFill>
          <a:ln>
            <a:noFill/>
          </a:ln>
        </p:spPr>
        <p:txBody>
          <a:bodyPr anchorCtr="0" anchor="ctr" bIns="51550" lIns="103125" rIns="103125" tIns="515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Shape 10"/>
          <p:cNvSpPr/>
          <p:nvPr/>
        </p:nvSpPr>
        <p:spPr>
          <a:xfrm>
            <a:off x="0" y="202570"/>
            <a:ext cx="281354" cy="28803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0" y="5"/>
            <a:ext cx="281354" cy="226219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" name="Shape 12"/>
          <p:cNvCxnSpPr/>
          <p:nvPr/>
        </p:nvCxnSpPr>
        <p:spPr>
          <a:xfrm>
            <a:off x="0" y="490606"/>
            <a:ext cx="9144000" cy="0"/>
          </a:xfrm>
          <a:prstGeom prst="straightConnector1">
            <a:avLst/>
          </a:prstGeom>
          <a:noFill/>
          <a:ln cap="flat" cmpd="sng" w="57150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" name="Shape 13"/>
          <p:cNvSpPr txBox="1"/>
          <p:nvPr/>
        </p:nvSpPr>
        <p:spPr>
          <a:xfrm>
            <a:off x="8313025" y="4701658"/>
            <a:ext cx="52017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baseline="0" i="0" lang="en-US" sz="1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4" name="Shape 14"/>
          <p:cNvSpPr/>
          <p:nvPr/>
        </p:nvSpPr>
        <p:spPr>
          <a:xfrm>
            <a:off x="4650557" y="4717048"/>
            <a:ext cx="2097754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1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IT 490: Senior Project I</a:t>
            </a:r>
          </a:p>
        </p:txBody>
      </p:sp>
      <p:pic>
        <p:nvPicPr>
          <p:cNvPr id="15" name="Shape 1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944507" y="4674158"/>
            <a:ext cx="2141339" cy="424339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  <p:sldLayoutId id="2147483667" r:id="rId21"/>
    <p:sldLayoutId id="2147483668" r:id="rId22"/>
    <p:sldLayoutId id="2147483669" r:id="rId23"/>
    <p:sldLayoutId id="2147483670" r:id="rId24"/>
    <p:sldLayoutId id="2147483671" r:id="rId25"/>
    <p:sldLayoutId id="2147483672" r:id="rId26"/>
    <p:sldLayoutId id="2147483673" r:id="rId27"/>
    <p:sldLayoutId id="2147483674" r:id="rId28"/>
    <p:sldLayoutId id="2147483675" r:id="rId29"/>
    <p:sldLayoutId id="2147483676" r:id="rId30"/>
    <p:sldLayoutId id="2147483677" r:id="rId31"/>
    <p:sldLayoutId id="2147483678" r:id="rId32"/>
    <p:sldLayoutId id="2147483679" r:id="rId33"/>
    <p:sldLayoutId id="2147483680" r:id="rId34"/>
    <p:sldLayoutId id="2147483681" r:id="rId35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type="title"/>
          </p:nvPr>
        </p:nvSpPr>
        <p:spPr>
          <a:xfrm>
            <a:off x="436583" y="1116421"/>
            <a:ext cx="8250216" cy="3508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4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Business and Technical Requirements (BTR): Presentation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/>
          <p:nvPr>
            <p:ph idx="1" type="body"/>
          </p:nvPr>
        </p:nvSpPr>
        <p:spPr>
          <a:xfrm>
            <a:off x="457200" y="6286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866" lvl="0" marL="342866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Arial"/>
              <a:buNone/>
            </a:pPr>
            <a:r>
              <a:rPr b="1" baseline="0" i="0" lang="en-US" sz="2000" u="none" cap="none" strike="noStrike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The slides that follow should be used as a Presentation Guide for the Business and Technical Requirements document.</a:t>
            </a: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Shape 128"/>
          <p:cNvSpPr txBox="1"/>
          <p:nvPr>
            <p:ph type="title"/>
          </p:nvPr>
        </p:nvSpPr>
        <p:spPr>
          <a:xfrm>
            <a:off x="446891" y="200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BTR: Presentation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>
            <p:ph idx="1" type="body"/>
          </p:nvPr>
        </p:nvSpPr>
        <p:spPr>
          <a:xfrm>
            <a:off x="457200" y="6286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98377" lvl="1" marL="742877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Purpose</a:t>
            </a:r>
          </a:p>
          <a:p>
            <a:pPr indent="-298330" lvl="2" marL="1200030" marR="0" rtl="0" algn="l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Share with the audience the purpose of the research (i.e., what you are trying to achieve).</a:t>
            </a:r>
          </a:p>
          <a:p>
            <a:pPr indent="-298330" lvl="2" marL="1200030" marR="0" rtl="0" algn="l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Present your research (data) sources e.g. analyzing interviews, literature reviews of articles, white papers, etc.</a:t>
            </a: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Shape 135"/>
          <p:cNvSpPr txBox="1"/>
          <p:nvPr>
            <p:ph type="title"/>
          </p:nvPr>
        </p:nvSpPr>
        <p:spPr>
          <a:xfrm>
            <a:off x="446891" y="200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BTR: Presentation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>
            <p:ph idx="1" type="body"/>
          </p:nvPr>
        </p:nvSpPr>
        <p:spPr>
          <a:xfrm>
            <a:off x="457200" y="6286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98377" lvl="1" marL="742877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Current System</a:t>
            </a:r>
          </a:p>
          <a:p>
            <a:pPr indent="-298283" lvl="3" marL="1657183" marR="0" rtl="0" algn="l">
              <a:spcBef>
                <a:spcPts val="28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4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Describe the problems with the current system and how they have impacted the organization (refer to your research findings).</a:t>
            </a:r>
          </a:p>
          <a:p>
            <a:pPr indent="-298283" lvl="3" marL="1657183" marR="0" rtl="0" algn="l">
              <a:spcBef>
                <a:spcPts val="28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4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Describe input, process, and output issues as they related to data and information.</a:t>
            </a: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Shape 142"/>
          <p:cNvSpPr txBox="1"/>
          <p:nvPr>
            <p:ph type="title"/>
          </p:nvPr>
        </p:nvSpPr>
        <p:spPr>
          <a:xfrm>
            <a:off x="446891" y="200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BTR: Presentation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/>
          <p:nvPr>
            <p:ph idx="1" type="body"/>
          </p:nvPr>
        </p:nvSpPr>
        <p:spPr>
          <a:xfrm>
            <a:off x="457200" y="6286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98377" lvl="1" marL="742877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Proposed System</a:t>
            </a:r>
          </a:p>
          <a:p>
            <a:pPr indent="-298330" lvl="2" marL="1200030" marR="0" rtl="0" algn="l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Describe your proposed solution. What new functionalities do you plan to introduce? How will these impact the organizational users and operations?</a:t>
            </a: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Shape 149"/>
          <p:cNvSpPr txBox="1"/>
          <p:nvPr>
            <p:ph type="title"/>
          </p:nvPr>
        </p:nvSpPr>
        <p:spPr>
          <a:xfrm>
            <a:off x="446891" y="200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BTR: Presentation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>
            <p:ph idx="1" type="body"/>
          </p:nvPr>
        </p:nvSpPr>
        <p:spPr>
          <a:xfrm>
            <a:off x="457200" y="6286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98377" lvl="1" marL="742877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Proposed System Design</a:t>
            </a:r>
          </a:p>
          <a:p>
            <a:pPr indent="-298330" lvl="2" marL="1200030" marR="0" rtl="0" algn="l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Include flow charts of your new system. Be ready to briefly discuss it.</a:t>
            </a:r>
          </a:p>
          <a:p>
            <a:pPr indent="-298330" lvl="2" marL="1200030" marR="0" rtl="0" algn="l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What assumptions did you make in your overall design?</a:t>
            </a: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Shape 156"/>
          <p:cNvSpPr txBox="1"/>
          <p:nvPr>
            <p:ph type="title"/>
          </p:nvPr>
        </p:nvSpPr>
        <p:spPr>
          <a:xfrm>
            <a:off x="446891" y="200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BTR: Presentation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idx="1" type="body"/>
          </p:nvPr>
        </p:nvSpPr>
        <p:spPr>
          <a:xfrm>
            <a:off x="457200" y="6286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98377" lvl="1" marL="742877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Lessons learned</a:t>
            </a:r>
          </a:p>
          <a:p>
            <a:pPr indent="-298330" lvl="2" marL="1200030" marR="0" rtl="0" algn="l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What did you learn the most about the project? Briefly list these, and be ready do share with your audience. </a:t>
            </a: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Shape 163"/>
          <p:cNvSpPr txBox="1"/>
          <p:nvPr>
            <p:ph type="title"/>
          </p:nvPr>
        </p:nvSpPr>
        <p:spPr>
          <a:xfrm>
            <a:off x="446891" y="200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BTR: Presentation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EU 16x9 Presentation Screen">
  <a:themeElements>
    <a:clrScheme name="Apex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