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8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T Sans"/>
      <p:regular r:id="rId10"/>
      <p:bold r:id="rId11"/>
      <p:italic r:id="rId12"/>
      <p:boldItalic r:id="rId13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TSans-bold.fntdata"/><Relationship Id="rId10" Type="http://schemas.openxmlformats.org/officeDocument/2006/relationships/font" Target="fonts/PTSans-regular.fntdata"/><Relationship Id="rId13" Type="http://schemas.openxmlformats.org/officeDocument/2006/relationships/font" Target="fonts/PTSans-boldItalic.fntdata"/><Relationship Id="rId12" Type="http://schemas.openxmlformats.org/officeDocument/2006/relationships/font" Target="fonts/PTSa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Shape 132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7_Title Slid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8_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9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Shape 5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0_Title Slid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5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1_Title Sli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Shape 5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2_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3_Title Slid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Shape 6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4_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Shape 6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5_Title Slid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Shape 7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6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buClr>
                <a:srgbClr val="002060"/>
              </a:buClr>
              <a:buFont typeface="Arial"/>
              <a:buNone/>
              <a:defRPr/>
            </a:lvl1pPr>
            <a:lvl2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indent="-196730" marL="1200030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indent="-209383" marL="1657183"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rtl="0" algn="l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x="0" y="461732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00206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7_Title Slide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8_Title Slid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9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0_Title Slide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1_Title Slide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2_Title Slid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3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4_Title Slid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5_Title Slid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6_Title Slide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-2866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7_Title Slid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Shape 107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8_Title Slid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9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0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1_Title Slid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Shape 29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5410203" y="2971800"/>
            <a:ext cx="3063874" cy="2063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Shape 38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5_Title Slide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6_Title Slid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410200" y="2971800"/>
            <a:ext cx="3063240" cy="2057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/>
          <p:nvPr>
            <p:ph type="ctrTitle"/>
          </p:nvPr>
        </p:nvSpPr>
        <p:spPr>
          <a:xfrm>
            <a:off x="152400" y="1200150"/>
            <a:ext cx="49530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r">
              <a:spcBef>
                <a:spcPts val="0"/>
              </a:spcBef>
              <a:spcAft>
                <a:spcPts val="0"/>
              </a:spcAft>
              <a:defRPr/>
            </a:lvl5pPr>
            <a:lvl6pPr indent="-12654" marL="457154" marR="0" rtl="0" algn="r">
              <a:spcBef>
                <a:spcPts val="0"/>
              </a:spcBef>
              <a:spcAft>
                <a:spcPts val="0"/>
              </a:spcAft>
              <a:defRPr/>
            </a:lvl6pPr>
            <a:lvl7pPr indent="-12609" marL="914310" marR="0" rtl="0" algn="r">
              <a:spcBef>
                <a:spcPts val="0"/>
              </a:spcBef>
              <a:spcAft>
                <a:spcPts val="0"/>
              </a:spcAft>
              <a:defRPr/>
            </a:lvl7pPr>
            <a:lvl8pPr indent="-12563" marL="1371464" marR="0" rtl="0" algn="r">
              <a:spcBef>
                <a:spcPts val="0"/>
              </a:spcBef>
              <a:spcAft>
                <a:spcPts val="0"/>
              </a:spcAft>
              <a:defRPr/>
            </a:lvl8pPr>
            <a:lvl9pPr indent="-12519" marL="1828619" marR="0" rtl="0" algn="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slideLayout" Target="../slideLayouts/slideLayout27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29" Type="http://schemas.openxmlformats.org/officeDocument/2006/relationships/slideLayout" Target="../slideLayouts/slideLayout28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31" Type="http://schemas.openxmlformats.org/officeDocument/2006/relationships/slideLayout" Target="../slideLayouts/slideLayout30.xml"/><Relationship Id="rId3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0.xml"/><Relationship Id="rId3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9.xml"/><Relationship Id="rId3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12.xml"/><Relationship Id="rId35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11.xml"/><Relationship Id="rId3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36" Type="http://schemas.openxmlformats.org/officeDocument/2006/relationships/theme" Target="../theme/theme2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629150"/>
            <a:ext cx="9144000" cy="51435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anchorCtr="0" anchor="ctr" bIns="51550" lIns="103125" rIns="103125" tIns="515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202570"/>
            <a:ext cx="281354" cy="2880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"/>
            <a:ext cx="281354" cy="22621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x="0" y="490606"/>
            <a:ext cx="9144000" cy="0"/>
          </a:xfrm>
          <a:prstGeom prst="straightConnector1">
            <a:avLst/>
          </a:prstGeom>
          <a:noFill/>
          <a:ln cap="flat" cmpd="sng" w="57150">
            <a:solidFill>
              <a:srgbClr val="FF99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/>
        </p:nvSpPr>
        <p:spPr>
          <a:xfrm>
            <a:off x="8313025" y="4701658"/>
            <a:ext cx="5201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baseline="0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4" name="Shape 14"/>
          <p:cNvSpPr/>
          <p:nvPr/>
        </p:nvSpPr>
        <p:spPr>
          <a:xfrm>
            <a:off x="4650557" y="4717048"/>
            <a:ext cx="209775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490: Senior Project I</a:t>
            </a: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44507" y="4674158"/>
            <a:ext cx="2141339" cy="4243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36583" y="1116421"/>
            <a:ext cx="8250216" cy="350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Business and Technical Requirements (BTR): </a:t>
            </a:r>
            <a:b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baseline="0" i="0" lang="en-US" sz="4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Current System Summary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Current System Summary includes: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Background: This is the project background. It provides a summary of the entire application being designed. 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Shape 128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Current System Summary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Current System Summary includes: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System Objectives and Current Functionality: An itemized list of objectives and expected functionalities are identified here. 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Current System Summary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457200" y="6286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8377" lvl="1" marL="742877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Current System Summary includes:</a:t>
            </a:r>
          </a:p>
          <a:p>
            <a:pPr indent="-298330" lvl="2" marL="1200030" marR="0" rtl="0" algn="l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b="0" baseline="0" i="0" lang="en-US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Current Methods and Procedures: Current Equipment, Input and Outputs to the system, and any Deficiencies that need to be addressed are noted here.</a:t>
            </a: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866" lvl="0" marL="342866" marR="0" rtl="0" algn="l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t/>
            </a:r>
            <a:endParaRPr b="1" baseline="0" i="0" sz="2000" u="none" cap="none" strike="noStrike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4076" lvl="1" marL="742877" marR="0" rtl="0" algn="l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b="0" baseline="0" i="0" sz="1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142"/>
          <p:cNvSpPr txBox="1"/>
          <p:nvPr>
            <p:ph type="title"/>
          </p:nvPr>
        </p:nvSpPr>
        <p:spPr>
          <a:xfrm>
            <a:off x="446891" y="2007"/>
            <a:ext cx="8250216" cy="4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BTR: Current System Summary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EU 16x9 Presentation Screen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