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T Sans"/>
      <p:regular r:id="rId11"/>
      <p:bold r:id="rId12"/>
      <p:italic r:id="rId13"/>
      <p:boldItalic r:id="rId14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PTSans-regular.fntdata"/><Relationship Id="rId10" Type="http://schemas.openxmlformats.org/officeDocument/2006/relationships/slide" Target="slides/slide5.xml"/><Relationship Id="rId13" Type="http://schemas.openxmlformats.org/officeDocument/2006/relationships/font" Target="fonts/PTSans-italic.fntdata"/><Relationship Id="rId12" Type="http://schemas.openxmlformats.org/officeDocument/2006/relationships/font" Target="fonts/PTSans-bold.fntdata"/><Relationship Id="rId14" Type="http://schemas.openxmlformats.org/officeDocument/2006/relationships/font" Target="fonts/PT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Shape 14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436583" y="1116421"/>
            <a:ext cx="8250216" cy="350874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7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Shape 47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8_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9_Title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Shape 53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0_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Shape 56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1_Title Sli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2_Title Slid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3_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4_Title Sli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5_Title Slide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6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202570"/>
            <a:ext cx="281354" cy="288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" name="Shape 20"/>
          <p:cNvCxnSpPr/>
          <p:nvPr/>
        </p:nvCxnSpPr>
        <p:spPr>
          <a:xfrm>
            <a:off x="0" y="490606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/>
          <p:nvPr/>
        </p:nvSpPr>
        <p:spPr>
          <a:xfrm>
            <a:off x="0" y="5"/>
            <a:ext cx="281354" cy="2262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buClr>
                <a:srgbClr val="002060"/>
              </a:buClr>
              <a:buFont typeface="Arial"/>
              <a:buNone/>
              <a:defRPr/>
            </a:lvl1pPr>
            <a:lvl2pPr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2pPr>
            <a:lvl3pPr indent="-196730" marL="1200030"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3pPr>
            <a:lvl4pPr indent="-209383" marL="1657183"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4pPr>
            <a:lvl5pPr rtl="0" algn="l">
              <a:spcBef>
                <a:spcPts val="0"/>
              </a:spcBef>
              <a:buClr>
                <a:srgbClr val="002060"/>
              </a:buClr>
              <a:buFont typeface="Calibri"/>
              <a:buChar char="–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cxnSp>
        <p:nvCxnSpPr>
          <p:cNvPr id="24" name="Shape 24"/>
          <p:cNvCxnSpPr/>
          <p:nvPr/>
        </p:nvCxnSpPr>
        <p:spPr>
          <a:xfrm>
            <a:off x="0" y="4617326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206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7_Title Slide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8_Title Slid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9_Title Slide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0_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1_Title Slide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2_Title Slid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/>
        </p:nvSpPr>
        <p:spPr>
          <a:xfrm>
            <a:off x="5410203" y="2971800"/>
            <a:ext cx="3063874" cy="206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3_Title Slide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4_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5_Title Slid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6_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35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-2866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7_Title Slid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8_Title Sli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9_Title Slid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0_Title Slid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1_Title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5410203" y="2971800"/>
            <a:ext cx="3063874" cy="2063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_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6_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5410200" y="2971800"/>
            <a:ext cx="3063240" cy="2057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Shape 44"/>
          <p:cNvSpPr txBox="1"/>
          <p:nvPr>
            <p:ph type="ctrTitle"/>
          </p:nvPr>
        </p:nvSpPr>
        <p:spPr>
          <a:xfrm>
            <a:off x="152400" y="1200150"/>
            <a:ext cx="4953000" cy="17716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r">
              <a:spcBef>
                <a:spcPts val="0"/>
              </a:spcBef>
              <a:spcAft>
                <a:spcPts val="0"/>
              </a:spcAft>
              <a:defRPr/>
            </a:lvl5pPr>
            <a:lvl6pPr indent="-12654" marL="457154" marR="0" rtl="0" algn="r">
              <a:spcBef>
                <a:spcPts val="0"/>
              </a:spcBef>
              <a:spcAft>
                <a:spcPts val="0"/>
              </a:spcAft>
              <a:defRPr/>
            </a:lvl6pPr>
            <a:lvl7pPr indent="-12609" marL="914310" marR="0" rtl="0" algn="r">
              <a:spcBef>
                <a:spcPts val="0"/>
              </a:spcBef>
              <a:spcAft>
                <a:spcPts val="0"/>
              </a:spcAft>
              <a:defRPr/>
            </a:lvl7pPr>
            <a:lvl8pPr indent="-12563" marL="1371464" marR="0" rtl="0" algn="r">
              <a:spcBef>
                <a:spcPts val="0"/>
              </a:spcBef>
              <a:spcAft>
                <a:spcPts val="0"/>
              </a:spcAft>
              <a:defRPr/>
            </a:lvl8pPr>
            <a:lvl9pPr indent="-12519" marL="1828619" marR="0" rtl="0" algn="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0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4629150"/>
            <a:ext cx="9144000" cy="514350"/>
          </a:xfrm>
          <a:prstGeom prst="rect">
            <a:avLst/>
          </a:prstGeom>
          <a:solidFill>
            <a:srgbClr val="C0CDEB"/>
          </a:solidFill>
          <a:ln>
            <a:noFill/>
          </a:ln>
        </p:spPr>
        <p:txBody>
          <a:bodyPr anchorCtr="0" anchor="ctr" bIns="51550" lIns="103125" rIns="103125" tIns="51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202570"/>
            <a:ext cx="281354" cy="28803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5"/>
            <a:ext cx="281354" cy="22621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0" y="490606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FF99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/>
        </p:nvSpPr>
        <p:spPr>
          <a:xfrm>
            <a:off x="8313025" y="4701658"/>
            <a:ext cx="52017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baseline="0" i="0" lang="en-US" sz="1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4650557" y="4717048"/>
            <a:ext cx="20977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IT 490: Senior Project I</a:t>
            </a: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44507" y="4674158"/>
            <a:ext cx="2141339" cy="4243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36583" y="1116421"/>
            <a:ext cx="8250216" cy="35087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Analysis: Workflows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8377" lvl="1" marL="742877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Workflows allow you to present key requirements of your new software based on:</a:t>
            </a:r>
          </a:p>
          <a:p>
            <a:pPr indent="-298330" lvl="2" marL="1200030" marR="0" rtl="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Inputs</a:t>
            </a:r>
          </a:p>
          <a:p>
            <a:pPr indent="-298330" lvl="2" marL="1200030" marR="0" rtl="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Processes</a:t>
            </a:r>
          </a:p>
          <a:p>
            <a:pPr indent="-298330" lvl="2" marL="1200030" marR="0" rtl="0" algn="l">
              <a:spcBef>
                <a:spcPts val="32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Outputs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Analysis: Workflows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98377" lvl="1" marL="742877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software inputs data which is often processed into information.</a:t>
            </a: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377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Understanding data requirements and mapping this using a Unified Modeling Language (UML) is necessary.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Analysis: Workflows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866" lvl="0" marL="342866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Example of a data flow diagram capturing data in an inventory management system: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41094" lvl="4" marL="2057195" marR="0" rtl="0" algn="l"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Source: Bidgoli, H. (2014). Building Successful Information Systems. In MIS⁴ ([4th ed., p. 336). Boston: Course Technology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Source: Bidgoli, H. (2014). Building Successful Information Systems. In MIS⁴ ([4th ed., p. 336). Boston: Course Technology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Analysis: Workflows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276350"/>
            <a:ext cx="3631120" cy="251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6286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866" lvl="0" marL="342866" marR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rgbClr val="002060"/>
                </a:solidFill>
                <a:latin typeface="PT Sans"/>
                <a:ea typeface="PT Sans"/>
                <a:cs typeface="PT Sans"/>
                <a:sym typeface="PT Sans"/>
              </a:rPr>
              <a:t>Examples of tools used can be seen in the diagram below: 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41094" lvl="4" marL="2057195" marR="0" rtl="0" algn="l">
              <a:spcBef>
                <a:spcPts val="24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–"/>
            </a:pPr>
            <a:r>
              <a:rPr b="0" baseline="0" i="0" lang="en-US" sz="12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Source: Bidgoli, H. (2014). Building Successful Information Systems. In MIS⁴ ([4th ed., p. 336). Boston: Course Technology.</a:t>
            </a: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866" lvl="0" marL="342866" marR="0" rtl="0" algn="l"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Font typeface="Arial"/>
              <a:buNone/>
            </a:pPr>
            <a:r>
              <a:t/>
            </a:r>
            <a:endParaRPr b="1" baseline="0" i="0" sz="2000" u="none" cap="none" strike="noStrike">
              <a:solidFill>
                <a:srgbClr val="00206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076" lvl="1" marL="742877" marR="0" rtl="0" algn="l">
              <a:spcBef>
                <a:spcPts val="360"/>
              </a:spcBef>
              <a:spcAft>
                <a:spcPts val="0"/>
              </a:spcAft>
              <a:buClr>
                <a:srgbClr val="002060"/>
              </a:buClr>
              <a:buFont typeface="Calibri"/>
              <a:buNone/>
            </a:pPr>
            <a:r>
              <a:t/>
            </a:r>
            <a:endParaRPr b="0" baseline="0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>
            <p:ph type="title"/>
          </p:nvPr>
        </p:nvSpPr>
        <p:spPr>
          <a:xfrm>
            <a:off x="446891" y="2007"/>
            <a:ext cx="8250216" cy="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Systems Analysis: Workflows</a:t>
            </a:r>
          </a:p>
        </p:txBody>
      </p:sp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3035" y="1047750"/>
            <a:ext cx="4597927" cy="2350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EU 16x9 Presentation Screen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