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308" r:id="rId3"/>
    <p:sldId id="342" r:id="rId4"/>
    <p:sldId id="338" r:id="rId5"/>
    <p:sldId id="339" r:id="rId6"/>
    <p:sldId id="340" r:id="rId7"/>
    <p:sldId id="341"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79" r:id="rId25"/>
    <p:sldId id="380" r:id="rId26"/>
    <p:sldId id="381"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37" r:id="rId4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6037B8-9D29-4C26-8DB7-FB9A2A1E8019}">
          <p14:sldIdLst>
            <p14:sldId id="276"/>
            <p14:sldId id="308"/>
            <p14:sldId id="342"/>
            <p14:sldId id="338"/>
            <p14:sldId id="339"/>
            <p14:sldId id="340"/>
            <p14:sldId id="341"/>
            <p14:sldId id="344"/>
            <p14:sldId id="345"/>
            <p14:sldId id="346"/>
            <p14:sldId id="347"/>
            <p14:sldId id="348"/>
            <p14:sldId id="349"/>
            <p14:sldId id="350"/>
            <p14:sldId id="351"/>
            <p14:sldId id="352"/>
            <p14:sldId id="353"/>
            <p14:sldId id="354"/>
            <p14:sldId id="355"/>
            <p14:sldId id="356"/>
            <p14:sldId id="357"/>
            <p14:sldId id="358"/>
            <p14:sldId id="359"/>
            <p14:sldId id="379"/>
            <p14:sldId id="380"/>
            <p14:sldId id="381"/>
            <p14:sldId id="363"/>
            <p14:sldId id="364"/>
            <p14:sldId id="365"/>
            <p14:sldId id="366"/>
            <p14:sldId id="367"/>
            <p14:sldId id="368"/>
            <p14:sldId id="369"/>
            <p14:sldId id="370"/>
            <p14:sldId id="371"/>
            <p14:sldId id="372"/>
            <p14:sldId id="373"/>
            <p14:sldId id="374"/>
            <p14:sldId id="375"/>
            <p14:sldId id="376"/>
            <p14:sldId id="377"/>
            <p14:sldId id="378"/>
            <p14:sldId id="3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6355" autoAdjust="0"/>
  </p:normalViewPr>
  <p:slideViewPr>
    <p:cSldViewPr>
      <p:cViewPr varScale="1">
        <p:scale>
          <a:sx n="64" d="100"/>
          <a:sy n="64" d="100"/>
        </p:scale>
        <p:origin x="140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20/02/1439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14</a:t>
            </a:fld>
            <a:endParaRPr lang="ar-EG"/>
          </a:p>
        </p:txBody>
      </p:sp>
    </p:spTree>
    <p:extLst>
      <p:ext uri="{BB962C8B-B14F-4D97-AF65-F5344CB8AC3E}">
        <p14:creationId xmlns:p14="http://schemas.microsoft.com/office/powerpoint/2010/main" val="47508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16</a:t>
            </a:fld>
            <a:endParaRPr lang="ar-EG"/>
          </a:p>
        </p:txBody>
      </p:sp>
    </p:spTree>
    <p:extLst>
      <p:ext uri="{BB962C8B-B14F-4D97-AF65-F5344CB8AC3E}">
        <p14:creationId xmlns:p14="http://schemas.microsoft.com/office/powerpoint/2010/main" val="250021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32</a:t>
            </a:fld>
            <a:endParaRPr lang="ar-EG"/>
          </a:p>
        </p:txBody>
      </p:sp>
    </p:spTree>
    <p:extLst>
      <p:ext uri="{BB962C8B-B14F-4D97-AF65-F5344CB8AC3E}">
        <p14:creationId xmlns:p14="http://schemas.microsoft.com/office/powerpoint/2010/main" val="22117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41</a:t>
            </a:fld>
            <a:endParaRPr lang="ar-EG"/>
          </a:p>
        </p:txBody>
      </p:sp>
    </p:spTree>
    <p:extLst>
      <p:ext uri="{BB962C8B-B14F-4D97-AF65-F5344CB8AC3E}">
        <p14:creationId xmlns:p14="http://schemas.microsoft.com/office/powerpoint/2010/main" val="4142784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developers.google.com/maps/documentation/android-api/start#get-key" TargetMode="External"/><Relationship Id="rId2" Type="http://schemas.openxmlformats.org/officeDocument/2006/relationships/hyperlink" Target="https://developer.android.com/training/basics/fragment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developers.google.com/maps/documentation/android/start#get-k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smtClean="0"/>
              <a:t>Mobile Application Development</a:t>
            </a:r>
            <a:r>
              <a:rPr lang="en-US" dirty="0"/>
              <a:t/>
            </a:r>
            <a:br>
              <a:rPr lang="en-US" dirty="0"/>
            </a:br>
            <a:r>
              <a:rPr lang="en-US" dirty="0" smtClean="0">
                <a:solidFill>
                  <a:srgbClr val="FF0000"/>
                </a:solidFill>
              </a:rPr>
              <a:t>Chapter </a:t>
            </a:r>
            <a:r>
              <a:rPr lang="en-US" dirty="0">
                <a:solidFill>
                  <a:srgbClr val="FF0000"/>
                </a:solidFill>
              </a:rPr>
              <a:t>7</a:t>
            </a:r>
            <a:r>
              <a:rPr lang="en-US" dirty="0" smtClean="0"/>
              <a:t/>
            </a:r>
            <a:br>
              <a:rPr lang="en-US" dirty="0" smtClean="0"/>
            </a:br>
            <a:r>
              <a:rPr lang="en-US" sz="2000" dirty="0" smtClean="0"/>
              <a:t>[</a:t>
            </a:r>
            <a:r>
              <a:rPr lang="en-US" sz="1800" dirty="0" smtClean="0"/>
              <a:t>Location Sensors, Maps, and Fragments</a:t>
            </a:r>
            <a:r>
              <a:rPr lang="en-US" sz="2000" dirty="0" smtClean="0"/>
              <a:t>]</a:t>
            </a:r>
            <a:endParaRPr lang="en-US" sz="2000" dirty="0"/>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Passing Data Between Controllers</a:t>
            </a:r>
            <a:endParaRPr lang="en-US" dirty="0"/>
          </a:p>
        </p:txBody>
      </p:sp>
      <p:sp>
        <p:nvSpPr>
          <p:cNvPr id="5" name="Content Placeholder 4"/>
          <p:cNvSpPr>
            <a:spLocks noGrp="1"/>
          </p:cNvSpPr>
          <p:nvPr>
            <p:ph idx="1"/>
          </p:nvPr>
        </p:nvSpPr>
        <p:spPr>
          <a:xfrm>
            <a:off x="381000" y="1295400"/>
            <a:ext cx="8305800" cy="2493640"/>
          </a:xfrm>
        </p:spPr>
        <p:txBody>
          <a:bodyPr/>
          <a:lstStyle/>
          <a:p>
            <a:pPr algn="l" rtl="0"/>
            <a:r>
              <a:rPr lang="en-US" sz="1800" dirty="0"/>
              <a:t>To use maps in your app, you have to give the app permission to use certain device features.</a:t>
            </a:r>
          </a:p>
          <a:p>
            <a:pPr algn="l" rtl="0"/>
            <a:r>
              <a:rPr lang="en-US" sz="1800" dirty="0"/>
              <a:t>These permissions are used to alert the user during installation or upgrade what the app </a:t>
            </a:r>
            <a:r>
              <a:rPr lang="en-US" sz="1800" dirty="0" smtClean="0"/>
              <a:t>is allowed </a:t>
            </a:r>
            <a:r>
              <a:rPr lang="en-US" sz="1800" dirty="0"/>
              <a:t>to access on the device</a:t>
            </a:r>
            <a:r>
              <a:rPr lang="en-US" sz="1800" dirty="0" smtClean="0"/>
              <a:t>.</a:t>
            </a:r>
          </a:p>
          <a:p>
            <a:pPr algn="l" rtl="0"/>
            <a:r>
              <a:rPr lang="en-US" sz="1800" dirty="0" smtClean="0"/>
              <a:t> </a:t>
            </a:r>
            <a:r>
              <a:rPr lang="en-US" sz="1800" dirty="0"/>
              <a:t>The user permits that app to use those devices, services, </a:t>
            </a:r>
            <a:r>
              <a:rPr lang="en-US" sz="1800" dirty="0" smtClean="0"/>
              <a:t>or data </a:t>
            </a:r>
            <a:r>
              <a:rPr lang="en-US" sz="1800" dirty="0"/>
              <a:t>by choosing to </a:t>
            </a:r>
            <a:r>
              <a:rPr lang="en-US" sz="1800" dirty="0" smtClean="0"/>
              <a:t>install </a:t>
            </a:r>
            <a:r>
              <a:rPr lang="en-US" sz="1800" dirty="0"/>
              <a:t>the app after reviewing the permissions</a:t>
            </a:r>
            <a:r>
              <a:rPr lang="en-US" sz="1800" dirty="0" smtClean="0"/>
              <a:t>.</a:t>
            </a:r>
          </a:p>
          <a:p>
            <a:pPr algn="l" rtl="0"/>
            <a:r>
              <a:rPr lang="en-US" sz="1800" dirty="0" smtClean="0"/>
              <a:t>Permissions </a:t>
            </a:r>
            <a:r>
              <a:rPr lang="en-US" sz="1800" dirty="0"/>
              <a:t>are set in </a:t>
            </a:r>
            <a:r>
              <a:rPr lang="en-US" sz="1800" dirty="0" smtClean="0"/>
              <a:t>the Android </a:t>
            </a:r>
            <a:r>
              <a:rPr lang="en-US" sz="1800" dirty="0"/>
              <a:t>manifest file. If a permission is required by what you are trying to do but is not in </a:t>
            </a:r>
            <a:r>
              <a:rPr lang="en-US" sz="1800" dirty="0" smtClean="0"/>
              <a:t>the manifest</a:t>
            </a:r>
            <a:r>
              <a:rPr lang="en-US" sz="1800" dirty="0"/>
              <a:t>, the app will crash.</a:t>
            </a:r>
          </a:p>
        </p:txBody>
      </p:sp>
      <p:pic>
        <p:nvPicPr>
          <p:cNvPr id="6" name="Picture 5"/>
          <p:cNvPicPr>
            <a:picLocks noChangeAspect="1"/>
          </p:cNvPicPr>
          <p:nvPr/>
        </p:nvPicPr>
        <p:blipFill rotWithShape="1">
          <a:blip r:embed="rId2"/>
          <a:srcRect l="28969" t="43109" r="30077" b="14564"/>
          <a:stretch/>
        </p:blipFill>
        <p:spPr>
          <a:xfrm>
            <a:off x="18422" y="3761656"/>
            <a:ext cx="5489681" cy="3096344"/>
          </a:xfrm>
          <a:prstGeom prst="rect">
            <a:avLst/>
          </a:prstGeom>
        </p:spPr>
      </p:pic>
      <p:sp>
        <p:nvSpPr>
          <p:cNvPr id="7" name="Rectangle 6"/>
          <p:cNvSpPr/>
          <p:nvPr/>
        </p:nvSpPr>
        <p:spPr>
          <a:xfrm>
            <a:off x="5687616" y="4584855"/>
            <a:ext cx="3456384" cy="492443"/>
          </a:xfrm>
          <a:prstGeom prst="rect">
            <a:avLst/>
          </a:prstGeom>
          <a:solidFill>
            <a:srgbClr val="FFFF00"/>
          </a:solidFill>
        </p:spPr>
        <p:txBody>
          <a:bodyPr wrap="square">
            <a:spAutoFit/>
          </a:bodyPr>
          <a:lstStyle/>
          <a:p>
            <a:r>
              <a:rPr lang="en-US" sz="1300" dirty="0">
                <a:latin typeface="Times New Roman" panose="02020603050405020304" pitchFamily="18" charset="0"/>
                <a:ea typeface="Tahoma" panose="020B0604030504040204" pitchFamily="34" charset="0"/>
                <a:cs typeface="Times New Roman" panose="02020603050405020304" pitchFamily="18" charset="0"/>
              </a:rPr>
              <a:t>Put these </a:t>
            </a:r>
            <a:r>
              <a:rPr lang="en-US" sz="1300" dirty="0" smtClean="0">
                <a:latin typeface="Times New Roman" panose="02020603050405020304" pitchFamily="18" charset="0"/>
                <a:ea typeface="Tahoma" panose="020B0604030504040204" pitchFamily="34" charset="0"/>
                <a:cs typeface="Times New Roman" panose="02020603050405020304" pitchFamily="18" charset="0"/>
              </a:rPr>
              <a:t>permissions in the Android manifest file after </a:t>
            </a:r>
            <a:r>
              <a:rPr lang="en-US" sz="1300" dirty="0">
                <a:latin typeface="Times New Roman" panose="02020603050405020304" pitchFamily="18" charset="0"/>
                <a:ea typeface="Tahoma" panose="020B0604030504040204" pitchFamily="34" charset="0"/>
                <a:cs typeface="Times New Roman" panose="02020603050405020304" pitchFamily="18" charset="0"/>
              </a:rPr>
              <a:t>the version </a:t>
            </a:r>
            <a:r>
              <a:rPr lang="en-US" sz="1300" dirty="0" smtClean="0">
                <a:latin typeface="Times New Roman" panose="02020603050405020304" pitchFamily="18" charset="0"/>
                <a:ea typeface="Tahoma" panose="020B0604030504040204" pitchFamily="34" charset="0"/>
                <a:cs typeface="Times New Roman" panose="02020603050405020304" pitchFamily="18" charset="0"/>
              </a:rPr>
              <a:t>number</a:t>
            </a:r>
            <a:endParaRPr lang="en-US" sz="13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6208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0" y="1286656"/>
            <a:ext cx="6824848" cy="4724400"/>
          </a:xfrm>
        </p:spPr>
        <p:txBody>
          <a:bodyPr/>
          <a:lstStyle/>
          <a:p>
            <a:pPr algn="l" rtl="0"/>
            <a:r>
              <a:rPr lang="en-US" sz="2400" u="sng" dirty="0">
                <a:solidFill>
                  <a:schemeClr val="dk1"/>
                </a:solidFill>
                <a:ea typeface="Arial"/>
                <a:cs typeface="Arial"/>
                <a:sym typeface="Arial"/>
              </a:rPr>
              <a:t>Find your location</a:t>
            </a:r>
            <a:r>
              <a:rPr lang="en-US" sz="2400" dirty="0">
                <a:solidFill>
                  <a:schemeClr val="dk1"/>
                </a:solidFill>
                <a:ea typeface="Arial"/>
                <a:cs typeface="Arial"/>
                <a:sym typeface="Arial"/>
              </a:rPr>
              <a:t>:  use the map’s  </a:t>
            </a:r>
            <a:r>
              <a:rPr lang="en-US" sz="2400" dirty="0" err="1">
                <a:solidFill>
                  <a:schemeClr val="dk1"/>
                </a:solidFill>
                <a:ea typeface="Arial"/>
                <a:cs typeface="Arial"/>
                <a:sym typeface="Arial"/>
              </a:rPr>
              <a:t>getMyLocation</a:t>
            </a:r>
            <a:r>
              <a:rPr lang="en-US" sz="2400" dirty="0">
                <a:solidFill>
                  <a:schemeClr val="dk1"/>
                </a:solidFill>
                <a:ea typeface="Arial"/>
                <a:cs typeface="Arial"/>
                <a:sym typeface="Arial"/>
              </a:rPr>
              <a:t> ( ) method to get the device’s current GPS coordinates. </a:t>
            </a:r>
            <a:endParaRPr lang="en-US" sz="2400" dirty="0" smtClean="0">
              <a:solidFill>
                <a:schemeClr val="dk1"/>
              </a:solidFill>
              <a:ea typeface="Arial"/>
              <a:cs typeface="Arial"/>
              <a:sym typeface="Arial"/>
            </a:endParaRPr>
          </a:p>
          <a:p>
            <a:pPr marL="308370" indent="-308370" algn="l" rtl="0">
              <a:spcBef>
                <a:spcPts val="0"/>
              </a:spcBef>
              <a:spcAft>
                <a:spcPts val="0"/>
              </a:spcAft>
              <a:buClr>
                <a:schemeClr val="dk1"/>
              </a:buClr>
              <a:buSzPct val="100000"/>
              <a:buFont typeface="Arial"/>
              <a:buChar char="•"/>
            </a:pPr>
            <a:r>
              <a:rPr lang="en-US" sz="2000" dirty="0">
                <a:solidFill>
                  <a:schemeClr val="dk1"/>
                </a:solidFill>
                <a:ea typeface="Arial"/>
                <a:cs typeface="Arial"/>
                <a:sym typeface="Arial"/>
              </a:rPr>
              <a:t>After layout creation open the ContactMapActivity.java file to write the code for the behavior for the Get Location button.</a:t>
            </a: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Code </a:t>
            </a:r>
            <a:r>
              <a:rPr lang="en-US" sz="1600" dirty="0">
                <a:solidFill>
                  <a:schemeClr val="dk1"/>
                </a:solidFill>
                <a:ea typeface="Arial"/>
                <a:cs typeface="Arial"/>
                <a:sym typeface="Arial"/>
              </a:rPr>
              <a:t>the call to the initialization method in the </a:t>
            </a:r>
            <a:r>
              <a:rPr lang="en-US" sz="1600" dirty="0" err="1">
                <a:solidFill>
                  <a:schemeClr val="dk1"/>
                </a:solidFill>
                <a:ea typeface="Arial"/>
                <a:cs typeface="Arial"/>
                <a:sym typeface="Arial"/>
              </a:rPr>
              <a:t>onCreate</a:t>
            </a:r>
            <a:r>
              <a:rPr lang="en-US" sz="1600" dirty="0">
                <a:solidFill>
                  <a:schemeClr val="dk1"/>
                </a:solidFill>
                <a:ea typeface="Arial"/>
                <a:cs typeface="Arial"/>
                <a:sym typeface="Arial"/>
              </a:rPr>
              <a:t> </a:t>
            </a:r>
            <a:r>
              <a:rPr lang="en-US" sz="1600" dirty="0" smtClean="0">
                <a:solidFill>
                  <a:schemeClr val="dk1"/>
                </a:solidFill>
                <a:ea typeface="Arial"/>
                <a:cs typeface="Arial"/>
                <a:sym typeface="Arial"/>
              </a:rPr>
              <a:t>method</a:t>
            </a: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The </a:t>
            </a:r>
            <a:r>
              <a:rPr lang="en-US" sz="1600" dirty="0">
                <a:solidFill>
                  <a:schemeClr val="dk1"/>
                </a:solidFill>
                <a:ea typeface="Arial"/>
                <a:cs typeface="Arial"/>
                <a:sym typeface="Arial"/>
              </a:rPr>
              <a:t>proper format for a call is required i.e. street address method</a:t>
            </a:r>
            <a:r>
              <a:rPr lang="en-US" sz="1600" dirty="0" smtClean="0">
                <a:solidFill>
                  <a:schemeClr val="dk1"/>
                </a:solidFill>
                <a:ea typeface="Arial"/>
                <a:cs typeface="Arial"/>
                <a:sym typeface="Arial"/>
              </a:rPr>
              <a:t>.</a:t>
            </a: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 </a:t>
            </a:r>
            <a:r>
              <a:rPr lang="en-US" sz="1600" dirty="0">
                <a:solidFill>
                  <a:schemeClr val="dk1"/>
                </a:solidFill>
                <a:ea typeface="Arial"/>
                <a:cs typeface="Arial"/>
                <a:sym typeface="Arial"/>
              </a:rPr>
              <a:t>A List object variable parameterized to hold an  Address object is declared. </a:t>
            </a:r>
            <a:endParaRPr lang="en-US" sz="1600" dirty="0" smtClean="0">
              <a:solidFill>
                <a:schemeClr val="dk1"/>
              </a:solidFill>
              <a:ea typeface="Arial"/>
              <a:cs typeface="Arial"/>
              <a:sym typeface="Arial"/>
            </a:endParaRP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 </a:t>
            </a:r>
            <a:r>
              <a:rPr lang="en-US" sz="1600" dirty="0">
                <a:solidFill>
                  <a:schemeClr val="dk1"/>
                </a:solidFill>
                <a:ea typeface="Arial"/>
                <a:cs typeface="Arial"/>
                <a:sym typeface="Arial"/>
              </a:rPr>
              <a:t>A Geocode variable is declared and assigned a new Geocoder object. </a:t>
            </a:r>
            <a:endParaRPr lang="en-US" sz="1600" dirty="0" smtClean="0">
              <a:solidFill>
                <a:schemeClr val="dk1"/>
              </a:solidFill>
              <a:ea typeface="Arial"/>
              <a:cs typeface="Arial"/>
              <a:sym typeface="Arial"/>
            </a:endParaRP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The </a:t>
            </a:r>
            <a:r>
              <a:rPr lang="en-US" sz="1600" dirty="0" err="1">
                <a:solidFill>
                  <a:schemeClr val="dk1"/>
                </a:solidFill>
                <a:ea typeface="Arial"/>
                <a:cs typeface="Arial"/>
                <a:sym typeface="Arial"/>
              </a:rPr>
              <a:t>getFromLocationName</a:t>
            </a:r>
            <a:r>
              <a:rPr lang="en-US" sz="1600" dirty="0">
                <a:solidFill>
                  <a:schemeClr val="dk1"/>
                </a:solidFill>
                <a:ea typeface="Arial"/>
                <a:cs typeface="Arial"/>
                <a:sym typeface="Arial"/>
              </a:rPr>
              <a:t> method is used as a </a:t>
            </a:r>
            <a:r>
              <a:rPr lang="en-US" sz="1600" dirty="0" smtClean="0">
                <a:solidFill>
                  <a:schemeClr val="dk1"/>
                </a:solidFill>
                <a:ea typeface="Arial"/>
                <a:cs typeface="Arial"/>
                <a:sym typeface="Arial"/>
              </a:rPr>
              <a:t>parameter.</a:t>
            </a:r>
          </a:p>
          <a:p>
            <a:pPr marL="719530" lvl="1" indent="-308370" algn="l" rtl="0">
              <a:spcBef>
                <a:spcPts val="0"/>
              </a:spcBef>
              <a:spcAft>
                <a:spcPts val="0"/>
              </a:spcAft>
              <a:buClr>
                <a:schemeClr val="dk1"/>
              </a:buClr>
              <a:buSzPct val="100000"/>
              <a:buFont typeface="Arial"/>
              <a:buChar char="•"/>
            </a:pPr>
            <a:r>
              <a:rPr lang="en-US" sz="1600" dirty="0" smtClean="0">
                <a:solidFill>
                  <a:schemeClr val="dk1"/>
                </a:solidFill>
                <a:ea typeface="Arial"/>
                <a:cs typeface="Arial"/>
                <a:sym typeface="Arial"/>
              </a:rPr>
              <a:t>The </a:t>
            </a:r>
            <a:r>
              <a:rPr lang="en-US" sz="1600" dirty="0">
                <a:solidFill>
                  <a:schemeClr val="dk1"/>
                </a:solidFill>
                <a:ea typeface="Arial"/>
                <a:cs typeface="Arial"/>
                <a:sym typeface="Arial"/>
              </a:rPr>
              <a:t>latitude and longitude of the first address in the returned list are displayed.</a:t>
            </a:r>
          </a:p>
          <a:p>
            <a:pPr algn="l" rtl="0"/>
            <a:endParaRPr lang="en-US" sz="1600" dirty="0">
              <a:solidFill>
                <a:schemeClr val="dk1"/>
              </a:solidFill>
              <a:ea typeface="Arial"/>
              <a:cs typeface="Arial"/>
              <a:sym typeface="Arial"/>
            </a:endParaRPr>
          </a:p>
          <a:p>
            <a:pPr algn="l" rtl="0"/>
            <a:endParaRPr lang="en-US" dirty="0"/>
          </a:p>
        </p:txBody>
      </p:sp>
      <p:sp>
        <p:nvSpPr>
          <p:cNvPr id="4"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Geocoding: Get Coordinates from an Address</a:t>
            </a:r>
            <a:endParaRPr lang="en-US" sz="2000" dirty="0">
              <a:solidFill>
                <a:srgbClr val="FF0000"/>
              </a:solidFill>
            </a:endParaRPr>
          </a:p>
        </p:txBody>
      </p:sp>
      <p:pic>
        <p:nvPicPr>
          <p:cNvPr id="5" name="Shape 123"/>
          <p:cNvPicPr preferRelativeResize="0"/>
          <p:nvPr/>
        </p:nvPicPr>
        <p:blipFill rotWithShape="1">
          <a:blip r:embed="rId2">
            <a:alphaModFix/>
          </a:blip>
          <a:srcRect/>
          <a:stretch/>
        </p:blipFill>
        <p:spPr>
          <a:xfrm>
            <a:off x="6804248" y="1295400"/>
            <a:ext cx="2158008" cy="3240360"/>
          </a:xfrm>
          <a:prstGeom prst="rect">
            <a:avLst/>
          </a:prstGeom>
          <a:noFill/>
          <a:ln>
            <a:noFill/>
          </a:ln>
        </p:spPr>
      </p:pic>
    </p:spTree>
    <p:extLst>
      <p:ext uri="{BB962C8B-B14F-4D97-AF65-F5344CB8AC3E}">
        <p14:creationId xmlns:p14="http://schemas.microsoft.com/office/powerpoint/2010/main" val="83007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a:t>
            </a:r>
            <a:r>
              <a:rPr lang="en-US" dirty="0" smtClean="0"/>
              <a:t>Location </a:t>
            </a:r>
            <a:br>
              <a:rPr lang="en-US" dirty="0" smtClean="0"/>
            </a:br>
            <a:r>
              <a:rPr lang="en-US" sz="2000" dirty="0" smtClean="0">
                <a:solidFill>
                  <a:srgbClr val="FF0000"/>
                </a:solidFill>
              </a:rPr>
              <a:t>Geocoding: Get Coordinates from an Address</a:t>
            </a:r>
            <a:endParaRPr lang="en-US" sz="2000" dirty="0">
              <a:solidFill>
                <a:srgbClr val="FF0000"/>
              </a:solidFill>
            </a:endParaRPr>
          </a:p>
        </p:txBody>
      </p:sp>
      <p:pic>
        <p:nvPicPr>
          <p:cNvPr id="4" name="Picture 3"/>
          <p:cNvPicPr>
            <a:picLocks noChangeAspect="1"/>
          </p:cNvPicPr>
          <p:nvPr/>
        </p:nvPicPr>
        <p:blipFill>
          <a:blip r:embed="rId2"/>
          <a:stretch>
            <a:fillRect/>
          </a:stretch>
        </p:blipFill>
        <p:spPr>
          <a:xfrm>
            <a:off x="35496" y="1268760"/>
            <a:ext cx="8208912" cy="2498841"/>
          </a:xfrm>
          <a:prstGeom prst="rect">
            <a:avLst/>
          </a:prstGeom>
        </p:spPr>
      </p:pic>
      <p:pic>
        <p:nvPicPr>
          <p:cNvPr id="5" name="Picture 4"/>
          <p:cNvPicPr>
            <a:picLocks noChangeAspect="1"/>
          </p:cNvPicPr>
          <p:nvPr/>
        </p:nvPicPr>
        <p:blipFill>
          <a:blip r:embed="rId3"/>
          <a:stretch>
            <a:fillRect/>
          </a:stretch>
        </p:blipFill>
        <p:spPr>
          <a:xfrm>
            <a:off x="1115616" y="3645024"/>
            <a:ext cx="7592692" cy="2261653"/>
          </a:xfrm>
          <a:prstGeom prst="rect">
            <a:avLst/>
          </a:prstGeom>
        </p:spPr>
      </p:pic>
    </p:spTree>
    <p:extLst>
      <p:ext uri="{BB962C8B-B14F-4D97-AF65-F5344CB8AC3E}">
        <p14:creationId xmlns:p14="http://schemas.microsoft.com/office/powerpoint/2010/main" val="374870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Your </a:t>
            </a:r>
            <a:r>
              <a:rPr lang="en-US" dirty="0" smtClean="0"/>
              <a:t>Location </a:t>
            </a:r>
            <a:br>
              <a:rPr lang="en-US" dirty="0" smtClean="0"/>
            </a:br>
            <a:r>
              <a:rPr lang="en-US" sz="2000" dirty="0" smtClean="0">
                <a:solidFill>
                  <a:srgbClr val="FF0000"/>
                </a:solidFill>
              </a:rPr>
              <a:t>Geocoding: Get Coordinates from an Address</a:t>
            </a:r>
            <a:endParaRPr lang="en-US" sz="2000" dirty="0">
              <a:solidFill>
                <a:srgbClr val="FF0000"/>
              </a:solidFill>
            </a:endParaRPr>
          </a:p>
        </p:txBody>
      </p:sp>
      <p:pic>
        <p:nvPicPr>
          <p:cNvPr id="6" name="Picture 5"/>
          <p:cNvPicPr>
            <a:picLocks noChangeAspect="1"/>
          </p:cNvPicPr>
          <p:nvPr/>
        </p:nvPicPr>
        <p:blipFill>
          <a:blip r:embed="rId2"/>
          <a:stretch>
            <a:fillRect/>
          </a:stretch>
        </p:blipFill>
        <p:spPr>
          <a:xfrm>
            <a:off x="373438" y="1359793"/>
            <a:ext cx="8444174" cy="4263890"/>
          </a:xfrm>
          <a:prstGeom prst="rect">
            <a:avLst/>
          </a:prstGeom>
        </p:spPr>
      </p:pic>
      <p:sp>
        <p:nvSpPr>
          <p:cNvPr id="3" name="TextBox 2"/>
          <p:cNvSpPr txBox="1"/>
          <p:nvPr/>
        </p:nvSpPr>
        <p:spPr>
          <a:xfrm>
            <a:off x="4211960" y="2132148"/>
            <a:ext cx="4821676" cy="1384995"/>
          </a:xfrm>
          <a:prstGeom prst="rect">
            <a:avLst/>
          </a:prstGeom>
          <a:solidFill>
            <a:srgbClr val="FFFF00"/>
          </a:solidFill>
        </p:spPr>
        <p:txBody>
          <a:bodyPr wrap="square" rtlCol="0">
            <a:spAutoFit/>
          </a:bodyPr>
          <a:lstStyle/>
          <a:p>
            <a:r>
              <a:rPr lang="en-US" sz="1400" dirty="0"/>
              <a:t>method </a:t>
            </a:r>
            <a:r>
              <a:rPr lang="en-US" sz="1400" dirty="0" err="1"/>
              <a:t>getFromLocationName</a:t>
            </a:r>
            <a:r>
              <a:rPr lang="en-US" sz="1400" dirty="0"/>
              <a:t> method is passed the address to look up as a</a:t>
            </a:r>
            <a:br>
              <a:rPr lang="en-US" sz="1400" dirty="0"/>
            </a:br>
            <a:r>
              <a:rPr lang="en-US" sz="1400" dirty="0"/>
              <a:t>parameter. The parameter 1 tells the service that you want one </a:t>
            </a:r>
            <a:r>
              <a:rPr lang="en-US" sz="1400" dirty="0" smtClean="0"/>
              <a:t>response, If </a:t>
            </a:r>
            <a:r>
              <a:rPr lang="en-US" sz="1400" dirty="0"/>
              <a:t>the service cannot find the</a:t>
            </a:r>
            <a:br>
              <a:rPr lang="en-US" sz="1400" dirty="0"/>
            </a:br>
            <a:r>
              <a:rPr lang="en-US" sz="1400" dirty="0"/>
              <a:t>exact location, it will return several locations with the best guess as the first entry</a:t>
            </a:r>
            <a:r>
              <a:rPr lang="en-US" sz="1400" dirty="0" smtClean="0"/>
              <a:t>.</a:t>
            </a:r>
            <a:endParaRPr lang="en-US" sz="1400" dirty="0"/>
          </a:p>
        </p:txBody>
      </p:sp>
      <p:sp>
        <p:nvSpPr>
          <p:cNvPr id="5" name="TextBox 4"/>
          <p:cNvSpPr txBox="1"/>
          <p:nvPr/>
        </p:nvSpPr>
        <p:spPr>
          <a:xfrm>
            <a:off x="5652120" y="4653136"/>
            <a:ext cx="3771900" cy="738664"/>
          </a:xfrm>
          <a:prstGeom prst="rect">
            <a:avLst/>
          </a:prstGeom>
          <a:solidFill>
            <a:srgbClr val="FFFF00"/>
          </a:solidFill>
        </p:spPr>
        <p:txBody>
          <a:bodyPr wrap="square" rtlCol="0">
            <a:spAutoFit/>
          </a:bodyPr>
          <a:lstStyle/>
          <a:p>
            <a:r>
              <a:rPr lang="en-US" sz="1400" dirty="0"/>
              <a:t>The latitude and longitude of the first address in the returned list are displayed in the</a:t>
            </a:r>
            <a:br>
              <a:rPr lang="en-US" sz="1400" dirty="0"/>
            </a:br>
            <a:r>
              <a:rPr lang="en-US" sz="1400" dirty="0"/>
              <a:t>appropriate </a:t>
            </a:r>
            <a:r>
              <a:rPr lang="en-US" sz="1400" dirty="0" err="1"/>
              <a:t>TextView</a:t>
            </a:r>
            <a:r>
              <a:rPr lang="en-US" sz="1400" dirty="0"/>
              <a:t> widgets</a:t>
            </a:r>
            <a:r>
              <a:rPr lang="en-US" sz="1100" dirty="0"/>
              <a:t> </a:t>
            </a:r>
          </a:p>
        </p:txBody>
      </p:sp>
    </p:spTree>
    <p:extLst>
      <p:ext uri="{BB962C8B-B14F-4D97-AF65-F5344CB8AC3E}">
        <p14:creationId xmlns:p14="http://schemas.microsoft.com/office/powerpoint/2010/main" val="30799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11480" cy="5445968"/>
          </a:xfrm>
          <a:solidFill>
            <a:schemeClr val="bg1"/>
          </a:solidFill>
        </p:spPr>
        <p:txBody>
          <a:bodyPr/>
          <a:lstStyle/>
          <a:p>
            <a:pPr algn="just" rtl="0">
              <a:spcBef>
                <a:spcPts val="0"/>
              </a:spcBef>
              <a:spcAft>
                <a:spcPts val="600"/>
              </a:spcAft>
            </a:pPr>
            <a:r>
              <a:rPr lang="en-US" sz="2400" dirty="0"/>
              <a:t>To use the GPS </a:t>
            </a:r>
            <a:r>
              <a:rPr lang="en-US" sz="2400" dirty="0" smtClean="0"/>
              <a:t>sensor:</a:t>
            </a:r>
          </a:p>
          <a:p>
            <a:pPr lvl="1" algn="just" rtl="0">
              <a:spcBef>
                <a:spcPts val="0"/>
              </a:spcBef>
              <a:spcAft>
                <a:spcPts val="600"/>
              </a:spcAft>
            </a:pPr>
            <a:r>
              <a:rPr lang="en-US" sz="2000" dirty="0" smtClean="0"/>
              <a:t>replace </a:t>
            </a:r>
            <a:r>
              <a:rPr lang="en-US" sz="2000" dirty="0"/>
              <a:t>the </a:t>
            </a:r>
            <a:r>
              <a:rPr lang="en-US" sz="2000" u="sng" dirty="0"/>
              <a:t>Geocoding code </a:t>
            </a:r>
            <a:r>
              <a:rPr lang="en-US" sz="2000" dirty="0"/>
              <a:t>in the Get Location button with </a:t>
            </a:r>
            <a:r>
              <a:rPr lang="en-US" sz="2000" u="sng" dirty="0" smtClean="0"/>
              <a:t>GPS</a:t>
            </a:r>
            <a:r>
              <a:rPr lang="en-US" sz="2000" dirty="0" smtClean="0"/>
              <a:t> </a:t>
            </a:r>
            <a:r>
              <a:rPr lang="en-US" sz="2000" u="sng" dirty="0" smtClean="0"/>
              <a:t>listener code</a:t>
            </a:r>
          </a:p>
          <a:p>
            <a:pPr lvl="1" algn="just" rtl="0">
              <a:spcBef>
                <a:spcPts val="0"/>
              </a:spcBef>
              <a:spcAft>
                <a:spcPts val="600"/>
              </a:spcAft>
            </a:pPr>
            <a:r>
              <a:rPr lang="en-US" sz="2000" dirty="0" smtClean="0"/>
              <a:t>add </a:t>
            </a:r>
            <a:r>
              <a:rPr lang="en-US" sz="2000" dirty="0"/>
              <a:t>a method to </a:t>
            </a:r>
            <a:r>
              <a:rPr lang="en-US" sz="2000" u="sng" dirty="0"/>
              <a:t>turn off </a:t>
            </a:r>
            <a:r>
              <a:rPr lang="en-US" sz="2000" dirty="0"/>
              <a:t>the location sensing when the app enters </a:t>
            </a:r>
            <a:r>
              <a:rPr lang="en-US" sz="2000" dirty="0" smtClean="0"/>
              <a:t>the </a:t>
            </a:r>
            <a:r>
              <a:rPr lang="en-US" sz="2000" u="sng" dirty="0" smtClean="0"/>
              <a:t>Paused</a:t>
            </a:r>
            <a:r>
              <a:rPr lang="en-US" sz="2000" dirty="0" smtClean="0"/>
              <a:t> </a:t>
            </a:r>
            <a:r>
              <a:rPr lang="en-US" sz="2000" dirty="0"/>
              <a:t>life cycle state. </a:t>
            </a:r>
            <a:endParaRPr lang="en-US" sz="2000" dirty="0" smtClean="0"/>
          </a:p>
          <a:p>
            <a:pPr algn="just" rtl="0">
              <a:spcBef>
                <a:spcPts val="0"/>
              </a:spcBef>
              <a:spcAft>
                <a:spcPts val="1800"/>
              </a:spcAft>
            </a:pPr>
            <a:r>
              <a:rPr lang="en-US" sz="2400" dirty="0" smtClean="0"/>
              <a:t>First</a:t>
            </a:r>
            <a:r>
              <a:rPr lang="en-US" sz="2400" dirty="0"/>
              <a:t>, go to </a:t>
            </a:r>
            <a:r>
              <a:rPr lang="en-US" sz="2400" b="1" dirty="0" err="1"/>
              <a:t>ContactMapsActivity</a:t>
            </a:r>
            <a:r>
              <a:rPr lang="en-US" sz="2400" dirty="0"/>
              <a:t> and add the following variable </a:t>
            </a:r>
            <a:r>
              <a:rPr lang="en-US" sz="2400" dirty="0" smtClean="0"/>
              <a:t>declarations just </a:t>
            </a:r>
            <a:r>
              <a:rPr lang="en-US" sz="2400" dirty="0"/>
              <a:t>after the class declaration</a:t>
            </a:r>
            <a:r>
              <a:rPr lang="en-US" sz="2400" dirty="0" smtClean="0"/>
              <a:t>: </a:t>
            </a:r>
            <a:endParaRPr lang="en-US" sz="2400" dirty="0"/>
          </a:p>
          <a:p>
            <a:pPr marL="688975" lvl="1" indent="0" algn="just" rtl="0">
              <a:spcBef>
                <a:spcPts val="0"/>
              </a:spcBef>
              <a:spcAft>
                <a:spcPts val="600"/>
              </a:spcAft>
              <a:buNone/>
            </a:pPr>
            <a:r>
              <a:rPr lang="en-US" dirty="0" err="1"/>
              <a:t>LocationManager</a:t>
            </a:r>
            <a:r>
              <a:rPr lang="en-US" i="1" dirty="0"/>
              <a:t> </a:t>
            </a:r>
            <a:r>
              <a:rPr lang="en-US" dirty="0" err="1" smtClean="0">
                <a:solidFill>
                  <a:schemeClr val="accent1"/>
                </a:solidFill>
              </a:rPr>
              <a:t>locationManager</a:t>
            </a:r>
            <a:r>
              <a:rPr lang="en-US" i="1" dirty="0" smtClean="0"/>
              <a:t>;</a:t>
            </a:r>
            <a:endParaRPr lang="en-US" i="1" dirty="0"/>
          </a:p>
          <a:p>
            <a:pPr marL="688975" lvl="1" indent="0" algn="just" rtl="0">
              <a:spcBef>
                <a:spcPts val="0"/>
              </a:spcBef>
              <a:spcAft>
                <a:spcPts val="1800"/>
              </a:spcAft>
              <a:buNone/>
            </a:pPr>
            <a:r>
              <a:rPr lang="en-US" dirty="0" err="1"/>
              <a:t>LocationListener</a:t>
            </a:r>
            <a:r>
              <a:rPr lang="en-US" i="1" dirty="0"/>
              <a:t> </a:t>
            </a:r>
            <a:r>
              <a:rPr lang="en-US" dirty="0" err="1" smtClean="0">
                <a:solidFill>
                  <a:schemeClr val="accent1"/>
                </a:solidFill>
              </a:rPr>
              <a:t>gpsListener</a:t>
            </a:r>
            <a:r>
              <a:rPr lang="en-US" i="1" dirty="0" smtClean="0"/>
              <a:t>;</a:t>
            </a:r>
            <a:endParaRPr lang="en-US" i="1" dirty="0"/>
          </a:p>
          <a:p>
            <a:pPr algn="just" rtl="0">
              <a:spcBef>
                <a:spcPts val="0"/>
              </a:spcBef>
              <a:spcAft>
                <a:spcPts val="1800"/>
              </a:spcAft>
            </a:pPr>
            <a:r>
              <a:rPr lang="en-US" sz="2400" dirty="0" smtClean="0"/>
              <a:t>Next</a:t>
            </a:r>
            <a:r>
              <a:rPr lang="en-US" sz="2400" dirty="0"/>
              <a:t>, go to the </a:t>
            </a:r>
            <a:r>
              <a:rPr lang="en-US" sz="2400" b="1" dirty="0" err="1"/>
              <a:t>initGetLocationButton</a:t>
            </a:r>
            <a:r>
              <a:rPr lang="en-US" sz="2400" dirty="0"/>
              <a:t> method and </a:t>
            </a:r>
            <a:r>
              <a:rPr lang="en-US" sz="2400" dirty="0" smtClean="0"/>
              <a:t>replace all </a:t>
            </a:r>
            <a:r>
              <a:rPr lang="en-US" sz="2400" dirty="0"/>
              <a:t>the code in the </a:t>
            </a:r>
            <a:r>
              <a:rPr lang="en-US" sz="2400" b="1" dirty="0" err="1"/>
              <a:t>onClick</a:t>
            </a:r>
            <a:r>
              <a:rPr lang="en-US" sz="2400" dirty="0"/>
              <a:t> method with the code in Listing 7.3 </a:t>
            </a:r>
            <a:r>
              <a:rPr lang="en-US" sz="2400" dirty="0" smtClean="0"/>
              <a:t>.</a:t>
            </a:r>
            <a:endParaRPr lang="en-US" sz="2400" dirty="0"/>
          </a:p>
        </p:txBody>
      </p:sp>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a:t>
            </a:r>
            <a:endParaRPr lang="en-US" sz="2000" dirty="0">
              <a:solidFill>
                <a:srgbClr val="FF0000"/>
              </a:solidFill>
            </a:endParaRPr>
          </a:p>
        </p:txBody>
      </p:sp>
      <p:grpSp>
        <p:nvGrpSpPr>
          <p:cNvPr id="7" name="Group 6"/>
          <p:cNvGrpSpPr/>
          <p:nvPr/>
        </p:nvGrpSpPr>
        <p:grpSpPr>
          <a:xfrm>
            <a:off x="5436096" y="4274512"/>
            <a:ext cx="3707905" cy="738664"/>
            <a:chOff x="5545427" y="3684765"/>
            <a:chExt cx="3707905" cy="738664"/>
          </a:xfrm>
        </p:grpSpPr>
        <p:sp>
          <p:nvSpPr>
            <p:cNvPr id="4" name="TextBox 3"/>
            <p:cNvSpPr txBox="1"/>
            <p:nvPr/>
          </p:nvSpPr>
          <p:spPr>
            <a:xfrm>
              <a:off x="6121492" y="3684765"/>
              <a:ext cx="3131840" cy="738664"/>
            </a:xfrm>
            <a:prstGeom prst="rect">
              <a:avLst/>
            </a:prstGeom>
            <a:solidFill>
              <a:srgbClr val="FFFF00"/>
            </a:solidFill>
          </p:spPr>
          <p:txBody>
            <a:bodyPr wrap="square" rtlCol="0">
              <a:spAutoFit/>
            </a:bodyPr>
            <a:lstStyle/>
            <a:p>
              <a:r>
                <a:rPr lang="en-US" sz="1400" dirty="0"/>
                <a:t>You will have to import these classes. Use the </a:t>
              </a:r>
              <a:r>
                <a:rPr lang="en-US" sz="1400" dirty="0" err="1"/>
                <a:t>android.location</a:t>
              </a:r>
              <a:r>
                <a:rPr lang="en-US" sz="1400" dirty="0"/>
                <a:t> option, not the </a:t>
              </a:r>
              <a:r>
                <a:rPr lang="en-US" sz="1400" dirty="0" err="1" smtClean="0"/>
                <a:t>com.google.android.gms</a:t>
              </a:r>
              <a:r>
                <a:rPr lang="en-US" sz="1400" dirty="0" smtClean="0"/>
                <a:t> </a:t>
              </a:r>
              <a:r>
                <a:rPr lang="en-US" sz="1400" dirty="0"/>
                <a:t>one.</a:t>
              </a:r>
            </a:p>
          </p:txBody>
        </p:sp>
        <p:cxnSp>
          <p:nvCxnSpPr>
            <p:cNvPr id="6" name="Straight Arrow Connector 5"/>
            <p:cNvCxnSpPr>
              <a:stCxn id="4" idx="1"/>
            </p:cNvCxnSpPr>
            <p:nvPr/>
          </p:nvCxnSpPr>
          <p:spPr bwMode="auto">
            <a:xfrm flipH="1">
              <a:off x="5545427" y="4054097"/>
              <a:ext cx="576065" cy="929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881965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a:t>
            </a:r>
            <a:br>
              <a:rPr lang="en-US" dirty="0" smtClean="0"/>
            </a:br>
            <a:r>
              <a:rPr lang="en-US" sz="2000" dirty="0" smtClean="0">
                <a:solidFill>
                  <a:srgbClr val="FF0000"/>
                </a:solidFill>
              </a:rPr>
              <a:t>Get Coordinates from the GPS Sensor</a:t>
            </a:r>
            <a:endParaRPr lang="en-US" sz="2000" dirty="0">
              <a:solidFill>
                <a:srgbClr val="FF0000"/>
              </a:solidFill>
            </a:endParaRPr>
          </a:p>
        </p:txBody>
      </p:sp>
      <p:grpSp>
        <p:nvGrpSpPr>
          <p:cNvPr id="4" name="Group 3"/>
          <p:cNvGrpSpPr/>
          <p:nvPr/>
        </p:nvGrpSpPr>
        <p:grpSpPr>
          <a:xfrm>
            <a:off x="160844" y="1340768"/>
            <a:ext cx="6859428" cy="5400600"/>
            <a:chOff x="160844" y="1340768"/>
            <a:chExt cx="6859428" cy="4961536"/>
          </a:xfrm>
        </p:grpSpPr>
        <p:pic>
          <p:nvPicPr>
            <p:cNvPr id="2" name="Picture 1"/>
            <p:cNvPicPr>
              <a:picLocks noChangeAspect="1"/>
            </p:cNvPicPr>
            <p:nvPr/>
          </p:nvPicPr>
          <p:blipFill>
            <a:blip r:embed="rId2">
              <a:lum bright="-20000" contrast="40000"/>
            </a:blip>
            <a:stretch>
              <a:fillRect/>
            </a:stretch>
          </p:blipFill>
          <p:spPr>
            <a:xfrm>
              <a:off x="191063" y="1340768"/>
              <a:ext cx="6829209" cy="3024336"/>
            </a:xfrm>
            <a:prstGeom prst="rect">
              <a:avLst/>
            </a:prstGeom>
            <a:ln>
              <a:solidFill>
                <a:schemeClr val="bg1"/>
              </a:solidFill>
            </a:ln>
          </p:spPr>
        </p:pic>
        <p:pic>
          <p:nvPicPr>
            <p:cNvPr id="6" name="Picture 5"/>
            <p:cNvPicPr>
              <a:picLocks noChangeAspect="1"/>
            </p:cNvPicPr>
            <p:nvPr/>
          </p:nvPicPr>
          <p:blipFill>
            <a:blip r:embed="rId3">
              <a:lum bright="-20000" contrast="40000"/>
            </a:blip>
            <a:stretch>
              <a:fillRect/>
            </a:stretch>
          </p:blipFill>
          <p:spPr>
            <a:xfrm>
              <a:off x="160844" y="4365104"/>
              <a:ext cx="6829209" cy="1937200"/>
            </a:xfrm>
            <a:prstGeom prst="rect">
              <a:avLst/>
            </a:prstGeom>
            <a:ln>
              <a:solidFill>
                <a:schemeClr val="bg1"/>
              </a:solidFill>
            </a:ln>
          </p:spPr>
        </p:pic>
      </p:grpSp>
      <p:grpSp>
        <p:nvGrpSpPr>
          <p:cNvPr id="7" name="Group 6"/>
          <p:cNvGrpSpPr/>
          <p:nvPr/>
        </p:nvGrpSpPr>
        <p:grpSpPr>
          <a:xfrm>
            <a:off x="5364089" y="44626"/>
            <a:ext cx="3779913" cy="1600438"/>
            <a:chOff x="4967383" y="3182695"/>
            <a:chExt cx="4235582" cy="1150055"/>
          </a:xfrm>
        </p:grpSpPr>
        <p:sp>
          <p:nvSpPr>
            <p:cNvPr id="8" name="TextBox 7"/>
            <p:cNvSpPr txBox="1"/>
            <p:nvPr/>
          </p:nvSpPr>
          <p:spPr>
            <a:xfrm>
              <a:off x="5532203" y="3182695"/>
              <a:ext cx="3670762" cy="1150055"/>
            </a:xfrm>
            <a:prstGeom prst="rect">
              <a:avLst/>
            </a:prstGeom>
            <a:solidFill>
              <a:srgbClr val="FFFF00"/>
            </a:solidFill>
            <a:ln>
              <a:solidFill>
                <a:srgbClr val="FF0000"/>
              </a:solidFill>
            </a:ln>
          </p:spPr>
          <p:txBody>
            <a:bodyPr wrap="square" rtlCol="0">
              <a:spAutoFit/>
            </a:bodyPr>
            <a:lstStyle/>
            <a:p>
              <a:r>
                <a:rPr lang="en-US" sz="1400" dirty="0"/>
                <a:t>reference to the </a:t>
              </a:r>
              <a:r>
                <a:rPr lang="en-US" sz="1400" dirty="0" err="1"/>
                <a:t>LocationManager</a:t>
              </a:r>
              <a:r>
                <a:rPr lang="en-US" sz="1400" dirty="0"/>
                <a:t> object is assigned to the </a:t>
              </a:r>
              <a:r>
                <a:rPr lang="en-US" sz="1400" dirty="0" err="1" smtClean="0"/>
                <a:t>locationManager</a:t>
              </a:r>
              <a:r>
                <a:rPr lang="en-US" sz="1400" dirty="0" smtClean="0"/>
                <a:t> variable</a:t>
              </a:r>
              <a:r>
                <a:rPr lang="en-US" sz="1400" dirty="0"/>
                <a:t>. </a:t>
              </a:r>
              <a:r>
                <a:rPr lang="en-US" sz="1400" dirty="0" smtClean="0"/>
                <a:t>The </a:t>
              </a:r>
              <a:r>
                <a:rPr lang="en-US" sz="1400" b="1" dirty="0" err="1"/>
                <a:t>getSystemService</a:t>
              </a:r>
              <a:r>
                <a:rPr lang="en-US" sz="1400" dirty="0"/>
                <a:t> method is sent to the activity’s context with </a:t>
              </a:r>
              <a:r>
                <a:rPr lang="en-US" sz="1400" dirty="0" smtClean="0"/>
                <a:t>a parameter </a:t>
              </a:r>
              <a:r>
                <a:rPr lang="en-US" sz="1400" dirty="0"/>
                <a:t>that tells the context that you want the location service manager.</a:t>
              </a:r>
            </a:p>
          </p:txBody>
        </p:sp>
        <p:cxnSp>
          <p:nvCxnSpPr>
            <p:cNvPr id="9" name="Straight Arrow Connector 8"/>
            <p:cNvCxnSpPr/>
            <p:nvPr/>
          </p:nvCxnSpPr>
          <p:spPr bwMode="auto">
            <a:xfrm flipH="1">
              <a:off x="4967383" y="3999501"/>
              <a:ext cx="539611" cy="33324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grpSp>
        <p:nvGrpSpPr>
          <p:cNvPr id="17" name="Group 16"/>
          <p:cNvGrpSpPr/>
          <p:nvPr/>
        </p:nvGrpSpPr>
        <p:grpSpPr>
          <a:xfrm>
            <a:off x="4355976" y="1700808"/>
            <a:ext cx="4788024" cy="2246769"/>
            <a:chOff x="4225644" y="3027087"/>
            <a:chExt cx="4788024" cy="2246769"/>
          </a:xfrm>
        </p:grpSpPr>
        <p:sp>
          <p:nvSpPr>
            <p:cNvPr id="18" name="TextBox 17"/>
            <p:cNvSpPr txBox="1"/>
            <p:nvPr/>
          </p:nvSpPr>
          <p:spPr>
            <a:xfrm>
              <a:off x="6529900" y="3027087"/>
              <a:ext cx="2483768" cy="2246769"/>
            </a:xfrm>
            <a:prstGeom prst="rect">
              <a:avLst/>
            </a:prstGeom>
            <a:solidFill>
              <a:srgbClr val="FFFF00"/>
            </a:solidFill>
            <a:ln>
              <a:solidFill>
                <a:srgbClr val="FF0000"/>
              </a:solidFill>
            </a:ln>
          </p:spPr>
          <p:txBody>
            <a:bodyPr wrap="square" rtlCol="0">
              <a:spAutoFit/>
            </a:bodyPr>
            <a:lstStyle/>
            <a:p>
              <a:r>
                <a:rPr lang="en-US" sz="1400" dirty="0"/>
                <a:t>A new </a:t>
              </a:r>
              <a:r>
                <a:rPr lang="en-US" sz="1400" b="1" dirty="0" err="1"/>
                <a:t>LocationListener</a:t>
              </a:r>
              <a:r>
                <a:rPr lang="en-US" sz="1400" dirty="0"/>
                <a:t> is instantiated and assigned to the </a:t>
              </a:r>
              <a:r>
                <a:rPr lang="en-US" sz="1400" b="1" dirty="0" err="1"/>
                <a:t>gpsListener</a:t>
              </a:r>
              <a:r>
                <a:rPr lang="en-US" sz="1400" dirty="0"/>
                <a:t> variable</a:t>
              </a:r>
              <a:r>
                <a:rPr lang="en-US" sz="1400" dirty="0" smtClean="0"/>
                <a:t>. A </a:t>
              </a:r>
              <a:r>
                <a:rPr lang="en-US" sz="1400" dirty="0" err="1"/>
                <a:t>LocationListener</a:t>
              </a:r>
              <a:r>
                <a:rPr lang="en-US" sz="1400" dirty="0"/>
                <a:t> requires the implementation of four methods</a:t>
              </a:r>
              <a:r>
                <a:rPr lang="en-US" sz="1400" dirty="0" smtClean="0"/>
                <a:t>.</a:t>
              </a:r>
            </a:p>
            <a:p>
              <a:r>
                <a:rPr lang="en-US" sz="1400" dirty="0" smtClean="0"/>
                <a:t>However</a:t>
              </a:r>
              <a:r>
                <a:rPr lang="en-US" sz="1400" dirty="0"/>
                <a:t>, only </a:t>
              </a:r>
              <a:r>
                <a:rPr lang="en-US" sz="1400" dirty="0" smtClean="0"/>
                <a:t>the </a:t>
              </a:r>
              <a:r>
                <a:rPr lang="en-US" sz="1400" b="1" dirty="0" err="1" smtClean="0"/>
                <a:t>onLocationChanged</a:t>
              </a:r>
              <a:r>
                <a:rPr lang="en-US" sz="1400" dirty="0" smtClean="0"/>
                <a:t> </a:t>
              </a:r>
              <a:r>
                <a:rPr lang="en-US" sz="1400" dirty="0"/>
                <a:t>method is needed for the purpose of reporting </a:t>
              </a:r>
              <a:r>
                <a:rPr lang="en-US" sz="1400" dirty="0" smtClean="0"/>
                <a:t>location</a:t>
              </a:r>
              <a:endParaRPr lang="en-US" sz="1400" dirty="0"/>
            </a:p>
          </p:txBody>
        </p:sp>
        <p:cxnSp>
          <p:nvCxnSpPr>
            <p:cNvPr id="19" name="Straight Arrow Connector 18"/>
            <p:cNvCxnSpPr/>
            <p:nvPr/>
          </p:nvCxnSpPr>
          <p:spPr bwMode="auto">
            <a:xfrm flipH="1">
              <a:off x="4225644" y="3459135"/>
              <a:ext cx="2304256"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grpSp>
        <p:nvGrpSpPr>
          <p:cNvPr id="22" name="Group 21"/>
          <p:cNvGrpSpPr/>
          <p:nvPr/>
        </p:nvGrpSpPr>
        <p:grpSpPr>
          <a:xfrm>
            <a:off x="3635896" y="3717033"/>
            <a:ext cx="5472608" cy="877350"/>
            <a:chOff x="3685076" y="2702181"/>
            <a:chExt cx="5328592" cy="778947"/>
          </a:xfrm>
        </p:grpSpPr>
        <p:sp>
          <p:nvSpPr>
            <p:cNvPr id="23" name="TextBox 22"/>
            <p:cNvSpPr txBox="1"/>
            <p:nvPr/>
          </p:nvSpPr>
          <p:spPr>
            <a:xfrm>
              <a:off x="6763164" y="2957908"/>
              <a:ext cx="2250504" cy="523220"/>
            </a:xfrm>
            <a:prstGeom prst="rect">
              <a:avLst/>
            </a:prstGeom>
            <a:solidFill>
              <a:srgbClr val="FFFF00"/>
            </a:solidFill>
            <a:ln>
              <a:solidFill>
                <a:srgbClr val="FF0000"/>
              </a:solidFill>
            </a:ln>
          </p:spPr>
          <p:txBody>
            <a:bodyPr wrap="square" rtlCol="0">
              <a:spAutoFit/>
            </a:bodyPr>
            <a:lstStyle/>
            <a:p>
              <a:r>
                <a:rPr lang="en-US" sz="1400" b="1" dirty="0" err="1">
                  <a:latin typeface="CourierStd"/>
                </a:rPr>
                <a:t>String.valueOf</a:t>
              </a:r>
              <a:r>
                <a:rPr lang="en-US" sz="1400" dirty="0">
                  <a:latin typeface="CourierStd"/>
                </a:rPr>
                <a:t> </a:t>
              </a:r>
              <a:r>
                <a:rPr lang="en-US" sz="1400" dirty="0">
                  <a:latin typeface="StoneSerifStd-Medium"/>
                </a:rPr>
                <a:t>method to convert </a:t>
              </a:r>
              <a:r>
                <a:rPr lang="en-US" sz="1400" dirty="0" smtClean="0">
                  <a:latin typeface="StoneSerifStd-Medium"/>
                </a:rPr>
                <a:t>values </a:t>
              </a:r>
              <a:r>
                <a:rPr lang="en-US" sz="1400" dirty="0">
                  <a:latin typeface="StoneSerifStd-Medium"/>
                </a:rPr>
                <a:t>into </a:t>
              </a:r>
              <a:r>
                <a:rPr lang="en-US" sz="1400" dirty="0" smtClean="0">
                  <a:latin typeface="StoneSerifStd-Medium"/>
                </a:rPr>
                <a:t>strings</a:t>
              </a:r>
              <a:endParaRPr lang="en-US" sz="1400" dirty="0"/>
            </a:p>
          </p:txBody>
        </p:sp>
        <p:cxnSp>
          <p:nvCxnSpPr>
            <p:cNvPr id="24" name="Straight Arrow Connector 23"/>
            <p:cNvCxnSpPr/>
            <p:nvPr/>
          </p:nvCxnSpPr>
          <p:spPr bwMode="auto">
            <a:xfrm flipH="1" flipV="1">
              <a:off x="3685076" y="2702181"/>
              <a:ext cx="3078088" cy="32490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grpSp>
        <p:nvGrpSpPr>
          <p:cNvPr id="28" name="Group 27"/>
          <p:cNvGrpSpPr/>
          <p:nvPr/>
        </p:nvGrpSpPr>
        <p:grpSpPr>
          <a:xfrm>
            <a:off x="3635896" y="4653136"/>
            <a:ext cx="5491634" cy="1169551"/>
            <a:chOff x="3522035" y="2910628"/>
            <a:chExt cx="5491634" cy="1169551"/>
          </a:xfrm>
        </p:grpSpPr>
        <p:sp>
          <p:nvSpPr>
            <p:cNvPr id="29" name="TextBox 28"/>
            <p:cNvSpPr txBox="1"/>
            <p:nvPr/>
          </p:nvSpPr>
          <p:spPr>
            <a:xfrm>
              <a:off x="5034203" y="2910628"/>
              <a:ext cx="3979466" cy="1169551"/>
            </a:xfrm>
            <a:prstGeom prst="rect">
              <a:avLst/>
            </a:prstGeom>
            <a:solidFill>
              <a:srgbClr val="FFFF00"/>
            </a:solidFill>
            <a:ln>
              <a:solidFill>
                <a:srgbClr val="FF0000"/>
              </a:solidFill>
            </a:ln>
          </p:spPr>
          <p:txBody>
            <a:bodyPr wrap="square" rtlCol="0">
              <a:spAutoFit/>
            </a:bodyPr>
            <a:lstStyle/>
            <a:p>
              <a:r>
                <a:rPr lang="en-US" sz="1400" b="1" dirty="0" err="1">
                  <a:latin typeface="StoneSerifStd-Medium"/>
                </a:rPr>
                <a:t>LocationManager</a:t>
              </a:r>
              <a:r>
                <a:rPr lang="en-US" sz="1400" dirty="0">
                  <a:latin typeface="StoneSerifStd-Medium"/>
                </a:rPr>
                <a:t> is sent the message </a:t>
              </a:r>
              <a:r>
                <a:rPr lang="en-US" sz="1400" b="1" dirty="0" err="1">
                  <a:latin typeface="StoneSerifStd-Medium"/>
                </a:rPr>
                <a:t>requestLocationUpdates</a:t>
              </a:r>
              <a:r>
                <a:rPr lang="en-US" sz="1400" dirty="0">
                  <a:latin typeface="StoneSerifStd-Medium"/>
                </a:rPr>
                <a:t> to begin </a:t>
              </a:r>
              <a:r>
                <a:rPr lang="en-US" sz="1400" dirty="0" smtClean="0">
                  <a:latin typeface="StoneSerifStd-Medium"/>
                </a:rPr>
                <a:t>listening for </a:t>
              </a:r>
              <a:r>
                <a:rPr lang="en-US" sz="1400" dirty="0">
                  <a:latin typeface="StoneSerifStd-Medium"/>
                </a:rPr>
                <a:t>location changes</a:t>
              </a:r>
              <a:r>
                <a:rPr lang="en-US" sz="1400" dirty="0" smtClean="0">
                  <a:latin typeface="StoneSerifStd-Medium"/>
                </a:rPr>
                <a:t>.</a:t>
              </a:r>
            </a:p>
            <a:p>
              <a:r>
                <a:rPr lang="en-US" sz="1400" dirty="0" smtClean="0">
                  <a:latin typeface="StoneSerifStd-Medium"/>
                </a:rPr>
                <a:t>Note</a:t>
              </a:r>
              <a:r>
                <a:rPr lang="en-US" sz="1400" dirty="0">
                  <a:latin typeface="StoneSerifStd-Medium"/>
                </a:rPr>
                <a:t>: The minimum time is set in milliseconds, and Minimum distance is set in meters.</a:t>
              </a:r>
            </a:p>
          </p:txBody>
        </p:sp>
        <p:cxnSp>
          <p:nvCxnSpPr>
            <p:cNvPr id="30" name="Straight Arrow Connector 29"/>
            <p:cNvCxnSpPr>
              <a:stCxn id="29" idx="1"/>
            </p:cNvCxnSpPr>
            <p:nvPr/>
          </p:nvCxnSpPr>
          <p:spPr bwMode="auto">
            <a:xfrm flipH="1">
              <a:off x="3522035" y="3495404"/>
              <a:ext cx="1512168" cy="18691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grpSp>
        <p:nvGrpSpPr>
          <p:cNvPr id="42" name="Group 41"/>
          <p:cNvGrpSpPr/>
          <p:nvPr/>
        </p:nvGrpSpPr>
        <p:grpSpPr>
          <a:xfrm>
            <a:off x="1979712" y="5877272"/>
            <a:ext cx="7147818" cy="954107"/>
            <a:chOff x="2078063" y="2892008"/>
            <a:chExt cx="6935605" cy="861997"/>
          </a:xfrm>
        </p:grpSpPr>
        <p:sp>
          <p:nvSpPr>
            <p:cNvPr id="43" name="TextBox 42"/>
            <p:cNvSpPr txBox="1"/>
            <p:nvPr/>
          </p:nvSpPr>
          <p:spPr>
            <a:xfrm>
              <a:off x="5711310" y="2892008"/>
              <a:ext cx="3302358" cy="861997"/>
            </a:xfrm>
            <a:prstGeom prst="rect">
              <a:avLst/>
            </a:prstGeom>
            <a:solidFill>
              <a:srgbClr val="FFFF00"/>
            </a:solidFill>
            <a:ln>
              <a:solidFill>
                <a:srgbClr val="FF0000"/>
              </a:solidFill>
            </a:ln>
          </p:spPr>
          <p:txBody>
            <a:bodyPr wrap="square" rtlCol="0">
              <a:spAutoFit/>
            </a:bodyPr>
            <a:lstStyle/>
            <a:p>
              <a:r>
                <a:rPr lang="en-US" sz="1400" dirty="0">
                  <a:latin typeface="StoneSerifStd-Medium"/>
                </a:rPr>
                <a:t>A Toast is displayed if there is an error. </a:t>
              </a:r>
              <a:endParaRPr lang="en-US" sz="1400" dirty="0" smtClean="0">
                <a:latin typeface="StoneSerifStd-Medium"/>
              </a:endParaRPr>
            </a:p>
            <a:p>
              <a:r>
                <a:rPr lang="en-US" sz="1400" dirty="0" smtClean="0">
                  <a:latin typeface="StoneSerifStd-Medium"/>
                </a:rPr>
                <a:t>Toast: object </a:t>
              </a:r>
              <a:r>
                <a:rPr lang="en-US" sz="1400" dirty="0">
                  <a:latin typeface="StoneSerifStd-Medium"/>
                </a:rPr>
                <a:t>that displays a short</a:t>
              </a:r>
            </a:p>
            <a:p>
              <a:r>
                <a:rPr lang="en-US" sz="1400" dirty="0">
                  <a:latin typeface="StoneSerifStd-Medium"/>
                </a:rPr>
                <a:t>message for a limited period of time on the user’s display.</a:t>
              </a:r>
            </a:p>
          </p:txBody>
        </p:sp>
        <p:cxnSp>
          <p:nvCxnSpPr>
            <p:cNvPr id="44" name="Straight Arrow Connector 43"/>
            <p:cNvCxnSpPr/>
            <p:nvPr/>
          </p:nvCxnSpPr>
          <p:spPr bwMode="auto">
            <a:xfrm flipH="1" flipV="1">
              <a:off x="2078063" y="3022121"/>
              <a:ext cx="3633247" cy="4688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126380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568952" cy="3210669"/>
          </a:xfrm>
          <a:solidFill>
            <a:schemeClr val="bg1"/>
          </a:solidFill>
        </p:spPr>
        <p:txBody>
          <a:bodyPr/>
          <a:lstStyle/>
          <a:p>
            <a:pPr algn="just" rtl="0">
              <a:spcBef>
                <a:spcPts val="0"/>
              </a:spcBef>
              <a:spcAft>
                <a:spcPts val="1200"/>
              </a:spcAft>
            </a:pPr>
            <a:r>
              <a:rPr lang="en-US" sz="2400" dirty="0"/>
              <a:t>When the user presses the button, the button gets a reference to the system’s location manager and instantiates a location listener to get the GPS coordinates and accuracy from a location object each time the sensor detects a location change. </a:t>
            </a:r>
            <a:endParaRPr lang="en-US" sz="2400" dirty="0" smtClean="0"/>
          </a:p>
          <a:p>
            <a:pPr algn="l" rtl="0">
              <a:spcBef>
                <a:spcPts val="0"/>
              </a:spcBef>
              <a:spcAft>
                <a:spcPts val="1200"/>
              </a:spcAft>
            </a:pPr>
            <a:r>
              <a:rPr lang="en-US" sz="2400" dirty="0" smtClean="0"/>
              <a:t>After </a:t>
            </a:r>
            <a:r>
              <a:rPr lang="en-US" sz="2400" dirty="0"/>
              <a:t>the changes to the </a:t>
            </a:r>
            <a:r>
              <a:rPr lang="en-US" sz="2400" dirty="0" err="1"/>
              <a:t>initGetLocationButton</a:t>
            </a:r>
            <a:r>
              <a:rPr lang="en-US" sz="2400" dirty="0"/>
              <a:t> have been made, you need to add a </a:t>
            </a:r>
            <a:r>
              <a:rPr lang="en-US" sz="2400" dirty="0" smtClean="0"/>
              <a:t>method to </a:t>
            </a:r>
            <a:r>
              <a:rPr lang="en-US" sz="2400" u="sng" dirty="0"/>
              <a:t>stop the sensors </a:t>
            </a:r>
            <a:r>
              <a:rPr lang="en-US" sz="2400" dirty="0"/>
              <a:t>if the Activity’s life cycle state changes</a:t>
            </a:r>
            <a:r>
              <a:rPr lang="en-US" sz="2400" dirty="0" smtClean="0"/>
              <a:t>. To do that:</a:t>
            </a:r>
          </a:p>
          <a:p>
            <a:pPr lvl="1" algn="l" rtl="0">
              <a:spcBef>
                <a:spcPts val="0"/>
              </a:spcBef>
              <a:spcAft>
                <a:spcPts val="1200"/>
              </a:spcAft>
            </a:pPr>
            <a:r>
              <a:rPr lang="en-US" sz="2000" dirty="0"/>
              <a:t>you need to override the Activity’s </a:t>
            </a:r>
            <a:r>
              <a:rPr lang="en-US" sz="2000" b="1" dirty="0" err="1"/>
              <a:t>onPause</a:t>
            </a:r>
            <a:r>
              <a:rPr lang="en-US" sz="2000" dirty="0"/>
              <a:t> method</a:t>
            </a:r>
            <a:r>
              <a:rPr lang="en-US" sz="2000" dirty="0" smtClean="0"/>
              <a:t>.</a:t>
            </a:r>
          </a:p>
          <a:p>
            <a:pPr lvl="1" algn="l" rtl="0">
              <a:spcBef>
                <a:spcPts val="0"/>
              </a:spcBef>
              <a:spcAft>
                <a:spcPts val="1200"/>
              </a:spcAft>
            </a:pPr>
            <a:r>
              <a:rPr lang="en-US" sz="2000" dirty="0"/>
              <a:t>Create a new method using the code in Listing 7.4.</a:t>
            </a:r>
          </a:p>
          <a:p>
            <a:pPr lvl="1" algn="l" rtl="0">
              <a:spcBef>
                <a:spcPts val="0"/>
              </a:spcBef>
              <a:spcAft>
                <a:spcPts val="1200"/>
              </a:spcAft>
            </a:pPr>
            <a:endParaRPr lang="en-US" sz="2000" dirty="0" smtClean="0"/>
          </a:p>
          <a:p>
            <a:pPr algn="l" rtl="0">
              <a:spcBef>
                <a:spcPts val="0"/>
              </a:spcBef>
              <a:spcAft>
                <a:spcPts val="1200"/>
              </a:spcAft>
            </a:pPr>
            <a:endParaRPr lang="en-US" sz="2400" dirty="0" smtClean="0"/>
          </a:p>
        </p:txBody>
      </p:sp>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a:t>
            </a:r>
            <a:endParaRPr lang="en-US" sz="2000" dirty="0">
              <a:solidFill>
                <a:srgbClr val="FF0000"/>
              </a:solidFill>
            </a:endParaRPr>
          </a:p>
        </p:txBody>
      </p:sp>
    </p:spTree>
    <p:extLst>
      <p:ext uri="{BB962C8B-B14F-4D97-AF65-F5344CB8AC3E}">
        <p14:creationId xmlns:p14="http://schemas.microsoft.com/office/powerpoint/2010/main" val="2867829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a:t>
            </a:r>
            <a:endParaRPr lang="en-US" sz="2000" dirty="0">
              <a:solidFill>
                <a:srgbClr val="FF0000"/>
              </a:solidFill>
            </a:endParaRPr>
          </a:p>
        </p:txBody>
      </p:sp>
      <p:grpSp>
        <p:nvGrpSpPr>
          <p:cNvPr id="9" name="Group 8"/>
          <p:cNvGrpSpPr/>
          <p:nvPr/>
        </p:nvGrpSpPr>
        <p:grpSpPr>
          <a:xfrm>
            <a:off x="118145" y="1340768"/>
            <a:ext cx="8928992" cy="5349497"/>
            <a:chOff x="118145" y="1340768"/>
            <a:chExt cx="8928992" cy="5349497"/>
          </a:xfrm>
        </p:grpSpPr>
        <p:pic>
          <p:nvPicPr>
            <p:cNvPr id="6" name="Picture 5"/>
            <p:cNvPicPr>
              <a:picLocks noChangeAspect="1"/>
            </p:cNvPicPr>
            <p:nvPr/>
          </p:nvPicPr>
          <p:blipFill>
            <a:blip r:embed="rId2"/>
            <a:stretch>
              <a:fillRect/>
            </a:stretch>
          </p:blipFill>
          <p:spPr>
            <a:xfrm>
              <a:off x="3347864" y="1340768"/>
              <a:ext cx="5586146" cy="2378776"/>
            </a:xfrm>
            <a:prstGeom prst="rect">
              <a:avLst/>
            </a:prstGeom>
            <a:ln>
              <a:solidFill>
                <a:srgbClr val="FF0000"/>
              </a:solidFill>
            </a:ln>
          </p:spPr>
        </p:pic>
        <p:sp>
          <p:nvSpPr>
            <p:cNvPr id="7" name="Rectangle 6"/>
            <p:cNvSpPr/>
            <p:nvPr/>
          </p:nvSpPr>
          <p:spPr>
            <a:xfrm>
              <a:off x="118145" y="3766388"/>
              <a:ext cx="8928992" cy="2923877"/>
            </a:xfrm>
            <a:prstGeom prst="rect">
              <a:avLst/>
            </a:prstGeom>
            <a:solidFill>
              <a:schemeClr val="bg1"/>
            </a:solidFill>
          </p:spPr>
          <p:txBody>
            <a:bodyPr wrap="square">
              <a:spAutoFit/>
            </a:bodyPr>
            <a:lstStyle/>
            <a:p>
              <a:pPr marL="342900" indent="-342900" algn="just">
                <a:spcAft>
                  <a:spcPts val="1800"/>
                </a:spcAft>
                <a:buFont typeface="Wingdings" panose="05000000000000000000" pitchFamily="2" charset="2"/>
                <a:buChar char="§"/>
              </a:pPr>
              <a:r>
                <a:rPr lang="en-US" sz="2200" dirty="0">
                  <a:latin typeface="StoneSerifStd-Medium"/>
                </a:rPr>
                <a:t>This code is within a try and catch block because it is possible that the activity could pause before the user presses the Get Location button.</a:t>
              </a:r>
            </a:p>
            <a:p>
              <a:pPr marL="342900" indent="-342900" algn="just">
                <a:spcAft>
                  <a:spcPts val="1800"/>
                </a:spcAft>
                <a:buFont typeface="Wingdings" panose="05000000000000000000" pitchFamily="2" charset="2"/>
                <a:buChar char="§"/>
              </a:pPr>
              <a:r>
                <a:rPr lang="en-US" sz="2200" dirty="0" smtClean="0">
                  <a:latin typeface="StoneSerifStd-Medium"/>
                </a:rPr>
                <a:t>In that case</a:t>
              </a:r>
              <a:r>
                <a:rPr lang="en-US" sz="2200" dirty="0">
                  <a:latin typeface="StoneSerifStd-Medium"/>
                </a:rPr>
                <a:t>, neither the </a:t>
              </a:r>
              <a:r>
                <a:rPr lang="en-US" sz="2200" dirty="0" err="1">
                  <a:latin typeface="CourierStd"/>
                </a:rPr>
                <a:t>locationManager</a:t>
              </a:r>
              <a:r>
                <a:rPr lang="en-US" sz="2200" dirty="0">
                  <a:latin typeface="CourierStd"/>
                </a:rPr>
                <a:t> </a:t>
              </a:r>
              <a:r>
                <a:rPr lang="en-US" sz="2200" dirty="0">
                  <a:latin typeface="StoneSerifStd-Medium"/>
                </a:rPr>
                <a:t>nor the </a:t>
              </a:r>
              <a:r>
                <a:rPr lang="en-US" sz="2200" dirty="0" err="1">
                  <a:latin typeface="CourierStd"/>
                </a:rPr>
                <a:t>gpsListener</a:t>
              </a:r>
              <a:r>
                <a:rPr lang="en-US" sz="2200" dirty="0">
                  <a:latin typeface="CourierStd"/>
                </a:rPr>
                <a:t> </a:t>
              </a:r>
              <a:r>
                <a:rPr lang="en-US" sz="2200" dirty="0">
                  <a:latin typeface="StoneSerifStd-Medium"/>
                </a:rPr>
                <a:t>variables would have values, and </a:t>
              </a:r>
              <a:r>
                <a:rPr lang="en-US" sz="2200" dirty="0" smtClean="0">
                  <a:latin typeface="StoneSerifStd-Medium"/>
                </a:rPr>
                <a:t>the code </a:t>
              </a:r>
              <a:r>
                <a:rPr lang="en-US" sz="2200" dirty="0">
                  <a:latin typeface="StoneSerifStd-Medium"/>
                </a:rPr>
                <a:t>would crash the app</a:t>
              </a:r>
              <a:r>
                <a:rPr lang="en-US" sz="2200" dirty="0" smtClean="0">
                  <a:latin typeface="StoneSerifStd-Medium"/>
                </a:rPr>
                <a:t>.</a:t>
              </a:r>
            </a:p>
            <a:p>
              <a:pPr marL="342900" indent="-342900" algn="just">
                <a:spcAft>
                  <a:spcPts val="1800"/>
                </a:spcAft>
                <a:buFont typeface="Wingdings" panose="05000000000000000000" pitchFamily="2" charset="2"/>
                <a:buChar char="§"/>
              </a:pPr>
              <a:r>
                <a:rPr lang="en-US" sz="2200" dirty="0" smtClean="0">
                  <a:latin typeface="StoneSerifStd-Medium"/>
                </a:rPr>
                <a:t>The </a:t>
              </a:r>
              <a:r>
                <a:rPr lang="en-US" sz="2200" dirty="0">
                  <a:latin typeface="StoneSerifStd-Medium"/>
                </a:rPr>
                <a:t>final code calls the </a:t>
              </a:r>
              <a:r>
                <a:rPr lang="en-US" sz="2200" dirty="0" smtClean="0">
                  <a:latin typeface="StoneSerifStd-Medium"/>
                </a:rPr>
                <a:t>overridden method </a:t>
              </a:r>
              <a:r>
                <a:rPr lang="en-US" sz="2200" dirty="0">
                  <a:latin typeface="StoneSerifStd-Medium"/>
                </a:rPr>
                <a:t>to execute the </a:t>
              </a:r>
              <a:r>
                <a:rPr lang="en-US" sz="2200" u="sng" dirty="0">
                  <a:latin typeface="StoneSerifStd-Medium"/>
                </a:rPr>
                <a:t>standard </a:t>
              </a:r>
              <a:r>
                <a:rPr lang="en-US" sz="2200" u="sng" dirty="0" err="1">
                  <a:latin typeface="CourierStd"/>
                </a:rPr>
                <a:t>onPause</a:t>
              </a:r>
              <a:r>
                <a:rPr lang="en-US" sz="2200" u="sng" dirty="0">
                  <a:latin typeface="CourierStd"/>
                </a:rPr>
                <a:t> </a:t>
              </a:r>
              <a:r>
                <a:rPr lang="en-US" sz="2200" dirty="0">
                  <a:latin typeface="StoneSerifStd-Medium"/>
                </a:rPr>
                <a:t>routine for the activity.</a:t>
              </a:r>
              <a:endParaRPr lang="en-US" sz="2200" dirty="0"/>
            </a:p>
          </p:txBody>
        </p:sp>
        <p:sp>
          <p:nvSpPr>
            <p:cNvPr id="8" name="Rectangle 7"/>
            <p:cNvSpPr/>
            <p:nvPr/>
          </p:nvSpPr>
          <p:spPr>
            <a:xfrm>
              <a:off x="169594" y="1484784"/>
              <a:ext cx="3126822" cy="2123658"/>
            </a:xfrm>
            <a:prstGeom prst="rect">
              <a:avLst/>
            </a:prstGeom>
          </p:spPr>
          <p:txBody>
            <a:bodyPr wrap="square">
              <a:spAutoFit/>
            </a:bodyPr>
            <a:lstStyle/>
            <a:p>
              <a:pPr marL="342900" indent="-342900" algn="just">
                <a:spcAft>
                  <a:spcPts val="1800"/>
                </a:spcAft>
                <a:buFont typeface="Wingdings" panose="05000000000000000000" pitchFamily="2" charset="2"/>
                <a:buChar char="§"/>
              </a:pPr>
              <a:r>
                <a:rPr lang="en-US" sz="2200" b="1" dirty="0" err="1" smtClean="0">
                  <a:latin typeface="StoneSerifStd-Medium"/>
                </a:rPr>
                <a:t>LocationManager</a:t>
              </a:r>
              <a:r>
                <a:rPr lang="en-US" sz="2200" dirty="0" smtClean="0">
                  <a:latin typeface="StoneSerifStd-Medium"/>
                </a:rPr>
                <a:t> </a:t>
              </a:r>
              <a:r>
                <a:rPr lang="en-US" sz="2200" dirty="0">
                  <a:latin typeface="StoneSerifStd-Medium"/>
                </a:rPr>
                <a:t>object is sent the message </a:t>
              </a:r>
              <a:r>
                <a:rPr lang="en-US" sz="2200" u="sng" dirty="0" err="1">
                  <a:latin typeface="StoneSerifStd-Medium"/>
                </a:rPr>
                <a:t>removeUpdates</a:t>
              </a:r>
              <a:r>
                <a:rPr lang="en-US" sz="2200" dirty="0">
                  <a:latin typeface="StoneSerifStd-Medium"/>
                </a:rPr>
                <a:t> to end listening to the </a:t>
              </a:r>
              <a:r>
                <a:rPr lang="en-US" sz="2200" b="1" dirty="0" err="1">
                  <a:latin typeface="StoneSerifStd-Medium"/>
                </a:rPr>
                <a:t>gpsListener</a:t>
              </a:r>
              <a:r>
                <a:rPr lang="en-US" sz="2200" dirty="0" smtClean="0">
                  <a:latin typeface="StoneSerifStd-Medium"/>
                </a:rPr>
                <a:t>.</a:t>
              </a:r>
              <a:endParaRPr lang="en-US" sz="2200" dirty="0">
                <a:latin typeface="StoneSerifStd-Medium"/>
              </a:endParaRPr>
            </a:p>
          </p:txBody>
        </p:sp>
      </p:grpSp>
    </p:spTree>
    <p:extLst>
      <p:ext uri="{BB962C8B-B14F-4D97-AF65-F5344CB8AC3E}">
        <p14:creationId xmlns:p14="http://schemas.microsoft.com/office/powerpoint/2010/main" val="1200478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pic>
        <p:nvPicPr>
          <p:cNvPr id="2" name="Picture 1"/>
          <p:cNvPicPr>
            <a:picLocks noChangeAspect="1"/>
          </p:cNvPicPr>
          <p:nvPr/>
        </p:nvPicPr>
        <p:blipFill>
          <a:blip r:embed="rId2"/>
          <a:stretch>
            <a:fillRect/>
          </a:stretch>
        </p:blipFill>
        <p:spPr>
          <a:xfrm>
            <a:off x="4013717" y="1265755"/>
            <a:ext cx="5094787" cy="2595293"/>
          </a:xfrm>
          <a:prstGeom prst="rect">
            <a:avLst/>
          </a:prstGeom>
        </p:spPr>
      </p:pic>
      <p:sp>
        <p:nvSpPr>
          <p:cNvPr id="4" name="Rectangle 3"/>
          <p:cNvSpPr/>
          <p:nvPr/>
        </p:nvSpPr>
        <p:spPr bwMode="auto">
          <a:xfrm>
            <a:off x="107504" y="1300848"/>
            <a:ext cx="3240360" cy="15841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dirty="0"/>
              <a:t>If you </a:t>
            </a:r>
            <a:r>
              <a:rPr lang="en-US" dirty="0" smtClean="0"/>
              <a:t>develop </a:t>
            </a:r>
            <a:r>
              <a:rPr lang="en-US" dirty="0"/>
              <a:t>an Android app with Android Studio you can send one GPS position using the </a:t>
            </a:r>
            <a:r>
              <a:rPr lang="en-US" b="1" dirty="0"/>
              <a:t>Android Device Emulator</a:t>
            </a:r>
            <a:r>
              <a:rPr lang="en-US" dirty="0"/>
              <a:t>.</a:t>
            </a: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8" name="Picture 7"/>
          <p:cNvPicPr>
            <a:picLocks noChangeAspect="1"/>
          </p:cNvPicPr>
          <p:nvPr/>
        </p:nvPicPr>
        <p:blipFill>
          <a:blip r:embed="rId3"/>
          <a:stretch>
            <a:fillRect/>
          </a:stretch>
        </p:blipFill>
        <p:spPr>
          <a:xfrm>
            <a:off x="393224" y="2984760"/>
            <a:ext cx="2306568" cy="2676488"/>
          </a:xfrm>
          <a:prstGeom prst="rect">
            <a:avLst/>
          </a:prstGeom>
        </p:spPr>
      </p:pic>
      <p:sp>
        <p:nvSpPr>
          <p:cNvPr id="10" name="Rectangle 9"/>
          <p:cNvSpPr/>
          <p:nvPr/>
        </p:nvSpPr>
        <p:spPr bwMode="auto">
          <a:xfrm>
            <a:off x="3163609" y="5301209"/>
            <a:ext cx="5976664" cy="144016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Once you have launched the app you are developing in the Android emulator, you have to launch the Android Device Emulator, insert both location points (longitude and latitude) and press the “Send” button. Then your app will receive this coordinate, simulating the Android GPS</a:t>
            </a:r>
            <a:endParaRPr kumimoji="0" lang="en-US" sz="1800" b="0" i="0" u="none" strike="noStrike" cap="none" normalizeH="0" baseline="0" dirty="0" smtClean="0">
              <a:ln>
                <a:noFill/>
              </a:ln>
              <a:solidFill>
                <a:schemeClr val="tx1"/>
              </a:solidFill>
              <a:effectLst/>
              <a:latin typeface="Arial" charset="0"/>
            </a:endParaRPr>
          </a:p>
        </p:txBody>
      </p:sp>
      <p:sp>
        <p:nvSpPr>
          <p:cNvPr id="11" name="Left Arrow 10"/>
          <p:cNvSpPr/>
          <p:nvPr/>
        </p:nvSpPr>
        <p:spPr bwMode="auto">
          <a:xfrm rot="2112197">
            <a:off x="2422982" y="4936508"/>
            <a:ext cx="792088" cy="44933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6516216" y="3861048"/>
            <a:ext cx="576064" cy="122413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3489984" y="1811282"/>
            <a:ext cx="720080" cy="3935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82097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2155" y="1770062"/>
            <a:ext cx="2609850" cy="4524375"/>
          </a:xfrm>
          <a:prstGeom prst="rect">
            <a:avLst/>
          </a:prstGeom>
        </p:spPr>
      </p:pic>
      <p:sp>
        <p:nvSpPr>
          <p:cNvPr id="3" name="Content Placeholder 2"/>
          <p:cNvSpPr>
            <a:spLocks noGrp="1"/>
          </p:cNvSpPr>
          <p:nvPr>
            <p:ph idx="1"/>
          </p:nvPr>
        </p:nvSpPr>
        <p:spPr>
          <a:xfrm>
            <a:off x="395536" y="1295400"/>
            <a:ext cx="8305800" cy="4724400"/>
          </a:xfrm>
        </p:spPr>
        <p:txBody>
          <a:bodyPr/>
          <a:lstStyle/>
          <a:p>
            <a:pPr algn="just" rtl="0"/>
            <a:endParaRPr lang="en-US" sz="2000" u="sng" dirty="0"/>
          </a:p>
        </p:txBody>
      </p:sp>
      <p:sp>
        <p:nvSpPr>
          <p:cNvPr id="6" name="Rectangle 5"/>
          <p:cNvSpPr/>
          <p:nvPr/>
        </p:nvSpPr>
        <p:spPr bwMode="auto">
          <a:xfrm>
            <a:off x="1907704" y="3045532"/>
            <a:ext cx="3816424" cy="122413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600" dirty="0"/>
              <a:t>Then you have to click on “Plugins”, insert the text “</a:t>
            </a:r>
            <a:r>
              <a:rPr lang="en-US" sz="1600" dirty="0" err="1"/>
              <a:t>gps</a:t>
            </a:r>
            <a:r>
              <a:rPr lang="en-US" sz="1600" dirty="0"/>
              <a:t> emulator” in the search box and click on the “Browse” link.</a:t>
            </a:r>
            <a:endParaRPr kumimoji="0" lang="en-US" sz="1600" b="0" i="0" u="none" strike="noStrike" cap="none" normalizeH="0" baseline="0" dirty="0" smtClean="0">
              <a:ln>
                <a:noFill/>
              </a:ln>
              <a:solidFill>
                <a:schemeClr val="tx1"/>
              </a:solidFill>
              <a:effectLst/>
            </a:endParaRPr>
          </a:p>
        </p:txBody>
      </p:sp>
      <p:pic>
        <p:nvPicPr>
          <p:cNvPr id="8" name="Picture 7"/>
          <p:cNvPicPr>
            <a:picLocks noChangeAspect="1"/>
          </p:cNvPicPr>
          <p:nvPr/>
        </p:nvPicPr>
        <p:blipFill>
          <a:blip r:embed="rId3"/>
          <a:stretch>
            <a:fillRect/>
          </a:stretch>
        </p:blipFill>
        <p:spPr>
          <a:xfrm>
            <a:off x="1746162" y="4445669"/>
            <a:ext cx="4467225" cy="2143125"/>
          </a:xfrm>
          <a:prstGeom prst="rect">
            <a:avLst/>
          </a:prstGeom>
        </p:spPr>
      </p:pic>
      <p:sp>
        <p:nvSpPr>
          <p:cNvPr id="9" name="Curved Right Arrow 8"/>
          <p:cNvSpPr/>
          <p:nvPr/>
        </p:nvSpPr>
        <p:spPr bwMode="auto">
          <a:xfrm>
            <a:off x="641821" y="3789040"/>
            <a:ext cx="1141499" cy="18002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Left Arrow 9"/>
          <p:cNvSpPr/>
          <p:nvPr/>
        </p:nvSpPr>
        <p:spPr bwMode="auto">
          <a:xfrm rot="20698883">
            <a:off x="5769106" y="3477646"/>
            <a:ext cx="648072" cy="35990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95536" y="1274063"/>
            <a:ext cx="4320480" cy="15886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Arial" panose="020B0604020202020204" pitchFamily="34" charset="0"/>
              <a:buChar char="•"/>
            </a:pPr>
            <a:r>
              <a:rPr lang="en-US" sz="1400" dirty="0"/>
              <a:t>But if you want to simulate a route made with your device, with a lot of coordinates, you have to install one plugin, in particular the “Mock Location Plugin” for Android Studio.</a:t>
            </a:r>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First</a:t>
            </a:r>
            <a:r>
              <a:rPr lang="en-US" sz="1400" dirty="0"/>
              <a:t>, you have to install the plugin in Android Studio</a:t>
            </a:r>
            <a:r>
              <a:rPr lang="en-US" sz="1400" dirty="0" smtClean="0"/>
              <a:t>. You </a:t>
            </a:r>
            <a:r>
              <a:rPr lang="en-US" sz="1400" dirty="0"/>
              <a:t>have to go to “Settings…”</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smtClean="0">
              <a:ln>
                <a:noFill/>
              </a:ln>
              <a:solidFill>
                <a:schemeClr val="tx1"/>
              </a:solidFill>
              <a:effectLst/>
            </a:endParaRPr>
          </a:p>
        </p:txBody>
      </p:sp>
      <p:sp>
        <p:nvSpPr>
          <p:cNvPr id="12" name="Right Arrow 11"/>
          <p:cNvSpPr/>
          <p:nvPr/>
        </p:nvSpPr>
        <p:spPr bwMode="auto">
          <a:xfrm rot="1439118">
            <a:off x="4699947" y="1859750"/>
            <a:ext cx="1678142" cy="4236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spTree>
    <p:extLst>
      <p:ext uri="{BB962C8B-B14F-4D97-AF65-F5344CB8AC3E}">
        <p14:creationId xmlns:p14="http://schemas.microsoft.com/office/powerpoint/2010/main" val="391467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smtClean="0"/>
              <a:t>Location Sensors, Maps, and Fragments</a:t>
            </a:r>
          </a:p>
          <a:p>
            <a:pPr algn="l" rtl="0">
              <a:lnSpc>
                <a:spcPct val="150000"/>
              </a:lnSpc>
            </a:pPr>
            <a:r>
              <a:rPr lang="en-US" dirty="0" smtClean="0"/>
              <a:t>Setting Up your Maps</a:t>
            </a:r>
            <a:endParaRPr lang="en-US" dirty="0"/>
          </a:p>
          <a:p>
            <a:pPr algn="l" rtl="0">
              <a:lnSpc>
                <a:spcPct val="150000"/>
              </a:lnSpc>
            </a:pPr>
            <a:r>
              <a:rPr lang="en-US" dirty="0" smtClean="0"/>
              <a:t>Finding Your Location</a:t>
            </a:r>
          </a:p>
          <a:p>
            <a:pPr algn="l" rtl="0">
              <a:lnSpc>
                <a:spcPct val="150000"/>
              </a:lnSpc>
            </a:pPr>
            <a:r>
              <a:rPr lang="en-US" dirty="0" smtClean="0"/>
              <a:t>Displaying your Contacts’ Locations</a:t>
            </a:r>
            <a:endParaRPr lang="en-US" dirty="0"/>
          </a:p>
        </p:txBody>
      </p:sp>
    </p:spTree>
    <p:extLst>
      <p:ext uri="{BB962C8B-B14F-4D97-AF65-F5344CB8AC3E}">
        <p14:creationId xmlns:p14="http://schemas.microsoft.com/office/powerpoint/2010/main" val="26458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7504" y="1556792"/>
            <a:ext cx="3240360" cy="122413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Then you have to click on the “</a:t>
            </a:r>
            <a:r>
              <a:rPr lang="en-US" dirty="0" err="1"/>
              <a:t>Gps</a:t>
            </a:r>
            <a:r>
              <a:rPr lang="en-US" dirty="0"/>
              <a:t> Emulator” plugin and click on the “Install plugin” button.</a:t>
            </a:r>
            <a:endParaRPr kumimoji="0" lang="en-US" sz="1800" b="0" i="0" u="none" strike="noStrike" cap="none" normalizeH="0" baseline="0" dirty="0" smtClean="0">
              <a:ln>
                <a:noFill/>
              </a:ln>
              <a:solidFill>
                <a:schemeClr val="tx1"/>
              </a:solidFill>
              <a:effectLst/>
              <a:latin typeface="Arial" charset="0"/>
            </a:endParaRPr>
          </a:p>
        </p:txBody>
      </p:sp>
      <p:pic>
        <p:nvPicPr>
          <p:cNvPr id="8" name="Content Placeholder 2"/>
          <p:cNvPicPr>
            <a:picLocks noGrp="1" noChangeAspect="1"/>
          </p:cNvPicPr>
          <p:nvPr>
            <p:ph idx="1"/>
          </p:nvPr>
        </p:nvPicPr>
        <p:blipFill>
          <a:blip r:embed="rId2"/>
          <a:stretch>
            <a:fillRect/>
          </a:stretch>
        </p:blipFill>
        <p:spPr>
          <a:xfrm>
            <a:off x="4067944" y="1196752"/>
            <a:ext cx="4968552" cy="4156159"/>
          </a:xfrm>
          <a:prstGeom prst="rect">
            <a:avLst/>
          </a:prstGeom>
        </p:spPr>
      </p:pic>
      <p:sp>
        <p:nvSpPr>
          <p:cNvPr id="9" name="Right Arrow 8"/>
          <p:cNvSpPr/>
          <p:nvPr/>
        </p:nvSpPr>
        <p:spPr bwMode="auto">
          <a:xfrm>
            <a:off x="3419872" y="1772816"/>
            <a:ext cx="576064" cy="360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504" y="2924944"/>
            <a:ext cx="3240360" cy="9361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dirty="0"/>
              <a:t>You have to confirm the download and installation process.</a:t>
            </a:r>
            <a:endParaRPr kumimoji="0" lang="en-US" b="0" i="0" u="none" strike="noStrike" cap="none" normalizeH="0" baseline="0" dirty="0" smtClean="0">
              <a:ln>
                <a:noFill/>
              </a:ln>
              <a:solidFill>
                <a:schemeClr val="tx1"/>
              </a:solidFill>
              <a:effectLst/>
            </a:endParaRPr>
          </a:p>
        </p:txBody>
      </p:sp>
      <p:pic>
        <p:nvPicPr>
          <p:cNvPr id="5122" name="Picture 2" descr="Android-Studio-Mock-Location-Plugin-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 y="4509120"/>
            <a:ext cx="3698349" cy="1209578"/>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bwMode="auto">
          <a:xfrm>
            <a:off x="1475656" y="3861048"/>
            <a:ext cx="576064"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07504" y="5949280"/>
            <a:ext cx="8784976" cy="79208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And then you have to restart the “Android Studio” clicking on the “Restart Android Studio” button.</a:t>
            </a:r>
            <a:endParaRPr kumimoji="0" lang="en-US" sz="1800" b="0" i="0" u="none" strike="noStrike" cap="none" normalizeH="0" baseline="0" dirty="0" smtClean="0">
              <a:ln>
                <a:noFill/>
              </a:ln>
              <a:solidFill>
                <a:schemeClr val="tx1"/>
              </a:solidFill>
              <a:effectLst/>
              <a:latin typeface="Arial" charset="0"/>
            </a:endParaRPr>
          </a:p>
        </p:txBody>
      </p:sp>
      <p:sp>
        <p:nvSpPr>
          <p:cNvPr id="13" name="Left Arrow 12"/>
          <p:cNvSpPr/>
          <p:nvPr/>
        </p:nvSpPr>
        <p:spPr bwMode="auto">
          <a:xfrm>
            <a:off x="3455876" y="2945332"/>
            <a:ext cx="504056" cy="43204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spTree>
    <p:extLst>
      <p:ext uri="{BB962C8B-B14F-4D97-AF65-F5344CB8AC3E}">
        <p14:creationId xmlns:p14="http://schemas.microsoft.com/office/powerpoint/2010/main" val="817597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268760"/>
            <a:ext cx="5328592" cy="4463643"/>
          </a:xfrm>
          <a:prstGeom prst="rect">
            <a:avLst/>
          </a:prstGeom>
        </p:spPr>
      </p:pic>
      <p:sp>
        <p:nvSpPr>
          <p:cNvPr id="5" name="Rectangle 4"/>
          <p:cNvSpPr/>
          <p:nvPr/>
        </p:nvSpPr>
        <p:spPr bwMode="auto">
          <a:xfrm>
            <a:off x="5724128" y="1268760"/>
            <a:ext cx="3240360" cy="86409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You have to confirm the restart </a:t>
            </a:r>
            <a:r>
              <a:rPr lang="en-US" dirty="0" smtClean="0"/>
              <a:t>by clicking </a:t>
            </a:r>
            <a:r>
              <a:rPr lang="en-US" dirty="0"/>
              <a:t>on the “Restart” button.</a:t>
            </a:r>
            <a:endParaRPr kumimoji="0" lang="en-US" sz="1800" b="0" i="0" u="none" strike="noStrike" cap="none" normalizeH="0" baseline="0" dirty="0" smtClean="0">
              <a:ln>
                <a:noFill/>
              </a:ln>
              <a:solidFill>
                <a:schemeClr val="tx1"/>
              </a:solidFill>
              <a:effectLst/>
              <a:latin typeface="Arial" charset="0"/>
            </a:endParaRPr>
          </a:p>
        </p:txBody>
      </p:sp>
      <p:pic>
        <p:nvPicPr>
          <p:cNvPr id="6" name="Picture 5"/>
          <p:cNvPicPr>
            <a:picLocks noChangeAspect="1"/>
          </p:cNvPicPr>
          <p:nvPr/>
        </p:nvPicPr>
        <p:blipFill>
          <a:blip r:embed="rId3"/>
          <a:stretch>
            <a:fillRect/>
          </a:stretch>
        </p:blipFill>
        <p:spPr>
          <a:xfrm>
            <a:off x="5724128" y="2852936"/>
            <a:ext cx="3207324" cy="1161708"/>
          </a:xfrm>
          <a:prstGeom prst="rect">
            <a:avLst/>
          </a:prstGeom>
        </p:spPr>
      </p:pic>
      <p:sp>
        <p:nvSpPr>
          <p:cNvPr id="7" name="Down Arrow 6"/>
          <p:cNvSpPr/>
          <p:nvPr/>
        </p:nvSpPr>
        <p:spPr bwMode="auto">
          <a:xfrm>
            <a:off x="6984268" y="2255901"/>
            <a:ext cx="468052" cy="5760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776650" y="4153408"/>
            <a:ext cx="3207324" cy="86409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Now you have the plugin installed in the Android Studio.</a:t>
            </a: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5724128" y="5661248"/>
            <a:ext cx="3312368" cy="11967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Once you have launched the app you are developing in the Android emulator, you have to launch the “</a:t>
            </a:r>
            <a:r>
              <a:rPr lang="en-US" dirty="0" err="1"/>
              <a:t>Gps</a:t>
            </a:r>
            <a:r>
              <a:rPr lang="en-US" dirty="0"/>
              <a:t> Emulator”.</a:t>
            </a:r>
            <a:endParaRPr kumimoji="0" lang="en-US" sz="1800" b="0" i="0" u="none" strike="noStrike" cap="none" normalizeH="0" baseline="0" dirty="0" smtClean="0">
              <a:ln>
                <a:noFill/>
              </a:ln>
              <a:solidFill>
                <a:schemeClr val="tx1"/>
              </a:solidFill>
              <a:effectLst/>
              <a:latin typeface="Arial" charset="0"/>
            </a:endParaRPr>
          </a:p>
        </p:txBody>
      </p:sp>
      <p:sp>
        <p:nvSpPr>
          <p:cNvPr id="11" name="Down Arrow 10"/>
          <p:cNvSpPr/>
          <p:nvPr/>
        </p:nvSpPr>
        <p:spPr bwMode="auto">
          <a:xfrm>
            <a:off x="7106674" y="5055138"/>
            <a:ext cx="489662" cy="5760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spTree>
    <p:extLst>
      <p:ext uri="{BB962C8B-B14F-4D97-AF65-F5344CB8AC3E}">
        <p14:creationId xmlns:p14="http://schemas.microsoft.com/office/powerpoint/2010/main" val="3686366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340768"/>
            <a:ext cx="4791075" cy="3533775"/>
          </a:xfrm>
          <a:prstGeom prst="rect">
            <a:avLst/>
          </a:prstGeom>
        </p:spPr>
      </p:pic>
      <p:sp>
        <p:nvSpPr>
          <p:cNvPr id="5" name="Right Arrow 4"/>
          <p:cNvSpPr/>
          <p:nvPr/>
        </p:nvSpPr>
        <p:spPr bwMode="auto">
          <a:xfrm>
            <a:off x="4926169" y="1396975"/>
            <a:ext cx="720080" cy="43204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724128" y="1340768"/>
            <a:ext cx="3024336" cy="43204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Then you have to configure:</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5029152" y="2205236"/>
            <a:ext cx="3863328" cy="20158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Arial" panose="020B0604020202020204" pitchFamily="34" charset="0"/>
              <a:buChar char="•"/>
            </a:pPr>
            <a:r>
              <a:rPr lang="en-US" sz="1600" dirty="0"/>
              <a:t>The “Start Location” (latitude and longitude).</a:t>
            </a:r>
          </a:p>
          <a:p>
            <a:pPr marL="285750" indent="-285750" algn="just">
              <a:buFont typeface="Arial" panose="020B0604020202020204" pitchFamily="34" charset="0"/>
              <a:buChar char="•"/>
            </a:pPr>
            <a:r>
              <a:rPr lang="en-US" sz="1600" dirty="0"/>
              <a:t>The “End Location” (latitude and longitude).</a:t>
            </a:r>
          </a:p>
          <a:p>
            <a:pPr marL="285750" indent="-285750" algn="just">
              <a:buFont typeface="Arial" panose="020B0604020202020204" pitchFamily="34" charset="0"/>
              <a:buChar char="•"/>
            </a:pPr>
            <a:r>
              <a:rPr lang="en-US" sz="1600" dirty="0"/>
              <a:t>The “Steps”: the number of emulated coordinates that the plugin will send to your app.</a:t>
            </a:r>
          </a:p>
          <a:p>
            <a:pPr marL="285750" indent="-285750" algn="just">
              <a:buFont typeface="Arial" panose="020B0604020202020204" pitchFamily="34" charset="0"/>
              <a:buChar char="•"/>
            </a:pPr>
            <a:r>
              <a:rPr lang="en-US" sz="1600" dirty="0"/>
              <a:t>The “Time Between Steps”.</a:t>
            </a:r>
          </a:p>
          <a:p>
            <a:pPr marL="285750" marR="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smtClean="0">
              <a:ln>
                <a:noFill/>
              </a:ln>
              <a:solidFill>
                <a:schemeClr val="tx1"/>
              </a:solidFill>
              <a:effectLst/>
            </a:endParaRPr>
          </a:p>
        </p:txBody>
      </p:sp>
      <p:sp>
        <p:nvSpPr>
          <p:cNvPr id="8" name="Down Arrow 7"/>
          <p:cNvSpPr/>
          <p:nvPr/>
        </p:nvSpPr>
        <p:spPr bwMode="auto">
          <a:xfrm>
            <a:off x="6780796" y="1829024"/>
            <a:ext cx="360040" cy="3200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029152" y="4725144"/>
            <a:ext cx="4007344" cy="9361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dirty="0"/>
              <a:t>And you have to </a:t>
            </a:r>
            <a:r>
              <a:rPr lang="en-US" dirty="0" smtClean="0"/>
              <a:t>click </a:t>
            </a:r>
            <a:r>
              <a:rPr lang="en-US" dirty="0"/>
              <a:t>in the “Start GPS Emulation” button to start </a:t>
            </a:r>
            <a:r>
              <a:rPr lang="en-US" dirty="0" smtClean="0"/>
              <a:t>sending </a:t>
            </a:r>
            <a:r>
              <a:rPr lang="en-US" dirty="0"/>
              <a:t>the emulated coordinates.</a:t>
            </a:r>
          </a:p>
          <a:p>
            <a:pPr algn="just"/>
            <a:r>
              <a:rPr lang="en-US" dirty="0"/>
              <a:t/>
            </a:r>
            <a:br>
              <a:rPr lang="en-US" dirty="0"/>
            </a:br>
            <a:endParaRPr kumimoji="0" lang="en-US" sz="1800" b="0" i="0" u="none" strike="noStrike" cap="none" normalizeH="0" baseline="0" dirty="0" smtClean="0">
              <a:ln>
                <a:noFill/>
              </a:ln>
              <a:solidFill>
                <a:schemeClr val="tx1"/>
              </a:solidFill>
              <a:effectLst/>
              <a:latin typeface="Arial" charset="0"/>
            </a:endParaRPr>
          </a:p>
        </p:txBody>
      </p:sp>
      <p:sp>
        <p:nvSpPr>
          <p:cNvPr id="11" name="Down Arrow 10"/>
          <p:cNvSpPr/>
          <p:nvPr/>
        </p:nvSpPr>
        <p:spPr bwMode="auto">
          <a:xfrm>
            <a:off x="6780796" y="4260900"/>
            <a:ext cx="360040" cy="46424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spTree>
    <p:extLst>
      <p:ext uri="{BB962C8B-B14F-4D97-AF65-F5344CB8AC3E}">
        <p14:creationId xmlns:p14="http://schemas.microsoft.com/office/powerpoint/2010/main" val="325573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484784"/>
            <a:ext cx="4176464" cy="2894901"/>
          </a:xfrm>
          <a:prstGeom prst="rect">
            <a:avLst/>
          </a:prstGeom>
        </p:spPr>
      </p:pic>
      <p:pic>
        <p:nvPicPr>
          <p:cNvPr id="5" name="Picture 4"/>
          <p:cNvPicPr>
            <a:picLocks noChangeAspect="1"/>
          </p:cNvPicPr>
          <p:nvPr/>
        </p:nvPicPr>
        <p:blipFill>
          <a:blip r:embed="rId3"/>
          <a:stretch>
            <a:fillRect/>
          </a:stretch>
        </p:blipFill>
        <p:spPr>
          <a:xfrm>
            <a:off x="4644008" y="3501007"/>
            <a:ext cx="4499992" cy="3128901"/>
          </a:xfrm>
          <a:prstGeom prst="rect">
            <a:avLst/>
          </a:prstGeom>
        </p:spPr>
      </p:pic>
      <p:sp>
        <p:nvSpPr>
          <p:cNvPr id="8" name="Bent Arrow 7"/>
          <p:cNvSpPr/>
          <p:nvPr/>
        </p:nvSpPr>
        <p:spPr bwMode="auto">
          <a:xfrm rot="5400000">
            <a:off x="4645016" y="2205872"/>
            <a:ext cx="934088" cy="1368152"/>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GPS Sensor –Setting Up Emulator</a:t>
            </a:r>
            <a:endParaRPr lang="en-US" sz="2000" dirty="0">
              <a:solidFill>
                <a:srgbClr val="FF0000"/>
              </a:solidFill>
            </a:endParaRPr>
          </a:p>
        </p:txBody>
      </p:sp>
    </p:spTree>
    <p:extLst>
      <p:ext uri="{BB962C8B-B14F-4D97-AF65-F5344CB8AC3E}">
        <p14:creationId xmlns:p14="http://schemas.microsoft.com/office/powerpoint/2010/main" val="1460816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altLang="zh-TW" dirty="0"/>
              <a:t>A sensor network that can provide access to information anytime, anywhere by </a:t>
            </a:r>
            <a:r>
              <a:rPr lang="en-US" altLang="zh-TW" dirty="0">
                <a:solidFill>
                  <a:srgbClr val="FF0000"/>
                </a:solidFill>
              </a:rPr>
              <a:t>collecting</a:t>
            </a:r>
            <a:r>
              <a:rPr lang="en-US" altLang="zh-TW" dirty="0"/>
              <a:t>, </a:t>
            </a:r>
            <a:r>
              <a:rPr lang="en-US" altLang="zh-TW" dirty="0">
                <a:solidFill>
                  <a:srgbClr val="FF0000"/>
                </a:solidFill>
              </a:rPr>
              <a:t>processing</a:t>
            </a:r>
            <a:r>
              <a:rPr lang="en-US" altLang="zh-TW" dirty="0"/>
              <a:t>, </a:t>
            </a:r>
            <a:r>
              <a:rPr lang="en-US" altLang="zh-TW" dirty="0">
                <a:solidFill>
                  <a:srgbClr val="FF0000"/>
                </a:solidFill>
              </a:rPr>
              <a:t>analyzing</a:t>
            </a:r>
            <a:r>
              <a:rPr lang="en-US" altLang="zh-TW" dirty="0"/>
              <a:t> and </a:t>
            </a:r>
            <a:r>
              <a:rPr lang="en-US" altLang="zh-TW" dirty="0">
                <a:solidFill>
                  <a:srgbClr val="FF0000"/>
                </a:solidFill>
              </a:rPr>
              <a:t>disseminating</a:t>
            </a:r>
            <a:r>
              <a:rPr lang="en-US" altLang="zh-TW" dirty="0"/>
              <a:t> data. </a:t>
            </a:r>
            <a:endParaRPr lang="en-US" altLang="zh-TW" dirty="0" smtClean="0"/>
          </a:p>
          <a:p>
            <a:pPr marL="0" indent="0" algn="l">
              <a:buNone/>
            </a:pPr>
            <a:endParaRPr lang="en-US" altLang="zh-TW" dirty="0"/>
          </a:p>
          <a:p>
            <a:endParaRPr lang="en-US" dirty="0"/>
          </a:p>
        </p:txBody>
      </p:sp>
      <p:sp>
        <p:nvSpPr>
          <p:cNvPr id="5" name="Title 1"/>
          <p:cNvSpPr>
            <a:spLocks noGrp="1"/>
          </p:cNvSpPr>
          <p:nvPr>
            <p:ph type="title"/>
          </p:nvPr>
        </p:nvSpPr>
        <p:spPr>
          <a:xfrm>
            <a:off x="1122306" y="476672"/>
            <a:ext cx="7543800" cy="563563"/>
          </a:xfrm>
        </p:spPr>
        <p:txBody>
          <a:bodyPr/>
          <a:lstStyle/>
          <a:p>
            <a:r>
              <a:rPr lang="en-US" dirty="0"/>
              <a:t>Finding Your </a:t>
            </a:r>
            <a:r>
              <a:rPr lang="en-US" dirty="0" smtClean="0"/>
              <a:t>Location </a:t>
            </a:r>
            <a:r>
              <a:rPr lang="en-US" dirty="0" smtClean="0"/>
              <a:t/>
            </a:r>
            <a:br>
              <a:rPr lang="en-US" dirty="0" smtClean="0"/>
            </a:br>
            <a:r>
              <a:rPr lang="en-US" sz="2000" dirty="0" smtClean="0">
                <a:solidFill>
                  <a:srgbClr val="FF0000"/>
                </a:solidFill>
              </a:rPr>
              <a:t>Get </a:t>
            </a:r>
            <a:r>
              <a:rPr lang="en-US" sz="2000" dirty="0" smtClean="0">
                <a:solidFill>
                  <a:srgbClr val="FF0000"/>
                </a:solidFill>
              </a:rPr>
              <a:t>Coordinates from Network Sensor</a:t>
            </a:r>
            <a:endParaRPr lang="en-US" sz="2000" dirty="0">
              <a:solidFill>
                <a:srgbClr val="FF0000"/>
              </a:solidFill>
            </a:endParaRPr>
          </a:p>
        </p:txBody>
      </p:sp>
      <p:sp>
        <p:nvSpPr>
          <p:cNvPr id="2" name="Rectangle 1"/>
          <p:cNvSpPr>
            <a:spLocks noChangeArrowheads="1"/>
          </p:cNvSpPr>
          <p:nvPr/>
        </p:nvSpPr>
        <p:spPr bwMode="auto">
          <a:xfrm>
            <a:off x="381000" y="2852936"/>
            <a:ext cx="8280919"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Verdana" panose="020B0604030504040204" pitchFamily="34" charset="0"/>
              </a:rPr>
              <a:t>Add the following declaration after the </a:t>
            </a:r>
            <a:r>
              <a:rPr kumimoji="0" lang="en-US" sz="28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gpsListener</a:t>
            </a:r>
            <a:r>
              <a:rPr kumimoji="0" lang="en-US" sz="2800" b="0" i="0" u="none" strike="noStrike" cap="none" normalizeH="0" baseline="0" dirty="0" smtClean="0">
                <a:ln>
                  <a:noFill/>
                </a:ln>
                <a:solidFill>
                  <a:srgbClr val="000000"/>
                </a:solidFill>
                <a:effectLst/>
                <a:latin typeface="Verdana" panose="020B0604030504040204" pitchFamily="34" charset="0"/>
              </a:rPr>
              <a:t> declaration:</a:t>
            </a:r>
            <a:r>
              <a:rPr kumimoji="0" lang="en-US" sz="1400" b="0" i="0" u="none" strike="noStrike" cap="none" normalizeH="0" baseline="0" dirty="0" smtClean="0">
                <a:ln>
                  <a:noFill/>
                </a:ln>
                <a:solidFill>
                  <a:schemeClr val="tx1"/>
                </a:solidFill>
                <a:effectLst/>
              </a:rPr>
              <a:t> </a:t>
            </a: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356119" y="3807043"/>
            <a:ext cx="7848872" cy="523220"/>
          </a:xfrm>
          <a:prstGeom prst="rect">
            <a:avLst/>
          </a:prstGeom>
        </p:spPr>
        <p:txBody>
          <a:bodyPr wrap="square">
            <a:spAutoFit/>
          </a:bodyPr>
          <a:lstStyle/>
          <a:p>
            <a:r>
              <a:rPr lang="en-US" sz="2800" dirty="0" err="1">
                <a:solidFill>
                  <a:srgbClr val="000000"/>
                </a:solidFill>
                <a:latin typeface="Courier New" panose="02070309020205020404" pitchFamily="49" charset="0"/>
              </a:rPr>
              <a:t>LocationListener</a:t>
            </a:r>
            <a:r>
              <a:rPr lang="en-US" sz="2800" dirty="0">
                <a:solidFill>
                  <a:srgbClr val="000000"/>
                </a:solidFill>
                <a:latin typeface="Courier New" panose="02070309020205020404" pitchFamily="49" charset="0"/>
              </a:rPr>
              <a:t> </a:t>
            </a:r>
            <a:r>
              <a:rPr lang="en-US" sz="2800" dirty="0" err="1">
                <a:solidFill>
                  <a:srgbClr val="4053A4"/>
                </a:solidFill>
                <a:latin typeface="Courier New" panose="02070309020205020404" pitchFamily="49" charset="0"/>
              </a:rPr>
              <a:t>networkListener</a:t>
            </a:r>
            <a:r>
              <a:rPr lang="en-US" sz="2800" dirty="0">
                <a:solidFill>
                  <a:srgbClr val="000000"/>
                </a:solidFill>
                <a:latin typeface="Courier New" panose="02070309020205020404" pitchFamily="49" charset="0"/>
              </a:rPr>
              <a:t>;</a:t>
            </a:r>
            <a:endParaRPr lang="en-US" sz="2800" dirty="0"/>
          </a:p>
        </p:txBody>
      </p:sp>
      <p:sp>
        <p:nvSpPr>
          <p:cNvPr id="6" name="Rectangle 5"/>
          <p:cNvSpPr/>
          <p:nvPr/>
        </p:nvSpPr>
        <p:spPr>
          <a:xfrm>
            <a:off x="381001" y="4348916"/>
            <a:ext cx="7823990" cy="2246769"/>
          </a:xfrm>
          <a:prstGeom prst="rect">
            <a:avLst/>
          </a:prstGeom>
        </p:spPr>
        <p:txBody>
          <a:bodyPr wrap="square">
            <a:spAutoFit/>
          </a:bodyPr>
          <a:lstStyle/>
          <a:p>
            <a:r>
              <a:rPr lang="en-US" sz="2800" dirty="0"/>
              <a:t>Copy the code that begins with </a:t>
            </a:r>
            <a:r>
              <a:rPr lang="en-US" sz="2800" dirty="0" err="1"/>
              <a:t>gpsListener</a:t>
            </a:r>
            <a:r>
              <a:rPr lang="en-US" sz="2800" dirty="0"/>
              <a:t> = and ends just before the </a:t>
            </a:r>
            <a:r>
              <a:rPr lang="en-US" sz="2800" dirty="0" err="1"/>
              <a:t>locationManager.requestLocationUpdates</a:t>
            </a:r>
            <a:r>
              <a:rPr lang="en-US" sz="2800" dirty="0"/>
              <a:t> line, and paste it back into the method just before the </a:t>
            </a:r>
            <a:r>
              <a:rPr lang="en-US" sz="2800" dirty="0" err="1"/>
              <a:t>locationManager.requestLocationUpdates</a:t>
            </a:r>
            <a:r>
              <a:rPr lang="en-US" sz="2800" dirty="0"/>
              <a:t> line.</a:t>
            </a:r>
          </a:p>
        </p:txBody>
      </p:sp>
    </p:spTree>
    <p:extLst>
      <p:ext uri="{BB962C8B-B14F-4D97-AF65-F5344CB8AC3E}">
        <p14:creationId xmlns:p14="http://schemas.microsoft.com/office/powerpoint/2010/main" val="338905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305800" cy="4724400"/>
          </a:xfrm>
        </p:spPr>
        <p:txBody>
          <a:bodyPr/>
          <a:lstStyle/>
          <a:p>
            <a:pPr marL="0" indent="0" algn="l">
              <a:buNone/>
            </a:pPr>
            <a:r>
              <a:rPr lang="en-US" dirty="0"/>
              <a:t>Change all the </a:t>
            </a:r>
            <a:r>
              <a:rPr lang="en-US" sz="2000" i="1" dirty="0" err="1"/>
              <a:t>gpsListener</a:t>
            </a:r>
            <a:r>
              <a:rPr lang="en-US" dirty="0"/>
              <a:t> variables in the code you just pasted to </a:t>
            </a:r>
            <a:r>
              <a:rPr lang="en-US" sz="2000" i="1" dirty="0" err="1"/>
              <a:t>networkListener</a:t>
            </a:r>
            <a:r>
              <a:rPr lang="en-US" dirty="0"/>
              <a:t> and then add another </a:t>
            </a:r>
            <a:r>
              <a:rPr lang="en-US" sz="2000" i="1" dirty="0" err="1"/>
              <a:t>requestUpdates</a:t>
            </a:r>
            <a:r>
              <a:rPr lang="en-US" dirty="0"/>
              <a:t> message after the one that is used to request GPS </a:t>
            </a:r>
            <a:r>
              <a:rPr lang="en-US" dirty="0" smtClean="0"/>
              <a:t>updates.</a:t>
            </a:r>
          </a:p>
          <a:p>
            <a:pPr marL="0" indent="0" algn="l">
              <a:buNone/>
            </a:pPr>
            <a:endParaRPr lang="en-US" sz="2000" i="1" dirty="0"/>
          </a:p>
          <a:p>
            <a:pPr marL="0" indent="0" algn="l">
              <a:buNone/>
            </a:pPr>
            <a:r>
              <a:rPr lang="en-US" sz="2000" i="1" dirty="0" err="1" smtClean="0"/>
              <a:t>locationManager.requestLocationUpdates</a:t>
            </a:r>
            <a:r>
              <a:rPr lang="en-US" sz="2000" i="1" dirty="0" smtClean="0"/>
              <a:t>(LocationManager.NETWORK_PROVIDER,0, 0, </a:t>
            </a:r>
            <a:r>
              <a:rPr lang="en-US" sz="2000" i="1" dirty="0" err="1" smtClean="0"/>
              <a:t>networkListener</a:t>
            </a:r>
            <a:r>
              <a:rPr lang="en-US" sz="2000" i="1" dirty="0" smtClean="0"/>
              <a:t>); </a:t>
            </a:r>
          </a:p>
          <a:p>
            <a:pPr marL="0" indent="0" algn="l">
              <a:buNone/>
            </a:pPr>
            <a:endParaRPr lang="en-US" sz="2000" i="1" dirty="0"/>
          </a:p>
          <a:p>
            <a:pPr marL="0" indent="0" algn="l">
              <a:buNone/>
            </a:pPr>
            <a:r>
              <a:rPr lang="en-US" dirty="0"/>
              <a:t>The only real change </a:t>
            </a:r>
            <a:r>
              <a:rPr lang="en-US" dirty="0" smtClean="0"/>
              <a:t>we </a:t>
            </a:r>
            <a:r>
              <a:rPr lang="en-US" dirty="0"/>
              <a:t>made was to request updates from the network sensor rather than the GPS sensor.</a:t>
            </a:r>
            <a:endParaRPr lang="en-US" i="1" dirty="0"/>
          </a:p>
        </p:txBody>
      </p:sp>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r>
              <a:rPr lang="en-US" dirty="0" smtClean="0"/>
              <a:t/>
            </a:r>
            <a:br>
              <a:rPr lang="en-US" dirty="0" smtClean="0"/>
            </a:br>
            <a:r>
              <a:rPr lang="en-US" sz="2000" dirty="0" smtClean="0">
                <a:solidFill>
                  <a:srgbClr val="FF0000"/>
                </a:solidFill>
              </a:rPr>
              <a:t>Get </a:t>
            </a:r>
            <a:r>
              <a:rPr lang="en-US" sz="2000" dirty="0" smtClean="0">
                <a:solidFill>
                  <a:srgbClr val="FF0000"/>
                </a:solidFill>
              </a:rPr>
              <a:t>Coordinates from Network Sensor</a:t>
            </a:r>
            <a:endParaRPr lang="en-US" sz="2000" dirty="0">
              <a:solidFill>
                <a:srgbClr val="FF0000"/>
              </a:solidFill>
            </a:endParaRPr>
          </a:p>
        </p:txBody>
      </p:sp>
    </p:spTree>
    <p:extLst>
      <p:ext uri="{BB962C8B-B14F-4D97-AF65-F5344CB8AC3E}">
        <p14:creationId xmlns:p14="http://schemas.microsoft.com/office/powerpoint/2010/main" val="19451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sz="2400" dirty="0"/>
              <a:t>Working with location data on </a:t>
            </a:r>
            <a:r>
              <a:rPr lang="en-US" sz="2400" dirty="0" err="1"/>
              <a:t>iOS</a:t>
            </a:r>
            <a:r>
              <a:rPr lang="en-US" sz="2400" dirty="0"/>
              <a:t> is similar to Android. However, although </a:t>
            </a:r>
            <a:r>
              <a:rPr lang="en-US" sz="2400" dirty="0" err="1"/>
              <a:t>iOS</a:t>
            </a:r>
            <a:r>
              <a:rPr lang="en-US" sz="2400" dirty="0"/>
              <a:t> devices also have both GPS and network sensors, </a:t>
            </a:r>
            <a:r>
              <a:rPr lang="en-US" sz="2400" dirty="0" err="1"/>
              <a:t>iOS</a:t>
            </a:r>
            <a:r>
              <a:rPr lang="en-US" sz="2400" dirty="0"/>
              <a:t> developers don’t have access to the specific sensors. Instead, the developer specifies a desired accuracy of the location data, and the system chooses the appropriate sensor to provide the data. This allows the system to optimize the sensor usage for battery and performance of the device.</a:t>
            </a:r>
          </a:p>
          <a:p>
            <a:pPr marL="0" indent="0" algn="l">
              <a:buNone/>
            </a:pPr>
            <a:endParaRPr lang="en-US" sz="2400" dirty="0"/>
          </a:p>
        </p:txBody>
      </p:sp>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a:t>
            </a:r>
            <a:r>
              <a:rPr lang="en-US" dirty="0" smtClean="0"/>
              <a:t/>
            </a:r>
            <a:br>
              <a:rPr lang="en-US" dirty="0" smtClean="0"/>
            </a:br>
            <a:r>
              <a:rPr lang="en-US" sz="2000" dirty="0" smtClean="0">
                <a:solidFill>
                  <a:srgbClr val="FF0000"/>
                </a:solidFill>
              </a:rPr>
              <a:t>Android Vs iOS: Location Sensors</a:t>
            </a:r>
            <a:endParaRPr lang="en-US" sz="2000" dirty="0">
              <a:solidFill>
                <a:srgbClr val="FF0000"/>
              </a:solidFill>
            </a:endParaRPr>
          </a:p>
        </p:txBody>
      </p:sp>
    </p:spTree>
    <p:extLst>
      <p:ext uri="{BB962C8B-B14F-4D97-AF65-F5344CB8AC3E}">
        <p14:creationId xmlns:p14="http://schemas.microsoft.com/office/powerpoint/2010/main" val="286643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305800" cy="3600400"/>
          </a:xfrm>
        </p:spPr>
        <p:txBody>
          <a:bodyPr/>
          <a:lstStyle/>
          <a:p>
            <a:pPr algn="l" rtl="0"/>
            <a:r>
              <a:rPr lang="en-US" sz="2500" dirty="0" smtClean="0"/>
              <a:t>The </a:t>
            </a:r>
            <a:r>
              <a:rPr lang="en-US" sz="2500" dirty="0"/>
              <a:t>M</a:t>
            </a:r>
            <a:r>
              <a:rPr lang="en-US" sz="2500" dirty="0" smtClean="0"/>
              <a:t>ap object is used to get GPS </a:t>
            </a:r>
            <a:r>
              <a:rPr lang="en-US" sz="2500" dirty="0"/>
              <a:t>coordinates of </a:t>
            </a:r>
            <a:r>
              <a:rPr lang="en-US" sz="2500" dirty="0" smtClean="0"/>
              <a:t>our device’s location.</a:t>
            </a:r>
          </a:p>
          <a:p>
            <a:pPr algn="l" rtl="0"/>
            <a:r>
              <a:rPr lang="en-US" sz="2500" dirty="0" smtClean="0"/>
              <a:t>It has </a:t>
            </a:r>
            <a:r>
              <a:rPr lang="en-US" sz="2500" dirty="0"/>
              <a:t>built-in methods that access the sensors without writing any code to access the sensors. </a:t>
            </a:r>
          </a:p>
          <a:p>
            <a:pPr algn="l" rtl="0"/>
            <a:r>
              <a:rPr lang="en-US" sz="2500" dirty="0" smtClean="0"/>
              <a:t>All </a:t>
            </a:r>
            <a:r>
              <a:rPr lang="en-US" sz="2500" dirty="0"/>
              <a:t>sensor management is handled by the map</a:t>
            </a:r>
            <a:r>
              <a:rPr lang="en-US" sz="2500" dirty="0" smtClean="0"/>
              <a:t>.</a:t>
            </a:r>
          </a:p>
          <a:p>
            <a:pPr algn="l" rtl="0"/>
            <a:r>
              <a:rPr lang="en-US" sz="2500" dirty="0" smtClean="0"/>
              <a:t>Drawback:</a:t>
            </a:r>
          </a:p>
          <a:p>
            <a:pPr lvl="1" algn="l" rtl="0"/>
            <a:r>
              <a:rPr lang="en-US" sz="2500" dirty="0" smtClean="0"/>
              <a:t>must </a:t>
            </a:r>
            <a:r>
              <a:rPr lang="en-US" sz="2500" dirty="0"/>
              <a:t>display a map in the layout to use these </a:t>
            </a:r>
            <a:r>
              <a:rPr lang="en-US" sz="2500" dirty="0" smtClean="0"/>
              <a:t>features</a:t>
            </a:r>
            <a:endParaRPr lang="en-US" sz="2500" dirty="0"/>
          </a:p>
        </p:txBody>
      </p:sp>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 </a:t>
            </a:r>
            <a:br>
              <a:rPr lang="en-US" dirty="0" smtClean="0"/>
            </a:br>
            <a:r>
              <a:rPr lang="en-US" sz="2000" dirty="0" smtClean="0">
                <a:solidFill>
                  <a:srgbClr val="FF0000"/>
                </a:solidFill>
              </a:rPr>
              <a:t>Get Coordinates from the Map</a:t>
            </a:r>
            <a:endParaRPr lang="en-US" sz="2000" dirty="0">
              <a:solidFill>
                <a:srgbClr val="FF0000"/>
              </a:solidFill>
            </a:endParaRPr>
          </a:p>
        </p:txBody>
      </p:sp>
    </p:spTree>
    <p:extLst>
      <p:ext uri="{BB962C8B-B14F-4D97-AF65-F5344CB8AC3E}">
        <p14:creationId xmlns:p14="http://schemas.microsoft.com/office/powerpoint/2010/main" val="3413649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1763688" y="1371165"/>
            <a:ext cx="5328592" cy="199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gray">
          <a:xfrm>
            <a:off x="1043608" y="51451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a:lstStyle>
          <a:p>
            <a:r>
              <a:rPr lang="en-US" kern="0" dirty="0" smtClean="0"/>
              <a:t>Finding Your Location </a:t>
            </a:r>
          </a:p>
          <a:p>
            <a:r>
              <a:rPr lang="en-US" sz="2000" kern="0" dirty="0" smtClean="0">
                <a:solidFill>
                  <a:srgbClr val="FF0000"/>
                </a:solidFill>
              </a:rPr>
              <a:t>Get Coordinates from the Map</a:t>
            </a:r>
            <a:endParaRPr lang="en-US" sz="2000" kern="0" dirty="0">
              <a:solidFill>
                <a:srgbClr val="FF0000"/>
              </a:solidFill>
            </a:endParaRPr>
          </a:p>
        </p:txBody>
      </p:sp>
      <p:sp>
        <p:nvSpPr>
          <p:cNvPr id="6" name="Rectangle 5"/>
          <p:cNvSpPr/>
          <p:nvPr/>
        </p:nvSpPr>
        <p:spPr>
          <a:xfrm>
            <a:off x="882821" y="3573016"/>
            <a:ext cx="7704587" cy="1477328"/>
          </a:xfrm>
          <a:prstGeom prst="rect">
            <a:avLst/>
          </a:prstGeom>
        </p:spPr>
        <p:txBody>
          <a:bodyPr wrap="square">
            <a:spAutoFit/>
          </a:bodyPr>
          <a:lstStyle/>
          <a:p>
            <a:pPr marL="285750" indent="-285750">
              <a:buFont typeface="Arial" panose="020B0604020202020204" pitchFamily="34" charset="0"/>
              <a:buChar char="•"/>
            </a:pPr>
            <a:r>
              <a:rPr lang="en-US" dirty="0" smtClean="0"/>
              <a:t>The map </a:t>
            </a:r>
            <a:r>
              <a:rPr lang="en-US" dirty="0"/>
              <a:t>object is not coded as a standard widget. </a:t>
            </a:r>
            <a:endParaRPr lang="en-US" dirty="0" smtClean="0"/>
          </a:p>
          <a:p>
            <a:pPr marL="285750" indent="-285750">
              <a:buFont typeface="Arial" panose="020B0604020202020204" pitchFamily="34" charset="0"/>
              <a:buChar char="•"/>
            </a:pPr>
            <a:r>
              <a:rPr lang="en-US" dirty="0" smtClean="0"/>
              <a:t>A </a:t>
            </a:r>
            <a:r>
              <a:rPr lang="en-US" dirty="0"/>
              <a:t>fragment is added to the layout with the standard set of attributes for size and positioning. </a:t>
            </a:r>
            <a:endParaRPr lang="en-US" dirty="0" smtClean="0"/>
          </a:p>
          <a:p>
            <a:pPr marL="285750" indent="-285750">
              <a:buFont typeface="Arial" panose="020B0604020202020204" pitchFamily="34" charset="0"/>
              <a:buChar char="•"/>
            </a:pPr>
            <a:r>
              <a:rPr lang="en-US" i="1" dirty="0" err="1" smtClean="0"/>
              <a:t>SupportMapFragment</a:t>
            </a:r>
            <a:r>
              <a:rPr lang="en-US" dirty="0" smtClean="0"/>
              <a:t>  is used to </a:t>
            </a:r>
            <a:r>
              <a:rPr lang="en-US" dirty="0"/>
              <a:t>make the map object compatible with the earlier versions of Android targeted in this app.  </a:t>
            </a:r>
          </a:p>
        </p:txBody>
      </p:sp>
    </p:spTree>
    <p:extLst>
      <p:ext uri="{BB962C8B-B14F-4D97-AF65-F5344CB8AC3E}">
        <p14:creationId xmlns:p14="http://schemas.microsoft.com/office/powerpoint/2010/main" val="159296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1484784"/>
            <a:ext cx="633670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16216" y="1829142"/>
            <a:ext cx="2627784" cy="1815882"/>
          </a:xfrm>
          <a:prstGeom prst="rect">
            <a:avLst/>
          </a:prstGeom>
          <a:solidFill>
            <a:srgbClr val="FFFF00"/>
          </a:solidFill>
        </p:spPr>
        <p:txBody>
          <a:bodyPr wrap="square">
            <a:spAutoFit/>
          </a:bodyPr>
          <a:lstStyle/>
          <a:p>
            <a:r>
              <a:rPr lang="en-US" sz="1600" dirty="0">
                <a:latin typeface="Times New Roman" panose="02020603050405020304" pitchFamily="18" charset="0"/>
                <a:ea typeface="Tahoma" panose="020B0604030504040204" pitchFamily="34" charset="0"/>
                <a:cs typeface="Times New Roman" panose="02020603050405020304" pitchFamily="18" charset="0"/>
              </a:rPr>
              <a:t>//1 </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600" dirty="0" err="1" smtClean="0">
                <a:latin typeface="Times New Roman" panose="02020603050405020304" pitchFamily="18" charset="0"/>
                <a:ea typeface="Tahoma" panose="020B0604030504040204" pitchFamily="34" charset="0"/>
                <a:cs typeface="Times New Roman" panose="02020603050405020304" pitchFamily="18" charset="0"/>
              </a:rPr>
              <a:t>GoogleMap</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600" dirty="0">
                <a:latin typeface="Times New Roman" panose="02020603050405020304" pitchFamily="18" charset="0"/>
                <a:ea typeface="Tahoma" panose="020B0604030504040204" pitchFamily="34" charset="0"/>
                <a:cs typeface="Times New Roman" panose="02020603050405020304" pitchFamily="18" charset="0"/>
              </a:rPr>
              <a:t>object is held within a fragment. To use a fragment, the super class of  </a:t>
            </a:r>
            <a:r>
              <a:rPr lang="en-US" sz="1600" dirty="0" err="1">
                <a:latin typeface="Times New Roman" panose="02020603050405020304" pitchFamily="18" charset="0"/>
                <a:ea typeface="Tahoma" panose="020B0604030504040204" pitchFamily="34" charset="0"/>
                <a:cs typeface="Times New Roman" panose="02020603050405020304" pitchFamily="18" charset="0"/>
              </a:rPr>
              <a:t>ContactMapActivity</a:t>
            </a:r>
            <a:r>
              <a:rPr lang="en-US" sz="1600" dirty="0">
                <a:latin typeface="Times New Roman" panose="02020603050405020304" pitchFamily="18" charset="0"/>
                <a:ea typeface="Tahoma" panose="020B0604030504040204" pitchFamily="34" charset="0"/>
                <a:cs typeface="Times New Roman" panose="02020603050405020304" pitchFamily="18" charset="0"/>
              </a:rPr>
              <a:t>  must be changed to  </a:t>
            </a:r>
            <a:r>
              <a:rPr lang="en-US" sz="1600" dirty="0" err="1" smtClean="0">
                <a:latin typeface="Times New Roman" panose="02020603050405020304" pitchFamily="18" charset="0"/>
                <a:ea typeface="Tahoma" panose="020B0604030504040204" pitchFamily="34" charset="0"/>
                <a:cs typeface="Times New Roman" panose="02020603050405020304" pitchFamily="18" charset="0"/>
              </a:rPr>
              <a:t>FragmentActivity</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a:t>
            </a:r>
          </a:p>
          <a:p>
            <a:endParaRPr lang="en-US"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516215" y="3917374"/>
            <a:ext cx="2627783" cy="1815882"/>
          </a:xfrm>
          <a:prstGeom prst="rect">
            <a:avLst/>
          </a:prstGeom>
          <a:solidFill>
            <a:srgbClr val="FFFF00"/>
          </a:solidFill>
        </p:spPr>
        <p:txBody>
          <a:bodyPr wrap="square">
            <a:spAutoFit/>
          </a:bodyPr>
          <a:lstStyle/>
          <a:p>
            <a:r>
              <a:rPr lang="en-US" sz="1600" dirty="0" smtClean="0">
                <a:latin typeface="Times New Roman" panose="02020603050405020304" pitchFamily="18" charset="0"/>
                <a:ea typeface="Tahoma" panose="020B0604030504040204" pitchFamily="34" charset="0"/>
                <a:cs typeface="Times New Roman" panose="02020603050405020304" pitchFamily="18" charset="0"/>
              </a:rPr>
              <a:t>//2 An </a:t>
            </a:r>
            <a:r>
              <a:rPr lang="en-US" sz="1600" dirty="0">
                <a:latin typeface="Times New Roman" panose="02020603050405020304" pitchFamily="18" charset="0"/>
                <a:ea typeface="Tahoma" panose="020B0604030504040204" pitchFamily="34" charset="0"/>
                <a:cs typeface="Times New Roman" panose="02020603050405020304" pitchFamily="18" charset="0"/>
              </a:rPr>
              <a:t>instance of a  </a:t>
            </a:r>
            <a:r>
              <a:rPr lang="en-US" sz="1600" dirty="0" err="1">
                <a:latin typeface="Times New Roman" panose="02020603050405020304" pitchFamily="18" charset="0"/>
                <a:ea typeface="Tahoma" panose="020B0604030504040204" pitchFamily="34" charset="0"/>
                <a:cs typeface="Times New Roman" panose="02020603050405020304" pitchFamily="18" charset="0"/>
              </a:rPr>
              <a:t>GoogleMap</a:t>
            </a:r>
            <a:r>
              <a:rPr lang="en-US" sz="1600" dirty="0">
                <a:latin typeface="Times New Roman" panose="02020603050405020304" pitchFamily="18" charset="0"/>
                <a:ea typeface="Tahoma" panose="020B0604030504040204" pitchFamily="34" charset="0"/>
                <a:cs typeface="Times New Roman" panose="02020603050405020304" pitchFamily="18" charset="0"/>
              </a:rPr>
              <a:t>  is assigned to the  </a:t>
            </a:r>
            <a:r>
              <a:rPr lang="en-US" sz="1600" dirty="0" err="1">
                <a:latin typeface="Times New Roman" panose="02020603050405020304" pitchFamily="18" charset="0"/>
                <a:ea typeface="Tahoma" panose="020B0604030504040204" pitchFamily="34" charset="0"/>
                <a:cs typeface="Times New Roman" panose="02020603050405020304" pitchFamily="18" charset="0"/>
              </a:rPr>
              <a:t>googleMap</a:t>
            </a:r>
            <a:r>
              <a:rPr lang="en-US" sz="1600" dirty="0">
                <a:latin typeface="Times New Roman" panose="02020603050405020304" pitchFamily="18" charset="0"/>
                <a:ea typeface="Tahoma" panose="020B0604030504040204" pitchFamily="34" charset="0"/>
                <a:cs typeface="Times New Roman" panose="02020603050405020304" pitchFamily="18" charset="0"/>
              </a:rPr>
              <a:t>  </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variable. </a:t>
            </a:r>
            <a:r>
              <a:rPr lang="en-US" sz="1600" dirty="0" err="1" smtClean="0">
                <a:latin typeface="Times New Roman" panose="02020603050405020304" pitchFamily="18" charset="0"/>
                <a:ea typeface="Tahoma" panose="020B0604030504040204" pitchFamily="34" charset="0"/>
                <a:cs typeface="Times New Roman" panose="02020603050405020304" pitchFamily="18" charset="0"/>
              </a:rPr>
              <a:t>SupportMapFragment</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 need to be imported manually.       </a:t>
            </a: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r>
              <a:rPr lang="en-US" sz="1600" dirty="0">
                <a:latin typeface="Times New Roman" panose="02020603050405020304" pitchFamily="18" charset="0"/>
                <a:ea typeface="Tahoma" panose="020B0604030504040204" pitchFamily="34" charset="0"/>
                <a:cs typeface="Times New Roman" panose="02020603050405020304" pitchFamily="18" charset="0"/>
              </a:rPr>
              <a:t> The map type of normal is a standard highway map. </a:t>
            </a:r>
            <a:endParaRPr lang="en-US" sz="1600" dirty="0" smtClean="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4932760"/>
            <a:ext cx="3312368" cy="29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65812" y="5466710"/>
            <a:ext cx="4248472" cy="338554"/>
          </a:xfrm>
          <a:prstGeom prst="rect">
            <a:avLst/>
          </a:prstGeom>
          <a:solidFill>
            <a:srgbClr val="FFFF00"/>
          </a:solidFill>
        </p:spPr>
        <p:txBody>
          <a:bodyPr wrap="square">
            <a:spAutoFit/>
          </a:bodyPr>
          <a:lstStyle/>
          <a:p>
            <a:r>
              <a:rPr lang="en-US" sz="1600" dirty="0">
                <a:latin typeface="Times New Roman" panose="02020603050405020304" pitchFamily="18" charset="0"/>
                <a:ea typeface="Tahoma" panose="020B0604030504040204" pitchFamily="34" charset="0"/>
                <a:cs typeface="Times New Roman" panose="02020603050405020304" pitchFamily="18" charset="0"/>
              </a:rPr>
              <a:t>//3 enables the map to find the device </a:t>
            </a:r>
            <a:r>
              <a:rPr lang="en-US" sz="1600" dirty="0" smtClean="0">
                <a:latin typeface="Times New Roman" panose="02020603050405020304" pitchFamily="18" charset="0"/>
                <a:ea typeface="Tahoma" panose="020B0604030504040204" pitchFamily="34" charset="0"/>
                <a:cs typeface="Times New Roman" panose="02020603050405020304" pitchFamily="18" charset="0"/>
              </a:rPr>
              <a:t>location</a:t>
            </a: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itle 1"/>
          <p:cNvSpPr txBox="1">
            <a:spLocks/>
          </p:cNvSpPr>
          <p:nvPr/>
        </p:nvSpPr>
        <p:spPr bwMode="gray">
          <a:xfrm>
            <a:off x="1043608" y="51451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a:lstStyle>
          <a:p>
            <a:r>
              <a:rPr lang="en-US" kern="0" dirty="0" smtClean="0"/>
              <a:t>Finding Your Location </a:t>
            </a:r>
          </a:p>
          <a:p>
            <a:r>
              <a:rPr lang="en-US" sz="2000" kern="0" dirty="0" smtClean="0">
                <a:solidFill>
                  <a:srgbClr val="FF0000"/>
                </a:solidFill>
              </a:rPr>
              <a:t>Get Coordinates from the Map</a:t>
            </a:r>
            <a:endParaRPr lang="en-US" sz="2000" kern="0" dirty="0">
              <a:solidFill>
                <a:srgbClr val="FF0000"/>
              </a:solidFill>
            </a:endParaRPr>
          </a:p>
        </p:txBody>
      </p:sp>
      <p:sp>
        <p:nvSpPr>
          <p:cNvPr id="2" name="TextBox 1"/>
          <p:cNvSpPr txBox="1"/>
          <p:nvPr/>
        </p:nvSpPr>
        <p:spPr>
          <a:xfrm>
            <a:off x="5220072" y="314653"/>
            <a:ext cx="3699893" cy="954107"/>
          </a:xfrm>
          <a:prstGeom prst="rect">
            <a:avLst/>
          </a:prstGeom>
          <a:noFill/>
        </p:spPr>
        <p:txBody>
          <a:bodyPr wrap="square" rtlCol="0">
            <a:spAutoFit/>
          </a:bodyPr>
          <a:lstStyle/>
          <a:p>
            <a:r>
              <a:rPr lang="en-US" sz="1400" b="1" dirty="0" smtClean="0">
                <a:solidFill>
                  <a:srgbClr val="FF0000"/>
                </a:solidFill>
              </a:rPr>
              <a:t>!!!! This code will work only, in case you have play-services below 9.2.</a:t>
            </a:r>
          </a:p>
          <a:p>
            <a:r>
              <a:rPr lang="en-US" sz="1400" b="1" dirty="0" smtClean="0">
                <a:solidFill>
                  <a:srgbClr val="FF0000"/>
                </a:solidFill>
              </a:rPr>
              <a:t>After 9.2 update, the </a:t>
            </a:r>
            <a:r>
              <a:rPr lang="en-US" sz="1400" b="1" dirty="0" err="1" smtClean="0">
                <a:solidFill>
                  <a:srgbClr val="FF0000"/>
                </a:solidFill>
              </a:rPr>
              <a:t>getMap</a:t>
            </a:r>
            <a:r>
              <a:rPr lang="en-US" sz="1400" b="1" dirty="0" smtClean="0">
                <a:solidFill>
                  <a:srgbClr val="FF0000"/>
                </a:solidFill>
              </a:rPr>
              <a:t>() has been deprecated</a:t>
            </a:r>
            <a:r>
              <a:rPr lang="en-US" sz="1400" b="1" dirty="0" smtClean="0">
                <a:solidFill>
                  <a:srgbClr val="FF0000"/>
                </a:solidFill>
                <a:sym typeface="Wingdings" panose="05000000000000000000" pitchFamily="2" charset="2"/>
              </a:rPr>
              <a:t> see following slide </a:t>
            </a:r>
            <a:endParaRPr lang="en-US" sz="1400" b="1" dirty="0">
              <a:solidFill>
                <a:srgbClr val="FF0000"/>
              </a:solidFill>
            </a:endParaRPr>
          </a:p>
        </p:txBody>
      </p:sp>
    </p:spTree>
    <p:extLst>
      <p:ext uri="{BB962C8B-B14F-4D97-AF65-F5344CB8AC3E}">
        <p14:creationId xmlns:p14="http://schemas.microsoft.com/office/powerpoint/2010/main" val="3053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Sensors, Maps, and </a:t>
            </a:r>
            <a:r>
              <a:rPr lang="en-US" dirty="0" smtClean="0"/>
              <a:t>Fragments</a:t>
            </a:r>
            <a:endParaRPr lang="en-US" dirty="0"/>
          </a:p>
        </p:txBody>
      </p:sp>
      <p:sp>
        <p:nvSpPr>
          <p:cNvPr id="3" name="Content Placeholder 2"/>
          <p:cNvSpPr>
            <a:spLocks noGrp="1"/>
          </p:cNvSpPr>
          <p:nvPr>
            <p:ph idx="1"/>
          </p:nvPr>
        </p:nvSpPr>
        <p:spPr/>
        <p:txBody>
          <a:bodyPr/>
          <a:lstStyle/>
          <a:p>
            <a:pPr algn="l" rtl="0"/>
            <a:r>
              <a:rPr lang="en-US" sz="2200" dirty="0" smtClean="0"/>
              <a:t>Location and </a:t>
            </a:r>
            <a:r>
              <a:rPr lang="en-US" sz="2200" dirty="0"/>
              <a:t>maps are important components of many </a:t>
            </a:r>
            <a:r>
              <a:rPr lang="en-US" sz="2200" dirty="0" smtClean="0"/>
              <a:t>apps</a:t>
            </a:r>
          </a:p>
          <a:p>
            <a:pPr algn="l" rtl="0"/>
            <a:r>
              <a:rPr lang="en-US" sz="2200" dirty="0" smtClean="0"/>
              <a:t>Knowing </a:t>
            </a:r>
            <a:r>
              <a:rPr lang="en-US" sz="2200" dirty="0"/>
              <a:t>how to capture and display location information can help you build powerful apps</a:t>
            </a:r>
            <a:r>
              <a:rPr lang="en-US" sz="2200" dirty="0" smtClean="0"/>
              <a:t>.</a:t>
            </a:r>
          </a:p>
          <a:p>
            <a:pPr algn="l" rtl="0"/>
            <a:r>
              <a:rPr lang="en-US" sz="2200" dirty="0"/>
              <a:t>Location sensors </a:t>
            </a:r>
            <a:r>
              <a:rPr lang="en-US" sz="2200" dirty="0" smtClean="0"/>
              <a:t>can be </a:t>
            </a:r>
            <a:r>
              <a:rPr lang="en-US" sz="2200" dirty="0"/>
              <a:t>accessed and used directly through the Android SDK. However maps require more work</a:t>
            </a:r>
            <a:r>
              <a:rPr lang="en-US" sz="2200" dirty="0" smtClean="0"/>
              <a:t>.</a:t>
            </a:r>
          </a:p>
          <a:p>
            <a:pPr algn="l" rtl="0"/>
            <a:r>
              <a:rPr lang="en-US" sz="2200" dirty="0" smtClean="0"/>
              <a:t>Sensors </a:t>
            </a:r>
            <a:r>
              <a:rPr lang="en-US" sz="2200" dirty="0"/>
              <a:t>are </a:t>
            </a:r>
            <a:r>
              <a:rPr lang="en-US" sz="2200" dirty="0" smtClean="0"/>
              <a:t>hardware built </a:t>
            </a:r>
            <a:r>
              <a:rPr lang="en-US" sz="2200" dirty="0"/>
              <a:t>in to the mobile device to allow an app to capture environmental data. </a:t>
            </a:r>
            <a:endParaRPr lang="en-US" sz="2200" dirty="0" smtClean="0"/>
          </a:p>
          <a:p>
            <a:pPr algn="l" rtl="0"/>
            <a:r>
              <a:rPr lang="en-US" sz="2200" dirty="0" smtClean="0"/>
              <a:t>Maps </a:t>
            </a:r>
            <a:r>
              <a:rPr lang="en-US" sz="2200" dirty="0"/>
              <a:t>are used </a:t>
            </a:r>
            <a:r>
              <a:rPr lang="en-US" sz="2200" dirty="0" smtClean="0"/>
              <a:t>to display </a:t>
            </a:r>
            <a:r>
              <a:rPr lang="en-US" sz="2200" dirty="0"/>
              <a:t>data that can be enhanced by a visual representation of its location. </a:t>
            </a:r>
            <a:endParaRPr lang="en-US" sz="2200" dirty="0" smtClean="0"/>
          </a:p>
          <a:p>
            <a:pPr algn="l" rtl="0"/>
            <a:r>
              <a:rPr lang="en-US" sz="2200" dirty="0" smtClean="0"/>
              <a:t>To include a map into your project, you must use fragments.</a:t>
            </a:r>
            <a:endParaRPr lang="en-US" sz="2200" dirty="0"/>
          </a:p>
        </p:txBody>
      </p:sp>
    </p:spTree>
    <p:extLst>
      <p:ext uri="{BB962C8B-B14F-4D97-AF65-F5344CB8AC3E}">
        <p14:creationId xmlns:p14="http://schemas.microsoft.com/office/powerpoint/2010/main" val="248672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24" y="1196752"/>
            <a:ext cx="765355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9180" y="3789040"/>
            <a:ext cx="7773219" cy="861774"/>
          </a:xfrm>
          <a:prstGeom prst="rect">
            <a:avLst/>
          </a:prstGeom>
          <a:solidFill>
            <a:srgbClr val="FFFF00"/>
          </a:solidFill>
        </p:spPr>
        <p:txBody>
          <a:bodyPr wrap="square">
            <a:spAutoFit/>
          </a:bodyPr>
          <a:lstStyle/>
          <a:p>
            <a:r>
              <a:rPr lang="en-US" sz="1600" dirty="0"/>
              <a:t> </a:t>
            </a:r>
            <a:r>
              <a:rPr lang="en-US" sz="1600" dirty="0" smtClean="0"/>
              <a:t>//4 </a:t>
            </a:r>
            <a:r>
              <a:rPr lang="en-US" sz="1600" dirty="0" err="1" smtClean="0"/>
              <a:t>onMyLocationChanged</a:t>
            </a:r>
            <a:r>
              <a:rPr lang="en-US" sz="1600" dirty="0" smtClean="0"/>
              <a:t>  </a:t>
            </a:r>
            <a:r>
              <a:rPr lang="en-US" sz="1600" dirty="0"/>
              <a:t>listener is added to the map with a method,  </a:t>
            </a:r>
            <a:r>
              <a:rPr lang="en-US" sz="1600" dirty="0" err="1"/>
              <a:t>onMyLocationChanged</a:t>
            </a:r>
            <a:r>
              <a:rPr lang="en-US" sz="1600" dirty="0"/>
              <a:t> , </a:t>
            </a:r>
            <a:r>
              <a:rPr lang="en-US" sz="1600" dirty="0" smtClean="0"/>
              <a:t>executed </a:t>
            </a:r>
            <a:r>
              <a:rPr lang="en-US" sz="1600" dirty="0"/>
              <a:t>when a location change is detected.      </a:t>
            </a:r>
            <a:endParaRPr lang="en-US" sz="1600" dirty="0" smtClean="0"/>
          </a:p>
          <a:p>
            <a:r>
              <a:rPr lang="en-US" sz="1600" dirty="0" smtClean="0"/>
              <a:t>//5</a:t>
            </a:r>
            <a:r>
              <a:rPr lang="en-US" sz="1600" dirty="0"/>
              <a:t>. </a:t>
            </a:r>
            <a:r>
              <a:rPr lang="en-US" sz="1600" dirty="0" smtClean="0"/>
              <a:t>location </a:t>
            </a:r>
            <a:r>
              <a:rPr lang="en-US" sz="1600" dirty="0"/>
              <a:t>object </a:t>
            </a:r>
            <a:r>
              <a:rPr lang="en-US" sz="1600" dirty="0" smtClean="0"/>
              <a:t>is </a:t>
            </a:r>
            <a:r>
              <a:rPr lang="en-US" sz="1600" dirty="0"/>
              <a:t>used to create a point on the map. </a:t>
            </a:r>
          </a:p>
        </p:txBody>
      </p:sp>
      <p:sp>
        <p:nvSpPr>
          <p:cNvPr id="5" name="Rectangle 4"/>
          <p:cNvSpPr/>
          <p:nvPr/>
        </p:nvSpPr>
        <p:spPr>
          <a:xfrm>
            <a:off x="366167" y="4941168"/>
            <a:ext cx="8166273" cy="830997"/>
          </a:xfrm>
          <a:prstGeom prst="rect">
            <a:avLst/>
          </a:prstGeom>
          <a:solidFill>
            <a:srgbClr val="FFFF00"/>
          </a:solidFill>
        </p:spPr>
        <p:txBody>
          <a:bodyPr wrap="square">
            <a:spAutoFit/>
          </a:bodyPr>
          <a:lstStyle/>
          <a:p>
            <a:r>
              <a:rPr lang="en-US" sz="1600" dirty="0" smtClean="0"/>
              <a:t>//6 </a:t>
            </a:r>
            <a:r>
              <a:rPr lang="en-US" sz="1600" dirty="0"/>
              <a:t>The map is zoomed to the location received by the  </a:t>
            </a:r>
            <a:r>
              <a:rPr lang="en-US" sz="1600" dirty="0" err="1"/>
              <a:t>onMyLocationChanged</a:t>
            </a:r>
            <a:r>
              <a:rPr lang="en-US" sz="1600" dirty="0"/>
              <a:t> </a:t>
            </a:r>
            <a:r>
              <a:rPr lang="en-US" sz="1600" dirty="0" smtClean="0"/>
              <a:t>method</a:t>
            </a:r>
            <a:r>
              <a:rPr lang="en-US" sz="1600" dirty="0"/>
              <a:t>. The integer 11 represents the zoom level. </a:t>
            </a:r>
            <a:endParaRPr lang="en-US" sz="1600" dirty="0" smtClean="0"/>
          </a:p>
          <a:p>
            <a:r>
              <a:rPr lang="en-US" sz="1600" dirty="0" smtClean="0"/>
              <a:t>//7</a:t>
            </a:r>
            <a:r>
              <a:rPr lang="en-US" sz="1600" dirty="0"/>
              <a:t>.   A  Toast  is used to display the GPS coordinates and accuracy to the user.  </a:t>
            </a:r>
          </a:p>
        </p:txBody>
      </p:sp>
      <p:sp>
        <p:nvSpPr>
          <p:cNvPr id="9" name="Title 1"/>
          <p:cNvSpPr txBox="1">
            <a:spLocks/>
          </p:cNvSpPr>
          <p:nvPr/>
        </p:nvSpPr>
        <p:spPr bwMode="gray">
          <a:xfrm>
            <a:off x="1043608" y="51451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a:lstStyle>
          <a:p>
            <a:r>
              <a:rPr lang="en-US" kern="0" dirty="0" smtClean="0"/>
              <a:t>Finding Your Location </a:t>
            </a:r>
          </a:p>
          <a:p>
            <a:r>
              <a:rPr lang="en-US" sz="2000" kern="0" dirty="0" smtClean="0">
                <a:solidFill>
                  <a:srgbClr val="FF0000"/>
                </a:solidFill>
              </a:rPr>
              <a:t>Get Coordinates from the Map</a:t>
            </a:r>
            <a:endParaRPr lang="en-US" sz="2000" kern="0" dirty="0">
              <a:solidFill>
                <a:srgbClr val="FF0000"/>
              </a:solidFill>
            </a:endParaRPr>
          </a:p>
        </p:txBody>
      </p:sp>
    </p:spTree>
    <p:extLst>
      <p:ext uri="{BB962C8B-B14F-4D97-AF65-F5344CB8AC3E}">
        <p14:creationId xmlns:p14="http://schemas.microsoft.com/office/powerpoint/2010/main" val="54368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416" t="17516" r="20114" b="15548"/>
          <a:stretch/>
        </p:blipFill>
        <p:spPr>
          <a:xfrm>
            <a:off x="-9523" y="1330754"/>
            <a:ext cx="7644109" cy="5589240"/>
          </a:xfrm>
          <a:prstGeom prst="rect">
            <a:avLst/>
          </a:prstGeom>
        </p:spPr>
      </p:pic>
      <p:sp>
        <p:nvSpPr>
          <p:cNvPr id="5" name="Title 1"/>
          <p:cNvSpPr txBox="1">
            <a:spLocks/>
          </p:cNvSpPr>
          <p:nvPr/>
        </p:nvSpPr>
        <p:spPr bwMode="gray">
          <a:xfrm>
            <a:off x="1043608" y="51451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a:lstStyle>
          <a:p>
            <a:r>
              <a:rPr lang="en-US" kern="0" dirty="0" smtClean="0"/>
              <a:t>Finding Your Location </a:t>
            </a:r>
          </a:p>
          <a:p>
            <a:r>
              <a:rPr lang="en-US" sz="2000" kern="0" dirty="0" smtClean="0">
                <a:solidFill>
                  <a:srgbClr val="FF0000"/>
                </a:solidFill>
              </a:rPr>
              <a:t>Get Coordinates from the Map</a:t>
            </a:r>
            <a:endParaRPr lang="en-US" sz="2000" kern="0" dirty="0">
              <a:solidFill>
                <a:srgbClr val="FF0000"/>
              </a:solidFill>
            </a:endParaRPr>
          </a:p>
        </p:txBody>
      </p:sp>
      <p:sp>
        <p:nvSpPr>
          <p:cNvPr id="6" name="TextBox 5"/>
          <p:cNvSpPr txBox="1"/>
          <p:nvPr/>
        </p:nvSpPr>
        <p:spPr>
          <a:xfrm>
            <a:off x="5220072" y="219309"/>
            <a:ext cx="3699893" cy="553998"/>
          </a:xfrm>
          <a:prstGeom prst="rect">
            <a:avLst/>
          </a:prstGeom>
          <a:noFill/>
        </p:spPr>
        <p:txBody>
          <a:bodyPr wrap="square" rtlCol="0">
            <a:spAutoFit/>
          </a:bodyPr>
          <a:lstStyle/>
          <a:p>
            <a:r>
              <a:rPr lang="en-US" sz="1500" b="1" dirty="0" smtClean="0">
                <a:solidFill>
                  <a:srgbClr val="FF0000"/>
                </a:solidFill>
              </a:rPr>
              <a:t>!!!! This is the updated map methods for play-services above 9.2</a:t>
            </a:r>
          </a:p>
        </p:txBody>
      </p:sp>
      <p:sp>
        <p:nvSpPr>
          <p:cNvPr id="7" name="TextBox 6"/>
          <p:cNvSpPr txBox="1"/>
          <p:nvPr/>
        </p:nvSpPr>
        <p:spPr>
          <a:xfrm>
            <a:off x="5288501" y="1556792"/>
            <a:ext cx="3888432" cy="954107"/>
          </a:xfrm>
          <a:prstGeom prst="rect">
            <a:avLst/>
          </a:prstGeom>
          <a:solidFill>
            <a:srgbClr val="FFFF00"/>
          </a:solidFill>
        </p:spPr>
        <p:txBody>
          <a:bodyPr wrap="square" rtlCol="0">
            <a:spAutoFit/>
          </a:bodyPr>
          <a:lstStyle/>
          <a:p>
            <a:r>
              <a:rPr lang="en-US" sz="1400" dirty="0" smtClean="0"/>
              <a:t>The </a:t>
            </a:r>
            <a:r>
              <a:rPr lang="en-US" sz="1400" dirty="0" err="1" smtClean="0"/>
              <a:t>getMap</a:t>
            </a:r>
            <a:r>
              <a:rPr lang="en-US" sz="1400" dirty="0" smtClean="0"/>
              <a:t>() method has been replaced by </a:t>
            </a:r>
            <a:r>
              <a:rPr lang="en-US" sz="1400" dirty="0" err="1" smtClean="0"/>
              <a:t>getMapAsync</a:t>
            </a:r>
            <a:r>
              <a:rPr lang="en-US" sz="1400" dirty="0" smtClean="0"/>
              <a:t>(). To use this method, you have to implement the </a:t>
            </a:r>
            <a:r>
              <a:rPr lang="en-US" sz="1400" dirty="0" err="1" smtClean="0"/>
              <a:t>OnMapReadyCallback</a:t>
            </a:r>
            <a:r>
              <a:rPr lang="en-US" sz="1400" dirty="0" smtClean="0"/>
              <a:t> interface</a:t>
            </a:r>
            <a:endParaRPr lang="en-US" sz="1400" dirty="0"/>
          </a:p>
        </p:txBody>
      </p:sp>
      <p:sp>
        <p:nvSpPr>
          <p:cNvPr id="8" name="Rectangle 1"/>
          <p:cNvSpPr>
            <a:spLocks noChangeArrowheads="1"/>
          </p:cNvSpPr>
          <p:nvPr/>
        </p:nvSpPr>
        <p:spPr bwMode="auto">
          <a:xfrm>
            <a:off x="3632317" y="3501008"/>
            <a:ext cx="3600400" cy="954107"/>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u="none" strike="noStrike" cap="none" normalizeH="0" baseline="0" dirty="0" smtClean="0">
                <a:ln>
                  <a:noFill/>
                </a:ln>
                <a:effectLst/>
                <a:latin typeface="+mj-lt"/>
                <a:cs typeface="Courier New" panose="02070309020205020404" pitchFamily="49" charset="0"/>
              </a:rPr>
              <a:t>This callback is triggered when the map is ready to be used. This is where we can add markers or lines, add listeners or move the camera.</a:t>
            </a:r>
            <a:endParaRPr kumimoji="0" lang="en-US" altLang="en-US" sz="1400" b="0" u="none" strike="noStrike" cap="none" normalizeH="0" baseline="0" dirty="0" smtClean="0">
              <a:ln>
                <a:noFill/>
              </a:ln>
              <a:effectLst/>
              <a:latin typeface="+mj-lt"/>
            </a:endParaRPr>
          </a:p>
        </p:txBody>
      </p:sp>
    </p:spTree>
    <p:extLst>
      <p:ext uri="{BB962C8B-B14F-4D97-AF65-F5344CB8AC3E}">
        <p14:creationId xmlns:p14="http://schemas.microsoft.com/office/powerpoint/2010/main" val="260295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61256" y="1287344"/>
            <a:ext cx="7056784" cy="5456476"/>
          </a:xfrm>
          <a:prstGeom prst="rect">
            <a:avLst/>
          </a:prstGeom>
        </p:spPr>
      </p:pic>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a:t>
            </a:r>
            <a:br>
              <a:rPr lang="en-US" dirty="0" smtClean="0"/>
            </a:br>
            <a:r>
              <a:rPr lang="en-US" sz="2000" dirty="0" smtClean="0">
                <a:solidFill>
                  <a:srgbClr val="FF0000"/>
                </a:solidFill>
              </a:rPr>
              <a:t>Get Coordinates from the Map</a:t>
            </a:r>
            <a:endParaRPr lang="en-US" sz="2000" dirty="0">
              <a:solidFill>
                <a:srgbClr val="FF0000"/>
              </a:solidFill>
            </a:endParaRPr>
          </a:p>
        </p:txBody>
      </p:sp>
      <p:sp>
        <p:nvSpPr>
          <p:cNvPr id="3" name="Rectangle 2"/>
          <p:cNvSpPr/>
          <p:nvPr/>
        </p:nvSpPr>
        <p:spPr>
          <a:xfrm>
            <a:off x="4657148" y="1700808"/>
            <a:ext cx="4572000" cy="1200329"/>
          </a:xfrm>
          <a:prstGeom prst="rect">
            <a:avLst/>
          </a:prstGeom>
          <a:solidFill>
            <a:srgbClr val="FFFF00"/>
          </a:solidFill>
        </p:spPr>
        <p:txBody>
          <a:bodyPr>
            <a:spAutoFit/>
          </a:bodyPr>
          <a:lstStyle/>
          <a:p>
            <a:r>
              <a:rPr lang="en-US" dirty="0">
                <a:latin typeface="StoneSerifStd-Medium"/>
              </a:rPr>
              <a:t>To use a map in an Android app, Google requires that some specific code is included in </a:t>
            </a:r>
            <a:r>
              <a:rPr lang="en-US" dirty="0" smtClean="0">
                <a:latin typeface="StoneSerifStd-Medium"/>
              </a:rPr>
              <a:t>the activity</a:t>
            </a:r>
            <a:r>
              <a:rPr lang="en-US" dirty="0">
                <a:latin typeface="StoneSerifStd-Medium"/>
              </a:rPr>
              <a:t>. Listing 7.8 has this code. Enter it after the </a:t>
            </a:r>
            <a:r>
              <a:rPr lang="en-US" dirty="0" err="1">
                <a:latin typeface="CourierStd"/>
              </a:rPr>
              <a:t>onCreate</a:t>
            </a:r>
            <a:r>
              <a:rPr lang="en-US" dirty="0">
                <a:latin typeface="CourierStd"/>
              </a:rPr>
              <a:t> </a:t>
            </a:r>
            <a:r>
              <a:rPr lang="en-US" dirty="0">
                <a:latin typeface="StoneSerifStd-Medium"/>
              </a:rPr>
              <a:t>method</a:t>
            </a:r>
            <a:endParaRPr lang="en-US" dirty="0"/>
          </a:p>
        </p:txBody>
      </p:sp>
    </p:spTree>
    <p:extLst>
      <p:ext uri="{BB962C8B-B14F-4D97-AF65-F5344CB8AC3E}">
        <p14:creationId xmlns:p14="http://schemas.microsoft.com/office/powerpoint/2010/main" val="1460273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7504" y="1144761"/>
            <a:ext cx="6055305" cy="2376264"/>
          </a:xfrm>
          <a:prstGeom prst="rect">
            <a:avLst/>
          </a:prstGeom>
        </p:spPr>
      </p:pic>
      <p:sp>
        <p:nvSpPr>
          <p:cNvPr id="5" name="Title 1"/>
          <p:cNvSpPr>
            <a:spLocks noGrp="1"/>
          </p:cNvSpPr>
          <p:nvPr>
            <p:ph type="title"/>
          </p:nvPr>
        </p:nvSpPr>
        <p:spPr>
          <a:xfrm>
            <a:off x="914400" y="457200"/>
            <a:ext cx="7543800" cy="563563"/>
          </a:xfrm>
        </p:spPr>
        <p:txBody>
          <a:bodyPr/>
          <a:lstStyle/>
          <a:p>
            <a:r>
              <a:rPr lang="en-US" dirty="0"/>
              <a:t>Finding Your </a:t>
            </a:r>
            <a:r>
              <a:rPr lang="en-US" dirty="0" smtClean="0"/>
              <a:t>Location</a:t>
            </a:r>
            <a:br>
              <a:rPr lang="en-US" dirty="0" smtClean="0"/>
            </a:br>
            <a:r>
              <a:rPr lang="en-US" sz="2000" dirty="0" smtClean="0">
                <a:solidFill>
                  <a:srgbClr val="FF0000"/>
                </a:solidFill>
              </a:rPr>
              <a:t>Get Coordinates from the Map</a:t>
            </a:r>
            <a:endParaRPr lang="en-US" sz="2000" dirty="0">
              <a:solidFill>
                <a:srgbClr val="FF0000"/>
              </a:solidFill>
            </a:endParaRPr>
          </a:p>
        </p:txBody>
      </p:sp>
      <p:pic>
        <p:nvPicPr>
          <p:cNvPr id="4" name="Picture 3"/>
          <p:cNvPicPr>
            <a:picLocks noChangeAspect="1"/>
          </p:cNvPicPr>
          <p:nvPr/>
        </p:nvPicPr>
        <p:blipFill>
          <a:blip r:embed="rId3"/>
          <a:stretch>
            <a:fillRect/>
          </a:stretch>
        </p:blipFill>
        <p:spPr>
          <a:xfrm>
            <a:off x="116701" y="3612110"/>
            <a:ext cx="6591300" cy="2905125"/>
          </a:xfrm>
          <a:prstGeom prst="rect">
            <a:avLst/>
          </a:prstGeom>
        </p:spPr>
      </p:pic>
    </p:spTree>
    <p:extLst>
      <p:ext uri="{BB962C8B-B14F-4D97-AF65-F5344CB8AC3E}">
        <p14:creationId xmlns:p14="http://schemas.microsoft.com/office/powerpoint/2010/main" val="1751390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8662664" cy="563563"/>
          </a:xfrm>
        </p:spPr>
        <p:txBody>
          <a:bodyPr/>
          <a:lstStyle/>
          <a:p>
            <a:r>
              <a:rPr lang="en-US" dirty="0" smtClean="0"/>
              <a:t>Displaying Your Contacts’ Locations</a:t>
            </a:r>
            <a:endParaRPr lang="en-US" dirty="0"/>
          </a:p>
        </p:txBody>
      </p:sp>
      <p:sp>
        <p:nvSpPr>
          <p:cNvPr id="3" name="Content Placeholder 2"/>
          <p:cNvSpPr>
            <a:spLocks noGrp="1"/>
          </p:cNvSpPr>
          <p:nvPr>
            <p:ph idx="1"/>
          </p:nvPr>
        </p:nvSpPr>
        <p:spPr/>
        <p:txBody>
          <a:bodyPr/>
          <a:lstStyle/>
          <a:p>
            <a:pPr algn="l" rtl="0"/>
            <a:r>
              <a:rPr lang="en-US" sz="2400" dirty="0"/>
              <a:t>The map can be accessed from any </a:t>
            </a:r>
            <a:r>
              <a:rPr lang="en-US" sz="2400" dirty="0" smtClean="0"/>
              <a:t>of the </a:t>
            </a:r>
            <a:r>
              <a:rPr lang="en-US" sz="2400" dirty="0"/>
              <a:t>three other activities through the navigation </a:t>
            </a:r>
            <a:r>
              <a:rPr lang="en-US" sz="2400" dirty="0" smtClean="0"/>
              <a:t>bar.</a:t>
            </a:r>
          </a:p>
          <a:p>
            <a:pPr algn="l" rtl="0"/>
            <a:r>
              <a:rPr lang="en-US" sz="2400" dirty="0" smtClean="0"/>
              <a:t>If </a:t>
            </a:r>
            <a:r>
              <a:rPr lang="en-US" sz="2400" dirty="0"/>
              <a:t>the user accesses the map from </a:t>
            </a:r>
            <a:r>
              <a:rPr lang="en-US" sz="2400" dirty="0" smtClean="0"/>
              <a:t>either the </a:t>
            </a:r>
            <a:r>
              <a:rPr lang="en-US" sz="2400" dirty="0"/>
              <a:t>contact list or the settings activities, the map should display all the contacts in the </a:t>
            </a:r>
            <a:r>
              <a:rPr lang="en-US" sz="2400" dirty="0" smtClean="0"/>
              <a:t>database on </a:t>
            </a:r>
            <a:r>
              <a:rPr lang="en-US" sz="2400" dirty="0"/>
              <a:t>the map. </a:t>
            </a:r>
            <a:endParaRPr lang="en-US" sz="2400" dirty="0" smtClean="0"/>
          </a:p>
          <a:p>
            <a:pPr algn="l" rtl="0"/>
            <a:r>
              <a:rPr lang="en-US" sz="2400" dirty="0" smtClean="0"/>
              <a:t>If </a:t>
            </a:r>
            <a:r>
              <a:rPr lang="en-US" sz="2400" dirty="0"/>
              <a:t>the user accesses the map from the contact activity, the map should display </a:t>
            </a:r>
            <a:r>
              <a:rPr lang="en-US" sz="2400" dirty="0" smtClean="0"/>
              <a:t>only that </a:t>
            </a:r>
            <a:r>
              <a:rPr lang="en-US" sz="2400" dirty="0"/>
              <a:t>contact</a:t>
            </a:r>
            <a:r>
              <a:rPr lang="en-US" sz="2400" dirty="0" smtClean="0"/>
              <a:t>.</a:t>
            </a:r>
          </a:p>
          <a:p>
            <a:pPr algn="l" rtl="0"/>
            <a:r>
              <a:rPr lang="en-US" sz="2400" dirty="0" smtClean="0"/>
              <a:t>This requires coding </a:t>
            </a:r>
            <a:r>
              <a:rPr lang="en-US" sz="2400" dirty="0"/>
              <a:t>the </a:t>
            </a:r>
            <a:r>
              <a:rPr lang="en-US" sz="2400" dirty="0" err="1"/>
              <a:t>ContactActivity</a:t>
            </a:r>
            <a:r>
              <a:rPr lang="en-US" sz="2400" dirty="0"/>
              <a:t> </a:t>
            </a:r>
            <a:r>
              <a:rPr lang="en-US" sz="2400" dirty="0" smtClean="0"/>
              <a:t>to pass </a:t>
            </a:r>
            <a:r>
              <a:rPr lang="en-US" sz="2400" dirty="0"/>
              <a:t>the current contact’s ID to the </a:t>
            </a:r>
            <a:r>
              <a:rPr lang="en-US" sz="2400" dirty="0" smtClean="0"/>
              <a:t>map</a:t>
            </a:r>
            <a:r>
              <a:rPr lang="en-US" sz="2400" dirty="0"/>
              <a:t> </a:t>
            </a:r>
            <a:r>
              <a:rPr lang="en-US" sz="2400" dirty="0" smtClean="0"/>
              <a:t>as shown in Listing 7.9</a:t>
            </a:r>
          </a:p>
        </p:txBody>
      </p:sp>
    </p:spTree>
    <p:extLst>
      <p:ext uri="{BB962C8B-B14F-4D97-AF65-F5344CB8AC3E}">
        <p14:creationId xmlns:p14="http://schemas.microsoft.com/office/powerpoint/2010/main" val="949051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09" t="76200" r="31690" b="13301"/>
          <a:stretch/>
        </p:blipFill>
        <p:spPr>
          <a:xfrm>
            <a:off x="467544" y="2276872"/>
            <a:ext cx="7128792" cy="1584176"/>
          </a:xfrm>
          <a:prstGeom prst="rect">
            <a:avLst/>
          </a:prstGeom>
        </p:spPr>
      </p:pic>
      <p:pic>
        <p:nvPicPr>
          <p:cNvPr id="5" name="Picture 4"/>
          <p:cNvPicPr>
            <a:picLocks noChangeAspect="1"/>
          </p:cNvPicPr>
          <p:nvPr/>
        </p:nvPicPr>
        <p:blipFill rotWithShape="1">
          <a:blip r:embed="rId3"/>
          <a:srcRect l="40551" t="19170" r="35825" b="73069"/>
          <a:stretch/>
        </p:blipFill>
        <p:spPr>
          <a:xfrm>
            <a:off x="251520" y="3717032"/>
            <a:ext cx="6624736" cy="1224136"/>
          </a:xfrm>
          <a:prstGeom prst="rect">
            <a:avLst/>
          </a:prstGeom>
        </p:spPr>
      </p:pic>
      <p:sp>
        <p:nvSpPr>
          <p:cNvPr id="6" name="TextBox 5"/>
          <p:cNvSpPr txBox="1"/>
          <p:nvPr/>
        </p:nvSpPr>
        <p:spPr>
          <a:xfrm>
            <a:off x="1979712" y="5157192"/>
            <a:ext cx="4341948" cy="738664"/>
          </a:xfrm>
          <a:prstGeom prst="rect">
            <a:avLst/>
          </a:prstGeom>
          <a:solidFill>
            <a:srgbClr val="FFFF00">
              <a:alpha val="80000"/>
            </a:srgbClr>
          </a:solidFill>
        </p:spPr>
        <p:txBody>
          <a:bodyPr wrap="square" rtlCol="0">
            <a:spAutoFit/>
          </a:bodyPr>
          <a:lstStyle/>
          <a:p>
            <a:r>
              <a:rPr lang="en-US" sz="1400" dirty="0" smtClean="0"/>
              <a:t>The </a:t>
            </a:r>
            <a:r>
              <a:rPr lang="en-US" sz="1400" dirty="0"/>
              <a:t>method checks whether the contact has an ID. If not, a message is posted for the user. If there is an ID, that ID is passed to the </a:t>
            </a:r>
            <a:r>
              <a:rPr lang="en-US" sz="1400" dirty="0" err="1"/>
              <a:t>ContactMapActivity</a:t>
            </a:r>
            <a:r>
              <a:rPr lang="en-US" sz="1400" dirty="0"/>
              <a:t> </a:t>
            </a:r>
            <a:r>
              <a:rPr lang="en-US" sz="1400" dirty="0" smtClean="0"/>
              <a:t>.</a:t>
            </a:r>
            <a:endParaRPr lang="en-US" sz="1400" dirty="0"/>
          </a:p>
        </p:txBody>
      </p:sp>
      <p:sp>
        <p:nvSpPr>
          <p:cNvPr id="7" name="Rectangle 6"/>
          <p:cNvSpPr/>
          <p:nvPr/>
        </p:nvSpPr>
        <p:spPr>
          <a:xfrm>
            <a:off x="232482" y="1245420"/>
            <a:ext cx="8825481" cy="923330"/>
          </a:xfrm>
          <a:prstGeom prst="rect">
            <a:avLst/>
          </a:prstGeom>
        </p:spPr>
        <p:txBody>
          <a:bodyPr wrap="square">
            <a:spAutoFit/>
          </a:bodyPr>
          <a:lstStyle/>
          <a:p>
            <a:r>
              <a:rPr lang="en-US" dirty="0"/>
              <a:t>Open ContactActivity.java and locate the </a:t>
            </a:r>
            <a:r>
              <a:rPr lang="en-US" dirty="0" err="1"/>
              <a:t>initMapButton</a:t>
            </a:r>
            <a:r>
              <a:rPr lang="en-US" dirty="0"/>
              <a:t> method. This method is modified to pass the contact’s ID with the intent. Modify the code in the </a:t>
            </a:r>
            <a:r>
              <a:rPr lang="en-US" dirty="0" err="1"/>
              <a:t>onClick</a:t>
            </a:r>
            <a:r>
              <a:rPr lang="en-US" dirty="0"/>
              <a:t> method to match Listing 7.9 .</a:t>
            </a:r>
          </a:p>
        </p:txBody>
      </p:sp>
      <p:sp>
        <p:nvSpPr>
          <p:cNvPr id="8" name="Title 1"/>
          <p:cNvSpPr>
            <a:spLocks noGrp="1"/>
          </p:cNvSpPr>
          <p:nvPr>
            <p:ph type="title"/>
          </p:nvPr>
        </p:nvSpPr>
        <p:spPr>
          <a:xfrm>
            <a:off x="899592" y="404664"/>
            <a:ext cx="8662664" cy="563563"/>
          </a:xfrm>
        </p:spPr>
        <p:txBody>
          <a:bodyPr/>
          <a:lstStyle/>
          <a:p>
            <a:r>
              <a:rPr lang="en-US" dirty="0" smtClean="0"/>
              <a:t>Displaying Your Contacts’ Locations</a:t>
            </a:r>
            <a:endParaRPr lang="en-US" dirty="0"/>
          </a:p>
        </p:txBody>
      </p:sp>
    </p:spTree>
    <p:extLst>
      <p:ext uri="{BB962C8B-B14F-4D97-AF65-F5344CB8AC3E}">
        <p14:creationId xmlns:p14="http://schemas.microsoft.com/office/powerpoint/2010/main" val="180693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698160" cy="563563"/>
          </a:xfrm>
        </p:spPr>
        <p:txBody>
          <a:bodyPr/>
          <a:lstStyle/>
          <a:p>
            <a:r>
              <a:rPr lang="en-US" dirty="0" smtClean="0"/>
              <a:t>Displaying Your Contacts’ Locations</a:t>
            </a:r>
            <a:endParaRPr lang="en-US" dirty="0"/>
          </a:p>
        </p:txBody>
      </p:sp>
      <p:sp>
        <p:nvSpPr>
          <p:cNvPr id="3" name="Content Placeholder 2"/>
          <p:cNvSpPr>
            <a:spLocks noGrp="1"/>
          </p:cNvSpPr>
          <p:nvPr>
            <p:ph idx="1"/>
          </p:nvPr>
        </p:nvSpPr>
        <p:spPr>
          <a:xfrm>
            <a:off x="381000" y="1124744"/>
            <a:ext cx="8305800" cy="1989584"/>
          </a:xfrm>
        </p:spPr>
        <p:txBody>
          <a:bodyPr/>
          <a:lstStyle/>
          <a:p>
            <a:pPr algn="l" rtl="0"/>
            <a:r>
              <a:rPr lang="en-US" sz="1800" dirty="0"/>
              <a:t>Switch to ContactMapActivity.java. Delete the code in the </a:t>
            </a:r>
            <a:r>
              <a:rPr lang="en-US" sz="1800" dirty="0" err="1"/>
              <a:t>onCreate</a:t>
            </a:r>
            <a:r>
              <a:rPr lang="en-US" sz="1800" dirty="0"/>
              <a:t> method associated </a:t>
            </a:r>
            <a:r>
              <a:rPr lang="en-US" sz="1800" dirty="0" smtClean="0"/>
              <a:t>with enabling </a:t>
            </a:r>
            <a:r>
              <a:rPr lang="en-US" sz="1800" dirty="0"/>
              <a:t>the device’s location and the location changed listener. </a:t>
            </a:r>
          </a:p>
          <a:p>
            <a:pPr algn="l" rtl="0"/>
            <a:r>
              <a:rPr lang="en-US" sz="1800" dirty="0" smtClean="0"/>
              <a:t>The first step is to get the data for mapping. This is done by checking for any extras. If there are no extras, all the contacts are retrieved. If there is an extra, just the information for one contact is retrieved. Enter the code in Listing 7.10 after the </a:t>
            </a:r>
            <a:r>
              <a:rPr lang="en-US" sz="1800" dirty="0" err="1" smtClean="0"/>
              <a:t>setMapType</a:t>
            </a:r>
            <a:r>
              <a:rPr lang="en-US" sz="1800" dirty="0" smtClean="0"/>
              <a:t> command</a:t>
            </a:r>
            <a:endParaRPr lang="en-US" sz="1800" dirty="0">
              <a:solidFill>
                <a:srgbClr val="FF0000"/>
              </a:solidFill>
            </a:endParaRPr>
          </a:p>
        </p:txBody>
      </p:sp>
      <p:pic>
        <p:nvPicPr>
          <p:cNvPr id="4" name="Picture 3"/>
          <p:cNvPicPr>
            <a:picLocks noChangeAspect="1"/>
          </p:cNvPicPr>
          <p:nvPr/>
        </p:nvPicPr>
        <p:blipFill rotWithShape="1">
          <a:blip r:embed="rId2"/>
          <a:srcRect l="41037" t="41667" r="32563" b="31933"/>
          <a:stretch/>
        </p:blipFill>
        <p:spPr>
          <a:xfrm>
            <a:off x="539552" y="3140968"/>
            <a:ext cx="6528726" cy="3672408"/>
          </a:xfrm>
          <a:prstGeom prst="rect">
            <a:avLst/>
          </a:prstGeom>
        </p:spPr>
      </p:pic>
    </p:spTree>
    <p:extLst>
      <p:ext uri="{BB962C8B-B14F-4D97-AF65-F5344CB8AC3E}">
        <p14:creationId xmlns:p14="http://schemas.microsoft.com/office/powerpoint/2010/main" val="3946669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8784976" cy="563563"/>
          </a:xfrm>
        </p:spPr>
        <p:txBody>
          <a:bodyPr/>
          <a:lstStyle/>
          <a:p>
            <a:r>
              <a:rPr lang="en-US" dirty="0"/>
              <a:t>Displaying Your Contacts’ </a:t>
            </a:r>
            <a:r>
              <a:rPr lang="en-US" dirty="0" smtClean="0"/>
              <a:t>Locations</a:t>
            </a:r>
            <a:endParaRPr lang="en-US" dirty="0"/>
          </a:p>
        </p:txBody>
      </p:sp>
      <p:sp>
        <p:nvSpPr>
          <p:cNvPr id="3" name="Content Placeholder 2"/>
          <p:cNvSpPr>
            <a:spLocks noGrp="1"/>
          </p:cNvSpPr>
          <p:nvPr>
            <p:ph idx="1"/>
          </p:nvPr>
        </p:nvSpPr>
        <p:spPr/>
        <p:txBody>
          <a:bodyPr/>
          <a:lstStyle/>
          <a:p>
            <a:pPr algn="just" rtl="0"/>
            <a:r>
              <a:rPr lang="en-US" sz="2000" dirty="0"/>
              <a:t>The next step is to place markers on the map in the location of each contact</a:t>
            </a:r>
          </a:p>
          <a:p>
            <a:pPr algn="just" rtl="0"/>
            <a:r>
              <a:rPr lang="en-US" sz="2000" dirty="0"/>
              <a:t>Markers can be standard pins or custom icons</a:t>
            </a:r>
          </a:p>
          <a:p>
            <a:pPr algn="just" rtl="0"/>
            <a:r>
              <a:rPr lang="en-US" sz="2000" dirty="0"/>
              <a:t>Add the following code</a:t>
            </a:r>
          </a:p>
          <a:p>
            <a:pPr algn="just" rtl="0"/>
            <a:endParaRPr lang="en-IN" sz="2000" dirty="0"/>
          </a:p>
          <a:p>
            <a:pPr algn="just" rtl="0"/>
            <a:endParaRPr lang="en-IN" sz="2000" dirty="0"/>
          </a:p>
          <a:p>
            <a:pPr algn="just" rtl="0"/>
            <a:endParaRPr lang="en-IN" sz="2000" dirty="0"/>
          </a:p>
          <a:p>
            <a:pPr algn="just" rtl="0"/>
            <a:endParaRPr lang="en-IN" sz="2000" dirty="0"/>
          </a:p>
          <a:p>
            <a:pPr algn="just" rtl="0"/>
            <a:endParaRPr lang="en-IN" sz="2000" dirty="0"/>
          </a:p>
          <a:p>
            <a:pPr algn="just" rtl="0"/>
            <a:endParaRPr lang="en-IN" sz="2000" dirty="0"/>
          </a:p>
          <a:p>
            <a:pPr algn="just" rtl="0"/>
            <a:endParaRPr lang="en-IN" sz="2000" dirty="0"/>
          </a:p>
          <a:p>
            <a:pPr marL="0" indent="0" rtl="0">
              <a:buNone/>
            </a:pPr>
            <a:endParaRPr lang="en-IN" sz="2000" dirty="0"/>
          </a:p>
          <a:p>
            <a:pPr marL="0" indent="0" rtl="0">
              <a:buNone/>
            </a:pPr>
            <a:endParaRPr lang="en-IN" sz="2000" dirty="0"/>
          </a:p>
          <a:p>
            <a:pPr marL="0" indent="0" rtl="0">
              <a:buNone/>
            </a:pPr>
            <a:endParaRPr lang="en-IN" sz="2000" dirty="0"/>
          </a:p>
          <a:p>
            <a:pPr marL="0" indent="0" rtl="0">
              <a:buNone/>
            </a:pPr>
            <a:r>
              <a:rPr lang="en-IN" sz="2000" dirty="0">
                <a:solidFill>
                  <a:schemeClr val="bg1"/>
                </a:solidFill>
              </a:rPr>
              <a:t>C</a:t>
            </a:r>
            <a:r>
              <a:rPr lang="en-US" sz="2000" dirty="0">
                <a:solidFill>
                  <a:schemeClr val="bg1"/>
                </a:solidFill>
              </a:rPr>
              <a:t>ode continues in next slide……</a:t>
            </a:r>
          </a:p>
        </p:txBody>
      </p:sp>
      <p:pic>
        <p:nvPicPr>
          <p:cNvPr id="4" name="Picture 3">
            <a:extLst>
              <a:ext uri="{FF2B5EF4-FFF2-40B4-BE49-F238E27FC236}">
                <a16:creationId xmlns:a16="http://schemas.microsoft.com/office/drawing/2014/main" xmlns="" id="{5763964F-61F7-49F9-AFB0-E75E2B0371B9}"/>
              </a:ext>
            </a:extLst>
          </p:cNvPr>
          <p:cNvPicPr>
            <a:picLocks noChangeAspect="1"/>
          </p:cNvPicPr>
          <p:nvPr/>
        </p:nvPicPr>
        <p:blipFill rotWithShape="1">
          <a:blip r:embed="rId2"/>
          <a:srcRect r="27499"/>
          <a:stretch/>
        </p:blipFill>
        <p:spPr>
          <a:xfrm>
            <a:off x="755576" y="2780928"/>
            <a:ext cx="5852225" cy="2592288"/>
          </a:xfrm>
          <a:prstGeom prst="rect">
            <a:avLst/>
          </a:prstGeom>
        </p:spPr>
      </p:pic>
    </p:spTree>
    <p:extLst>
      <p:ext uri="{BB962C8B-B14F-4D97-AF65-F5344CB8AC3E}">
        <p14:creationId xmlns:p14="http://schemas.microsoft.com/office/powerpoint/2010/main" val="2039941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B7420B3-546F-4FE8-A67C-F21F96CDD941}"/>
              </a:ext>
            </a:extLst>
          </p:cNvPr>
          <p:cNvPicPr>
            <a:picLocks noChangeAspect="1"/>
          </p:cNvPicPr>
          <p:nvPr/>
        </p:nvPicPr>
        <p:blipFill rotWithShape="1">
          <a:blip r:embed="rId2"/>
          <a:srcRect l="3872"/>
          <a:stretch/>
        </p:blipFill>
        <p:spPr>
          <a:xfrm>
            <a:off x="0" y="0"/>
            <a:ext cx="7648390" cy="6858000"/>
          </a:xfrm>
          <a:prstGeom prst="rect">
            <a:avLst/>
          </a:prstGeom>
        </p:spPr>
      </p:pic>
      <p:sp>
        <p:nvSpPr>
          <p:cNvPr id="2" name="Rectangle 1"/>
          <p:cNvSpPr/>
          <p:nvPr/>
        </p:nvSpPr>
        <p:spPr>
          <a:xfrm>
            <a:off x="3762164" y="548680"/>
            <a:ext cx="4572000" cy="492443"/>
          </a:xfrm>
          <a:prstGeom prst="rect">
            <a:avLst/>
          </a:prstGeom>
          <a:solidFill>
            <a:srgbClr val="FFFF00"/>
          </a:solidFill>
        </p:spPr>
        <p:txBody>
          <a:bodyPr>
            <a:spAutoFit/>
          </a:bodyPr>
          <a:lstStyle/>
          <a:p>
            <a:pPr algn="just"/>
            <a:r>
              <a:rPr lang="en-US" sz="1300" dirty="0"/>
              <a:t>To properly bound a group of points, the app needs to know the size of the display</a:t>
            </a:r>
          </a:p>
        </p:txBody>
      </p:sp>
      <p:sp>
        <p:nvSpPr>
          <p:cNvPr id="4" name="Rectangle 3"/>
          <p:cNvSpPr/>
          <p:nvPr/>
        </p:nvSpPr>
        <p:spPr>
          <a:xfrm>
            <a:off x="6281935" y="1432228"/>
            <a:ext cx="2862065" cy="1492716"/>
          </a:xfrm>
          <a:prstGeom prst="rect">
            <a:avLst/>
          </a:prstGeom>
          <a:solidFill>
            <a:srgbClr val="FFFF00"/>
          </a:solidFill>
        </p:spPr>
        <p:txBody>
          <a:bodyPr wrap="square">
            <a:spAutoFit/>
          </a:bodyPr>
          <a:lstStyle/>
          <a:p>
            <a:pPr algn="just"/>
            <a:r>
              <a:rPr lang="en-US" sz="1300" dirty="0"/>
              <a:t>A </a:t>
            </a:r>
            <a:r>
              <a:rPr lang="en-US" sz="1300" dirty="0" err="1"/>
              <a:t>LatLngBounds.Builder</a:t>
            </a:r>
            <a:r>
              <a:rPr lang="en-US" sz="1300" dirty="0"/>
              <a:t> is used to construct the geographic boundaries of a set of GPS coordinates</a:t>
            </a:r>
          </a:p>
          <a:p>
            <a:pPr algn="just"/>
            <a:r>
              <a:rPr lang="en-US" sz="1300" dirty="0" smtClean="0"/>
              <a:t>The </a:t>
            </a:r>
            <a:r>
              <a:rPr lang="en-US" sz="1300" dirty="0"/>
              <a:t>contacts </a:t>
            </a:r>
            <a:r>
              <a:rPr lang="en-US" sz="1300" dirty="0" err="1"/>
              <a:t>ArrayList</a:t>
            </a:r>
            <a:r>
              <a:rPr lang="en-US" sz="1300" dirty="0"/>
              <a:t> contains Contact objects, the Activity loops through them, adding each one to the map</a:t>
            </a:r>
          </a:p>
        </p:txBody>
      </p:sp>
      <p:sp>
        <p:nvSpPr>
          <p:cNvPr id="6" name="Rectangle 5"/>
          <p:cNvSpPr/>
          <p:nvPr/>
        </p:nvSpPr>
        <p:spPr>
          <a:xfrm>
            <a:off x="6092766" y="3068960"/>
            <a:ext cx="3051233" cy="892552"/>
          </a:xfrm>
          <a:prstGeom prst="rect">
            <a:avLst/>
          </a:prstGeom>
          <a:solidFill>
            <a:srgbClr val="FFFF00"/>
          </a:solidFill>
        </p:spPr>
        <p:txBody>
          <a:bodyPr wrap="square">
            <a:spAutoFit/>
          </a:bodyPr>
          <a:lstStyle/>
          <a:p>
            <a:pPr algn="just"/>
            <a:r>
              <a:rPr lang="en-US" sz="1300" dirty="0"/>
              <a:t>A </a:t>
            </a:r>
            <a:r>
              <a:rPr lang="en-US" sz="1300" dirty="0" err="1"/>
              <a:t>LatLng</a:t>
            </a:r>
            <a:r>
              <a:rPr lang="en-US" sz="1300" dirty="0"/>
              <a:t> object is instantiated with the GPS coordinates returned from the Geocoding service</a:t>
            </a:r>
          </a:p>
          <a:p>
            <a:pPr algn="just"/>
            <a:r>
              <a:rPr lang="en-US" sz="1300" dirty="0"/>
              <a:t>The </a:t>
            </a:r>
            <a:r>
              <a:rPr lang="en-US" sz="1300" dirty="0" err="1"/>
              <a:t>LatLng</a:t>
            </a:r>
            <a:r>
              <a:rPr lang="en-US" sz="1300" dirty="0"/>
              <a:t> object is a point on a map</a:t>
            </a:r>
          </a:p>
        </p:txBody>
      </p:sp>
      <p:sp>
        <p:nvSpPr>
          <p:cNvPr id="7" name="Rectangle 6"/>
          <p:cNvSpPr/>
          <p:nvPr/>
        </p:nvSpPr>
        <p:spPr>
          <a:xfrm>
            <a:off x="6876257" y="4077072"/>
            <a:ext cx="2267743" cy="492443"/>
          </a:xfrm>
          <a:prstGeom prst="rect">
            <a:avLst/>
          </a:prstGeom>
          <a:solidFill>
            <a:srgbClr val="FFFF00"/>
          </a:solidFill>
        </p:spPr>
        <p:txBody>
          <a:bodyPr wrap="square">
            <a:spAutoFit/>
          </a:bodyPr>
          <a:lstStyle/>
          <a:p>
            <a:pPr algn="just"/>
            <a:r>
              <a:rPr lang="en-US" sz="1300" dirty="0"/>
              <a:t>A Marker is added to the map</a:t>
            </a:r>
          </a:p>
        </p:txBody>
      </p:sp>
      <p:sp>
        <p:nvSpPr>
          <p:cNvPr id="3" name="Content Placeholder 2"/>
          <p:cNvSpPr>
            <a:spLocks noGrp="1"/>
          </p:cNvSpPr>
          <p:nvPr>
            <p:ph idx="1"/>
          </p:nvPr>
        </p:nvSpPr>
        <p:spPr>
          <a:xfrm>
            <a:off x="5868144" y="5185648"/>
            <a:ext cx="3275857" cy="1771744"/>
          </a:xfrm>
          <a:solidFill>
            <a:srgbClr val="FFFF00"/>
          </a:solidFill>
        </p:spPr>
        <p:txBody>
          <a:bodyPr/>
          <a:lstStyle/>
          <a:p>
            <a:pPr marL="0" indent="0" algn="l" rtl="0">
              <a:buNone/>
            </a:pPr>
            <a:r>
              <a:rPr lang="en-US" sz="1300" dirty="0"/>
              <a:t>T</a:t>
            </a:r>
            <a:r>
              <a:rPr lang="en-US" sz="1300" dirty="0" smtClean="0"/>
              <a:t>he </a:t>
            </a:r>
            <a:r>
              <a:rPr lang="en-US" sz="1300" dirty="0"/>
              <a:t>message </a:t>
            </a:r>
            <a:r>
              <a:rPr lang="en-US" sz="1300" dirty="0" err="1"/>
              <a:t>animateCamera</a:t>
            </a:r>
            <a:r>
              <a:rPr lang="en-US" sz="1300" dirty="0"/>
              <a:t> is sent to </a:t>
            </a:r>
            <a:r>
              <a:rPr lang="en-US" sz="1300" dirty="0" smtClean="0"/>
              <a:t>the map </a:t>
            </a:r>
            <a:r>
              <a:rPr lang="en-US" sz="1300" dirty="0"/>
              <a:t>to tell it to zoom in to the location of the </a:t>
            </a:r>
            <a:r>
              <a:rPr lang="en-US" sz="1300" dirty="0" smtClean="0"/>
              <a:t>markers.</a:t>
            </a:r>
            <a:r>
              <a:rPr lang="en-US" sz="1300" dirty="0"/>
              <a:t> </a:t>
            </a:r>
            <a:r>
              <a:rPr lang="en-US" sz="1300" dirty="0" smtClean="0"/>
              <a:t>A </a:t>
            </a:r>
            <a:r>
              <a:rPr lang="en-US" sz="1300" dirty="0" err="1"/>
              <a:t>CameraUpdateFactory</a:t>
            </a:r>
            <a:r>
              <a:rPr lang="en-US" sz="1300" dirty="0"/>
              <a:t> is </a:t>
            </a:r>
            <a:r>
              <a:rPr lang="en-US" sz="1300" dirty="0" smtClean="0"/>
              <a:t>the object </a:t>
            </a:r>
            <a:r>
              <a:rPr lang="en-US" sz="1300" dirty="0"/>
              <a:t>used to set the zoom level. It is passed the boundaries of the zoom through </a:t>
            </a:r>
            <a:r>
              <a:rPr lang="en-US" sz="1300" dirty="0" smtClean="0"/>
              <a:t>the </a:t>
            </a:r>
            <a:r>
              <a:rPr lang="en-US" sz="1300" dirty="0" err="1" smtClean="0"/>
              <a:t>LatLngBounds.Builder</a:t>
            </a:r>
            <a:r>
              <a:rPr lang="en-US" sz="1300" dirty="0" smtClean="0"/>
              <a:t> </a:t>
            </a:r>
            <a:r>
              <a:rPr lang="en-US" sz="1300" dirty="0"/>
              <a:t>, the measured sized of the device display, and the amount </a:t>
            </a:r>
            <a:r>
              <a:rPr lang="en-US" sz="1300" dirty="0" smtClean="0"/>
              <a:t>of padding </a:t>
            </a:r>
            <a:r>
              <a:rPr lang="en-US" sz="1300" dirty="0"/>
              <a:t>to put around the bounds.</a:t>
            </a:r>
          </a:p>
        </p:txBody>
      </p:sp>
    </p:spTree>
    <p:extLst>
      <p:ext uri="{BB962C8B-B14F-4D97-AF65-F5344CB8AC3E}">
        <p14:creationId xmlns:p14="http://schemas.microsoft.com/office/powerpoint/2010/main" val="3095066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15F3364-2800-4DDD-9B3F-0F5846CC0A61}"/>
              </a:ext>
            </a:extLst>
          </p:cNvPr>
          <p:cNvPicPr>
            <a:picLocks noChangeAspect="1"/>
          </p:cNvPicPr>
          <p:nvPr/>
        </p:nvPicPr>
        <p:blipFill rotWithShape="1">
          <a:blip r:embed="rId2"/>
          <a:srcRect l="3477"/>
          <a:stretch/>
        </p:blipFill>
        <p:spPr>
          <a:xfrm>
            <a:off x="0" y="0"/>
            <a:ext cx="6444207" cy="6858000"/>
          </a:xfrm>
          <a:prstGeom prst="rect">
            <a:avLst/>
          </a:prstGeom>
        </p:spPr>
      </p:pic>
      <p:sp>
        <p:nvSpPr>
          <p:cNvPr id="3" name="Content Placeholder 2">
            <a:extLst>
              <a:ext uri="{FF2B5EF4-FFF2-40B4-BE49-F238E27FC236}">
                <a16:creationId xmlns:a16="http://schemas.microsoft.com/office/drawing/2014/main" xmlns="" id="{2C52CC53-9B6A-4BBA-9B1C-79B612C73320}"/>
              </a:ext>
            </a:extLst>
          </p:cNvPr>
          <p:cNvSpPr>
            <a:spLocks noGrp="1"/>
          </p:cNvSpPr>
          <p:nvPr>
            <p:ph idx="1"/>
          </p:nvPr>
        </p:nvSpPr>
        <p:spPr>
          <a:xfrm>
            <a:off x="5940152" y="2852936"/>
            <a:ext cx="3203848" cy="1008112"/>
          </a:xfrm>
          <a:solidFill>
            <a:srgbClr val="FFFF00"/>
          </a:solidFill>
        </p:spPr>
        <p:txBody>
          <a:bodyPr/>
          <a:lstStyle/>
          <a:p>
            <a:pPr marL="0" indent="0" algn="just" rtl="0">
              <a:buNone/>
            </a:pPr>
            <a:r>
              <a:rPr lang="en-US" sz="1400" dirty="0" smtClean="0"/>
              <a:t>An </a:t>
            </a:r>
            <a:r>
              <a:rPr lang="en-US" sz="1400" dirty="0" err="1"/>
              <a:t>AlertDialog</a:t>
            </a:r>
            <a:r>
              <a:rPr lang="en-US" sz="1400" dirty="0"/>
              <a:t> displays the commonly used dialog with a title, message, and a button to acknowledge that the user saw the </a:t>
            </a:r>
            <a:r>
              <a:rPr lang="en-US" sz="1400" dirty="0" smtClean="0"/>
              <a:t>message</a:t>
            </a:r>
            <a:endParaRPr lang="en-US" sz="1400" dirty="0"/>
          </a:p>
          <a:p>
            <a:pPr algn="just" rtl="0"/>
            <a:endParaRPr lang="en-US" sz="1400" dirty="0"/>
          </a:p>
        </p:txBody>
      </p:sp>
      <p:sp>
        <p:nvSpPr>
          <p:cNvPr id="4" name="Rectangle 3"/>
          <p:cNvSpPr/>
          <p:nvPr/>
        </p:nvSpPr>
        <p:spPr>
          <a:xfrm>
            <a:off x="4572000" y="260648"/>
            <a:ext cx="4572000" cy="1169551"/>
          </a:xfrm>
          <a:prstGeom prst="rect">
            <a:avLst/>
          </a:prstGeom>
          <a:solidFill>
            <a:srgbClr val="FFFF00"/>
          </a:solidFill>
        </p:spPr>
        <p:txBody>
          <a:bodyPr wrap="square">
            <a:spAutoFit/>
          </a:bodyPr>
          <a:lstStyle/>
          <a:p>
            <a:pPr algn="just"/>
            <a:r>
              <a:rPr lang="en-US" sz="1400" dirty="0" smtClean="0"/>
              <a:t>If </a:t>
            </a:r>
            <a:r>
              <a:rPr lang="en-US" sz="1400" dirty="0"/>
              <a:t>the contacts </a:t>
            </a:r>
            <a:r>
              <a:rPr lang="en-US" sz="1400" dirty="0" err="1"/>
              <a:t>ArrayList</a:t>
            </a:r>
            <a:r>
              <a:rPr lang="en-US" sz="1400" dirty="0"/>
              <a:t> does not contain any objects</a:t>
            </a:r>
          </a:p>
          <a:p>
            <a:pPr algn="just"/>
            <a:r>
              <a:rPr lang="en-US" sz="1400" dirty="0"/>
              <a:t>the code checks whether there is a single Contact object to map</a:t>
            </a:r>
          </a:p>
          <a:p>
            <a:pPr algn="just"/>
            <a:r>
              <a:rPr lang="en-US" sz="1400" dirty="0"/>
              <a:t>If no contacts are available either in the </a:t>
            </a:r>
            <a:r>
              <a:rPr lang="en-US" sz="1400" dirty="0" err="1"/>
              <a:t>ArrayList</a:t>
            </a:r>
            <a:r>
              <a:rPr lang="en-US" sz="1400" dirty="0"/>
              <a:t> or the Contact object, the app displays an error message.</a:t>
            </a:r>
          </a:p>
        </p:txBody>
      </p:sp>
      <p:sp>
        <p:nvSpPr>
          <p:cNvPr id="5" name="Rectangle 4"/>
          <p:cNvSpPr/>
          <p:nvPr/>
        </p:nvSpPr>
        <p:spPr>
          <a:xfrm>
            <a:off x="6599536" y="4077072"/>
            <a:ext cx="2508968" cy="1600438"/>
          </a:xfrm>
          <a:prstGeom prst="rect">
            <a:avLst/>
          </a:prstGeom>
        </p:spPr>
        <p:txBody>
          <a:bodyPr wrap="square">
            <a:spAutoFit/>
          </a:bodyPr>
          <a:lstStyle/>
          <a:p>
            <a:pPr algn="just"/>
            <a:r>
              <a:rPr lang="en-US" dirty="0" smtClean="0">
                <a:solidFill>
                  <a:srgbClr val="FF0000"/>
                </a:solidFill>
                <a:sym typeface="Wingdings" panose="05000000000000000000" pitchFamily="2" charset="2"/>
              </a:rPr>
              <a:t></a:t>
            </a:r>
            <a:r>
              <a:rPr lang="en-US" dirty="0" smtClean="0">
                <a:sym typeface="Wingdings" panose="05000000000000000000" pitchFamily="2" charset="2"/>
              </a:rPr>
              <a:t> Now </a:t>
            </a:r>
            <a:r>
              <a:rPr lang="en-US" sz="1600" dirty="0">
                <a:sym typeface="Wingdings" panose="05000000000000000000" pitchFamily="2" charset="2"/>
              </a:rPr>
              <a:t>T</a:t>
            </a:r>
            <a:r>
              <a:rPr lang="en-US" sz="1600" dirty="0" smtClean="0"/>
              <a:t>est </a:t>
            </a:r>
            <a:r>
              <a:rPr lang="en-US" sz="1600" dirty="0"/>
              <a:t>the app on a device. Make sure you have entered valid addresses for contacts prior to testing the mapping function</a:t>
            </a:r>
          </a:p>
        </p:txBody>
      </p:sp>
    </p:spTree>
    <p:extLst>
      <p:ext uri="{BB962C8B-B14F-4D97-AF65-F5344CB8AC3E}">
        <p14:creationId xmlns:p14="http://schemas.microsoft.com/office/powerpoint/2010/main" val="90801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Sensors, Maps, and Fragments</a:t>
            </a:r>
            <a:br>
              <a:rPr lang="en-US" dirty="0"/>
            </a:br>
            <a:r>
              <a:rPr lang="en-US" sz="2000" dirty="0" smtClean="0">
                <a:solidFill>
                  <a:srgbClr val="FF0000"/>
                </a:solidFill>
              </a:rPr>
              <a:t>Location Sensors</a:t>
            </a:r>
            <a:endParaRPr lang="en-US" sz="2000" dirty="0">
              <a:solidFill>
                <a:srgbClr val="FF0000"/>
              </a:solidFill>
            </a:endParaRPr>
          </a:p>
        </p:txBody>
      </p:sp>
      <p:sp>
        <p:nvSpPr>
          <p:cNvPr id="3" name="Content Placeholder 2"/>
          <p:cNvSpPr>
            <a:spLocks noGrp="1"/>
          </p:cNvSpPr>
          <p:nvPr>
            <p:ph idx="1"/>
          </p:nvPr>
        </p:nvSpPr>
        <p:spPr>
          <a:xfrm>
            <a:off x="381000" y="1295400"/>
            <a:ext cx="8763000" cy="909464"/>
          </a:xfrm>
        </p:spPr>
        <p:txBody>
          <a:bodyPr/>
          <a:lstStyle/>
          <a:p>
            <a:pPr algn="l" rtl="0"/>
            <a:r>
              <a:rPr lang="en-US" dirty="0"/>
              <a:t>Android devices typically have two location </a:t>
            </a:r>
            <a:r>
              <a:rPr lang="en-US" dirty="0" smtClean="0"/>
              <a:t>sensors:</a:t>
            </a:r>
          </a:p>
        </p:txBody>
      </p:sp>
      <p:graphicFrame>
        <p:nvGraphicFramePr>
          <p:cNvPr id="4" name="Table 3"/>
          <p:cNvGraphicFramePr>
            <a:graphicFrameLocks noGrp="1"/>
          </p:cNvGraphicFramePr>
          <p:nvPr>
            <p:extLst>
              <p:ext uri="{D42A27DB-BD31-4B8C-83A1-F6EECF244321}">
                <p14:modId xmlns:p14="http://schemas.microsoft.com/office/powerpoint/2010/main" val="285589186"/>
              </p:ext>
            </p:extLst>
          </p:nvPr>
        </p:nvGraphicFramePr>
        <p:xfrm>
          <a:off x="1428328" y="2060848"/>
          <a:ext cx="6096000" cy="45770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r>
                        <a:rPr lang="en-US" dirty="0" smtClean="0"/>
                        <a:t>Network Sensor</a:t>
                      </a:r>
                      <a:endParaRPr lang="en-US" dirty="0"/>
                    </a:p>
                  </a:txBody>
                  <a:tcPr/>
                </a:tc>
                <a:tc>
                  <a:txBody>
                    <a:bodyPr/>
                    <a:lstStyle/>
                    <a:p>
                      <a:pPr algn="l"/>
                      <a:r>
                        <a:rPr lang="en-US" dirty="0" smtClean="0"/>
                        <a:t>GPS Sensor</a:t>
                      </a:r>
                      <a:endParaRPr lang="en-US" dirty="0"/>
                    </a:p>
                  </a:txBody>
                  <a:tcPr/>
                </a:tc>
              </a:tr>
              <a:tr h="370840">
                <a:tc>
                  <a:txBody>
                    <a:bodyPr/>
                    <a:lstStyle/>
                    <a:p>
                      <a:pPr algn="l"/>
                      <a:r>
                        <a:rPr lang="en-US" sz="1800" b="0" i="0" u="none" strike="noStrike" kern="1200" baseline="0" dirty="0" smtClean="0">
                          <a:solidFill>
                            <a:schemeClr val="dk1"/>
                          </a:solidFill>
                          <a:latin typeface="+mn-lt"/>
                          <a:ea typeface="+mn-ea"/>
                          <a:cs typeface="+mn-cs"/>
                        </a:rPr>
                        <a:t>based on the cell towers and/or the Wi-Fi access points your device is connected to.</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based on a built-in Global</a:t>
                      </a:r>
                    </a:p>
                    <a:p>
                      <a:pPr algn="l"/>
                      <a:r>
                        <a:rPr lang="en-US" sz="1800" b="0" i="0" u="none" strike="noStrike" kern="1200" baseline="0" dirty="0" smtClean="0">
                          <a:solidFill>
                            <a:schemeClr val="dk1"/>
                          </a:solidFill>
                          <a:latin typeface="+mn-lt"/>
                          <a:ea typeface="+mn-ea"/>
                          <a:cs typeface="+mn-cs"/>
                        </a:rPr>
                        <a:t>Positioning System (GPS) receiver.</a:t>
                      </a:r>
                      <a:endParaRPr lang="en-US" dirty="0"/>
                    </a:p>
                  </a:txBody>
                  <a:tcPr/>
                </a:tc>
              </a:tr>
              <a:tr h="370840">
                <a:tc>
                  <a:txBody>
                    <a:bodyPr/>
                    <a:lstStyle/>
                    <a:p>
                      <a:pPr algn="l"/>
                      <a:r>
                        <a:rPr lang="en-US" sz="1800" b="0" i="0" u="none" strike="noStrike" kern="1200" baseline="0" dirty="0" smtClean="0">
                          <a:solidFill>
                            <a:schemeClr val="dk1"/>
                          </a:solidFill>
                          <a:latin typeface="+mn-lt"/>
                          <a:ea typeface="+mn-ea"/>
                          <a:cs typeface="+mn-cs"/>
                        </a:rPr>
                        <a:t>provides the approximate location of the device</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can provide position information accurate to</a:t>
                      </a:r>
                    </a:p>
                    <a:p>
                      <a:pPr algn="l"/>
                      <a:r>
                        <a:rPr lang="en-US" sz="1800" b="0" i="0" u="none" strike="noStrike" kern="1200" baseline="0" dirty="0" smtClean="0">
                          <a:solidFill>
                            <a:schemeClr val="dk1"/>
                          </a:solidFill>
                          <a:latin typeface="+mn-lt"/>
                          <a:ea typeface="+mn-ea"/>
                          <a:cs typeface="+mn-cs"/>
                        </a:rPr>
                        <a:t>within a few meters, depending on conditions.</a:t>
                      </a:r>
                      <a:endParaRPr lang="en-US" dirty="0"/>
                    </a:p>
                  </a:txBody>
                  <a:tcPr/>
                </a:tc>
              </a:tr>
              <a:tr h="370840">
                <a:tc>
                  <a:txBody>
                    <a:bodyPr/>
                    <a:lstStyle/>
                    <a:p>
                      <a:pPr algn="l"/>
                      <a:r>
                        <a:rPr lang="en-US" dirty="0" smtClean="0"/>
                        <a:t>Fast</a:t>
                      </a:r>
                      <a:r>
                        <a:rPr lang="en-US" baseline="0" dirty="0" smtClean="0"/>
                        <a:t> in detecting device location. </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GPS sensor is much slower in acquiring its position information than the network sensor</a:t>
                      </a:r>
                      <a:endParaRPr lang="en-US" dirty="0"/>
                    </a:p>
                  </a:txBody>
                  <a:tcPr/>
                </a:tc>
              </a:tr>
              <a:tr h="370840">
                <a:tc>
                  <a:txBody>
                    <a:bodyPr/>
                    <a:lstStyle/>
                    <a:p>
                      <a:pPr algn="l"/>
                      <a:r>
                        <a:rPr lang="en-US" dirty="0" smtClean="0"/>
                        <a:t>Most of the devices have a Network</a:t>
                      </a:r>
                      <a:r>
                        <a:rPr lang="en-US" baseline="0" dirty="0" smtClean="0"/>
                        <a:t> Sensor</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not all devices have a</a:t>
                      </a:r>
                    </a:p>
                    <a:p>
                      <a:pPr algn="l"/>
                      <a:r>
                        <a:rPr lang="en-US" sz="1800" b="0" i="0" u="none" strike="noStrike" kern="1200" baseline="0" dirty="0" smtClean="0">
                          <a:solidFill>
                            <a:schemeClr val="dk1"/>
                          </a:solidFill>
                          <a:latin typeface="+mn-lt"/>
                          <a:ea typeface="+mn-ea"/>
                          <a:cs typeface="+mn-cs"/>
                        </a:rPr>
                        <a:t>GPS sensor.</a:t>
                      </a:r>
                      <a:endParaRPr lang="en-US" dirty="0"/>
                    </a:p>
                  </a:txBody>
                  <a:tcPr/>
                </a:tc>
              </a:tr>
            </a:tbl>
          </a:graphicData>
        </a:graphic>
      </p:graphicFrame>
    </p:spTree>
    <p:extLst>
      <p:ext uri="{BB962C8B-B14F-4D97-AF65-F5344CB8AC3E}">
        <p14:creationId xmlns:p14="http://schemas.microsoft.com/office/powerpoint/2010/main" val="1273883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842176" cy="563563"/>
          </a:xfrm>
        </p:spPr>
        <p:txBody>
          <a:bodyPr/>
          <a:lstStyle/>
          <a:p>
            <a:r>
              <a:rPr lang="en-US" dirty="0" smtClean="0"/>
              <a:t>Displaying Your Contacts’ Locations</a:t>
            </a:r>
            <a:endParaRPr lang="en-US" dirty="0"/>
          </a:p>
        </p:txBody>
      </p:sp>
      <p:sp>
        <p:nvSpPr>
          <p:cNvPr id="3" name="Content Placeholder 2"/>
          <p:cNvSpPr>
            <a:spLocks noGrp="1"/>
          </p:cNvSpPr>
          <p:nvPr>
            <p:ph idx="1"/>
          </p:nvPr>
        </p:nvSpPr>
        <p:spPr>
          <a:xfrm>
            <a:off x="381000" y="1268760"/>
            <a:ext cx="8305800" cy="1269504"/>
          </a:xfrm>
        </p:spPr>
        <p:txBody>
          <a:bodyPr/>
          <a:lstStyle/>
          <a:p>
            <a:pPr marL="0" indent="0" algn="l" rtl="0">
              <a:buNone/>
            </a:pPr>
            <a:r>
              <a:rPr lang="en-US" sz="2000" dirty="0"/>
              <a:t>The map is almost complete. The final touch is to add a toolbar that allows the user to </a:t>
            </a:r>
            <a:r>
              <a:rPr lang="en-US" sz="2000" dirty="0" smtClean="0"/>
              <a:t>select the </a:t>
            </a:r>
            <a:r>
              <a:rPr lang="en-US" sz="2000" dirty="0"/>
              <a:t>type of map to display and to show the user’s present location. </a:t>
            </a:r>
            <a:r>
              <a:rPr lang="en-US" sz="2000" dirty="0" smtClean="0"/>
              <a:t>Open the activity_contact_map.xml </a:t>
            </a:r>
            <a:r>
              <a:rPr lang="en-US" sz="2000" dirty="0"/>
              <a:t>and add a </a:t>
            </a:r>
            <a:r>
              <a:rPr lang="en-US" sz="2000" dirty="0" smtClean="0"/>
              <a:t>toolbar using the following xml.</a:t>
            </a:r>
            <a:endParaRPr lang="en-US" sz="2000" dirty="0" smtClean="0">
              <a:solidFill>
                <a:srgbClr val="FF0000"/>
              </a:solidFill>
            </a:endParaRPr>
          </a:p>
        </p:txBody>
      </p:sp>
      <p:pic>
        <p:nvPicPr>
          <p:cNvPr id="4" name="Picture 3"/>
          <p:cNvPicPr>
            <a:picLocks noChangeAspect="1"/>
          </p:cNvPicPr>
          <p:nvPr/>
        </p:nvPicPr>
        <p:blipFill rotWithShape="1">
          <a:blip r:embed="rId2"/>
          <a:srcRect l="28969" t="69687" r="25096" b="14563"/>
          <a:stretch/>
        </p:blipFill>
        <p:spPr>
          <a:xfrm>
            <a:off x="179512" y="2564904"/>
            <a:ext cx="6204085" cy="1152128"/>
          </a:xfrm>
          <a:prstGeom prst="rect">
            <a:avLst/>
          </a:prstGeom>
        </p:spPr>
      </p:pic>
      <p:pic>
        <p:nvPicPr>
          <p:cNvPr id="5" name="Picture 4"/>
          <p:cNvPicPr>
            <a:picLocks noChangeAspect="1"/>
          </p:cNvPicPr>
          <p:nvPr/>
        </p:nvPicPr>
        <p:blipFill rotWithShape="1">
          <a:blip r:embed="rId3"/>
          <a:srcRect l="30630" t="30312" r="43359" b="27360"/>
          <a:stretch/>
        </p:blipFill>
        <p:spPr>
          <a:xfrm>
            <a:off x="381000" y="3717032"/>
            <a:ext cx="3614937" cy="3096344"/>
          </a:xfrm>
          <a:prstGeom prst="rect">
            <a:avLst/>
          </a:prstGeom>
        </p:spPr>
      </p:pic>
      <p:sp>
        <p:nvSpPr>
          <p:cNvPr id="6" name="Rectangle 5"/>
          <p:cNvSpPr/>
          <p:nvPr/>
        </p:nvSpPr>
        <p:spPr>
          <a:xfrm>
            <a:off x="4320480" y="3697868"/>
            <a:ext cx="4572000" cy="523220"/>
          </a:xfrm>
          <a:prstGeom prst="rect">
            <a:avLst/>
          </a:prstGeom>
          <a:solidFill>
            <a:srgbClr val="FFFF00"/>
          </a:solidFill>
        </p:spPr>
        <p:txBody>
          <a:bodyPr>
            <a:spAutoFit/>
          </a:bodyPr>
          <a:lstStyle/>
          <a:p>
            <a:r>
              <a:rPr lang="en-US" sz="1400" dirty="0"/>
              <a:t>You also have to modify the fragment position so it lays out below the toolbar you just added.</a:t>
            </a:r>
          </a:p>
        </p:txBody>
      </p:sp>
    </p:spTree>
    <p:extLst>
      <p:ext uri="{BB962C8B-B14F-4D97-AF65-F5344CB8AC3E}">
        <p14:creationId xmlns:p14="http://schemas.microsoft.com/office/powerpoint/2010/main" val="3850969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95" y="1092771"/>
            <a:ext cx="9168095" cy="392013"/>
          </a:xfrm>
        </p:spPr>
        <p:txBody>
          <a:bodyPr/>
          <a:lstStyle/>
          <a:p>
            <a:pPr marL="0" indent="0" algn="l" rtl="0">
              <a:buNone/>
            </a:pPr>
            <a:r>
              <a:rPr lang="en-US" sz="2000" dirty="0" smtClean="0"/>
              <a:t>Now open ContactMapActivity.java </a:t>
            </a:r>
            <a:r>
              <a:rPr lang="en-US" sz="2000" dirty="0"/>
              <a:t>to add the code for the </a:t>
            </a:r>
            <a:r>
              <a:rPr lang="en-US" sz="2000" dirty="0" smtClean="0"/>
              <a:t>buttons (Listing 7.13)</a:t>
            </a:r>
            <a:endParaRPr lang="en-US" sz="2000" dirty="0"/>
          </a:p>
        </p:txBody>
      </p:sp>
      <p:pic>
        <p:nvPicPr>
          <p:cNvPr id="4" name="Picture 3"/>
          <p:cNvPicPr>
            <a:picLocks noChangeAspect="1"/>
          </p:cNvPicPr>
          <p:nvPr/>
        </p:nvPicPr>
        <p:blipFill rotWithShape="1">
          <a:blip r:embed="rId3"/>
          <a:srcRect l="28969" t="36219" r="27309" b="15547"/>
          <a:stretch/>
        </p:blipFill>
        <p:spPr>
          <a:xfrm>
            <a:off x="-24095" y="1412776"/>
            <a:ext cx="5688633" cy="3528392"/>
          </a:xfrm>
          <a:prstGeom prst="rect">
            <a:avLst/>
          </a:prstGeom>
        </p:spPr>
      </p:pic>
      <p:pic>
        <p:nvPicPr>
          <p:cNvPr id="5" name="Picture 4"/>
          <p:cNvPicPr>
            <a:picLocks noChangeAspect="1"/>
          </p:cNvPicPr>
          <p:nvPr/>
        </p:nvPicPr>
        <p:blipFill rotWithShape="1">
          <a:blip r:embed="rId4"/>
          <a:srcRect l="29523" t="29329" r="30076" b="40156"/>
          <a:stretch/>
        </p:blipFill>
        <p:spPr>
          <a:xfrm>
            <a:off x="-108521" y="4941168"/>
            <a:ext cx="5256585" cy="2232248"/>
          </a:xfrm>
          <a:prstGeom prst="rect">
            <a:avLst/>
          </a:prstGeom>
        </p:spPr>
      </p:pic>
      <p:sp>
        <p:nvSpPr>
          <p:cNvPr id="6" name="Rectangle 5"/>
          <p:cNvSpPr/>
          <p:nvPr/>
        </p:nvSpPr>
        <p:spPr>
          <a:xfrm>
            <a:off x="4776485" y="2046327"/>
            <a:ext cx="4367515" cy="2246769"/>
          </a:xfrm>
          <a:prstGeom prst="rect">
            <a:avLst/>
          </a:prstGeom>
          <a:solidFill>
            <a:srgbClr val="FFFF00"/>
          </a:solidFill>
        </p:spPr>
        <p:txBody>
          <a:bodyPr wrap="square">
            <a:spAutoFit/>
          </a:bodyPr>
          <a:lstStyle/>
          <a:p>
            <a:r>
              <a:rPr lang="en-US" sz="1400" dirty="0">
                <a:latin typeface="StoneSerifStd-Medium"/>
              </a:rPr>
              <a:t>The code is very simple. </a:t>
            </a:r>
          </a:p>
          <a:p>
            <a:r>
              <a:rPr lang="en-US" sz="1400" dirty="0" smtClean="0">
                <a:latin typeface="StoneSerifStd-Medium"/>
              </a:rPr>
              <a:t>When </a:t>
            </a:r>
            <a:r>
              <a:rPr lang="en-US" sz="1400" dirty="0">
                <a:latin typeface="StoneSerifStd-Medium"/>
              </a:rPr>
              <a:t>the user taps the </a:t>
            </a:r>
            <a:r>
              <a:rPr lang="en-US" sz="1400" dirty="0" smtClean="0">
                <a:latin typeface="StoneSerifStd-Medium"/>
              </a:rPr>
              <a:t>Location button</a:t>
            </a:r>
            <a:r>
              <a:rPr lang="en-US" sz="1400" dirty="0">
                <a:latin typeface="StoneSerifStd-Medium"/>
              </a:rPr>
              <a:t>, the code tests to see what the text for the button is. If it is Location On, </a:t>
            </a:r>
            <a:r>
              <a:rPr lang="en-US" sz="1400" dirty="0" err="1">
                <a:latin typeface="CourierStd"/>
              </a:rPr>
              <a:t>myLocation</a:t>
            </a:r>
            <a:r>
              <a:rPr lang="en-US" sz="1400" dirty="0">
                <a:latin typeface="CourierStd"/>
              </a:rPr>
              <a:t> </a:t>
            </a:r>
            <a:r>
              <a:rPr lang="en-US" sz="1400" dirty="0" smtClean="0">
                <a:latin typeface="StoneSerifStd-Medium"/>
              </a:rPr>
              <a:t>is enabled </a:t>
            </a:r>
            <a:r>
              <a:rPr lang="en-US" sz="1400" dirty="0">
                <a:latin typeface="StoneSerifStd-Medium"/>
              </a:rPr>
              <a:t>and the button’s text is changed to Location Off. If the text is Location Off, </a:t>
            </a:r>
            <a:r>
              <a:rPr lang="en-US" sz="1400" dirty="0" err="1" smtClean="0">
                <a:latin typeface="CourierStd"/>
              </a:rPr>
              <a:t>myLocation</a:t>
            </a:r>
            <a:r>
              <a:rPr lang="en-US" sz="1400" dirty="0" smtClean="0">
                <a:latin typeface="CourierStd"/>
              </a:rPr>
              <a:t> </a:t>
            </a:r>
            <a:r>
              <a:rPr lang="en-US" sz="1400" dirty="0" smtClean="0">
                <a:latin typeface="StoneSerifStd-Medium"/>
              </a:rPr>
              <a:t>is </a:t>
            </a:r>
            <a:r>
              <a:rPr lang="en-US" sz="1400" dirty="0">
                <a:latin typeface="StoneSerifStd-Medium"/>
              </a:rPr>
              <a:t>disabled and the button text is set to Location On. </a:t>
            </a:r>
          </a:p>
          <a:p>
            <a:r>
              <a:rPr lang="en-US" sz="1400" dirty="0" smtClean="0">
                <a:latin typeface="StoneSerifStd-Medium"/>
              </a:rPr>
              <a:t>The </a:t>
            </a:r>
            <a:r>
              <a:rPr lang="en-US" sz="1400" dirty="0">
                <a:latin typeface="StoneSerifStd-Medium"/>
              </a:rPr>
              <a:t>Map Type button operates </a:t>
            </a:r>
            <a:r>
              <a:rPr lang="en-US" sz="1400" dirty="0" smtClean="0">
                <a:latin typeface="StoneSerifStd-Medium"/>
              </a:rPr>
              <a:t>in essentially </a:t>
            </a:r>
            <a:r>
              <a:rPr lang="en-US" sz="1400" dirty="0">
                <a:latin typeface="StoneSerifStd-Medium"/>
              </a:rPr>
              <a:t>the same manner, except that it changes the map type from normal to satellite </a:t>
            </a:r>
            <a:r>
              <a:rPr lang="en-US" sz="1400" dirty="0" smtClean="0">
                <a:latin typeface="StoneSerifStd-Medium"/>
              </a:rPr>
              <a:t>and back </a:t>
            </a:r>
            <a:r>
              <a:rPr lang="en-US" sz="1400" dirty="0">
                <a:latin typeface="StoneSerifStd-Medium"/>
              </a:rPr>
              <a:t>again</a:t>
            </a:r>
            <a:endParaRPr lang="en-US" sz="1400" dirty="0"/>
          </a:p>
        </p:txBody>
      </p:sp>
      <p:sp>
        <p:nvSpPr>
          <p:cNvPr id="7" name="Rectangle 6"/>
          <p:cNvSpPr/>
          <p:nvPr/>
        </p:nvSpPr>
        <p:spPr>
          <a:xfrm>
            <a:off x="5232490" y="4679558"/>
            <a:ext cx="3659990" cy="523220"/>
          </a:xfrm>
          <a:prstGeom prst="rect">
            <a:avLst/>
          </a:prstGeom>
          <a:solidFill>
            <a:srgbClr val="FFFF00"/>
          </a:solidFill>
        </p:spPr>
        <p:txBody>
          <a:bodyPr wrap="square">
            <a:spAutoFit/>
          </a:bodyPr>
          <a:lstStyle/>
          <a:p>
            <a:r>
              <a:rPr lang="en-US" sz="1400" dirty="0">
                <a:latin typeface="StoneSerifStd-Medium"/>
              </a:rPr>
              <a:t>Remember to call these methods in the </a:t>
            </a:r>
            <a:r>
              <a:rPr lang="en-US" sz="1400" dirty="0" err="1">
                <a:latin typeface="CourierStd"/>
              </a:rPr>
              <a:t>onCreate</a:t>
            </a:r>
            <a:r>
              <a:rPr lang="en-US" sz="1400" dirty="0">
                <a:latin typeface="CourierStd"/>
              </a:rPr>
              <a:t> </a:t>
            </a:r>
            <a:r>
              <a:rPr lang="en-US" sz="1400" dirty="0">
                <a:latin typeface="StoneSerifStd-Medium"/>
              </a:rPr>
              <a:t>method</a:t>
            </a:r>
            <a:r>
              <a:rPr lang="en-US" sz="1400" dirty="0" smtClean="0">
                <a:latin typeface="StoneSerifStd-Medium"/>
              </a:rPr>
              <a:t>.</a:t>
            </a:r>
            <a:endParaRPr lang="en-US" sz="1400" dirty="0"/>
          </a:p>
        </p:txBody>
      </p:sp>
      <p:sp>
        <p:nvSpPr>
          <p:cNvPr id="8" name="Title 1"/>
          <p:cNvSpPr>
            <a:spLocks noGrp="1"/>
          </p:cNvSpPr>
          <p:nvPr>
            <p:ph type="title"/>
          </p:nvPr>
        </p:nvSpPr>
        <p:spPr>
          <a:xfrm>
            <a:off x="914400" y="457200"/>
            <a:ext cx="8842176" cy="563563"/>
          </a:xfrm>
        </p:spPr>
        <p:txBody>
          <a:bodyPr/>
          <a:lstStyle/>
          <a:p>
            <a:r>
              <a:rPr lang="en-US" dirty="0" smtClean="0"/>
              <a:t>Displaying Your Contacts’ Locations</a:t>
            </a:r>
            <a:endParaRPr lang="en-US" dirty="0"/>
          </a:p>
        </p:txBody>
      </p:sp>
    </p:spTree>
    <p:extLst>
      <p:ext uri="{BB962C8B-B14F-4D97-AF65-F5344CB8AC3E}">
        <p14:creationId xmlns:p14="http://schemas.microsoft.com/office/powerpoint/2010/main" val="50510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smtClean="0"/>
              <a:t>IT448-Autumn2017</a:t>
            </a:r>
            <a:endParaRPr lang="en-US"/>
          </a:p>
        </p:txBody>
      </p:sp>
    </p:spTree>
    <p:extLst>
      <p:ext uri="{BB962C8B-B14F-4D97-AF65-F5344CB8AC3E}">
        <p14:creationId xmlns:p14="http://schemas.microsoft.com/office/powerpoint/2010/main" val="2976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Resources</a:t>
            </a:r>
            <a:endParaRPr lang="en-US" dirty="0"/>
          </a:p>
        </p:txBody>
      </p:sp>
      <p:sp>
        <p:nvSpPr>
          <p:cNvPr id="3" name="Content Placeholder 2"/>
          <p:cNvSpPr>
            <a:spLocks noGrp="1"/>
          </p:cNvSpPr>
          <p:nvPr>
            <p:ph idx="1"/>
          </p:nvPr>
        </p:nvSpPr>
        <p:spPr/>
        <p:txBody>
          <a:bodyPr/>
          <a:lstStyle/>
          <a:p>
            <a:pPr marL="0" marR="0" indent="-228600" algn="l" rtl="0">
              <a:spcBef>
                <a:spcPts val="0"/>
              </a:spcBef>
              <a:spcAft>
                <a:spcPts val="0"/>
              </a:spcAft>
            </a:pPr>
            <a:r>
              <a:rPr lang="en-US" b="1" dirty="0"/>
              <a:t>Building dynamic UI with Fragments:</a:t>
            </a:r>
          </a:p>
          <a:p>
            <a:pPr marL="0" marR="0" indent="0" algn="l" rtl="0">
              <a:spcBef>
                <a:spcPts val="0"/>
              </a:spcBef>
              <a:spcAft>
                <a:spcPts val="0"/>
              </a:spcAft>
              <a:buNone/>
            </a:pPr>
            <a:r>
              <a:rPr lang="en-US" b="1" dirty="0">
                <a:hlinkClick r:id="rId2"/>
              </a:rPr>
              <a:t>https://</a:t>
            </a:r>
            <a:r>
              <a:rPr lang="en-US" b="1" dirty="0" smtClean="0">
                <a:hlinkClick r:id="rId2"/>
              </a:rPr>
              <a:t>developer.android.com/training/basics/fragments/index.html</a:t>
            </a:r>
            <a:endParaRPr lang="en-US" b="1" dirty="0" smtClean="0"/>
          </a:p>
          <a:p>
            <a:pPr algn="l" rtl="0">
              <a:spcBef>
                <a:spcPts val="0"/>
              </a:spcBef>
              <a:spcAft>
                <a:spcPts val="0"/>
              </a:spcAft>
            </a:pPr>
            <a:r>
              <a:rPr lang="en-US" b="1" dirty="0" smtClean="0"/>
              <a:t>Maps Android API</a:t>
            </a:r>
          </a:p>
          <a:p>
            <a:pPr marL="0" marR="0" indent="0" algn="l" rtl="0">
              <a:spcBef>
                <a:spcPts val="0"/>
              </a:spcBef>
              <a:spcAft>
                <a:spcPts val="0"/>
              </a:spcAft>
              <a:buNone/>
            </a:pPr>
            <a:r>
              <a:rPr lang="en-US" b="1" dirty="0">
                <a:hlinkClick r:id="rId3"/>
              </a:rPr>
              <a:t>https://</a:t>
            </a:r>
            <a:r>
              <a:rPr lang="en-US" b="1" dirty="0" smtClean="0">
                <a:hlinkClick r:id="rId3"/>
              </a:rPr>
              <a:t>developers.google.com/maps/documentation/android-api/start#get-key</a:t>
            </a:r>
            <a:endParaRPr lang="en-US" b="1" dirty="0" smtClean="0"/>
          </a:p>
          <a:p>
            <a:pPr marL="0" marR="0" indent="0" algn="l" rtl="0">
              <a:spcBef>
                <a:spcPts val="0"/>
              </a:spcBef>
              <a:spcAft>
                <a:spcPts val="0"/>
              </a:spcAft>
              <a:buNone/>
            </a:pPr>
            <a:endParaRPr lang="en-US" b="1" dirty="0"/>
          </a:p>
        </p:txBody>
      </p:sp>
    </p:spTree>
    <p:extLst>
      <p:ext uri="{BB962C8B-B14F-4D97-AF65-F5344CB8AC3E}">
        <p14:creationId xmlns:p14="http://schemas.microsoft.com/office/powerpoint/2010/main" val="191712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305800" cy="4724400"/>
          </a:xfrm>
        </p:spPr>
        <p:txBody>
          <a:bodyPr/>
          <a:lstStyle/>
          <a:p>
            <a:pPr algn="l" rtl="0"/>
            <a:r>
              <a:rPr lang="en-US" sz="2000" dirty="0"/>
              <a:t>Maps are implemented using the </a:t>
            </a:r>
            <a:r>
              <a:rPr lang="en-US" sz="2000" dirty="0" err="1"/>
              <a:t>GoogleMap</a:t>
            </a:r>
            <a:r>
              <a:rPr lang="en-US" sz="2000" dirty="0"/>
              <a:t> </a:t>
            </a:r>
            <a:r>
              <a:rPr lang="en-US" sz="2000" dirty="0" smtClean="0"/>
              <a:t>object and </a:t>
            </a:r>
            <a:r>
              <a:rPr lang="en-US" sz="2000" dirty="0"/>
              <a:t>a </a:t>
            </a:r>
            <a:r>
              <a:rPr lang="en-US" sz="2000" dirty="0" err="1" smtClean="0"/>
              <a:t>MapFragment</a:t>
            </a:r>
            <a:r>
              <a:rPr lang="en-US" sz="2000" dirty="0"/>
              <a:t> </a:t>
            </a:r>
            <a:r>
              <a:rPr lang="en-US" sz="2000" dirty="0" smtClean="0"/>
              <a:t>in </a:t>
            </a:r>
            <a:r>
              <a:rPr lang="en-US" sz="2000" dirty="0"/>
              <a:t>the layout </a:t>
            </a:r>
            <a:r>
              <a:rPr lang="en-US" sz="2000" dirty="0" smtClean="0"/>
              <a:t>file</a:t>
            </a:r>
          </a:p>
          <a:p>
            <a:pPr algn="l" rtl="0"/>
            <a:r>
              <a:rPr lang="en-US" sz="2000" dirty="0"/>
              <a:t>These objects are not a part of the standard Android SDK but rather </a:t>
            </a:r>
            <a:r>
              <a:rPr lang="en-US" sz="2000" dirty="0" smtClean="0"/>
              <a:t>the Google </a:t>
            </a:r>
            <a:r>
              <a:rPr lang="en-US" sz="2000" dirty="0"/>
              <a:t>Play Services SDK</a:t>
            </a:r>
            <a:r>
              <a:rPr lang="en-US" sz="2000" dirty="0" smtClean="0"/>
              <a:t>.</a:t>
            </a:r>
          </a:p>
          <a:p>
            <a:pPr algn="l" rtl="0"/>
            <a:r>
              <a:rPr lang="en-US" sz="2000" dirty="0"/>
              <a:t>This SDK must be installed on your development machine to </a:t>
            </a:r>
            <a:r>
              <a:rPr lang="en-US" sz="2000" dirty="0" smtClean="0"/>
              <a:t>implement maps </a:t>
            </a:r>
            <a:r>
              <a:rPr lang="en-US" sz="2000" dirty="0"/>
              <a:t>in your </a:t>
            </a:r>
            <a:r>
              <a:rPr lang="en-US" sz="2000" dirty="0" smtClean="0"/>
              <a:t>app.</a:t>
            </a:r>
          </a:p>
          <a:p>
            <a:pPr algn="l" rtl="0"/>
            <a:r>
              <a:rPr lang="en-US" sz="2000" dirty="0" smtClean="0"/>
              <a:t>Using </a:t>
            </a:r>
            <a:r>
              <a:rPr lang="en-US" sz="2000" dirty="0"/>
              <a:t>Google Maps requires an API key. This key associates your </a:t>
            </a:r>
            <a:r>
              <a:rPr lang="en-US" sz="2000" dirty="0" smtClean="0"/>
              <a:t>app with </a:t>
            </a:r>
            <a:r>
              <a:rPr lang="en-US" sz="2000" dirty="0"/>
              <a:t>an attempt to access the </a:t>
            </a:r>
            <a:r>
              <a:rPr lang="en-US" sz="2000" dirty="0" err="1"/>
              <a:t>GoogleMap</a:t>
            </a:r>
            <a:r>
              <a:rPr lang="en-US" sz="2000" dirty="0"/>
              <a:t> API. </a:t>
            </a:r>
            <a:endParaRPr lang="en-US" sz="2000" dirty="0" smtClean="0"/>
          </a:p>
          <a:p>
            <a:pPr algn="l" rtl="0"/>
            <a:r>
              <a:rPr lang="en-US" sz="2000" dirty="0" smtClean="0"/>
              <a:t>This </a:t>
            </a:r>
            <a:r>
              <a:rPr lang="en-US" sz="2000" dirty="0"/>
              <a:t>is how </a:t>
            </a:r>
            <a:r>
              <a:rPr lang="en-US" sz="2000" dirty="0" smtClean="0"/>
              <a:t>you </a:t>
            </a:r>
            <a:r>
              <a:rPr lang="en-US" sz="2000" dirty="0"/>
              <a:t>and Google, can track </a:t>
            </a:r>
            <a:r>
              <a:rPr lang="en-US" sz="2000" dirty="0" smtClean="0"/>
              <a:t>how often </a:t>
            </a:r>
            <a:r>
              <a:rPr lang="en-US" sz="2000" dirty="0"/>
              <a:t>your users access the map portion of your app. The API key is free. </a:t>
            </a:r>
            <a:endParaRPr lang="en-US" sz="2000" dirty="0" smtClean="0"/>
          </a:p>
          <a:p>
            <a:pPr algn="l" rtl="0"/>
            <a:r>
              <a:rPr lang="en-US" sz="2000" dirty="0" smtClean="0"/>
              <a:t>Maps </a:t>
            </a:r>
            <a:r>
              <a:rPr lang="en-US" sz="2000" dirty="0"/>
              <a:t>are </a:t>
            </a:r>
            <a:r>
              <a:rPr lang="en-US" sz="2000" dirty="0" smtClean="0"/>
              <a:t>implemented as </a:t>
            </a:r>
            <a:r>
              <a:rPr lang="en-US" sz="2000" dirty="0"/>
              <a:t>a </a:t>
            </a:r>
            <a:r>
              <a:rPr lang="en-US" sz="2000" dirty="0" err="1"/>
              <a:t>MapFragment</a:t>
            </a:r>
            <a:r>
              <a:rPr lang="en-US" sz="2000" dirty="0"/>
              <a:t> widget in a layout. The Activity that implements the code to provide </a:t>
            </a:r>
            <a:r>
              <a:rPr lang="en-US" sz="2000" dirty="0" smtClean="0"/>
              <a:t>the map’s </a:t>
            </a:r>
            <a:r>
              <a:rPr lang="en-US" sz="2000" dirty="0"/>
              <a:t>behavior must be a </a:t>
            </a:r>
            <a:r>
              <a:rPr lang="en-US" sz="2000" dirty="0" err="1"/>
              <a:t>FragmentActivity</a:t>
            </a:r>
            <a:r>
              <a:rPr lang="en-US" sz="2000" dirty="0"/>
              <a:t> .</a:t>
            </a:r>
          </a:p>
        </p:txBody>
      </p:sp>
      <p:sp>
        <p:nvSpPr>
          <p:cNvPr id="4" name="Title 1"/>
          <p:cNvSpPr>
            <a:spLocks noGrp="1"/>
          </p:cNvSpPr>
          <p:nvPr>
            <p:ph type="title"/>
          </p:nvPr>
        </p:nvSpPr>
        <p:spPr>
          <a:xfrm>
            <a:off x="914400" y="457200"/>
            <a:ext cx="7543800" cy="563563"/>
          </a:xfrm>
        </p:spPr>
        <p:txBody>
          <a:bodyPr/>
          <a:lstStyle/>
          <a:p>
            <a:r>
              <a:rPr lang="en-US" dirty="0"/>
              <a:t>Location Sensors, Maps, and Fragments</a:t>
            </a:r>
            <a:br>
              <a:rPr lang="en-US" dirty="0"/>
            </a:br>
            <a:r>
              <a:rPr lang="en-US" sz="2000" dirty="0" smtClean="0">
                <a:solidFill>
                  <a:srgbClr val="FF0000"/>
                </a:solidFill>
              </a:rPr>
              <a:t>Maps</a:t>
            </a:r>
            <a:endParaRPr lang="en-US" sz="2000" dirty="0">
              <a:solidFill>
                <a:srgbClr val="FF0000"/>
              </a:solidFill>
            </a:endParaRPr>
          </a:p>
        </p:txBody>
      </p:sp>
    </p:spTree>
    <p:extLst>
      <p:ext uri="{BB962C8B-B14F-4D97-AF65-F5344CB8AC3E}">
        <p14:creationId xmlns:p14="http://schemas.microsoft.com/office/powerpoint/2010/main" val="183206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The </a:t>
            </a:r>
            <a:r>
              <a:rPr lang="en-US" dirty="0" err="1" smtClean="0"/>
              <a:t>FragmentActivity</a:t>
            </a:r>
            <a:r>
              <a:rPr lang="en-US" dirty="0" smtClean="0"/>
              <a:t> </a:t>
            </a:r>
            <a:r>
              <a:rPr lang="en-US" dirty="0"/>
              <a:t>is a subclass of the Activity class</a:t>
            </a:r>
            <a:r>
              <a:rPr lang="en-US" dirty="0" smtClean="0"/>
              <a:t>.</a:t>
            </a:r>
          </a:p>
          <a:p>
            <a:pPr algn="l" rtl="0"/>
            <a:r>
              <a:rPr lang="en-US" dirty="0" smtClean="0"/>
              <a:t> </a:t>
            </a:r>
            <a:r>
              <a:rPr lang="en-US" dirty="0"/>
              <a:t>An Activity that needs to </a:t>
            </a:r>
            <a:r>
              <a:rPr lang="en-US" dirty="0" smtClean="0"/>
              <a:t>implement a </a:t>
            </a:r>
            <a:r>
              <a:rPr lang="en-US" dirty="0"/>
              <a:t>map must extend the </a:t>
            </a:r>
            <a:r>
              <a:rPr lang="en-US" dirty="0" err="1"/>
              <a:t>FragmentActivity</a:t>
            </a:r>
            <a:r>
              <a:rPr lang="en-US" dirty="0"/>
              <a:t> class rather than the Activity class. </a:t>
            </a:r>
            <a:endParaRPr lang="en-US" dirty="0" smtClean="0"/>
          </a:p>
          <a:p>
            <a:pPr algn="l" rtl="0"/>
            <a:r>
              <a:rPr lang="en-US" dirty="0" smtClean="0"/>
              <a:t>This is required </a:t>
            </a:r>
            <a:r>
              <a:rPr lang="en-US" dirty="0"/>
              <a:t>because maps are encapsulated in a </a:t>
            </a:r>
            <a:r>
              <a:rPr lang="en-US" dirty="0" err="1"/>
              <a:t>MapFragment</a:t>
            </a:r>
            <a:r>
              <a:rPr lang="en-US" dirty="0"/>
              <a:t> . </a:t>
            </a:r>
            <a:endParaRPr lang="en-US" dirty="0" smtClean="0"/>
          </a:p>
          <a:p>
            <a:pPr algn="l" rtl="0"/>
            <a:r>
              <a:rPr lang="en-US" dirty="0" smtClean="0"/>
              <a:t>This </a:t>
            </a:r>
            <a:r>
              <a:rPr lang="en-US" dirty="0"/>
              <a:t>allows a map to be a part of </a:t>
            </a:r>
            <a:r>
              <a:rPr lang="en-US" dirty="0" smtClean="0"/>
              <a:t>a layout </a:t>
            </a:r>
            <a:r>
              <a:rPr lang="en-US" dirty="0"/>
              <a:t>rather than the only thing in a layout.</a:t>
            </a:r>
          </a:p>
        </p:txBody>
      </p:sp>
      <p:sp>
        <p:nvSpPr>
          <p:cNvPr id="4" name="Title 1"/>
          <p:cNvSpPr>
            <a:spLocks noGrp="1"/>
          </p:cNvSpPr>
          <p:nvPr>
            <p:ph type="title"/>
          </p:nvPr>
        </p:nvSpPr>
        <p:spPr>
          <a:xfrm>
            <a:off x="914400" y="457200"/>
            <a:ext cx="7543800" cy="563563"/>
          </a:xfrm>
        </p:spPr>
        <p:txBody>
          <a:bodyPr/>
          <a:lstStyle/>
          <a:p>
            <a:r>
              <a:rPr lang="en-US" dirty="0"/>
              <a:t>Location Sensors, Maps, and Fragments</a:t>
            </a:r>
            <a:br>
              <a:rPr lang="en-US" dirty="0"/>
            </a:br>
            <a:r>
              <a:rPr lang="en-US" sz="2000" dirty="0" err="1" smtClean="0">
                <a:solidFill>
                  <a:srgbClr val="FF0000"/>
                </a:solidFill>
              </a:rPr>
              <a:t>Fragments</a:t>
            </a:r>
            <a:endParaRPr lang="en-US" sz="2000" dirty="0">
              <a:solidFill>
                <a:srgbClr val="FF0000"/>
              </a:solidFill>
            </a:endParaRPr>
          </a:p>
        </p:txBody>
      </p:sp>
    </p:spTree>
    <p:extLst>
      <p:ext uri="{BB962C8B-B14F-4D97-AF65-F5344CB8AC3E}">
        <p14:creationId xmlns:p14="http://schemas.microsoft.com/office/powerpoint/2010/main" val="134731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for Maps in Android Studio</a:t>
            </a:r>
            <a:endParaRPr lang="en-US" dirty="0"/>
          </a:p>
        </p:txBody>
      </p:sp>
      <p:sp>
        <p:nvSpPr>
          <p:cNvPr id="3" name="Content Placeholder 2"/>
          <p:cNvSpPr>
            <a:spLocks noGrp="1"/>
          </p:cNvSpPr>
          <p:nvPr>
            <p:ph idx="1"/>
          </p:nvPr>
        </p:nvSpPr>
        <p:spPr/>
        <p:txBody>
          <a:bodyPr/>
          <a:lstStyle/>
          <a:p>
            <a:pPr marL="0" indent="0" algn="l" rtl="0">
              <a:buNone/>
            </a:pPr>
            <a:r>
              <a:rPr lang="en-US" sz="2000" b="1" dirty="0" smtClean="0"/>
              <a:t>1. Install </a:t>
            </a:r>
            <a:r>
              <a:rPr lang="en-US" sz="2000" b="1" dirty="0"/>
              <a:t>the Google Play services </a:t>
            </a:r>
            <a:r>
              <a:rPr lang="en-US" sz="2000" b="1" dirty="0" smtClean="0"/>
              <a:t>SDK</a:t>
            </a:r>
          </a:p>
          <a:p>
            <a:pPr algn="l" rtl="0"/>
            <a:r>
              <a:rPr lang="en-US" sz="2000" dirty="0"/>
              <a:t>Start </a:t>
            </a:r>
            <a:r>
              <a:rPr lang="en-US" sz="2000" b="1" dirty="0"/>
              <a:t>Android Studio</a:t>
            </a:r>
            <a:r>
              <a:rPr lang="en-US" sz="2000" dirty="0"/>
              <a:t>.</a:t>
            </a:r>
          </a:p>
          <a:p>
            <a:pPr algn="l" rtl="0"/>
            <a:r>
              <a:rPr lang="en-US" sz="2000" dirty="0"/>
              <a:t>On the </a:t>
            </a:r>
            <a:r>
              <a:rPr lang="en-US" sz="2000" b="1" dirty="0"/>
              <a:t>Tools</a:t>
            </a:r>
            <a:r>
              <a:rPr lang="en-US" sz="2000" dirty="0"/>
              <a:t> menu, click </a:t>
            </a:r>
            <a:r>
              <a:rPr lang="en-US" sz="2000" b="1" dirty="0"/>
              <a:t>Android &gt; SDK Manager</a:t>
            </a:r>
            <a:r>
              <a:rPr lang="en-US" sz="2000" dirty="0"/>
              <a:t>.</a:t>
            </a:r>
          </a:p>
          <a:p>
            <a:pPr algn="l" rtl="0"/>
            <a:r>
              <a:rPr lang="en-US" sz="2000" dirty="0"/>
              <a:t>Update the </a:t>
            </a:r>
            <a:r>
              <a:rPr lang="en-US" sz="2000" b="1" dirty="0"/>
              <a:t>Android Studio SDK Manager</a:t>
            </a:r>
            <a:r>
              <a:rPr lang="en-US" sz="2000" dirty="0"/>
              <a:t>: click </a:t>
            </a:r>
            <a:r>
              <a:rPr lang="en-US" sz="2000" b="1" dirty="0"/>
              <a:t>SDK Tools</a:t>
            </a:r>
            <a:r>
              <a:rPr lang="en-US" sz="2000" dirty="0"/>
              <a:t>, expand </a:t>
            </a:r>
            <a:r>
              <a:rPr lang="en-US" sz="2000" b="1" dirty="0"/>
              <a:t>Support Repository</a:t>
            </a:r>
            <a:r>
              <a:rPr lang="en-US" sz="2000" dirty="0"/>
              <a:t>, select </a:t>
            </a:r>
            <a:r>
              <a:rPr lang="en-US" sz="2000" b="1" dirty="0"/>
              <a:t>Google Repository</a:t>
            </a:r>
            <a:r>
              <a:rPr lang="en-US" sz="2000" dirty="0"/>
              <a:t>, and then click </a:t>
            </a:r>
            <a:r>
              <a:rPr lang="en-US" sz="2000" b="1" dirty="0" smtClean="0"/>
              <a:t>OK</a:t>
            </a:r>
            <a:r>
              <a:rPr lang="en-US" sz="2000" dirty="0" smtClean="0"/>
              <a:t>.</a:t>
            </a:r>
          </a:p>
          <a:p>
            <a:pPr marL="0" indent="0" algn="l" rtl="0">
              <a:buNone/>
            </a:pPr>
            <a:endParaRPr lang="en-US" sz="2000" dirty="0"/>
          </a:p>
        </p:txBody>
      </p:sp>
      <p:pic>
        <p:nvPicPr>
          <p:cNvPr id="5" name="Picture 4"/>
          <p:cNvPicPr>
            <a:picLocks noChangeAspect="1"/>
          </p:cNvPicPr>
          <p:nvPr/>
        </p:nvPicPr>
        <p:blipFill rotWithShape="1">
          <a:blip r:embed="rId2"/>
          <a:srcRect l="29522" r="12920" b="8657"/>
          <a:stretch/>
        </p:blipFill>
        <p:spPr>
          <a:xfrm>
            <a:off x="1835697" y="3068960"/>
            <a:ext cx="4750652" cy="3789040"/>
          </a:xfrm>
          <a:prstGeom prst="rect">
            <a:avLst/>
          </a:prstGeom>
        </p:spPr>
      </p:pic>
    </p:spTree>
    <p:extLst>
      <p:ext uri="{BB962C8B-B14F-4D97-AF65-F5344CB8AC3E}">
        <p14:creationId xmlns:p14="http://schemas.microsoft.com/office/powerpoint/2010/main" val="2588814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for Maps in Android Studio</a:t>
            </a:r>
          </a:p>
        </p:txBody>
      </p:sp>
      <p:sp>
        <p:nvSpPr>
          <p:cNvPr id="3" name="Content Placeholder 2"/>
          <p:cNvSpPr>
            <a:spLocks noGrp="1"/>
          </p:cNvSpPr>
          <p:nvPr>
            <p:ph idx="1"/>
          </p:nvPr>
        </p:nvSpPr>
        <p:spPr>
          <a:xfrm>
            <a:off x="381000" y="1052736"/>
            <a:ext cx="8763000" cy="5256584"/>
          </a:xfrm>
        </p:spPr>
        <p:txBody>
          <a:bodyPr/>
          <a:lstStyle/>
          <a:p>
            <a:pPr marL="0" indent="0" algn="l" rtl="0">
              <a:buNone/>
            </a:pPr>
            <a:r>
              <a:rPr lang="en-US" sz="1800" b="1" dirty="0" smtClean="0"/>
              <a:t>2. Add </a:t>
            </a:r>
            <a:r>
              <a:rPr lang="en-US" sz="1800" b="1" dirty="0"/>
              <a:t>Google Play Services to Your Project</a:t>
            </a:r>
          </a:p>
          <a:p>
            <a:pPr algn="l" rtl="0"/>
            <a:r>
              <a:rPr lang="en-US" sz="1600" dirty="0"/>
              <a:t>Open </a:t>
            </a:r>
            <a:r>
              <a:rPr lang="en-US" sz="1600" dirty="0" err="1"/>
              <a:t>build.gradle</a:t>
            </a:r>
            <a:r>
              <a:rPr lang="en-US" sz="1600" dirty="0"/>
              <a:t> file inside your application module directory</a:t>
            </a:r>
          </a:p>
          <a:p>
            <a:pPr marL="514350" indent="-514350" algn="l" rtl="0">
              <a:buFont typeface="+mj-lt"/>
              <a:buAutoNum type="arabicPeriod"/>
            </a:pPr>
            <a:endParaRPr lang="en-US" sz="2000" dirty="0"/>
          </a:p>
          <a:p>
            <a:pPr marL="514350" indent="-514350" algn="l" rtl="0">
              <a:buFont typeface="+mj-lt"/>
              <a:buAutoNum type="arabicPeriod"/>
            </a:pPr>
            <a:endParaRPr lang="en-US" sz="2000" dirty="0"/>
          </a:p>
          <a:p>
            <a:pPr algn="l" rtl="0"/>
            <a:r>
              <a:rPr lang="en-US" sz="1600" dirty="0"/>
              <a:t>Add a new build rule under dependencies for the latest version  of play services</a:t>
            </a:r>
          </a:p>
          <a:p>
            <a:pPr marL="514350" indent="-514350" algn="l" rtl="0">
              <a:buFont typeface="+mj-lt"/>
              <a:buAutoNum type="arabicPeriod"/>
            </a:pPr>
            <a:endParaRPr lang="en-US" sz="2000" dirty="0"/>
          </a:p>
          <a:p>
            <a:pPr marL="514350" indent="-514350" algn="l" rtl="0">
              <a:buFont typeface="+mj-lt"/>
              <a:buAutoNum type="arabicPeriod"/>
            </a:pPr>
            <a:endParaRPr lang="en-US" sz="2000" dirty="0" smtClean="0"/>
          </a:p>
          <a:p>
            <a:pPr marL="0" indent="0" algn="l" rtl="0">
              <a:buNone/>
            </a:pPr>
            <a:endParaRPr lang="en-US" sz="2000" dirty="0" smtClean="0"/>
          </a:p>
          <a:p>
            <a:pPr algn="l" rtl="0"/>
            <a:r>
              <a:rPr lang="en-US" sz="1600" dirty="0" smtClean="0"/>
              <a:t>To know the version of the Google Play services installed in your Android Studio</a:t>
            </a:r>
            <a:endParaRPr lang="en-US" sz="1600" dirty="0"/>
          </a:p>
          <a:p>
            <a:pPr lvl="1" algn="l" rtl="0"/>
            <a:r>
              <a:rPr lang="en-US" sz="1500" dirty="0"/>
              <a:t>Go to File -&gt; Project Structure.</a:t>
            </a:r>
          </a:p>
          <a:p>
            <a:pPr lvl="1" algn="l" rtl="0"/>
            <a:r>
              <a:rPr lang="en-US" sz="1500" dirty="0"/>
              <a:t>Select 'Project Settings'</a:t>
            </a:r>
          </a:p>
          <a:p>
            <a:pPr lvl="1" algn="l" rtl="0"/>
            <a:r>
              <a:rPr lang="en-US" sz="1500" dirty="0"/>
              <a:t>Select 'Dependencies' Tab.</a:t>
            </a:r>
          </a:p>
          <a:p>
            <a:pPr lvl="1" algn="l" rtl="0"/>
            <a:r>
              <a:rPr lang="en-US" sz="1500" dirty="0"/>
              <a:t>Click '+' and select '1.Library Dependencies'</a:t>
            </a:r>
          </a:p>
          <a:p>
            <a:pPr lvl="1" algn="l" rtl="0"/>
            <a:r>
              <a:rPr lang="en-US" sz="1500" dirty="0"/>
              <a:t>Search for : </a:t>
            </a:r>
            <a:r>
              <a:rPr lang="en-US" sz="1500" dirty="0" err="1" smtClean="0"/>
              <a:t>com.google.android.gms:play-services</a:t>
            </a:r>
            <a:r>
              <a:rPr lang="en-US" sz="1500" dirty="0" smtClean="0"/>
              <a:t>.</a:t>
            </a:r>
          </a:p>
          <a:p>
            <a:pPr lvl="1" algn="l" rtl="0"/>
            <a:r>
              <a:rPr lang="en-US" sz="1500" dirty="0" smtClean="0"/>
              <a:t>Select </a:t>
            </a:r>
            <a:r>
              <a:rPr lang="en-US" sz="1500" dirty="0"/>
              <a:t>the latest version and click </a:t>
            </a:r>
            <a:r>
              <a:rPr lang="en-US" sz="1500" dirty="0" smtClean="0"/>
              <a:t>'OK‘</a:t>
            </a:r>
          </a:p>
          <a:p>
            <a:pPr algn="l" rtl="0"/>
            <a:r>
              <a:rPr lang="en-US" sz="1600" dirty="0"/>
              <a:t>Save the changes and click </a:t>
            </a:r>
            <a:r>
              <a:rPr lang="en-US" sz="1600" b="1" dirty="0">
                <a:solidFill>
                  <a:srgbClr val="FF0000"/>
                </a:solidFill>
              </a:rPr>
              <a:t>Sync Project with </a:t>
            </a:r>
            <a:r>
              <a:rPr lang="en-US" sz="1600" b="1" dirty="0" err="1">
                <a:solidFill>
                  <a:srgbClr val="FF0000"/>
                </a:solidFill>
              </a:rPr>
              <a:t>Gradle</a:t>
            </a:r>
            <a:r>
              <a:rPr lang="en-US" sz="1600" b="1" dirty="0">
                <a:solidFill>
                  <a:srgbClr val="FF0000"/>
                </a:solidFill>
              </a:rPr>
              <a:t> Files</a:t>
            </a:r>
            <a:r>
              <a:rPr lang="en-US" sz="1600" dirty="0">
                <a:solidFill>
                  <a:srgbClr val="FF0000"/>
                </a:solidFill>
              </a:rPr>
              <a:t> </a:t>
            </a:r>
            <a:r>
              <a:rPr lang="en-US" sz="1600" dirty="0"/>
              <a:t>in the toolbar.</a:t>
            </a:r>
          </a:p>
        </p:txBody>
      </p:sp>
      <p:pic>
        <p:nvPicPr>
          <p:cNvPr id="4" name="Picture 3"/>
          <p:cNvPicPr>
            <a:picLocks noChangeAspect="1"/>
          </p:cNvPicPr>
          <p:nvPr/>
        </p:nvPicPr>
        <p:blipFill rotWithShape="1">
          <a:blip r:embed="rId2"/>
          <a:srcRect l="1297" t="66734" r="74905" b="22438"/>
          <a:stretch/>
        </p:blipFill>
        <p:spPr>
          <a:xfrm>
            <a:off x="6047655" y="1628800"/>
            <a:ext cx="3096345" cy="792088"/>
          </a:xfrm>
          <a:prstGeom prst="rect">
            <a:avLst/>
          </a:prstGeom>
        </p:spPr>
      </p:pic>
      <p:pic>
        <p:nvPicPr>
          <p:cNvPr id="5" name="Picture 4"/>
          <p:cNvPicPr>
            <a:picLocks noChangeAspect="1"/>
          </p:cNvPicPr>
          <p:nvPr/>
        </p:nvPicPr>
        <p:blipFill rotWithShape="1">
          <a:blip r:embed="rId3"/>
          <a:srcRect l="26756" t="60827" r="33396" b="23423"/>
          <a:stretch/>
        </p:blipFill>
        <p:spPr>
          <a:xfrm>
            <a:off x="1331639" y="2708920"/>
            <a:ext cx="5184577" cy="1152128"/>
          </a:xfrm>
          <a:prstGeom prst="rect">
            <a:avLst/>
          </a:prstGeom>
        </p:spPr>
      </p:pic>
      <p:sp>
        <p:nvSpPr>
          <p:cNvPr id="6" name="Rectangle 5"/>
          <p:cNvSpPr/>
          <p:nvPr/>
        </p:nvSpPr>
        <p:spPr bwMode="auto">
          <a:xfrm>
            <a:off x="6700500" y="2708920"/>
            <a:ext cx="2414500" cy="9361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t>Make sure you put the right version of google play services installed on your machine</a:t>
            </a:r>
            <a:endParaRPr kumimoji="0" lang="en-US" sz="1400" b="0" i="0" u="none" strike="noStrike" cap="none" normalizeH="0" baseline="0" dirty="0" smtClean="0">
              <a:ln>
                <a:noFill/>
              </a:ln>
              <a:solidFill>
                <a:schemeClr val="tx1"/>
              </a:solidFill>
              <a:effectLst/>
            </a:endParaRPr>
          </a:p>
        </p:txBody>
      </p:sp>
      <p:pic>
        <p:nvPicPr>
          <p:cNvPr id="7" name="Picture 6"/>
          <p:cNvPicPr>
            <a:picLocks noChangeAspect="1"/>
          </p:cNvPicPr>
          <p:nvPr/>
        </p:nvPicPr>
        <p:blipFill rotWithShape="1">
          <a:blip r:embed="rId4"/>
          <a:srcRect l="31184" t="6688" r="46679" b="89374"/>
          <a:stretch/>
        </p:blipFill>
        <p:spPr>
          <a:xfrm>
            <a:off x="6047655" y="6081011"/>
            <a:ext cx="2880321" cy="288032"/>
          </a:xfrm>
          <a:prstGeom prst="rect">
            <a:avLst/>
          </a:prstGeom>
        </p:spPr>
      </p:pic>
      <p:cxnSp>
        <p:nvCxnSpPr>
          <p:cNvPr id="9" name="Straight Arrow Connector 8"/>
          <p:cNvCxnSpPr/>
          <p:nvPr/>
        </p:nvCxnSpPr>
        <p:spPr bwMode="auto">
          <a:xfrm flipH="1">
            <a:off x="7907750" y="5733256"/>
            <a:ext cx="336658" cy="3960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8154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for Maps in Android Studio</a:t>
            </a:r>
          </a:p>
        </p:txBody>
      </p:sp>
      <p:sp>
        <p:nvSpPr>
          <p:cNvPr id="3" name="Content Placeholder 2"/>
          <p:cNvSpPr>
            <a:spLocks noGrp="1"/>
          </p:cNvSpPr>
          <p:nvPr>
            <p:ph idx="1"/>
          </p:nvPr>
        </p:nvSpPr>
        <p:spPr>
          <a:xfrm>
            <a:off x="0" y="1052736"/>
            <a:ext cx="9144000" cy="4724400"/>
          </a:xfrm>
        </p:spPr>
        <p:txBody>
          <a:bodyPr/>
          <a:lstStyle/>
          <a:p>
            <a:pPr marL="400050" lvl="1" indent="0" algn="l" rtl="0">
              <a:buNone/>
            </a:pPr>
            <a:r>
              <a:rPr lang="en-US" sz="1600" b="1" dirty="0" smtClean="0"/>
              <a:t>3. Get </a:t>
            </a:r>
            <a:r>
              <a:rPr lang="en-US" sz="1600" b="1" dirty="0"/>
              <a:t>a Google Maps API key</a:t>
            </a:r>
          </a:p>
          <a:p>
            <a:pPr marL="400050" lvl="1" indent="0" algn="l" rtl="0">
              <a:buNone/>
            </a:pPr>
            <a:r>
              <a:rPr lang="en-US" sz="1600" dirty="0" smtClean="0"/>
              <a:t>Your </a:t>
            </a:r>
            <a:r>
              <a:rPr lang="en-US" sz="1600" dirty="0"/>
              <a:t>application needs an API key to access the Google Maps servers. The type of key you need is an API key with restriction for </a:t>
            </a:r>
            <a:r>
              <a:rPr lang="en-US" sz="1600" b="1" dirty="0"/>
              <a:t>Android apps</a:t>
            </a:r>
            <a:r>
              <a:rPr lang="en-US" sz="1600" dirty="0"/>
              <a:t>. The key is free. You can use it with any of your applications that call the Google Maps Android API, and it supports an unlimited number of users</a:t>
            </a:r>
            <a:r>
              <a:rPr lang="en-US" sz="1600" dirty="0" smtClean="0"/>
              <a:t>. To get the key and use it into your project:</a:t>
            </a:r>
          </a:p>
          <a:p>
            <a:pPr marL="685800" lvl="1" algn="l" rtl="0"/>
            <a:r>
              <a:rPr lang="en-US" sz="1600" dirty="0" smtClean="0"/>
              <a:t>Create a new resource file, with the following features as shown in the print screen</a:t>
            </a:r>
          </a:p>
          <a:p>
            <a:pPr marL="685800" lvl="1" algn="l" rtl="0"/>
            <a:r>
              <a:rPr lang="en-US" sz="1600" dirty="0" smtClean="0"/>
              <a:t>The file should contain the following code:</a:t>
            </a:r>
          </a:p>
          <a:p>
            <a:pPr marL="685800" lvl="1" algn="l" rtl="0"/>
            <a:endParaRPr lang="en-US" sz="1600" dirty="0" smtClean="0"/>
          </a:p>
          <a:p>
            <a:pPr marL="685800" lvl="1" algn="l" rtl="0"/>
            <a:endParaRPr lang="en-US" sz="1600" dirty="0"/>
          </a:p>
          <a:p>
            <a:pPr marL="685800" lvl="1" algn="l" rtl="0"/>
            <a:endParaRPr lang="en-US" sz="1600" dirty="0" smtClean="0"/>
          </a:p>
          <a:p>
            <a:pPr marL="400050" lvl="1" indent="0" algn="l" rtl="0">
              <a:buNone/>
            </a:pPr>
            <a:endParaRPr lang="en-US" sz="1600" dirty="0"/>
          </a:p>
          <a:p>
            <a:pPr algn="l" rtl="0"/>
            <a:endParaRPr lang="en-US" dirty="0"/>
          </a:p>
          <a:p>
            <a:pPr algn="l" rtl="0"/>
            <a:endParaRPr lang="en-US" dirty="0"/>
          </a:p>
        </p:txBody>
      </p:sp>
      <p:pic>
        <p:nvPicPr>
          <p:cNvPr id="4" name="Picture 3"/>
          <p:cNvPicPr>
            <a:picLocks noChangeAspect="1"/>
          </p:cNvPicPr>
          <p:nvPr/>
        </p:nvPicPr>
        <p:blipFill rotWithShape="1">
          <a:blip r:embed="rId2"/>
          <a:srcRect l="19561" t="14563" r="19561" b="20469"/>
          <a:stretch/>
        </p:blipFill>
        <p:spPr>
          <a:xfrm>
            <a:off x="-108520" y="2924944"/>
            <a:ext cx="5033765" cy="3933056"/>
          </a:xfrm>
          <a:prstGeom prst="rect">
            <a:avLst/>
          </a:prstGeom>
        </p:spPr>
      </p:pic>
      <p:pic>
        <p:nvPicPr>
          <p:cNvPr id="6" name="Content Placeholder 3"/>
          <p:cNvPicPr>
            <a:picLocks noChangeAspect="1"/>
          </p:cNvPicPr>
          <p:nvPr/>
        </p:nvPicPr>
        <p:blipFill rotWithShape="1">
          <a:blip r:embed="rId3"/>
          <a:srcRect l="32303" t="23517" r="20932" b="56437"/>
          <a:stretch/>
        </p:blipFill>
        <p:spPr bwMode="auto">
          <a:xfrm>
            <a:off x="4951065" y="2959442"/>
            <a:ext cx="4301455" cy="1687571"/>
          </a:xfrm>
          <a:prstGeom prst="rect">
            <a:avLst/>
          </a:prstGeom>
          <a:noFill/>
          <a:ln w="9525">
            <a:noFill/>
            <a:miter lim="800000"/>
            <a:headEnd/>
            <a:tailEnd/>
          </a:ln>
          <a:effectLst/>
        </p:spPr>
      </p:pic>
      <p:cxnSp>
        <p:nvCxnSpPr>
          <p:cNvPr id="8" name="Straight Arrow Connector 7"/>
          <p:cNvCxnSpPr/>
          <p:nvPr/>
        </p:nvCxnSpPr>
        <p:spPr bwMode="auto">
          <a:xfrm flipH="1" flipV="1">
            <a:off x="6084168" y="3933056"/>
            <a:ext cx="632873" cy="7139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5148064" y="4555383"/>
            <a:ext cx="3995936" cy="1354217"/>
          </a:xfrm>
          <a:prstGeom prst="rect">
            <a:avLst/>
          </a:prstGeom>
          <a:solidFill>
            <a:srgbClr val="FFFF00"/>
          </a:solid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To get your key, go to :   </a:t>
            </a:r>
            <a:r>
              <a:rPr lang="en-US" altLang="en-US" sz="1400" i="1" dirty="0">
                <a:solidFill>
                  <a:srgbClr val="808080"/>
                </a:solidFill>
                <a:latin typeface="Times New Roman" panose="02020603050405020304" pitchFamily="18" charset="0"/>
                <a:cs typeface="Times New Roman" panose="02020603050405020304" pitchFamily="18" charset="0"/>
                <a:hlinkClick r:id="rId4"/>
              </a:rPr>
              <a:t>https://</a:t>
            </a:r>
            <a:r>
              <a:rPr lang="en-US" altLang="en-US" sz="1400" i="1" dirty="0" smtClean="0">
                <a:solidFill>
                  <a:srgbClr val="808080"/>
                </a:solidFill>
                <a:latin typeface="Times New Roman" panose="02020603050405020304" pitchFamily="18" charset="0"/>
                <a:cs typeface="Times New Roman" panose="02020603050405020304" pitchFamily="18" charset="0"/>
                <a:hlinkClick r:id="rId4"/>
              </a:rPr>
              <a:t>developers.google.com/maps/documentation/android/start#get-key</a:t>
            </a:r>
            <a:endParaRPr lang="en-US" altLang="en-US" sz="1400" i="1" dirty="0" smtClean="0">
              <a:solidFill>
                <a:srgbClr val="808080"/>
              </a:solidFill>
              <a:latin typeface="Times New Roman" panose="02020603050405020304" pitchFamily="18" charset="0"/>
              <a:cs typeface="Times New Roman" panose="02020603050405020304" pitchFamily="18" charset="0"/>
            </a:endParaRPr>
          </a:p>
          <a:p>
            <a:endParaRPr lang="en-US" altLang="en-US" sz="1400" i="1" dirty="0">
              <a:latin typeface="Times New Roman" panose="02020603050405020304" pitchFamily="18" charset="0"/>
              <a:cs typeface="Times New Roman" panose="02020603050405020304" pitchFamily="18" charset="0"/>
            </a:endParaRPr>
          </a:p>
          <a:p>
            <a:r>
              <a:rPr lang="en-US" altLang="en-US" sz="1400" i="1" dirty="0" smtClean="0">
                <a:latin typeface="Times New Roman" panose="02020603050405020304" pitchFamily="18" charset="0"/>
                <a:cs typeface="Times New Roman" panose="02020603050405020304" pitchFamily="18" charset="0"/>
              </a:rPr>
              <a:t>And press </a:t>
            </a:r>
            <a:r>
              <a:rPr lang="en-US" altLang="en-US" sz="1400" b="1" i="1" dirty="0" smtClean="0">
                <a:latin typeface="Times New Roman" panose="02020603050405020304" pitchFamily="18" charset="0"/>
                <a:cs typeface="Times New Roman" panose="02020603050405020304" pitchFamily="18" charset="0"/>
              </a:rPr>
              <a:t>the </a:t>
            </a:r>
            <a:r>
              <a:rPr lang="en-US" altLang="en-US" sz="1400" b="1" i="1" dirty="0" err="1" smtClean="0">
                <a:latin typeface="Times New Roman" panose="02020603050405020304" pitchFamily="18" charset="0"/>
                <a:cs typeface="Times New Roman" panose="02020603050405020304" pitchFamily="18" charset="0"/>
              </a:rPr>
              <a:t>GetKey</a:t>
            </a:r>
            <a:r>
              <a:rPr lang="en-US" altLang="en-US" sz="1400" b="1" i="1" dirty="0" smtClean="0">
                <a:latin typeface="Times New Roman" panose="02020603050405020304" pitchFamily="18" charset="0"/>
                <a:cs typeface="Times New Roman" panose="02020603050405020304" pitchFamily="18" charset="0"/>
              </a:rPr>
              <a:t> button </a:t>
            </a:r>
            <a:r>
              <a:rPr lang="en-US" altLang="en-US" sz="1400" i="1" dirty="0" smtClean="0">
                <a:latin typeface="Times New Roman" panose="02020603050405020304" pitchFamily="18" charset="0"/>
                <a:cs typeface="Times New Roman" panose="02020603050405020304" pitchFamily="18" charset="0"/>
              </a:rPr>
              <a:t>at the top of the page.</a:t>
            </a:r>
            <a:endParaRPr lang="en-US" altLang="en-US" sz="1400" dirty="0">
              <a:latin typeface="Times New Roman" panose="02020603050405020304" pitchFamily="18" charset="0"/>
              <a:cs typeface="Times New Roman" panose="02020603050405020304" pitchFamily="18" charset="0"/>
            </a:endParaRPr>
          </a:p>
          <a:p>
            <a:endParaRPr lang="en-US" sz="1200" dirty="0" smtClean="0"/>
          </a:p>
        </p:txBody>
      </p:sp>
      <p:sp>
        <p:nvSpPr>
          <p:cNvPr id="10" name="Rectangle 1"/>
          <p:cNvSpPr>
            <a:spLocks noChangeArrowheads="1"/>
          </p:cNvSpPr>
          <p:nvPr/>
        </p:nvSpPr>
        <p:spPr bwMode="auto">
          <a:xfrm>
            <a:off x="-3056130" y="-406813"/>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smtClean="0">
                <a:ln>
                  <a:noFill/>
                </a:ln>
                <a:solidFill>
                  <a:srgbClr val="808080"/>
                </a:solidFill>
                <a:effectLst/>
                <a:latin typeface="Courier New" panose="02070309020205020404" pitchFamily="49" charset="0"/>
                <a:cs typeface="Courier New" panose="02070309020205020404" pitchFamily="49" charset="0"/>
              </a:rPr>
              <a:t>https://developers.google.com/maps/documentation/android/start#get-key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030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10223</TotalTime>
  <Words>3145</Words>
  <Application>Microsoft Office PowerPoint</Application>
  <PresentationFormat>On-screen Show (4:3)</PresentationFormat>
  <Paragraphs>260</Paragraphs>
  <Slides>43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Courier New</vt:lpstr>
      <vt:lpstr>CourierStd</vt:lpstr>
      <vt:lpstr>StoneSerifStd-Medium</vt:lpstr>
      <vt:lpstr>Tahoma</vt:lpstr>
      <vt:lpstr>Times New Roman</vt:lpstr>
      <vt:lpstr>Verdana</vt:lpstr>
      <vt:lpstr>Wingdings</vt:lpstr>
      <vt:lpstr>WIRELESS_4_COMP</vt:lpstr>
      <vt:lpstr>Mobile Application Development Chapter 7 [Location Sensors, Maps, and Fragments]</vt:lpstr>
      <vt:lpstr>Contents</vt:lpstr>
      <vt:lpstr>Location Sensors, Maps, and Fragments</vt:lpstr>
      <vt:lpstr>Location Sensors, Maps, and Fragments Location Sensors</vt:lpstr>
      <vt:lpstr>Location Sensors, Maps, and Fragments Maps</vt:lpstr>
      <vt:lpstr>Location Sensors, Maps, and Fragments Fragments</vt:lpstr>
      <vt:lpstr>Setting Up for Maps in Android Studio</vt:lpstr>
      <vt:lpstr>Setting Up for Maps in Android Studio</vt:lpstr>
      <vt:lpstr>Setting Up for Maps in Android Studio</vt:lpstr>
      <vt:lpstr>Passing Data Between Controllers</vt:lpstr>
      <vt:lpstr>Finding Your Location  Geocoding: Get Coordinates from an Address</vt:lpstr>
      <vt:lpstr>Finding Your Location  Geocoding: Get Coordinates from an Address</vt:lpstr>
      <vt:lpstr>Finding Your Location  Geocoding: Get Coordinates from an Address</vt:lpstr>
      <vt:lpstr>Finding Your Location  Get Coordinates from the GPS Sensor</vt:lpstr>
      <vt:lpstr>Finding Your Location Get Coordinates from the GPS Sensor</vt:lpstr>
      <vt:lpstr>Finding Your Location  Get Coordinates from the GPS Sensor</vt:lpstr>
      <vt:lpstr>Finding Your Location  Get Coordinates from the GPS Sensor</vt:lpstr>
      <vt:lpstr>Finding Your Location  Get Coordinates from the GPS Sensor –Setting Up Emulator</vt:lpstr>
      <vt:lpstr>Finding Your Location  Get Coordinates from the GPS Sensor –Setting Up Emulator</vt:lpstr>
      <vt:lpstr>Finding Your Location  Get Coordinates from the GPS Sensor –Setting Up Emulator</vt:lpstr>
      <vt:lpstr>Finding Your Location  Get Coordinates from the GPS Sensor –Setting Up Emulator</vt:lpstr>
      <vt:lpstr>Finding Your Location  Get Coordinates from the GPS Sensor –Setting Up Emulator</vt:lpstr>
      <vt:lpstr>Finding Your Location  Get Coordinates from the GPS Sensor –Setting Up Emulator</vt:lpstr>
      <vt:lpstr>Finding Your Location  Get Coordinates from Network Sensor</vt:lpstr>
      <vt:lpstr>Finding Your Location   Get Coordinates from Network Sensor</vt:lpstr>
      <vt:lpstr>Finding Your Location Android Vs iOS: Location Sensors</vt:lpstr>
      <vt:lpstr>Finding Your Location  Get Coordinates from the Map</vt:lpstr>
      <vt:lpstr>PowerPoint Presentation</vt:lpstr>
      <vt:lpstr>PowerPoint Presentation</vt:lpstr>
      <vt:lpstr>PowerPoint Presentation</vt:lpstr>
      <vt:lpstr>PowerPoint Presentation</vt:lpstr>
      <vt:lpstr>Finding Your Location Get Coordinates from the Map</vt:lpstr>
      <vt:lpstr>Finding Your Location Get Coordinates from the Map</vt:lpstr>
      <vt:lpstr>Displaying Your Contacts’ Locations</vt:lpstr>
      <vt:lpstr>Displaying Your Contacts’ Locations</vt:lpstr>
      <vt:lpstr>Displaying Your Contacts’ Locations</vt:lpstr>
      <vt:lpstr>Displaying Your Contacts’ Locations</vt:lpstr>
      <vt:lpstr>PowerPoint Presentation</vt:lpstr>
      <vt:lpstr>PowerPoint Presentation</vt:lpstr>
      <vt:lpstr>Displaying Your Contacts’ Locations</vt:lpstr>
      <vt:lpstr>Displaying Your Contacts’ Locations</vt:lpstr>
      <vt:lpstr>PowerPoint Presentation</vt:lpstr>
      <vt:lpstr>Extra Resources</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Shaimaa m. Hussein</cp:lastModifiedBy>
  <cp:revision>395</cp:revision>
  <dcterms:created xsi:type="dcterms:W3CDTF">2009-02-10T17:17:45Z</dcterms:created>
  <dcterms:modified xsi:type="dcterms:W3CDTF">2017-11-09T08:44:34Z</dcterms:modified>
  <cp:contentStatus/>
</cp:coreProperties>
</file>