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6" r:id="rId2"/>
    <p:sldId id="308" r:id="rId3"/>
    <p:sldId id="339" r:id="rId4"/>
    <p:sldId id="340" r:id="rId5"/>
    <p:sldId id="341" r:id="rId6"/>
    <p:sldId id="338" r:id="rId7"/>
    <p:sldId id="312" r:id="rId8"/>
    <p:sldId id="313" r:id="rId9"/>
    <p:sldId id="315" r:id="rId10"/>
    <p:sldId id="316" r:id="rId11"/>
    <p:sldId id="314" r:id="rId12"/>
    <p:sldId id="317" r:id="rId13"/>
    <p:sldId id="356" r:id="rId14"/>
    <p:sldId id="318" r:id="rId15"/>
    <p:sldId id="357" r:id="rId16"/>
    <p:sldId id="319" r:id="rId17"/>
    <p:sldId id="342" r:id="rId18"/>
    <p:sldId id="320" r:id="rId19"/>
    <p:sldId id="355" r:id="rId20"/>
    <p:sldId id="349" r:id="rId21"/>
    <p:sldId id="358" r:id="rId22"/>
    <p:sldId id="350" r:id="rId23"/>
    <p:sldId id="351" r:id="rId24"/>
    <p:sldId id="352" r:id="rId25"/>
    <p:sldId id="353" r:id="rId26"/>
    <p:sldId id="343" r:id="rId27"/>
    <p:sldId id="344" r:id="rId28"/>
    <p:sldId id="345" r:id="rId29"/>
    <p:sldId id="346" r:id="rId30"/>
    <p:sldId id="347" r:id="rId31"/>
    <p:sldId id="330" r:id="rId32"/>
    <p:sldId id="334" r:id="rId33"/>
    <p:sldId id="348" r:id="rId34"/>
    <p:sldId id="354" r:id="rId35"/>
    <p:sldId id="335" r:id="rId36"/>
    <p:sldId id="336" r:id="rId37"/>
    <p:sldId id="337" r:id="rId38"/>
    <p:sldId id="275" r:id="rId3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6037B8-9D29-4C26-8DB7-FB9A2A1E8019}">
          <p14:sldIdLst>
            <p14:sldId id="276"/>
            <p14:sldId id="308"/>
            <p14:sldId id="339"/>
            <p14:sldId id="340"/>
            <p14:sldId id="341"/>
            <p14:sldId id="338"/>
            <p14:sldId id="312"/>
            <p14:sldId id="313"/>
            <p14:sldId id="315"/>
            <p14:sldId id="316"/>
            <p14:sldId id="314"/>
            <p14:sldId id="317"/>
            <p14:sldId id="356"/>
            <p14:sldId id="318"/>
            <p14:sldId id="357"/>
            <p14:sldId id="319"/>
            <p14:sldId id="342"/>
            <p14:sldId id="320"/>
            <p14:sldId id="355"/>
            <p14:sldId id="349"/>
            <p14:sldId id="358"/>
            <p14:sldId id="350"/>
            <p14:sldId id="351"/>
            <p14:sldId id="352"/>
            <p14:sldId id="353"/>
            <p14:sldId id="343"/>
            <p14:sldId id="344"/>
            <p14:sldId id="345"/>
            <p14:sldId id="346"/>
            <p14:sldId id="347"/>
            <p14:sldId id="330"/>
            <p14:sldId id="334"/>
            <p14:sldId id="348"/>
            <p14:sldId id="354"/>
            <p14:sldId id="335"/>
            <p14:sldId id="336"/>
            <p14:sldId id="337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17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smtClean="0"/>
              <a:t>IT448- Fall2017</a:t>
            </a: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6E9FD33-1B5C-4D5F-8BF1-6F7ABC95C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426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A28B952F-7826-4E85-A6F4-DD6CF1924212}" type="datetimeFigureOut">
              <a:rPr lang="ar-EG" smtClean="0"/>
              <a:pPr/>
              <a:t>05/02/1439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2937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r>
              <a:rPr lang="en-US" smtClean="0"/>
              <a:t>IT448- Fall2017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149FB71C-E5CD-4F4E-9E10-6DEBED9D7996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52017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B71C-E5CD-4F4E-9E10-6DEBED9D7996}" type="slidenum">
              <a:rPr lang="ar-EG" smtClean="0"/>
              <a:pPr/>
              <a:t>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IT448- Fall2017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152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IT448-Autumn2017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r">
              <a:defRPr/>
            </a:lvl1pPr>
          </a:lstStyle>
          <a:p>
            <a:fld id="{F3DA3022-7EC8-4EBB-A97F-8321580C95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949AA-8637-4D36-B6E6-551F06BBD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0BCD-7B31-4947-B385-D11621594B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/>
              <a:t>Click icon to add table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6C75E7C6-2A67-4DEF-9A03-8328072C0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C3FB-5954-4649-9672-28FF3082D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FA83B-2389-4FC8-971C-66AA5883F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CB6A-0592-477F-ADA7-B072567DA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0C19-8F8B-4189-8809-825A60736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85DDA-D01C-4D7D-B099-F7A383CB6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FAFAB-BA68-4081-9AE4-B66BD1C0C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5E295-2BCE-4B9D-B741-527BB4E9C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F15B5-CFF1-4301-B50E-72A148771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63051F0-3E62-43E1-8734-087D5F8148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training/basics/fragments/index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4296" y="2204864"/>
            <a:ext cx="6588224" cy="914400"/>
          </a:xfrm>
        </p:spPr>
        <p:txBody>
          <a:bodyPr/>
          <a:lstStyle/>
          <a:p>
            <a:pPr algn="l" rtl="0"/>
            <a:r>
              <a:rPr lang="en-US" dirty="0" smtClean="0"/>
              <a:t>Mobile Application Development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Chapter 6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1800" dirty="0" smtClean="0"/>
              <a:t>Lists in Android: Navigation and Information Display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2214546" y="2819400"/>
            <a:ext cx="533400" cy="609600"/>
            <a:chOff x="4128" y="1920"/>
            <a:chExt cx="1010" cy="1104"/>
          </a:xfrm>
        </p:grpSpPr>
        <p:sp>
          <p:nvSpPr>
            <p:cNvPr id="72712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72713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72714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72715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IT448-Fall 2017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Lists </a:t>
            </a:r>
            <a:br>
              <a:rPr lang="en-US" dirty="0" smtClean="0"/>
            </a:br>
            <a:r>
              <a:rPr lang="en-US" sz="2400" b="0" dirty="0" smtClean="0">
                <a:solidFill>
                  <a:srgbClr val="FF0000"/>
                </a:solidFill>
              </a:rPr>
              <a:t>Code the Activity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3357736"/>
          </a:xfrm>
        </p:spPr>
        <p:txBody>
          <a:bodyPr/>
          <a:lstStyle/>
          <a:p>
            <a:pPr algn="l" rtl="0"/>
            <a:r>
              <a:rPr lang="en-US" sz="2000" dirty="0"/>
              <a:t>Add the following code in the </a:t>
            </a:r>
            <a:r>
              <a:rPr lang="en-US" sz="2000" dirty="0" err="1"/>
              <a:t>onCreate</a:t>
            </a:r>
            <a:r>
              <a:rPr lang="en-US" sz="2000" dirty="0"/>
              <a:t> Method of </a:t>
            </a:r>
            <a:r>
              <a:rPr lang="en-US" sz="2000" dirty="0" smtClean="0"/>
              <a:t>the </a:t>
            </a:r>
            <a:r>
              <a:rPr lang="en-US" sz="2000" dirty="0" err="1" smtClean="0"/>
              <a:t>ContactListActivity</a:t>
            </a:r>
            <a:r>
              <a:rPr lang="en-US" sz="2000" dirty="0" smtClean="0"/>
              <a:t> class</a:t>
            </a:r>
            <a:endParaRPr lang="en-US" sz="2000" dirty="0"/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1800" dirty="0">
                <a:cs typeface="Times New Roman" panose="02020603050405020304" pitchFamily="18" charset="0"/>
              </a:rPr>
              <a:t>The first four lines create a new </a:t>
            </a:r>
            <a:r>
              <a:rPr lang="en-US" sz="1800" dirty="0" err="1">
                <a:cs typeface="Times New Roman" panose="02020603050405020304" pitchFamily="18" charset="0"/>
              </a:rPr>
              <a:t>ContactDataSource</a:t>
            </a:r>
            <a:r>
              <a:rPr lang="en-US" sz="1800" dirty="0">
                <a:cs typeface="Times New Roman" panose="02020603050405020304" pitchFamily="18" charset="0"/>
              </a:rPr>
              <a:t> object, open the database, retrieve the contact names using the method you created, and close the database. 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1800" dirty="0">
                <a:cs typeface="Times New Roman" panose="02020603050405020304" pitchFamily="18" charset="0"/>
              </a:rPr>
              <a:t>The last line associates the </a:t>
            </a:r>
            <a:r>
              <a:rPr lang="en-US" sz="1800" dirty="0" err="1">
                <a:cs typeface="Times New Roman" panose="02020603050405020304" pitchFamily="18" charset="0"/>
              </a:rPr>
              <a:t>ListView</a:t>
            </a:r>
            <a:r>
              <a:rPr lang="en-US" sz="1800" dirty="0">
                <a:cs typeface="Times New Roman" panose="02020603050405020304" pitchFamily="18" charset="0"/>
              </a:rPr>
              <a:t> widget with the Adapter that has the data to be displayed</a:t>
            </a:r>
            <a:r>
              <a:rPr lang="en-US" sz="1800" dirty="0" smtClean="0">
                <a:cs typeface="Times New Roman" panose="02020603050405020304" pitchFamily="18" charset="0"/>
              </a:rPr>
              <a:t>. This </a:t>
            </a:r>
            <a:r>
              <a:rPr lang="en-US" sz="1800" dirty="0">
                <a:cs typeface="Times New Roman" panose="02020603050405020304" pitchFamily="18" charset="0"/>
              </a:rPr>
              <a:t>is done by </a:t>
            </a:r>
            <a:r>
              <a:rPr lang="en-US" sz="1800" dirty="0"/>
              <a:t>instantiating a new </a:t>
            </a:r>
            <a:r>
              <a:rPr lang="en-US" sz="1800" dirty="0" err="1"/>
              <a:t>ArrayAdapter</a:t>
            </a:r>
            <a:r>
              <a:rPr lang="en-US" sz="1800" dirty="0"/>
              <a:t> that</a:t>
            </a:r>
          </a:p>
          <a:p>
            <a:pPr marL="1257300" lvl="2" indent="-342900" algn="l" rtl="0">
              <a:buFont typeface="Arial" panose="020B0604020202020204" pitchFamily="34" charset="0"/>
              <a:buChar char="•"/>
            </a:pPr>
            <a:r>
              <a:rPr lang="en-US" sz="1600" dirty="0"/>
              <a:t>holds String </a:t>
            </a:r>
            <a:r>
              <a:rPr lang="en-US" sz="1600" dirty="0" smtClean="0"/>
              <a:t>data: </a:t>
            </a:r>
            <a:r>
              <a:rPr lang="en-US" sz="1600" dirty="0" smtClean="0">
                <a:solidFill>
                  <a:schemeClr val="accent1"/>
                </a:solidFill>
              </a:rPr>
              <a:t>&lt;String&gt;</a:t>
            </a:r>
            <a:endParaRPr lang="en-US" sz="1600" dirty="0">
              <a:solidFill>
                <a:schemeClr val="accent1"/>
              </a:solidFill>
            </a:endParaRPr>
          </a:p>
          <a:p>
            <a:pPr marL="1257300" lvl="2" indent="-342900" algn="l" rtl="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Has the context : </a:t>
            </a:r>
            <a:r>
              <a:rPr lang="en-US" sz="1600" dirty="0">
                <a:solidFill>
                  <a:schemeClr val="accent1"/>
                </a:solidFill>
                <a:cs typeface="Times New Roman" panose="02020603050405020304" pitchFamily="18" charset="0"/>
              </a:rPr>
              <a:t>this</a:t>
            </a:r>
          </a:p>
          <a:p>
            <a:pPr marL="1257300" lvl="2" indent="-342900" algn="l" rtl="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Has the list item layout: </a:t>
            </a:r>
            <a:r>
              <a:rPr lang="en-US" sz="1600" dirty="0">
                <a:solidFill>
                  <a:schemeClr val="accent1"/>
                </a:solidFill>
                <a:cs typeface="Times New Roman" panose="02020603050405020304" pitchFamily="18" charset="0"/>
              </a:rPr>
              <a:t>android.R.layout.simple_list_item_1</a:t>
            </a:r>
          </a:p>
          <a:p>
            <a:pPr marL="1257300" lvl="2" indent="-342900" algn="l" rtl="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Has an </a:t>
            </a:r>
            <a:r>
              <a:rPr lang="en-US" sz="1600" dirty="0" err="1">
                <a:cs typeface="Times New Roman" panose="02020603050405020304" pitchFamily="18" charset="0"/>
              </a:rPr>
              <a:t>ArrayList</a:t>
            </a:r>
            <a:r>
              <a:rPr lang="en-US" sz="1600" dirty="0">
                <a:cs typeface="Times New Roman" panose="02020603050405020304" pitchFamily="18" charset="0"/>
              </a:rPr>
              <a:t> filled the data to be </a:t>
            </a:r>
            <a:r>
              <a:rPr lang="en-US" sz="1600" dirty="0" smtClean="0">
                <a:cs typeface="Times New Roman" panose="02020603050405020304" pitchFamily="18" charset="0"/>
              </a:rPr>
              <a:t>displayed: </a:t>
            </a:r>
            <a:r>
              <a:rPr lang="en-US" sz="1600" dirty="0">
                <a:solidFill>
                  <a:schemeClr val="accent1"/>
                </a:solidFill>
                <a:cs typeface="Times New Roman" panose="02020603050405020304" pitchFamily="18" charset="0"/>
              </a:rPr>
              <a:t>names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23" t="48031" r="42755" b="32282"/>
          <a:stretch/>
        </p:blipFill>
        <p:spPr>
          <a:xfrm>
            <a:off x="0" y="4653136"/>
            <a:ext cx="5421945" cy="2232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6973" y="4992558"/>
            <a:ext cx="4147027" cy="18928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300" dirty="0" smtClean="0"/>
              <a:t>Note that the list item layout </a:t>
            </a:r>
            <a:r>
              <a:rPr lang="en-US" sz="1300" dirty="0"/>
              <a:t>is provided by the Android </a:t>
            </a:r>
            <a:r>
              <a:rPr lang="en-US" sz="1300" dirty="0" smtClean="0"/>
              <a:t>SDK, which </a:t>
            </a:r>
            <a:r>
              <a:rPr lang="en-US" sz="1300" dirty="0"/>
              <a:t>is why the reference to the layout begins with android rather than R </a:t>
            </a:r>
            <a:r>
              <a:rPr lang="en-US" sz="1300" dirty="0" smtClean="0"/>
              <a:t>.</a:t>
            </a:r>
          </a:p>
          <a:p>
            <a:endParaRPr lang="en-US" sz="1300" dirty="0" smtClean="0"/>
          </a:p>
          <a:p>
            <a:r>
              <a:rPr lang="en-US" sz="1300" dirty="0" smtClean="0"/>
              <a:t> Note  </a:t>
            </a:r>
            <a:r>
              <a:rPr lang="en-US" sz="1300" dirty="0"/>
              <a:t>that </a:t>
            </a:r>
            <a:r>
              <a:rPr lang="en-US" sz="1300" dirty="0" smtClean="0"/>
              <a:t>you did </a:t>
            </a:r>
            <a:r>
              <a:rPr lang="en-US" sz="1300" dirty="0"/>
              <a:t>not have to get a reference to the </a:t>
            </a:r>
            <a:r>
              <a:rPr lang="en-US" sz="1300" dirty="0" err="1"/>
              <a:t>ListView</a:t>
            </a:r>
            <a:r>
              <a:rPr lang="en-US" sz="1300" dirty="0"/>
              <a:t> widget like you have done every other time</a:t>
            </a:r>
          </a:p>
          <a:p>
            <a:r>
              <a:rPr lang="en-US" sz="1300" dirty="0"/>
              <a:t>you accessed a widget in a layout. This is because of the use of </a:t>
            </a:r>
            <a:r>
              <a:rPr lang="en-US" sz="1300" dirty="0" err="1"/>
              <a:t>android:list</a:t>
            </a:r>
            <a:r>
              <a:rPr lang="en-US" sz="1300" dirty="0"/>
              <a:t> ID and </a:t>
            </a:r>
            <a:r>
              <a:rPr lang="en-US" sz="1300" dirty="0" smtClean="0"/>
              <a:t>the </a:t>
            </a:r>
            <a:r>
              <a:rPr lang="en-US" sz="1300" dirty="0" err="1" smtClean="0"/>
              <a:t>ListActivity</a:t>
            </a:r>
            <a:r>
              <a:rPr lang="en-US" sz="1300" dirty="0" smtClean="0"/>
              <a:t> </a:t>
            </a:r>
            <a:r>
              <a:rPr lang="en-US" sz="1300" dirty="0"/>
              <a:t>. All that work is built in to the Activity .</a:t>
            </a:r>
          </a:p>
        </p:txBody>
      </p:sp>
    </p:spTree>
    <p:extLst>
      <p:ext uri="{BB962C8B-B14F-4D97-AF65-F5344CB8AC3E}">
        <p14:creationId xmlns:p14="http://schemas.microsoft.com/office/powerpoint/2010/main" val="14891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Lists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124744"/>
            <a:ext cx="820891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>
                <a:latin typeface="+mn-lt"/>
              </a:rPr>
              <a:t>The </a:t>
            </a:r>
            <a:r>
              <a:rPr lang="en-US" sz="2400" b="1" dirty="0" err="1">
                <a:latin typeface="+mn-lt"/>
              </a:rPr>
              <a:t>ContactListActivity</a:t>
            </a:r>
            <a:r>
              <a:rPr lang="en-US" sz="2400" dirty="0">
                <a:latin typeface="+mn-lt"/>
              </a:rPr>
              <a:t> needs to have more functionality than can be coded in </a:t>
            </a:r>
            <a:r>
              <a:rPr lang="en-US" sz="2400" dirty="0" smtClean="0">
                <a:latin typeface="+mn-lt"/>
              </a:rPr>
              <a:t>a simple </a:t>
            </a:r>
            <a:r>
              <a:rPr lang="en-US" sz="2400" dirty="0">
                <a:latin typeface="+mn-lt"/>
              </a:rPr>
              <a:t>list. </a:t>
            </a:r>
            <a:endParaRPr lang="en-US" sz="24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In </a:t>
            </a:r>
            <a:r>
              <a:rPr lang="en-US" sz="2400" dirty="0">
                <a:latin typeface="+mn-lt"/>
              </a:rPr>
              <a:t>this activity, the list displays the contact’s name in a large blue font and </a:t>
            </a:r>
            <a:r>
              <a:rPr lang="en-US" sz="2400" dirty="0" smtClean="0">
                <a:latin typeface="+mn-lt"/>
              </a:rPr>
              <a:t>the contact’s </a:t>
            </a:r>
            <a:r>
              <a:rPr lang="en-US" sz="2400" dirty="0">
                <a:latin typeface="+mn-lt"/>
              </a:rPr>
              <a:t>phone number in a smaller black font below the name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list item also </a:t>
            </a:r>
            <a:r>
              <a:rPr lang="en-US" sz="2400" dirty="0" smtClean="0">
                <a:latin typeface="+mn-lt"/>
              </a:rPr>
              <a:t>displays an </a:t>
            </a:r>
            <a:r>
              <a:rPr lang="en-US" sz="2400" dirty="0">
                <a:latin typeface="+mn-lt"/>
              </a:rPr>
              <a:t>arrow indicating that tapping the contact </a:t>
            </a:r>
            <a:r>
              <a:rPr lang="en-US" sz="2400" dirty="0" smtClean="0">
                <a:latin typeface="+mn-lt"/>
              </a:rPr>
              <a:t>will open </a:t>
            </a:r>
            <a:r>
              <a:rPr lang="en-US" sz="2400" b="1" dirty="0" smtClean="0">
                <a:latin typeface="+mn-lt"/>
              </a:rPr>
              <a:t>the </a:t>
            </a:r>
            <a:r>
              <a:rPr lang="en-US" sz="2400" b="1" dirty="0" err="1" smtClean="0">
                <a:latin typeface="+mn-lt"/>
              </a:rPr>
              <a:t>ContactActivity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and </a:t>
            </a:r>
            <a:r>
              <a:rPr lang="en-US" sz="2400" dirty="0">
                <a:latin typeface="+mn-lt"/>
              </a:rPr>
              <a:t>the contact’s data is displayed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list also allows the </a:t>
            </a:r>
            <a:r>
              <a:rPr lang="en-US" sz="2400" dirty="0" smtClean="0">
                <a:latin typeface="+mn-lt"/>
              </a:rPr>
              <a:t>deletion of </a:t>
            </a:r>
            <a:r>
              <a:rPr lang="en-US" sz="2400" dirty="0">
                <a:latin typeface="+mn-lt"/>
              </a:rPr>
              <a:t>one or more contacts. To get this functionality, you need to create data source </a:t>
            </a:r>
            <a:r>
              <a:rPr lang="en-US" sz="2400" dirty="0" smtClean="0">
                <a:latin typeface="+mn-lt"/>
              </a:rPr>
              <a:t>methods, create </a:t>
            </a:r>
            <a:r>
              <a:rPr lang="en-US" sz="2400" dirty="0">
                <a:latin typeface="+mn-lt"/>
              </a:rPr>
              <a:t>your own list item layout, and create your own adapter.</a:t>
            </a:r>
          </a:p>
        </p:txBody>
      </p:sp>
    </p:spTree>
    <p:extLst>
      <p:ext uri="{BB962C8B-B14F-4D97-AF65-F5344CB8AC3E}">
        <p14:creationId xmlns:p14="http://schemas.microsoft.com/office/powerpoint/2010/main" val="39861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563563"/>
          </a:xfrm>
        </p:spPr>
        <p:txBody>
          <a:bodyPr/>
          <a:lstStyle/>
          <a:p>
            <a:r>
              <a:rPr lang="en-US" dirty="0" smtClean="0"/>
              <a:t>Complex Lists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200" b="0" dirty="0" smtClean="0">
                <a:solidFill>
                  <a:srgbClr val="FF0000"/>
                </a:solidFill>
              </a:rPr>
              <a:t>Create the Data Source Method</a:t>
            </a:r>
            <a:endParaRPr lang="en-US" sz="22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complex list displays and uses several bits of data about a contact. </a:t>
            </a:r>
            <a:r>
              <a:rPr lang="en-US" dirty="0" smtClean="0"/>
              <a:t>To </a:t>
            </a:r>
            <a:r>
              <a:rPr lang="en-US" dirty="0"/>
              <a:t>function properly, </a:t>
            </a:r>
            <a:r>
              <a:rPr lang="en-US" dirty="0" smtClean="0"/>
              <a:t>it needs </a:t>
            </a:r>
            <a:r>
              <a:rPr lang="en-US" dirty="0"/>
              <a:t>all the data for a contact. </a:t>
            </a:r>
            <a:endParaRPr lang="en-US" dirty="0" smtClean="0"/>
          </a:p>
          <a:p>
            <a:pPr algn="l" rtl="0"/>
            <a:r>
              <a:rPr lang="en-US" dirty="0" smtClean="0"/>
              <a:t>This </a:t>
            </a:r>
            <a:r>
              <a:rPr lang="en-US" dirty="0"/>
              <a:t>requires a method to retrieve contact data for all </a:t>
            </a:r>
            <a:r>
              <a:rPr lang="en-US" dirty="0" smtClean="0"/>
              <a:t>contacts from </a:t>
            </a:r>
            <a:r>
              <a:rPr lang="en-US" dirty="0"/>
              <a:t>the database. </a:t>
            </a:r>
            <a:endParaRPr lang="en-US" dirty="0" smtClean="0"/>
          </a:p>
          <a:p>
            <a:pPr algn="l" rtl="0"/>
            <a:r>
              <a:rPr lang="en-US" dirty="0" smtClean="0"/>
              <a:t>Open the ContactDataSource.java to create </a:t>
            </a:r>
            <a:r>
              <a:rPr lang="en-US" dirty="0"/>
              <a:t>a new method </a:t>
            </a:r>
            <a:r>
              <a:rPr lang="en-US" dirty="0" smtClean="0"/>
              <a:t>that returns </a:t>
            </a:r>
            <a:r>
              <a:rPr lang="en-US" dirty="0"/>
              <a:t>that data as Contact objects in an </a:t>
            </a:r>
            <a:r>
              <a:rPr lang="en-US" dirty="0" err="1"/>
              <a:t>ArrayList</a:t>
            </a:r>
            <a:r>
              <a:rPr lang="en-US" dirty="0"/>
              <a:t> </a:t>
            </a:r>
            <a:r>
              <a:rPr lang="en-US" dirty="0" smtClean="0"/>
              <a:t> as shown in </a:t>
            </a:r>
            <a:r>
              <a:rPr lang="en-US" dirty="0"/>
              <a:t>Listing 6.5 .</a:t>
            </a:r>
          </a:p>
        </p:txBody>
      </p:sp>
    </p:spTree>
    <p:extLst>
      <p:ext uri="{BB962C8B-B14F-4D97-AF65-F5344CB8AC3E}">
        <p14:creationId xmlns:p14="http://schemas.microsoft.com/office/powerpoint/2010/main" val="427146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69" t="16532" r="25096" b="5704"/>
          <a:stretch/>
        </p:blipFill>
        <p:spPr>
          <a:xfrm>
            <a:off x="0" y="1124744"/>
            <a:ext cx="6132794" cy="583723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43800" cy="563563"/>
          </a:xfrm>
        </p:spPr>
        <p:txBody>
          <a:bodyPr/>
          <a:lstStyle/>
          <a:p>
            <a:r>
              <a:rPr lang="en-US" dirty="0" smtClean="0"/>
              <a:t>Complex Lists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200" b="0" dirty="0" smtClean="0">
                <a:solidFill>
                  <a:srgbClr val="FF0000"/>
                </a:solidFill>
              </a:rPr>
              <a:t>Create the Data Source Method</a:t>
            </a:r>
            <a:endParaRPr lang="en-US" sz="2200" b="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8693" y="2132856"/>
            <a:ext cx="3419872" cy="160043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StoneSerifStd-Medium"/>
              </a:rPr>
              <a:t>This code is very similar to the method used to retrieve the contact name. The primary </a:t>
            </a:r>
            <a:r>
              <a:rPr lang="en-US" sz="1400" dirty="0" smtClean="0">
                <a:latin typeface="StoneSerifStd-Medium"/>
              </a:rPr>
              <a:t>difference is </a:t>
            </a:r>
            <a:r>
              <a:rPr lang="en-US" sz="1400" dirty="0">
                <a:latin typeface="StoneSerifStd-Medium"/>
              </a:rPr>
              <a:t>that it retrieves all the data for each contact and places that data in a </a:t>
            </a:r>
            <a:r>
              <a:rPr lang="en-US" sz="1400" dirty="0">
                <a:latin typeface="CourierStd"/>
              </a:rPr>
              <a:t>Contact </a:t>
            </a:r>
            <a:r>
              <a:rPr lang="en-US" sz="1400" dirty="0" smtClean="0">
                <a:latin typeface="StoneSerifStd-Medium"/>
              </a:rPr>
              <a:t>object before </a:t>
            </a:r>
            <a:r>
              <a:rPr lang="en-US" sz="1400" dirty="0">
                <a:latin typeface="StoneSerifStd-Medium"/>
              </a:rPr>
              <a:t>it adds it to the </a:t>
            </a:r>
            <a:r>
              <a:rPr lang="en-US" sz="1400" dirty="0" err="1">
                <a:latin typeface="CourierStd"/>
              </a:rPr>
              <a:t>ArrayList</a:t>
            </a:r>
            <a:r>
              <a:rPr lang="en-US" sz="1400" dirty="0">
                <a:latin typeface="CourierStd"/>
              </a:rPr>
              <a:t> </a:t>
            </a:r>
            <a:r>
              <a:rPr lang="en-US" sz="1400" dirty="0">
                <a:latin typeface="StoneSerifStd-Medium"/>
              </a:rPr>
              <a:t>(which is now parameterized to hold </a:t>
            </a:r>
            <a:r>
              <a:rPr lang="en-US" sz="1400" dirty="0">
                <a:latin typeface="CourierStd"/>
              </a:rPr>
              <a:t>Contact </a:t>
            </a:r>
            <a:r>
              <a:rPr lang="en-US" sz="1400" dirty="0">
                <a:latin typeface="StoneSerifStd-Medium"/>
              </a:rPr>
              <a:t>objects).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931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Lists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200" b="0" dirty="0" smtClean="0">
                <a:solidFill>
                  <a:srgbClr val="FF0000"/>
                </a:solidFill>
              </a:rPr>
              <a:t>Create the Layout</a:t>
            </a:r>
            <a:endParaRPr lang="en-US" sz="2200" b="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484784"/>
            <a:ext cx="8640960" cy="459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>
                <a:latin typeface="+mn-lt"/>
              </a:rPr>
              <a:t>A complex list relies on the </a:t>
            </a:r>
            <a:r>
              <a:rPr lang="en-US" sz="2200" dirty="0" err="1">
                <a:latin typeface="+mn-lt"/>
              </a:rPr>
              <a:t>ListView</a:t>
            </a:r>
            <a:r>
              <a:rPr lang="en-US" sz="2200" dirty="0">
                <a:latin typeface="+mn-lt"/>
              </a:rPr>
              <a:t> widget, but also requires a custom list item layout. It </a:t>
            </a:r>
            <a:r>
              <a:rPr lang="en-US" sz="2200" dirty="0" smtClean="0">
                <a:latin typeface="+mn-lt"/>
              </a:rPr>
              <a:t>typically contains </a:t>
            </a:r>
            <a:r>
              <a:rPr lang="en-US" sz="2200" dirty="0">
                <a:latin typeface="+mn-lt"/>
              </a:rPr>
              <a:t>significantly fewer widgets than an activity’s layout and is organized in a </a:t>
            </a:r>
            <a:r>
              <a:rPr lang="en-US" sz="2200" dirty="0" smtClean="0">
                <a:latin typeface="+mn-lt"/>
              </a:rPr>
              <a:t>row-like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manner</a:t>
            </a:r>
            <a:r>
              <a:rPr lang="en-US" sz="2200" dirty="0">
                <a:latin typeface="+mn-lt"/>
              </a:rPr>
              <a:t>. </a:t>
            </a:r>
            <a:endParaRPr lang="en-US" sz="22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+mn-lt"/>
              </a:rPr>
              <a:t>There </a:t>
            </a:r>
            <a:r>
              <a:rPr lang="en-US" sz="2200" dirty="0">
                <a:latin typeface="+mn-lt"/>
              </a:rPr>
              <a:t>are several steps you need to take to create the list item </a:t>
            </a:r>
            <a:r>
              <a:rPr lang="en-US" sz="2200" dirty="0" smtClean="0">
                <a:latin typeface="+mn-lt"/>
              </a:rPr>
              <a:t>layout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Add </a:t>
            </a:r>
            <a:r>
              <a:rPr lang="en-US" sz="2000" dirty="0"/>
              <a:t>some colors to the color.xml value </a:t>
            </a:r>
            <a:r>
              <a:rPr lang="en-US" sz="2000" dirty="0" smtClean="0"/>
              <a:t>file.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Create </a:t>
            </a:r>
            <a:r>
              <a:rPr lang="en-US" sz="2000" dirty="0"/>
              <a:t>a new XML layout </a:t>
            </a:r>
            <a:r>
              <a:rPr lang="en-US" sz="2000" dirty="0" smtClean="0"/>
              <a:t>file named </a:t>
            </a:r>
            <a:r>
              <a:rPr lang="en-US" sz="2000" dirty="0" err="1" smtClean="0"/>
              <a:t>list_item</a:t>
            </a:r>
            <a:r>
              <a:rPr lang="en-US" sz="2000" dirty="0" smtClean="0"/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</a:t>
            </a:r>
            <a:r>
              <a:rPr lang="en-US" sz="2000" dirty="0" smtClean="0"/>
              <a:t>hange </a:t>
            </a:r>
            <a:r>
              <a:rPr lang="en-US" sz="2000" dirty="0"/>
              <a:t>the root </a:t>
            </a:r>
            <a:r>
              <a:rPr lang="en-US" sz="2000" dirty="0" smtClean="0"/>
              <a:t>layout of the list_item.xml </a:t>
            </a:r>
            <a:r>
              <a:rPr lang="en-US" sz="2000" dirty="0"/>
              <a:t> </a:t>
            </a:r>
            <a:r>
              <a:rPr lang="en-US" sz="2000" dirty="0" smtClean="0"/>
              <a:t>from </a:t>
            </a:r>
            <a:r>
              <a:rPr lang="en-US" sz="2000" dirty="0" err="1"/>
              <a:t>LinearLayout</a:t>
            </a:r>
            <a:r>
              <a:rPr lang="en-US" sz="2000" dirty="0"/>
              <a:t> to </a:t>
            </a:r>
            <a:r>
              <a:rPr lang="en-US" sz="2000" dirty="0" err="1"/>
              <a:t>RelativeLayout</a:t>
            </a:r>
            <a:r>
              <a:rPr lang="en-US" sz="2000" dirty="0"/>
              <a:t> </a:t>
            </a:r>
            <a:r>
              <a:rPr lang="en-US" sz="2000" dirty="0" smtClean="0"/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</a:t>
            </a:r>
            <a:r>
              <a:rPr lang="en-US" sz="2000" dirty="0" smtClean="0"/>
              <a:t>rag </a:t>
            </a:r>
            <a:r>
              <a:rPr lang="en-US" sz="2000" dirty="0"/>
              <a:t>two large </a:t>
            </a:r>
            <a:r>
              <a:rPr lang="en-US" sz="2000" dirty="0" err="1"/>
              <a:t>TextViews</a:t>
            </a:r>
            <a:r>
              <a:rPr lang="en-US" sz="2000" dirty="0"/>
              <a:t> , one medium </a:t>
            </a:r>
            <a:r>
              <a:rPr lang="en-US" sz="2000" dirty="0" err="1"/>
              <a:t>TextView</a:t>
            </a:r>
            <a:r>
              <a:rPr lang="en-US" sz="2000" dirty="0"/>
              <a:t> , </a:t>
            </a:r>
            <a:r>
              <a:rPr lang="en-US" sz="2000" dirty="0" smtClean="0"/>
              <a:t>and one </a:t>
            </a:r>
            <a:r>
              <a:rPr lang="en-US" sz="2000" dirty="0"/>
              <a:t>small Button to anywhere on the </a:t>
            </a:r>
            <a:r>
              <a:rPr lang="en-US" sz="2000" dirty="0" smtClean="0"/>
              <a:t>layout and configure it as shown in Listing 6.6</a:t>
            </a:r>
            <a:endParaRPr lang="en-US" sz="2000" dirty="0">
              <a:latin typeface="+mn-lt"/>
            </a:endParaRPr>
          </a:p>
        </p:txBody>
      </p:sp>
      <p:grpSp>
        <p:nvGrpSpPr>
          <p:cNvPr id="8" name="Group 7"/>
          <p:cNvGrpSpPr>
            <a:grpSpLocks noGrp="1" noUngrp="1" noChangeAspect="1"/>
          </p:cNvGrpSpPr>
          <p:nvPr/>
        </p:nvGrpSpPr>
        <p:grpSpPr bwMode="auto">
          <a:xfrm>
            <a:off x="5438097" y="9915"/>
            <a:ext cx="3729161" cy="1709960"/>
            <a:chOff x="685800" y="1836738"/>
            <a:chExt cx="7772400" cy="3563937"/>
          </a:xfrm>
        </p:grpSpPr>
        <p:pic>
          <p:nvPicPr>
            <p:cNvPr id="9" name="Picture 8" descr="06fig03.jpg"/>
            <p:cNvPicPr>
              <a:picLocks noRot="1" noChangeAspect="1" noMove="1" noResize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836738"/>
              <a:ext cx="7772400" cy="318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85800" y="50577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9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Lists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200" b="0" dirty="0" smtClean="0">
                <a:solidFill>
                  <a:srgbClr val="FF0000"/>
                </a:solidFill>
              </a:rPr>
              <a:t>Create the Layout</a:t>
            </a:r>
            <a:endParaRPr lang="en-US" sz="2200" b="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522" t="43109" r="33139" b="19485"/>
          <a:stretch/>
        </p:blipFill>
        <p:spPr>
          <a:xfrm>
            <a:off x="1" y="1097094"/>
            <a:ext cx="4788023" cy="3661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888" t="25391" r="32147" b="52225"/>
          <a:stretch/>
        </p:blipFill>
        <p:spPr>
          <a:xfrm>
            <a:off x="0" y="4834963"/>
            <a:ext cx="5580112" cy="20230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0233" t="48601" r="43629" b="11610"/>
          <a:stretch/>
        </p:blipFill>
        <p:spPr>
          <a:xfrm>
            <a:off x="4788024" y="1459181"/>
            <a:ext cx="4752527" cy="329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Lists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200" b="0" dirty="0" smtClean="0">
                <a:solidFill>
                  <a:srgbClr val="FF0000"/>
                </a:solidFill>
              </a:rPr>
              <a:t>Create the Custom Adapter</a:t>
            </a:r>
            <a:endParaRPr lang="en-US" sz="22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1269504"/>
          </a:xfrm>
        </p:spPr>
        <p:txBody>
          <a:bodyPr/>
          <a:lstStyle/>
          <a:p>
            <a:pPr algn="l" rtl="0"/>
            <a:r>
              <a:rPr lang="en-US" sz="1800" dirty="0"/>
              <a:t>A custom list item is of little use without a custom adapter. Custom adapters are always </a:t>
            </a:r>
            <a:r>
              <a:rPr lang="en-US" sz="1800" dirty="0" smtClean="0"/>
              <a:t>created as </a:t>
            </a:r>
            <a:r>
              <a:rPr lang="en-US" sz="1800" dirty="0"/>
              <a:t>subclasses of another type of adapter that </a:t>
            </a:r>
            <a:r>
              <a:rPr lang="en-US" sz="1800" dirty="0" smtClean="0"/>
              <a:t>would provide the desired behavior. </a:t>
            </a:r>
          </a:p>
          <a:p>
            <a:pPr algn="l" rtl="0"/>
            <a:r>
              <a:rPr lang="en-US" sz="1800" dirty="0" smtClean="0"/>
              <a:t>Create a new </a:t>
            </a:r>
            <a:r>
              <a:rPr lang="en-US" sz="1800" dirty="0"/>
              <a:t>class </a:t>
            </a:r>
            <a:r>
              <a:rPr lang="en-US" sz="1800" dirty="0" smtClean="0"/>
              <a:t>called ContactAdapter.java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16" t="50000" r="25649" b="21454"/>
          <a:stretch/>
        </p:blipFill>
        <p:spPr>
          <a:xfrm>
            <a:off x="-252536" y="2564904"/>
            <a:ext cx="7092279" cy="2857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03925" y="2880301"/>
            <a:ext cx="3224336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StoneSerifStd-Medium"/>
              </a:rPr>
              <a:t>The </a:t>
            </a:r>
            <a:r>
              <a:rPr lang="en-US" sz="1400" dirty="0" err="1" smtClean="0">
                <a:latin typeface="CourierStd"/>
              </a:rPr>
              <a:t>ContactAdapter</a:t>
            </a:r>
            <a:r>
              <a:rPr lang="en-US" sz="1400" dirty="0" smtClean="0">
                <a:latin typeface="CourierStd"/>
              </a:rPr>
              <a:t> </a:t>
            </a:r>
            <a:r>
              <a:rPr lang="en-US" sz="1400" dirty="0" smtClean="0">
                <a:latin typeface="StoneSerifStd-Medium"/>
              </a:rPr>
              <a:t>class is declared as a subclass of </a:t>
            </a:r>
            <a:r>
              <a:rPr lang="en-US" sz="1400" dirty="0" err="1" smtClean="0">
                <a:latin typeface="CourierStd"/>
              </a:rPr>
              <a:t>ArrayAdapter</a:t>
            </a:r>
            <a:r>
              <a:rPr lang="en-US" sz="1400" dirty="0" smtClean="0">
                <a:latin typeface="CourierStd"/>
              </a:rPr>
              <a:t> </a:t>
            </a:r>
            <a:r>
              <a:rPr lang="en-US" sz="1400" dirty="0" smtClean="0">
                <a:latin typeface="StoneSerifStd-Medium"/>
              </a:rPr>
              <a:t>that has been parameterized to hold only </a:t>
            </a:r>
            <a:r>
              <a:rPr lang="en-US" sz="1400" dirty="0" smtClean="0">
                <a:latin typeface="CourierStd"/>
              </a:rPr>
              <a:t>Contact </a:t>
            </a:r>
            <a:r>
              <a:rPr lang="en-US" sz="1400" dirty="0" smtClean="0">
                <a:latin typeface="StoneSerifStd-Medium"/>
              </a:rPr>
              <a:t>objects.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477272" y="4005064"/>
            <a:ext cx="3650989" cy="160043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StoneSerifStd-Medium"/>
              </a:rPr>
              <a:t>The </a:t>
            </a:r>
            <a:r>
              <a:rPr lang="en-US" sz="1400" dirty="0">
                <a:latin typeface="CourierStd"/>
              </a:rPr>
              <a:t>items </a:t>
            </a:r>
            <a:r>
              <a:rPr lang="en-US" sz="1400" dirty="0">
                <a:latin typeface="StoneSerifStd-Medium"/>
              </a:rPr>
              <a:t>variable holds the </a:t>
            </a:r>
            <a:r>
              <a:rPr lang="en-US" sz="1400" dirty="0" err="1">
                <a:latin typeface="CourierStd"/>
              </a:rPr>
              <a:t>ArrayList</a:t>
            </a:r>
            <a:r>
              <a:rPr lang="en-US" sz="1400" dirty="0">
                <a:latin typeface="CourierStd"/>
              </a:rPr>
              <a:t> </a:t>
            </a:r>
            <a:r>
              <a:rPr lang="en-US" sz="1400" dirty="0">
                <a:latin typeface="StoneSerifStd-Medium"/>
              </a:rPr>
              <a:t>of</a:t>
            </a:r>
          </a:p>
          <a:p>
            <a:r>
              <a:rPr lang="en-US" sz="1400" dirty="0">
                <a:latin typeface="CourierStd"/>
              </a:rPr>
              <a:t>Contact </a:t>
            </a:r>
            <a:r>
              <a:rPr lang="en-US" sz="1400" dirty="0">
                <a:latin typeface="StoneSerifStd-Medium"/>
              </a:rPr>
              <a:t>objects </a:t>
            </a:r>
            <a:r>
              <a:rPr lang="en-US" sz="1400" dirty="0" smtClean="0">
                <a:latin typeface="StoneSerifStd-Medium"/>
              </a:rPr>
              <a:t>retrieved </a:t>
            </a:r>
            <a:r>
              <a:rPr lang="en-US" sz="1400" dirty="0">
                <a:latin typeface="StoneSerifStd-Medium"/>
              </a:rPr>
              <a:t>from the database. </a:t>
            </a:r>
            <a:endParaRPr lang="en-US" sz="1400" dirty="0" smtClean="0">
              <a:latin typeface="StoneSerifStd-Medium"/>
            </a:endParaRPr>
          </a:p>
          <a:p>
            <a:r>
              <a:rPr lang="en-US" sz="1400" dirty="0" smtClean="0">
                <a:latin typeface="StoneSerifStd-Medium"/>
              </a:rPr>
              <a:t>The </a:t>
            </a:r>
            <a:r>
              <a:rPr lang="en-US" sz="1400" dirty="0" err="1" smtClean="0">
                <a:latin typeface="CourierStd"/>
              </a:rPr>
              <a:t>adapterContext</a:t>
            </a:r>
            <a:r>
              <a:rPr lang="en-US" sz="1400" dirty="0" smtClean="0">
                <a:latin typeface="CourierStd"/>
              </a:rPr>
              <a:t> </a:t>
            </a:r>
            <a:r>
              <a:rPr lang="en-US" sz="1400" dirty="0" smtClean="0">
                <a:latin typeface="StoneSerifStd-Medium"/>
              </a:rPr>
              <a:t>variable </a:t>
            </a:r>
            <a:r>
              <a:rPr lang="en-US" sz="1400" dirty="0">
                <a:latin typeface="StoneSerifStd-Medium"/>
              </a:rPr>
              <a:t>holds a reference to the context, in this case the </a:t>
            </a:r>
            <a:r>
              <a:rPr lang="en-US" sz="1400" dirty="0" err="1">
                <a:latin typeface="CourierStd"/>
              </a:rPr>
              <a:t>ContactListActivity</a:t>
            </a:r>
            <a:r>
              <a:rPr lang="en-US" sz="1400" dirty="0">
                <a:latin typeface="CourierStd"/>
              </a:rPr>
              <a:t> </a:t>
            </a:r>
            <a:r>
              <a:rPr lang="en-US" sz="1400" dirty="0">
                <a:latin typeface="StoneSerifStd-Medium"/>
              </a:rPr>
              <a:t>, </a:t>
            </a:r>
            <a:r>
              <a:rPr lang="en-US" sz="1400" dirty="0" smtClean="0">
                <a:latin typeface="StoneSerifStd-Medium"/>
              </a:rPr>
              <a:t>where the </a:t>
            </a:r>
            <a:r>
              <a:rPr lang="en-US" sz="1400" dirty="0">
                <a:latin typeface="StoneSerifStd-Medium"/>
              </a:rPr>
              <a:t>list is being displayed.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-72458" y="4653136"/>
            <a:ext cx="10550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rgbClr val="4252A5"/>
                </a:solidFill>
                <a:latin typeface="CourierStd"/>
              </a:rPr>
              <a:t>adapterContext</a:t>
            </a:r>
            <a:endParaRPr lang="en-US" sz="10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914400" y="4805283"/>
            <a:ext cx="2012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6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69" t="21453" r="25096" b="14563"/>
          <a:stretch/>
        </p:blipFill>
        <p:spPr>
          <a:xfrm>
            <a:off x="-396552" y="1268760"/>
            <a:ext cx="7308304" cy="558924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 smtClean="0"/>
              <a:t>Complex Lists </a:t>
            </a:r>
            <a:br>
              <a:rPr lang="en-US" dirty="0" smtClean="0"/>
            </a:br>
            <a:r>
              <a:rPr lang="en-US" sz="2200" b="0" dirty="0" smtClean="0">
                <a:solidFill>
                  <a:srgbClr val="FF0000"/>
                </a:solidFill>
              </a:rPr>
              <a:t>Create the Custom Adapter</a:t>
            </a:r>
            <a:endParaRPr lang="en-US" sz="2200" b="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1412776"/>
            <a:ext cx="2971800" cy="38933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300" dirty="0">
                <a:latin typeface="StoneSerifStd-Medium"/>
              </a:rPr>
              <a:t>This method is called for every item</a:t>
            </a:r>
          </a:p>
          <a:p>
            <a:r>
              <a:rPr lang="en-US" sz="1300" dirty="0">
                <a:latin typeface="StoneSerifStd-Medium"/>
              </a:rPr>
              <a:t>in the underlying data source up to the number of list items that can be displayed in </a:t>
            </a:r>
            <a:r>
              <a:rPr lang="en-US" sz="1300" dirty="0" smtClean="0">
                <a:latin typeface="StoneSerifStd-Medium"/>
              </a:rPr>
              <a:t>the </a:t>
            </a:r>
            <a:r>
              <a:rPr lang="en-US" sz="1300" dirty="0" err="1" smtClean="0">
                <a:latin typeface="CourierStd"/>
              </a:rPr>
              <a:t>ListView</a:t>
            </a:r>
            <a:r>
              <a:rPr lang="en-US" sz="1300" dirty="0" smtClean="0">
                <a:latin typeface="CourierStd"/>
              </a:rPr>
              <a:t> </a:t>
            </a:r>
            <a:r>
              <a:rPr lang="en-US" sz="1300" dirty="0" smtClean="0">
                <a:latin typeface="StoneSerifStd-Medium"/>
              </a:rPr>
              <a:t>.</a:t>
            </a:r>
          </a:p>
          <a:p>
            <a:endParaRPr lang="en-US" sz="1300" dirty="0" smtClean="0">
              <a:latin typeface="StoneSerifStd-Medium"/>
            </a:endParaRPr>
          </a:p>
          <a:p>
            <a:r>
              <a:rPr lang="en-US" sz="1300" dirty="0" smtClean="0">
                <a:latin typeface="StoneSerifStd-Medium"/>
              </a:rPr>
              <a:t>As </a:t>
            </a:r>
            <a:r>
              <a:rPr lang="en-US" sz="1300" dirty="0">
                <a:latin typeface="StoneSerifStd-Medium"/>
              </a:rPr>
              <a:t>the user scrolls through the list, this method is called to display contacts </a:t>
            </a:r>
            <a:r>
              <a:rPr lang="en-US" sz="1300" dirty="0" smtClean="0">
                <a:latin typeface="StoneSerifStd-Medium"/>
              </a:rPr>
              <a:t>in </a:t>
            </a:r>
            <a:r>
              <a:rPr lang="en-US" sz="1300" dirty="0"/>
              <a:t>the </a:t>
            </a:r>
            <a:r>
              <a:rPr lang="en-US" sz="1300" dirty="0" err="1"/>
              <a:t>ArrayList</a:t>
            </a:r>
            <a:r>
              <a:rPr lang="en-US" sz="1300" dirty="0"/>
              <a:t> as they are scrolled into view. </a:t>
            </a:r>
            <a:endParaRPr lang="en-US" sz="1300" dirty="0" smtClean="0"/>
          </a:p>
          <a:p>
            <a:endParaRPr lang="en-US" sz="1300" dirty="0"/>
          </a:p>
          <a:p>
            <a:r>
              <a:rPr lang="en-US" sz="1300" dirty="0" smtClean="0"/>
              <a:t>The </a:t>
            </a:r>
            <a:r>
              <a:rPr lang="en-US" sz="1300" dirty="0" err="1"/>
              <a:t>ListView</a:t>
            </a:r>
            <a:r>
              <a:rPr lang="en-US" sz="1300" dirty="0"/>
              <a:t> passes the index of the </a:t>
            </a:r>
            <a:r>
              <a:rPr lang="en-US" sz="1300" dirty="0" smtClean="0"/>
              <a:t>item to </a:t>
            </a:r>
            <a:r>
              <a:rPr lang="en-US" sz="1300" dirty="0"/>
              <a:t>be displayed and the View , which is the list item layout if it exists, null if it does not</a:t>
            </a:r>
            <a:r>
              <a:rPr lang="en-US" sz="1300" dirty="0" smtClean="0"/>
              <a:t>.</a:t>
            </a:r>
          </a:p>
          <a:p>
            <a:endParaRPr lang="en-US" sz="1300" dirty="0"/>
          </a:p>
          <a:p>
            <a:r>
              <a:rPr lang="en-US" sz="1300" dirty="0"/>
              <a:t>This is done so that list item views can be reused as they scroll off the screen rather </a:t>
            </a:r>
            <a:r>
              <a:rPr lang="en-US" sz="1300" dirty="0" smtClean="0"/>
              <a:t>than re-creating </a:t>
            </a:r>
            <a:r>
              <a:rPr lang="en-US" sz="1300" dirty="0"/>
              <a:t>a new view. This saves system resources.</a:t>
            </a:r>
          </a:p>
        </p:txBody>
      </p:sp>
    </p:spTree>
    <p:extLst>
      <p:ext uri="{BB962C8B-B14F-4D97-AF65-F5344CB8AC3E}">
        <p14:creationId xmlns:p14="http://schemas.microsoft.com/office/powerpoint/2010/main" val="28105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Lists </a:t>
            </a:r>
            <a:br>
              <a:rPr lang="en-US" dirty="0" smtClean="0"/>
            </a:br>
            <a:r>
              <a:rPr lang="en-US" sz="2200" b="0" dirty="0" smtClean="0">
                <a:solidFill>
                  <a:srgbClr val="FF0000"/>
                </a:solidFill>
              </a:rPr>
              <a:t>Code the Activity</a:t>
            </a:r>
            <a:endParaRPr lang="en-US" sz="22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05800" cy="4724400"/>
          </a:xfrm>
        </p:spPr>
        <p:txBody>
          <a:bodyPr/>
          <a:lstStyle/>
          <a:p>
            <a:pPr algn="l" rtl="0"/>
            <a:r>
              <a:rPr lang="en-US" dirty="0" smtClean="0"/>
              <a:t>You need to do the following changes to be able to test the custom adapter:</a:t>
            </a:r>
          </a:p>
          <a:p>
            <a:pPr lvl="1" algn="l" rtl="0"/>
            <a:r>
              <a:rPr lang="en-US" dirty="0"/>
              <a:t>change </a:t>
            </a:r>
            <a:r>
              <a:rPr lang="en-US" dirty="0" smtClean="0"/>
              <a:t>the </a:t>
            </a:r>
            <a:r>
              <a:rPr lang="en-US" dirty="0" err="1" smtClean="0"/>
              <a:t>ContactListActivity</a:t>
            </a:r>
            <a:r>
              <a:rPr lang="en-US" dirty="0" smtClean="0"/>
              <a:t> </a:t>
            </a:r>
            <a:r>
              <a:rPr lang="en-US" dirty="0"/>
              <a:t>code to retrieve contact objects rather than contact names, </a:t>
            </a:r>
          </a:p>
          <a:p>
            <a:pPr lvl="2" algn="l" rtl="0">
              <a:buFont typeface="Wingdings" panose="05000000000000000000" pitchFamily="2" charset="2"/>
              <a:buChar char="Ø"/>
            </a:pPr>
            <a:r>
              <a:rPr lang="en-US" sz="1800" b="1" dirty="0" smtClean="0"/>
              <a:t>change</a:t>
            </a:r>
            <a:r>
              <a:rPr lang="en-US" sz="1800" dirty="0" smtClean="0"/>
              <a:t>    </a:t>
            </a:r>
            <a:r>
              <a:rPr lang="en-US" sz="1800" i="1" dirty="0" smtClean="0"/>
              <a:t>“</a:t>
            </a:r>
            <a:r>
              <a:rPr lang="en-US" sz="1800" i="1" dirty="0" err="1" smtClean="0"/>
              <a:t>ArrayList</a:t>
            </a:r>
            <a:r>
              <a:rPr lang="en-US" sz="1800" i="1" dirty="0" smtClean="0"/>
              <a:t>&lt;String&gt; names = </a:t>
            </a:r>
            <a:r>
              <a:rPr lang="en-US" sz="1800" i="1" dirty="0" err="1" smtClean="0"/>
              <a:t>ds.getContactName</a:t>
            </a:r>
            <a:r>
              <a:rPr lang="en-US" sz="1800" i="1" dirty="0" smtClean="0"/>
              <a:t>();”  </a:t>
            </a:r>
          </a:p>
          <a:p>
            <a:pPr lvl="2" algn="l" rtl="0">
              <a:buFont typeface="Wingdings" panose="05000000000000000000" pitchFamily="2" charset="2"/>
              <a:buChar char="Ø"/>
            </a:pPr>
            <a:r>
              <a:rPr lang="en-US" sz="1800" b="1" i="1" dirty="0" smtClean="0"/>
              <a:t>to        </a:t>
            </a:r>
            <a:r>
              <a:rPr lang="en-US" sz="1800" i="1" dirty="0" smtClean="0"/>
              <a:t>“final </a:t>
            </a:r>
            <a:r>
              <a:rPr lang="en-US" sz="1800" i="1" dirty="0" err="1" smtClean="0"/>
              <a:t>ArrayList</a:t>
            </a:r>
            <a:r>
              <a:rPr lang="en-US" sz="1800" i="1" dirty="0" smtClean="0"/>
              <a:t>&lt;Contact&gt; contacts = </a:t>
            </a:r>
            <a:r>
              <a:rPr lang="en-US" sz="1800" i="1" dirty="0" err="1" smtClean="0"/>
              <a:t>ds.getContacts</a:t>
            </a:r>
            <a:r>
              <a:rPr lang="en-US" sz="1800" i="1" dirty="0" smtClean="0"/>
              <a:t>();”</a:t>
            </a:r>
          </a:p>
          <a:p>
            <a:pPr lvl="1" algn="l" rtl="0"/>
            <a:r>
              <a:rPr lang="en-US" dirty="0" smtClean="0"/>
              <a:t>set the </a:t>
            </a:r>
            <a:r>
              <a:rPr lang="en-US" dirty="0" err="1" smtClean="0"/>
              <a:t>ListView</a:t>
            </a:r>
            <a:r>
              <a:rPr lang="en-US" dirty="0" smtClean="0"/>
              <a:t> to use the custom adapter</a:t>
            </a:r>
          </a:p>
          <a:p>
            <a:pPr lvl="2" algn="l" rtl="0">
              <a:buFont typeface="Wingdings" panose="05000000000000000000" pitchFamily="2" charset="2"/>
              <a:buChar char="Ø"/>
            </a:pPr>
            <a:r>
              <a:rPr lang="en-US" sz="1800" b="1" dirty="0" smtClean="0"/>
              <a:t>change</a:t>
            </a:r>
            <a:r>
              <a:rPr lang="en-US" sz="1800" dirty="0" smtClean="0"/>
              <a:t>    </a:t>
            </a:r>
            <a:r>
              <a:rPr lang="en-US" sz="1800" i="1" dirty="0" smtClean="0"/>
              <a:t>“</a:t>
            </a:r>
            <a:r>
              <a:rPr lang="en-US" sz="1800" i="1" dirty="0" err="1" smtClean="0"/>
              <a:t>setListAdapter</a:t>
            </a:r>
            <a:r>
              <a:rPr lang="en-US" sz="1800" i="1" dirty="0"/>
              <a:t>( </a:t>
            </a:r>
            <a:r>
              <a:rPr lang="en-US" sz="1800" b="1" i="1" dirty="0"/>
              <a:t>new </a:t>
            </a:r>
            <a:r>
              <a:rPr lang="en-US" sz="1800" i="1" dirty="0" err="1"/>
              <a:t>ArrayAdapter</a:t>
            </a:r>
            <a:r>
              <a:rPr lang="en-US" sz="1800" i="1" dirty="0"/>
              <a:t>&lt;String&gt;( this 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android.R.layout</a:t>
            </a:r>
            <a:r>
              <a:rPr lang="en-US" sz="1800" i="1" dirty="0"/>
              <a:t>. simple_list_item_1 , names</a:t>
            </a:r>
            <a:r>
              <a:rPr lang="en-US" sz="1800" i="1" dirty="0" smtClean="0"/>
              <a:t>))</a:t>
            </a:r>
            <a:r>
              <a:rPr lang="en-US" sz="1800" dirty="0" smtClean="0"/>
              <a:t>;”</a:t>
            </a:r>
            <a:r>
              <a:rPr lang="en-US" sz="1800" i="1" dirty="0" smtClean="0"/>
              <a:t> </a:t>
            </a:r>
          </a:p>
          <a:p>
            <a:pPr lvl="2" algn="l" rtl="0">
              <a:buFont typeface="Wingdings" panose="05000000000000000000" pitchFamily="2" charset="2"/>
              <a:buChar char="Ø"/>
            </a:pPr>
            <a:r>
              <a:rPr lang="en-US" sz="1800" i="1" dirty="0" smtClean="0"/>
              <a:t> </a:t>
            </a:r>
            <a:r>
              <a:rPr lang="en-US" sz="1800" b="1" i="1" dirty="0" smtClean="0"/>
              <a:t>to </a:t>
            </a:r>
            <a:r>
              <a:rPr lang="en-US" sz="1800" b="1" dirty="0" smtClean="0"/>
              <a:t>“</a:t>
            </a:r>
            <a:r>
              <a:rPr lang="en-US" sz="1800" dirty="0" err="1" smtClean="0"/>
              <a:t>setListAdapter</a:t>
            </a:r>
            <a:r>
              <a:rPr lang="en-US" sz="1800" dirty="0"/>
              <a:t>( </a:t>
            </a:r>
            <a:r>
              <a:rPr lang="en-US" sz="1800" b="1" dirty="0"/>
              <a:t>new </a:t>
            </a:r>
            <a:r>
              <a:rPr lang="en-US" sz="1800" dirty="0" err="1"/>
              <a:t>ContactAdapter</a:t>
            </a:r>
            <a:r>
              <a:rPr lang="en-US" sz="1800" dirty="0"/>
              <a:t>( </a:t>
            </a:r>
            <a:r>
              <a:rPr lang="en-US" sz="1800" b="1" dirty="0"/>
              <a:t>this </a:t>
            </a:r>
            <a:r>
              <a:rPr lang="en-US" sz="1800" dirty="0"/>
              <a:t>, contacts</a:t>
            </a:r>
            <a:r>
              <a:rPr lang="en-US" sz="1800" dirty="0" smtClean="0"/>
              <a:t>));”</a:t>
            </a:r>
          </a:p>
          <a:p>
            <a:pPr lvl="1" algn="l" rtl="0"/>
            <a:r>
              <a:rPr lang="en-US" dirty="0"/>
              <a:t>code the </a:t>
            </a:r>
            <a:r>
              <a:rPr lang="en-US" dirty="0" err="1"/>
              <a:t>onItemClick</a:t>
            </a:r>
            <a:r>
              <a:rPr lang="en-US" dirty="0"/>
              <a:t> method to pass the selected contact’s ID to </a:t>
            </a:r>
            <a:r>
              <a:rPr lang="en-US" dirty="0" err="1"/>
              <a:t>ContactActivity</a:t>
            </a:r>
            <a:r>
              <a:rPr lang="en-US" dirty="0"/>
              <a:t> </a:t>
            </a:r>
            <a:r>
              <a:rPr lang="en-US" dirty="0" smtClean="0"/>
              <a:t>as shown in Listing 6.8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9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412776"/>
            <a:ext cx="5868144" cy="3250720"/>
            <a:chOff x="467544" y="1484784"/>
            <a:chExt cx="5976665" cy="20548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7310" t="67718" r="26756" b="12594"/>
            <a:stretch/>
          </p:blipFill>
          <p:spPr>
            <a:xfrm>
              <a:off x="467544" y="1484784"/>
              <a:ext cx="5976665" cy="14401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8416" t="29329" r="27309" b="61812"/>
            <a:stretch/>
          </p:blipFill>
          <p:spPr>
            <a:xfrm>
              <a:off x="683568" y="2891575"/>
              <a:ext cx="5760641" cy="648072"/>
            </a:xfrm>
            <a:prstGeom prst="rect">
              <a:avLst/>
            </a:prstGeom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 smtClean="0"/>
              <a:t>Complex Lists </a:t>
            </a:r>
            <a:br>
              <a:rPr lang="en-US" dirty="0" smtClean="0"/>
            </a:br>
            <a:r>
              <a:rPr lang="en-US" sz="2200" b="0" dirty="0" smtClean="0">
                <a:solidFill>
                  <a:srgbClr val="FF0000"/>
                </a:solidFill>
              </a:rPr>
              <a:t>Code the Activity</a:t>
            </a:r>
            <a:endParaRPr lang="en-US" sz="2200" b="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8144" y="3755555"/>
            <a:ext cx="3238538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StoneSerifStd-Medium"/>
              </a:rPr>
              <a:t>Note to place </a:t>
            </a:r>
            <a:r>
              <a:rPr lang="en-US" sz="1400" dirty="0">
                <a:latin typeface="StoneSerifStd-Medium"/>
              </a:rPr>
              <a:t>the contact ID in the bundle that is passed to the </a:t>
            </a:r>
            <a:r>
              <a:rPr lang="en-US" sz="1400" dirty="0" err="1" smtClean="0">
                <a:latin typeface="CourierStd"/>
              </a:rPr>
              <a:t>ContactActivity</a:t>
            </a:r>
            <a:r>
              <a:rPr lang="en-US" sz="1400" dirty="0" smtClean="0">
                <a:latin typeface="CourierStd"/>
              </a:rPr>
              <a:t>.  </a:t>
            </a:r>
          </a:p>
          <a:p>
            <a:endParaRPr lang="en-US" sz="1400" dirty="0">
              <a:latin typeface="CourierStd"/>
            </a:endParaRPr>
          </a:p>
          <a:p>
            <a:r>
              <a:rPr lang="en-US" sz="1400" dirty="0" smtClean="0">
                <a:latin typeface="StoneSerifStd-Medium"/>
              </a:rPr>
              <a:t>The method </a:t>
            </a:r>
            <a:r>
              <a:rPr lang="en-US" sz="1400" dirty="0" err="1" smtClean="0">
                <a:latin typeface="CourierStd"/>
              </a:rPr>
              <a:t>putExtra</a:t>
            </a:r>
            <a:r>
              <a:rPr lang="en-US" sz="1400" dirty="0" smtClean="0">
                <a:latin typeface="CourierStd"/>
              </a:rPr>
              <a:t>(key</a:t>
            </a:r>
            <a:r>
              <a:rPr lang="en-US" sz="1400" dirty="0">
                <a:latin typeface="CourierStd"/>
              </a:rPr>
              <a:t>, value) </a:t>
            </a:r>
            <a:r>
              <a:rPr lang="en-US" sz="1400" dirty="0">
                <a:latin typeface="StoneSerifStd-Medium"/>
              </a:rPr>
              <a:t>is used to put primitive data types in the </a:t>
            </a:r>
            <a:r>
              <a:rPr lang="en-US" sz="1400" dirty="0">
                <a:latin typeface="CourierStd"/>
              </a:rPr>
              <a:t>Intent </a:t>
            </a:r>
            <a:r>
              <a:rPr lang="en-US" sz="1400" dirty="0">
                <a:latin typeface="StoneSerifStd-Medium"/>
              </a:rPr>
              <a:t>so that </a:t>
            </a:r>
            <a:r>
              <a:rPr lang="en-US" sz="1400" dirty="0" smtClean="0">
                <a:latin typeface="StoneSerifStd-Medium"/>
              </a:rPr>
              <a:t>they are </a:t>
            </a:r>
            <a:r>
              <a:rPr lang="en-US" sz="1400" dirty="0">
                <a:latin typeface="StoneSerifStd-Medium"/>
              </a:rPr>
              <a:t>accessible by the activity receiving the intent.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868144" y="1776620"/>
            <a:ext cx="3240360" cy="160043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selectedContact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varaible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holds the retrieved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from the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ArrayList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a certain position value.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is the index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item tapped in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list, and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matches the index of the contact in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ArrayList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displayed 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list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item.</a:t>
            </a:r>
          </a:p>
        </p:txBody>
      </p:sp>
    </p:spTree>
    <p:extLst>
      <p:ext uri="{BB962C8B-B14F-4D97-AF65-F5344CB8AC3E}">
        <p14:creationId xmlns:p14="http://schemas.microsoft.com/office/powerpoint/2010/main" val="270973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8720"/>
            <a:ext cx="8305800" cy="47244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Lists and Adapters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Simple Lists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Complex Lists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Complete the </a:t>
            </a:r>
            <a:r>
              <a:rPr lang="en-US" dirty="0" err="1" smtClean="0"/>
              <a:t>ContactList</a:t>
            </a:r>
            <a:r>
              <a:rPr lang="en-US" dirty="0" smtClean="0"/>
              <a:t>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</a:t>
            </a:r>
            <a:r>
              <a:rPr lang="en-US" dirty="0" smtClean="0"/>
              <a:t>Lists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2200" b="0" dirty="0">
                <a:solidFill>
                  <a:srgbClr val="FF0000"/>
                </a:solidFill>
              </a:rPr>
              <a:t>Add Delete Functionality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B38F0297-24BC-45A3-9381-8048BD5BA3CA}"/>
              </a:ext>
            </a:extLst>
          </p:cNvPr>
          <p:cNvSpPr txBox="1">
            <a:spLocks/>
          </p:cNvSpPr>
          <p:nvPr/>
        </p:nvSpPr>
        <p:spPr bwMode="auto">
          <a:xfrm>
            <a:off x="533400" y="14478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 rtl="0"/>
            <a:r>
              <a:rPr lang="en-US" sz="2200" kern="0" dirty="0"/>
              <a:t>To make list work properly is to code the capability to delete a contact from the list (and the database)</a:t>
            </a:r>
          </a:p>
          <a:p>
            <a:pPr algn="just" rtl="0"/>
            <a:r>
              <a:rPr lang="en-US" sz="2200" kern="0" dirty="0"/>
              <a:t>Four tasks need to be completed to implement the delete function:</a:t>
            </a:r>
          </a:p>
          <a:p>
            <a:pPr marL="800100" lvl="1" indent="-342900" algn="just" rtl="0">
              <a:lnSpc>
                <a:spcPct val="150000"/>
              </a:lnSpc>
              <a:buFont typeface="+mj-lt"/>
              <a:buAutoNum type="arabicParenR"/>
            </a:pPr>
            <a:r>
              <a:rPr lang="en-US" sz="1800" kern="0" dirty="0"/>
              <a:t>Add a button to the </a:t>
            </a:r>
            <a:r>
              <a:rPr lang="en-US" sz="1800" kern="0" dirty="0">
                <a:cs typeface="Courier New" panose="02070309020205020404" pitchFamily="49" charset="0"/>
              </a:rPr>
              <a:t>activity </a:t>
            </a:r>
            <a:r>
              <a:rPr lang="en-US" sz="1800" kern="0" dirty="0" err="1">
                <a:cs typeface="Courier New" panose="02070309020205020404" pitchFamily="49" charset="0"/>
              </a:rPr>
              <a:t>contact_list</a:t>
            </a:r>
            <a:r>
              <a:rPr lang="en-US" sz="1800" kern="0" dirty="0"/>
              <a:t> layout.</a:t>
            </a:r>
          </a:p>
          <a:p>
            <a:pPr marL="800100" lvl="1" indent="-342900" algn="just" rtl="0">
              <a:lnSpc>
                <a:spcPct val="150000"/>
              </a:lnSpc>
              <a:buFont typeface="+mj-lt"/>
              <a:buAutoNum type="arabicParenR"/>
            </a:pPr>
            <a:r>
              <a:rPr lang="en-US" sz="1800" kern="0" dirty="0"/>
              <a:t>Code a method to delete a contact from the database in </a:t>
            </a:r>
            <a:r>
              <a:rPr lang="en-US" sz="1800" kern="0" dirty="0" err="1">
                <a:cs typeface="Courier New" panose="02070309020205020404" pitchFamily="49" charset="0"/>
              </a:rPr>
              <a:t>ContactDataSource</a:t>
            </a:r>
            <a:endParaRPr lang="en-US" sz="1800" kern="0" dirty="0"/>
          </a:p>
          <a:p>
            <a:pPr marL="800100" lvl="1" indent="-342900" algn="just" rtl="0">
              <a:lnSpc>
                <a:spcPct val="150000"/>
              </a:lnSpc>
              <a:buFont typeface="+mj-lt"/>
              <a:buAutoNum type="arabicParenR"/>
            </a:pPr>
            <a:r>
              <a:rPr lang="en-US" sz="1800" kern="0" dirty="0"/>
              <a:t>Code the custom adapter to delete a contact from the list and database.</a:t>
            </a:r>
          </a:p>
          <a:p>
            <a:pPr marL="800100" lvl="1" indent="-342900" algn="just" rtl="0">
              <a:lnSpc>
                <a:spcPct val="150000"/>
              </a:lnSpc>
              <a:buFont typeface="+mj-lt"/>
              <a:buAutoNum type="arabicParenR"/>
            </a:pPr>
            <a:r>
              <a:rPr lang="en-US" sz="1800" kern="0" dirty="0"/>
              <a:t>Code the </a:t>
            </a:r>
            <a:r>
              <a:rPr lang="en-US" sz="1800" kern="0" dirty="0" err="1">
                <a:cs typeface="Courier New" panose="02070309020205020404" pitchFamily="49" charset="0"/>
              </a:rPr>
              <a:t>ContactListActivity</a:t>
            </a:r>
            <a:r>
              <a:rPr lang="en-US" sz="1800" kern="0" dirty="0"/>
              <a:t> to use the delete function of the adapter.</a:t>
            </a:r>
          </a:p>
        </p:txBody>
      </p:sp>
    </p:spTree>
    <p:extLst>
      <p:ext uri="{BB962C8B-B14F-4D97-AF65-F5344CB8AC3E}">
        <p14:creationId xmlns:p14="http://schemas.microsoft.com/office/powerpoint/2010/main" val="3323605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</a:t>
            </a:r>
            <a:r>
              <a:rPr lang="en-US" dirty="0" smtClean="0"/>
              <a:t>Lists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2200" b="0" dirty="0">
                <a:solidFill>
                  <a:srgbClr val="FF0000"/>
                </a:solidFill>
              </a:rPr>
              <a:t>Add Delete Functionality</a:t>
            </a:r>
          </a:p>
        </p:txBody>
      </p:sp>
      <p:grpSp>
        <p:nvGrpSpPr>
          <p:cNvPr id="5" name="Group 3"/>
          <p:cNvGrpSpPr>
            <a:grpSpLocks noGrp="1" noUngrp="1" noChangeAspect="1"/>
          </p:cNvGrpSpPr>
          <p:nvPr/>
        </p:nvGrpSpPr>
        <p:grpSpPr bwMode="auto">
          <a:xfrm>
            <a:off x="1403648" y="1340768"/>
            <a:ext cx="4536504" cy="5867400"/>
            <a:chOff x="2187575" y="685800"/>
            <a:chExt cx="4767263" cy="5867400"/>
          </a:xfrm>
        </p:grpSpPr>
        <p:pic>
          <p:nvPicPr>
            <p:cNvPr id="6" name="Picture 1" descr="06fig04.jpg"/>
            <p:cNvPicPr>
              <a:picLocks noRot="1" noChangeAspect="1" noMove="1" noResize="1"/>
            </p:cNvPicPr>
            <p:nvPr isPhoto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333"/>
            <a:stretch/>
          </p:blipFill>
          <p:spPr bwMode="auto">
            <a:xfrm>
              <a:off x="2187575" y="685800"/>
              <a:ext cx="3178175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187575" y="6210300"/>
              <a:ext cx="47672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  <p:grpSp>
        <p:nvGrpSpPr>
          <p:cNvPr id="8" name="Group 3"/>
          <p:cNvGrpSpPr>
            <a:grpSpLocks noGrp="1" noUngrp="1" noChangeAspect="1"/>
          </p:cNvGrpSpPr>
          <p:nvPr/>
        </p:nvGrpSpPr>
        <p:grpSpPr bwMode="auto">
          <a:xfrm>
            <a:off x="4788024" y="1358489"/>
            <a:ext cx="4355976" cy="5886935"/>
            <a:chOff x="2187575" y="685800"/>
            <a:chExt cx="4767263" cy="5867400"/>
          </a:xfrm>
        </p:grpSpPr>
        <p:pic>
          <p:nvPicPr>
            <p:cNvPr id="9" name="Picture 1" descr="06fig06.jpg"/>
            <p:cNvPicPr>
              <a:picLocks noRot="1" noChangeAspect="1" noMove="1" noResize="1"/>
            </p:cNvPicPr>
            <p:nvPr isPhoto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4"/>
            <a:stretch/>
          </p:blipFill>
          <p:spPr bwMode="auto">
            <a:xfrm>
              <a:off x="2187575" y="685800"/>
              <a:ext cx="3231084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187575" y="6210964"/>
              <a:ext cx="4767263" cy="34223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129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</a:t>
            </a:r>
            <a:r>
              <a:rPr lang="en-US" dirty="0" smtClean="0"/>
              <a:t>Lists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2200" b="0" dirty="0">
                <a:solidFill>
                  <a:srgbClr val="FF0000"/>
                </a:solidFill>
              </a:rPr>
              <a:t>Add Delete Functionality (task 1)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5F5E7D8F-EF8E-4F2C-942B-E09056A60C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3557F106-E843-468D-BAD9-74D60DA9D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54388" cy="4724400"/>
          </a:xfrm>
        </p:spPr>
        <p:txBody>
          <a:bodyPr/>
          <a:lstStyle/>
          <a:p>
            <a:pPr algn="l" rtl="0"/>
            <a:r>
              <a:rPr lang="en-US" sz="2200" dirty="0">
                <a:latin typeface="+mj-lt"/>
              </a:rPr>
              <a:t>If you copied the XML, make sure you change the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ToggleButton</a:t>
            </a:r>
            <a:r>
              <a:rPr lang="en-US" sz="2200" dirty="0">
                <a:latin typeface="+mj-lt"/>
              </a:rPr>
              <a:t> to a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lang="en-US" sz="2200" dirty="0">
                <a:latin typeface="+mj-lt"/>
              </a:rPr>
              <a:t> .</a:t>
            </a:r>
          </a:p>
          <a:p>
            <a:pPr algn="l" rtl="0"/>
            <a:r>
              <a:rPr lang="en-US" sz="2200" dirty="0">
                <a:latin typeface="+mj-lt"/>
              </a:rPr>
              <a:t>The XML for the list widget also needs to be modified.</a:t>
            </a:r>
          </a:p>
          <a:p>
            <a:pPr algn="l" rtl="0"/>
            <a:r>
              <a:rPr lang="en-US" sz="2200" dirty="0">
                <a:latin typeface="+mj-lt"/>
              </a:rPr>
              <a:t>In the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ListView's</a:t>
            </a:r>
            <a:r>
              <a:rPr lang="en-US" sz="2200" dirty="0">
                <a:latin typeface="+mj-lt"/>
              </a:rPr>
              <a:t> attributes, delete the line that aligns the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ListView</a:t>
            </a:r>
            <a:r>
              <a:rPr lang="en-US" sz="2200" dirty="0">
                <a:latin typeface="+mj-lt"/>
              </a:rPr>
              <a:t> with the top of the parent, and add the following line in its place:</a:t>
            </a:r>
          </a:p>
          <a:p>
            <a:pPr marL="0" indent="0" algn="ctr" rtl="0">
              <a:buNone/>
            </a:pPr>
            <a:r>
              <a:rPr lang="en-US" sz="2200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android:layout_below</a:t>
            </a:r>
            <a:r>
              <a:rPr lang="en-US" sz="22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= "@+id/toolbar"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5FCE42C-224D-413E-A1EE-945A28D4222E}"/>
              </a:ext>
            </a:extLst>
          </p:cNvPr>
          <p:cNvGrpSpPr/>
          <p:nvPr/>
        </p:nvGrpSpPr>
        <p:grpSpPr>
          <a:xfrm>
            <a:off x="380999" y="1295401"/>
            <a:ext cx="4062217" cy="4724399"/>
            <a:chOff x="-38100" y="0"/>
            <a:chExt cx="5618212" cy="684771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4CA1D5BA-A36E-4373-BEF6-AE4C2F6A0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8558"/>
            <a:stretch/>
          </p:blipFill>
          <p:spPr>
            <a:xfrm>
              <a:off x="-38100" y="0"/>
              <a:ext cx="5618212" cy="448491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7D49A94-2007-4D11-A9D2-B0B23E0A9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42" r="36617"/>
            <a:stretch/>
          </p:blipFill>
          <p:spPr>
            <a:xfrm>
              <a:off x="-38100" y="4476417"/>
              <a:ext cx="5618212" cy="2371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7200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</a:t>
            </a:r>
            <a:r>
              <a:rPr lang="en-US" dirty="0" smtClean="0"/>
              <a:t>Lists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2200" b="0" dirty="0">
                <a:solidFill>
                  <a:srgbClr val="FF0000"/>
                </a:solidFill>
              </a:rPr>
              <a:t>Add Delete Functionality (task 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9FD7102-13DD-49CA-8289-3D376871A6AD}"/>
              </a:ext>
            </a:extLst>
          </p:cNvPr>
          <p:cNvSpPr txBox="1">
            <a:spLocks/>
          </p:cNvSpPr>
          <p:nvPr/>
        </p:nvSpPr>
        <p:spPr bwMode="auto">
          <a:xfrm>
            <a:off x="533400" y="14478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 rtl="0"/>
            <a:r>
              <a:rPr lang="en-US" sz="2200" kern="0" dirty="0">
                <a:latin typeface="+mj-lt"/>
              </a:rPr>
              <a:t>Open </a:t>
            </a:r>
            <a:r>
              <a:rPr lang="en-US" sz="2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ContactDataSource</a:t>
            </a:r>
            <a:r>
              <a:rPr lang="en-US" sz="2200" kern="0" dirty="0">
                <a:latin typeface="+mj-lt"/>
              </a:rPr>
              <a:t> to add a method to delete a contact</a:t>
            </a:r>
          </a:p>
          <a:p>
            <a:pPr algn="just" rtl="0"/>
            <a:r>
              <a:rPr lang="en-US" sz="2200" kern="0" dirty="0">
                <a:latin typeface="+mj-lt"/>
              </a:rPr>
              <a:t>Method will be passed the ID number of the contact to delete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C25931-3E16-4508-AC0B-347E2521C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52936"/>
            <a:ext cx="83058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</a:t>
            </a:r>
            <a:r>
              <a:rPr lang="en-US" dirty="0" smtClean="0"/>
              <a:t>Lists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2200" b="0" dirty="0">
                <a:solidFill>
                  <a:srgbClr val="FF0000"/>
                </a:solidFill>
              </a:rPr>
              <a:t>Add Delete Functionality (task 3)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061C983-3A27-4571-B394-AC3F9FA3B5BA}"/>
              </a:ext>
            </a:extLst>
          </p:cNvPr>
          <p:cNvGrpSpPr/>
          <p:nvPr/>
        </p:nvGrpSpPr>
        <p:grpSpPr>
          <a:xfrm>
            <a:off x="-32887" y="1139414"/>
            <a:ext cx="6187726" cy="5760000"/>
            <a:chOff x="1560900" y="16310"/>
            <a:chExt cx="6187726" cy="665260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01D4B83-B5C7-49E9-96B5-E10A2F640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2436" y="16310"/>
              <a:ext cx="6118201" cy="2215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B481D36-3485-4174-A391-A4CA2FA54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900" y="2231910"/>
              <a:ext cx="6187726" cy="4437001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6172200" y="1196752"/>
            <a:ext cx="2971800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StoneSerifStd-Medium"/>
              </a:rPr>
              <a:t>The </a:t>
            </a:r>
            <a:r>
              <a:rPr lang="en-US" sz="1400" dirty="0" err="1">
                <a:latin typeface="CourierStd"/>
              </a:rPr>
              <a:t>showDelete</a:t>
            </a:r>
            <a:r>
              <a:rPr lang="en-US" sz="1400" dirty="0">
                <a:latin typeface="CourierStd"/>
              </a:rPr>
              <a:t> </a:t>
            </a:r>
            <a:r>
              <a:rPr lang="en-US" sz="1400" dirty="0">
                <a:latin typeface="StoneSerifStd-Medium"/>
              </a:rPr>
              <a:t>method checks if the Delete button is visible on the list item </a:t>
            </a:r>
            <a:r>
              <a:rPr lang="en-US" sz="1400" dirty="0" smtClean="0">
                <a:latin typeface="StoneSerifStd-Medium"/>
              </a:rPr>
              <a:t>layout passed </a:t>
            </a:r>
            <a:r>
              <a:rPr lang="en-US" sz="1400" dirty="0">
                <a:latin typeface="StoneSerifStd-Medium"/>
              </a:rPr>
              <a:t>to it</a:t>
            </a:r>
            <a:r>
              <a:rPr lang="en-US" sz="1400" dirty="0" smtClean="0">
                <a:latin typeface="StoneSerifStd-Medium"/>
              </a:rPr>
              <a:t>.</a:t>
            </a:r>
          </a:p>
          <a:p>
            <a:r>
              <a:rPr lang="en-US" sz="1400" dirty="0" smtClean="0">
                <a:latin typeface="StoneSerifStd-Medium"/>
              </a:rPr>
              <a:t>If </a:t>
            </a:r>
            <a:r>
              <a:rPr lang="en-US" sz="1400" dirty="0">
                <a:latin typeface="StoneSerifStd-Medium"/>
              </a:rPr>
              <a:t>it is, it calls the </a:t>
            </a:r>
            <a:r>
              <a:rPr lang="en-US" sz="1400" dirty="0" err="1">
                <a:latin typeface="CourierStd"/>
              </a:rPr>
              <a:t>hideDelete</a:t>
            </a:r>
            <a:r>
              <a:rPr lang="en-US" sz="1400" dirty="0">
                <a:latin typeface="CourierStd"/>
              </a:rPr>
              <a:t> </a:t>
            </a:r>
            <a:r>
              <a:rPr lang="en-US" sz="1400" dirty="0">
                <a:latin typeface="StoneSerifStd-Medium"/>
              </a:rPr>
              <a:t>method. If it is not, it displays the </a:t>
            </a:r>
            <a:r>
              <a:rPr lang="en-US" sz="1400" dirty="0" err="1" smtClean="0">
                <a:latin typeface="StoneSerifStd-Medium"/>
              </a:rPr>
              <a:t>buttonand</a:t>
            </a:r>
            <a:r>
              <a:rPr lang="en-US" sz="1400" dirty="0" smtClean="0">
                <a:latin typeface="StoneSerifStd-Medium"/>
              </a:rPr>
              <a:t> </a:t>
            </a:r>
            <a:r>
              <a:rPr lang="en-US" sz="1400" dirty="0">
                <a:latin typeface="StoneSerifStd-Medium"/>
              </a:rPr>
              <a:t>enables the button click </a:t>
            </a:r>
            <a:r>
              <a:rPr lang="en-US" sz="1400" dirty="0" smtClean="0">
                <a:latin typeface="StoneSerifStd-Medium"/>
              </a:rPr>
              <a:t>event to remove </a:t>
            </a:r>
            <a:r>
              <a:rPr lang="en-US" sz="1400" dirty="0">
                <a:latin typeface="StoneSerifStd-Medium"/>
              </a:rPr>
              <a:t>the contact from the </a:t>
            </a:r>
            <a:r>
              <a:rPr lang="en-US" sz="1400" dirty="0" err="1">
                <a:latin typeface="CourierStd"/>
              </a:rPr>
              <a:t>ArrayList</a:t>
            </a:r>
            <a:r>
              <a:rPr lang="en-US" sz="1400" dirty="0">
                <a:latin typeface="CourierStd"/>
              </a:rPr>
              <a:t> </a:t>
            </a:r>
            <a:r>
              <a:rPr lang="en-US" sz="1400" dirty="0">
                <a:latin typeface="StoneSerifStd-Medium"/>
              </a:rPr>
              <a:t>and </a:t>
            </a:r>
            <a:r>
              <a:rPr lang="en-US" sz="1400" dirty="0" smtClean="0">
                <a:latin typeface="StoneSerifStd-Medium"/>
              </a:rPr>
              <a:t>the</a:t>
            </a:r>
            <a:endParaRPr lang="en-US" sz="1400" dirty="0">
              <a:latin typeface="StoneSerifStd-Medium"/>
            </a:endParaRPr>
          </a:p>
          <a:p>
            <a:r>
              <a:rPr lang="en-US" sz="1400" dirty="0">
                <a:latin typeface="StoneSerifStd-Medium"/>
              </a:rPr>
              <a:t>database.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150926" y="3591078"/>
            <a:ext cx="2993074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deleteOption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 is code standard for calling a method to access the database.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notifyDataSetChanged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tells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adapter that the underlying data source has changed so that the list display will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changed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reflect the deletion.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6850" y="5931277"/>
            <a:ext cx="302715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StoneSerifStd-Medium"/>
              </a:rPr>
              <a:t>The </a:t>
            </a:r>
            <a:r>
              <a:rPr lang="en-US" sz="1400" dirty="0" err="1">
                <a:latin typeface="CourierStd"/>
              </a:rPr>
              <a:t>hideDelete</a:t>
            </a:r>
            <a:r>
              <a:rPr lang="en-US" sz="1400" dirty="0">
                <a:latin typeface="CourierStd"/>
              </a:rPr>
              <a:t> </a:t>
            </a:r>
            <a:r>
              <a:rPr lang="en-US" sz="1400" dirty="0">
                <a:latin typeface="StoneSerifStd-Medium"/>
              </a:rPr>
              <a:t>method changes the button from visible to invisible and disables the</a:t>
            </a:r>
          </a:p>
          <a:p>
            <a:r>
              <a:rPr lang="en-US" sz="1400" dirty="0">
                <a:latin typeface="StoneSerifStd-Medium"/>
              </a:rPr>
              <a:t>button’s </a:t>
            </a:r>
            <a:r>
              <a:rPr lang="en-US" sz="1400" dirty="0" err="1">
                <a:latin typeface="CourierStd"/>
              </a:rPr>
              <a:t>onClick</a:t>
            </a:r>
            <a:r>
              <a:rPr lang="en-US" sz="1400" dirty="0">
                <a:latin typeface="CourierStd"/>
              </a:rPr>
              <a:t> </a:t>
            </a:r>
            <a:r>
              <a:rPr lang="en-US" sz="1400" dirty="0">
                <a:latin typeface="StoneSerifStd-Medium"/>
              </a:rPr>
              <a:t>event.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96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</a:t>
            </a:r>
            <a:r>
              <a:rPr lang="en-US" dirty="0" smtClean="0"/>
              <a:t>Lists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2200" b="0" dirty="0">
                <a:solidFill>
                  <a:srgbClr val="FF0000"/>
                </a:solidFill>
              </a:rPr>
              <a:t>Add Delete Functionality (task 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D9048F3-19CF-4888-B775-D5C4DC968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" r="14147" b="4119"/>
          <a:stretch/>
        </p:blipFill>
        <p:spPr>
          <a:xfrm>
            <a:off x="-36513" y="2278166"/>
            <a:ext cx="4536505" cy="4579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ACEAA1-8E35-4E02-989C-F300CCFF2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3" r="9091" b="4097"/>
          <a:stretch/>
        </p:blipFill>
        <p:spPr>
          <a:xfrm>
            <a:off x="4572000" y="2253765"/>
            <a:ext cx="4572001" cy="46042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221893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toneSerifStd-Medium"/>
              </a:rPr>
              <a:t>The final step in coding the delete functionality is to </a:t>
            </a:r>
            <a:r>
              <a:rPr lang="en-US" dirty="0" smtClean="0">
                <a:latin typeface="StoneSerifStd-Medium"/>
              </a:rPr>
              <a:t>modify the </a:t>
            </a:r>
            <a:r>
              <a:rPr lang="en-US" dirty="0" err="1" smtClean="0">
                <a:latin typeface="StoneSerifStd-Medium"/>
              </a:rPr>
              <a:t>ContactListActivity</a:t>
            </a:r>
            <a:r>
              <a:rPr lang="en-US" dirty="0" smtClean="0">
                <a:latin typeface="StoneSerifStd-Medium"/>
              </a:rPr>
              <a:t>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toneSerifStd-Medium"/>
              </a:rPr>
              <a:t>Adding a method to initiate the Delete button (Listing 6.12)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toneSerifStd-Medium"/>
              </a:rPr>
              <a:t>Modifying the </a:t>
            </a:r>
            <a:r>
              <a:rPr lang="en-US" dirty="0" err="1" smtClean="0">
                <a:latin typeface="StoneSerifStd-Medium"/>
              </a:rPr>
              <a:t>onItemClick</a:t>
            </a:r>
            <a:r>
              <a:rPr lang="en-US" dirty="0" smtClean="0">
                <a:latin typeface="StoneSerifStd-Medium"/>
              </a:rPr>
              <a:t> method to handle deleting.  (Listing 6.13)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563563"/>
          </a:xfrm>
        </p:spPr>
        <p:txBody>
          <a:bodyPr/>
          <a:lstStyle/>
          <a:p>
            <a:r>
              <a:rPr lang="en-US" b="0" dirty="0"/>
              <a:t>Completing the </a:t>
            </a:r>
            <a:r>
              <a:rPr lang="en-US" b="0" dirty="0" err="1"/>
              <a:t>ContactList</a:t>
            </a:r>
            <a:r>
              <a:rPr lang="en-US" dirty="0"/>
              <a:t> </a:t>
            </a:r>
            <a:r>
              <a:rPr lang="en-US" b="0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There are a few things left to complete the </a:t>
            </a:r>
            <a:r>
              <a:rPr lang="en-US" sz="2200" dirty="0" err="1"/>
              <a:t>ContactList</a:t>
            </a:r>
            <a:r>
              <a:rPr lang="en-US" sz="2200" dirty="0"/>
              <a:t> Activity. </a:t>
            </a:r>
            <a:endParaRPr lang="en-US" sz="2200" dirty="0" smtClean="0"/>
          </a:p>
          <a:p>
            <a:pPr algn="l" rtl="0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These </a:t>
            </a:r>
            <a:r>
              <a:rPr lang="en-US" sz="2200" dirty="0"/>
              <a:t>things </a:t>
            </a:r>
            <a:r>
              <a:rPr lang="en-US" sz="2200" dirty="0" smtClean="0"/>
              <a:t>include:</a:t>
            </a:r>
          </a:p>
          <a:p>
            <a:pPr marL="914400" lvl="1" indent="-457200" algn="l" rtl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Populating the </a:t>
            </a:r>
            <a:r>
              <a:rPr lang="en-US" sz="2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ContactActivity</a:t>
            </a: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Screen with data of the contact id</a:t>
            </a: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passed to it</a:t>
            </a:r>
          </a:p>
          <a:p>
            <a:pPr marL="914400" lvl="1" indent="-457200" algn="l" rtl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dding </a:t>
            </a: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Add Contact </a:t>
            </a: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button</a:t>
            </a:r>
          </a:p>
          <a:p>
            <a:pPr marL="914400" lvl="1" indent="-457200" algn="l" rtl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Sorting the </a:t>
            </a: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list using user </a:t>
            </a: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preferences </a:t>
            </a:r>
          </a:p>
          <a:p>
            <a:pPr marL="914400" lvl="1" indent="-457200" algn="l" rtl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aking </a:t>
            </a: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app open </a:t>
            </a: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ContactList</a:t>
            </a: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as the default activity instead of  the </a:t>
            </a: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blank </a:t>
            </a:r>
            <a:r>
              <a:rPr lang="en-US" sz="2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ContactActivity</a:t>
            </a: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marL="914400" lvl="1" indent="-457200" algn="l" rtl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Set the </a:t>
            </a:r>
            <a:r>
              <a:rPr lang="en-US" sz="2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ContactActivity</a:t>
            </a: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as the default activity, if there are no contacts saved</a:t>
            </a: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the database.</a:t>
            </a:r>
            <a:endParaRPr lang="en-US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Completing the </a:t>
            </a:r>
            <a:r>
              <a:rPr lang="en-US" b="0" dirty="0" err="1"/>
              <a:t>ContactList</a:t>
            </a:r>
            <a:r>
              <a:rPr lang="en-US" dirty="0"/>
              <a:t> </a:t>
            </a:r>
            <a:r>
              <a:rPr lang="en-US" b="0" dirty="0" smtClean="0"/>
              <a:t>Activity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n-US" b="0" dirty="0" smtClean="0"/>
              <a:t> </a:t>
            </a:r>
            <a:r>
              <a:rPr lang="en-US" sz="2200" b="0" dirty="0" smtClean="0">
                <a:solidFill>
                  <a:srgbClr val="FF0000"/>
                </a:solidFill>
              </a:rPr>
              <a:t>1</a:t>
            </a:r>
            <a:r>
              <a:rPr lang="en-US" sz="2200" b="0" dirty="0" smtClean="0"/>
              <a:t>.</a:t>
            </a:r>
            <a:r>
              <a:rPr lang="en-US" sz="2200" b="0" dirty="0" smtClean="0">
                <a:solidFill>
                  <a:srgbClr val="FF0000"/>
                </a:solidFill>
              </a:rPr>
              <a:t>Populating the </a:t>
            </a:r>
            <a:r>
              <a:rPr lang="en-US" sz="2200" b="0" dirty="0" err="1" smtClean="0">
                <a:solidFill>
                  <a:srgbClr val="FF0000"/>
                </a:solidFill>
              </a:rPr>
              <a:t>ContactActivity</a:t>
            </a:r>
            <a:r>
              <a:rPr lang="en-US" sz="2200" b="0" dirty="0" smtClean="0">
                <a:solidFill>
                  <a:srgbClr val="FF0000"/>
                </a:solidFill>
              </a:rPr>
              <a:t> Screen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568" y="1101764"/>
            <a:ext cx="8641432" cy="1706548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sz="1800" dirty="0" smtClean="0"/>
              <a:t>In this step, the </a:t>
            </a:r>
            <a:r>
              <a:rPr lang="en-US" sz="1800" dirty="0" err="1" smtClean="0"/>
              <a:t>ContactActivity</a:t>
            </a:r>
            <a:r>
              <a:rPr lang="en-US" sz="1800" dirty="0" smtClean="0"/>
              <a:t> is modified to use the contact ID passed to it, in order to retrieve and display </a:t>
            </a:r>
            <a:r>
              <a:rPr lang="en-US" sz="1800" dirty="0"/>
              <a:t>the </a:t>
            </a:r>
            <a:r>
              <a:rPr lang="en-US" sz="1800" dirty="0" smtClean="0"/>
              <a:t>specific contact’s data. To do that: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1800" dirty="0" smtClean="0">
                <a:sym typeface="Arial"/>
              </a:rPr>
              <a:t>First create the </a:t>
            </a:r>
            <a:r>
              <a:rPr lang="en-US" sz="1800" i="1" dirty="0" err="1">
                <a:sym typeface="Arial"/>
              </a:rPr>
              <a:t>GetSpecificContact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smtClean="0">
                <a:sym typeface="Arial"/>
              </a:rPr>
              <a:t>method in the </a:t>
            </a:r>
            <a:r>
              <a:rPr lang="en-US" sz="1800" i="1" dirty="0" smtClean="0">
                <a:sym typeface="Arial"/>
              </a:rPr>
              <a:t>ContactDataSource.java</a:t>
            </a:r>
            <a:r>
              <a:rPr lang="en-US" sz="1800" dirty="0" smtClean="0">
                <a:sym typeface="Arial"/>
              </a:rPr>
              <a:t> file. This method retrieves </a:t>
            </a:r>
            <a:r>
              <a:rPr lang="en-US" sz="1800" dirty="0">
                <a:sym typeface="Arial"/>
              </a:rPr>
              <a:t>a specific contact </a:t>
            </a:r>
            <a:r>
              <a:rPr lang="en-US" sz="1800" dirty="0" smtClean="0">
                <a:sym typeface="Arial"/>
              </a:rPr>
              <a:t>data based </a:t>
            </a:r>
            <a:r>
              <a:rPr lang="en-US" sz="1800" dirty="0">
                <a:sym typeface="Arial"/>
              </a:rPr>
              <a:t>on the </a:t>
            </a:r>
            <a:r>
              <a:rPr lang="en-US" sz="1800" dirty="0" smtClean="0">
                <a:sym typeface="Arial"/>
              </a:rPr>
              <a:t>passed contact’s </a:t>
            </a:r>
            <a:r>
              <a:rPr lang="en-US" sz="1800" dirty="0">
                <a:sym typeface="Arial"/>
              </a:rPr>
              <a:t>ID </a:t>
            </a:r>
            <a:r>
              <a:rPr lang="en-US" sz="1800" dirty="0" smtClean="0">
                <a:sym typeface="Arial"/>
              </a:rPr>
              <a:t>parameter.  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654823" y="2448272"/>
            <a:ext cx="5496322" cy="4437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58665" y="3020223"/>
            <a:ext cx="3396158" cy="32932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Note that:</a:t>
            </a:r>
          </a:p>
          <a:p>
            <a:endParaRPr lang="en-US" sz="1600" dirty="0" smtClean="0"/>
          </a:p>
          <a:p>
            <a:r>
              <a:rPr lang="en-US" sz="1600" dirty="0"/>
              <a:t>1. </a:t>
            </a:r>
            <a:r>
              <a:rPr lang="en-US" sz="1600" dirty="0" smtClean="0"/>
              <a:t>this </a:t>
            </a:r>
            <a:r>
              <a:rPr lang="en-US" sz="1600" dirty="0"/>
              <a:t>code is essentially the same as the </a:t>
            </a:r>
            <a:r>
              <a:rPr lang="en-US" sz="1600" dirty="0" err="1"/>
              <a:t>getContacts</a:t>
            </a:r>
            <a:r>
              <a:rPr lang="en-US" sz="1600" dirty="0"/>
              <a:t> method, except that it returns a single contact rather than an </a:t>
            </a:r>
            <a:r>
              <a:rPr lang="en-US" sz="1600" dirty="0" err="1"/>
              <a:t>ArrayList</a:t>
            </a:r>
            <a:r>
              <a:rPr lang="en-US" sz="1600" dirty="0"/>
              <a:t> of all the contacts.</a:t>
            </a:r>
          </a:p>
          <a:p>
            <a:endParaRPr lang="en-US" sz="1600" dirty="0" smtClean="0"/>
          </a:p>
          <a:p>
            <a:r>
              <a:rPr lang="en-US" sz="1600" dirty="0" smtClean="0"/>
              <a:t>2. t</a:t>
            </a:r>
            <a:r>
              <a:rPr lang="en-US" sz="1600" dirty="0" smtClean="0">
                <a:sym typeface="Arial"/>
              </a:rPr>
              <a:t>here </a:t>
            </a:r>
            <a:r>
              <a:rPr lang="en-US" sz="1600" dirty="0">
                <a:sym typeface="Arial"/>
              </a:rPr>
              <a:t>is </a:t>
            </a:r>
            <a:r>
              <a:rPr lang="en-US" sz="1600" b="1" dirty="0">
                <a:sym typeface="Arial"/>
              </a:rPr>
              <a:t>no loop </a:t>
            </a:r>
            <a:r>
              <a:rPr lang="en-US" sz="1600" dirty="0">
                <a:sym typeface="Arial"/>
              </a:rPr>
              <a:t>because only one contact is returned</a:t>
            </a:r>
            <a:r>
              <a:rPr lang="en-US" sz="1600" dirty="0" smtClean="0">
                <a:sym typeface="Arial"/>
              </a:rPr>
              <a:t>.</a:t>
            </a:r>
          </a:p>
          <a:p>
            <a:endParaRPr lang="en-US" sz="1600" dirty="0">
              <a:sym typeface="Arial"/>
            </a:endParaRPr>
          </a:p>
          <a:p>
            <a:r>
              <a:rPr lang="en-US" sz="1600" dirty="0" smtClean="0"/>
              <a:t>3. </a:t>
            </a:r>
            <a:r>
              <a:rPr lang="en-US" sz="1600" dirty="0">
                <a:sym typeface="Arial"/>
              </a:rPr>
              <a:t>A Contact </a:t>
            </a:r>
            <a:r>
              <a:rPr lang="en-US" sz="1600" b="1" dirty="0">
                <a:sym typeface="Arial"/>
              </a:rPr>
              <a:t>object is the return </a:t>
            </a:r>
            <a:r>
              <a:rPr lang="en-US" sz="1600" dirty="0">
                <a:sym typeface="Arial"/>
              </a:rPr>
              <a:t>value rather than an </a:t>
            </a:r>
            <a:r>
              <a:rPr lang="en-US" sz="1600" dirty="0" err="1" smtClean="0">
                <a:sym typeface="Arial"/>
              </a:rPr>
              <a:t>ArrayList</a:t>
            </a:r>
            <a:r>
              <a:rPr lang="en-US" sz="1600" dirty="0"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6632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Completing the </a:t>
            </a:r>
            <a:r>
              <a:rPr lang="en-US" b="0" dirty="0" err="1"/>
              <a:t>ContactList</a:t>
            </a:r>
            <a:r>
              <a:rPr lang="en-US" dirty="0"/>
              <a:t> </a:t>
            </a:r>
            <a:r>
              <a:rPr lang="en-US" b="0" dirty="0" smtClean="0"/>
              <a:t>Activity</a:t>
            </a:r>
            <a:br>
              <a:rPr lang="en-US" b="0" dirty="0" smtClean="0"/>
            </a:br>
            <a:r>
              <a:rPr lang="en-US" sz="2200" b="0" dirty="0">
                <a:solidFill>
                  <a:srgbClr val="FF0000"/>
                </a:solidFill>
              </a:rPr>
              <a:t>1</a:t>
            </a:r>
            <a:r>
              <a:rPr lang="en-US" sz="2200" b="0" dirty="0"/>
              <a:t>.</a:t>
            </a:r>
            <a:r>
              <a:rPr lang="en-US" sz="2200" b="0" dirty="0">
                <a:solidFill>
                  <a:srgbClr val="FF0000"/>
                </a:solidFill>
              </a:rPr>
              <a:t>Populating the </a:t>
            </a:r>
            <a:r>
              <a:rPr lang="en-US" sz="2200" b="0" dirty="0" err="1">
                <a:solidFill>
                  <a:srgbClr val="FF0000"/>
                </a:solidFill>
              </a:rPr>
              <a:t>ContactActivity</a:t>
            </a:r>
            <a:r>
              <a:rPr lang="en-US" sz="2200" b="0" dirty="0">
                <a:solidFill>
                  <a:srgbClr val="FF0000"/>
                </a:solidFill>
              </a:rPr>
              <a:t> Screen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" y="1295400"/>
            <a:ext cx="4427984" cy="3789784"/>
          </a:xfrm>
        </p:spPr>
        <p:txBody>
          <a:bodyPr/>
          <a:lstStyle/>
          <a:p>
            <a:pPr marL="457200" indent="-457200" algn="just" rtl="0">
              <a:buFont typeface="+mj-lt"/>
              <a:buAutoNum type="arabicPeriod" startAt="2"/>
            </a:pPr>
            <a:r>
              <a:rPr lang="en-US" sz="2200" dirty="0" smtClean="0"/>
              <a:t>Next</a:t>
            </a:r>
            <a:r>
              <a:rPr lang="en-US" sz="2200" dirty="0"/>
              <a:t>, a new method needs to be added to </a:t>
            </a:r>
            <a:r>
              <a:rPr lang="en-US" sz="2200" dirty="0" err="1"/>
              <a:t>ContactActivity</a:t>
            </a:r>
            <a:r>
              <a:rPr lang="en-US" sz="2200" dirty="0"/>
              <a:t> and its </a:t>
            </a:r>
            <a:r>
              <a:rPr lang="en-US" sz="2200" dirty="0" err="1"/>
              <a:t>onCreate</a:t>
            </a:r>
            <a:r>
              <a:rPr lang="en-US" sz="2200" dirty="0"/>
              <a:t> method </a:t>
            </a:r>
            <a:r>
              <a:rPr lang="en-US" sz="2200" dirty="0" smtClean="0"/>
              <a:t>must be modified.</a:t>
            </a:r>
          </a:p>
          <a:p>
            <a:pPr marL="857250" lvl="1" indent="-457200" algn="just" rtl="0"/>
            <a:r>
              <a:rPr lang="en-US" sz="1800" dirty="0" smtClean="0"/>
              <a:t>The </a:t>
            </a:r>
            <a:r>
              <a:rPr lang="en-US" sz="1800" dirty="0"/>
              <a:t>new method, called </a:t>
            </a:r>
            <a:r>
              <a:rPr lang="en-US" sz="1800" dirty="0" err="1">
                <a:solidFill>
                  <a:srgbClr val="FF0000"/>
                </a:solidFill>
              </a:rPr>
              <a:t>initContact</a:t>
            </a:r>
            <a:r>
              <a:rPr lang="en-US" sz="1800" dirty="0"/>
              <a:t> , is used to </a:t>
            </a:r>
            <a:r>
              <a:rPr lang="en-US" sz="1800" b="1" dirty="0">
                <a:solidFill>
                  <a:srgbClr val="000000"/>
                </a:solidFill>
              </a:rPr>
              <a:t>Load a Contact 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smtClean="0"/>
              <a:t>retrieve </a:t>
            </a:r>
            <a:r>
              <a:rPr lang="en-US" sz="1800" dirty="0"/>
              <a:t>the contact and </a:t>
            </a:r>
            <a:r>
              <a:rPr lang="en-US" sz="1800" dirty="0" smtClean="0"/>
              <a:t>populate the </a:t>
            </a:r>
            <a:r>
              <a:rPr lang="en-US" sz="1800" dirty="0"/>
              <a:t>layout with the values of the retrieved </a:t>
            </a:r>
            <a:r>
              <a:rPr lang="en-US" sz="1800" dirty="0" smtClean="0"/>
              <a:t>contact). </a:t>
            </a:r>
          </a:p>
          <a:p>
            <a:pPr marL="857250" lvl="1" indent="-457200" algn="just" rtl="0"/>
            <a:endParaRPr lang="en-US" sz="1800" dirty="0" smtClean="0"/>
          </a:p>
          <a:p>
            <a:pPr marL="857250" lvl="1" indent="-457200" algn="just" rtl="0"/>
            <a:r>
              <a:rPr lang="en-US" sz="1800" dirty="0" smtClean="0"/>
              <a:t>The </a:t>
            </a:r>
            <a:r>
              <a:rPr lang="en-US" sz="1800" dirty="0" err="1"/>
              <a:t>onCreate</a:t>
            </a:r>
            <a:r>
              <a:rPr lang="en-US" sz="1800" dirty="0"/>
              <a:t> method is modified to get the passed ID and call the </a:t>
            </a:r>
            <a:r>
              <a:rPr lang="en-US" sz="1800" dirty="0" err="1" smtClean="0">
                <a:solidFill>
                  <a:srgbClr val="FF0000"/>
                </a:solidFill>
              </a:rPr>
              <a:t>initContact</a:t>
            </a:r>
            <a:r>
              <a:rPr lang="en-US" sz="1800" dirty="0" smtClean="0"/>
              <a:t> method </a:t>
            </a:r>
            <a:r>
              <a:rPr lang="en-US" sz="1800" dirty="0"/>
              <a:t>to retrieve and display the contact.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27331" y="1295401"/>
            <a:ext cx="4619273" cy="5556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90339" y="5877272"/>
            <a:ext cx="410445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Note that: </a:t>
            </a:r>
            <a:r>
              <a:rPr lang="en-US" sz="1600" dirty="0"/>
              <a:t>this code is similar to the methods used to set </a:t>
            </a:r>
            <a:r>
              <a:rPr lang="en-US" sz="1600" dirty="0" smtClean="0"/>
              <a:t>the </a:t>
            </a:r>
            <a:r>
              <a:rPr lang="en-US" sz="1600" dirty="0" err="1" smtClean="0"/>
              <a:t>ContactActivity</a:t>
            </a:r>
            <a:r>
              <a:rPr lang="en-US" sz="1600" dirty="0" smtClean="0"/>
              <a:t> </a:t>
            </a:r>
            <a:r>
              <a:rPr lang="en-US" sz="1600" dirty="0"/>
              <a:t>for editing or viewing</a:t>
            </a:r>
            <a:endParaRPr lang="en-US" sz="16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022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Completing the </a:t>
            </a:r>
            <a:r>
              <a:rPr lang="en-US" b="0" dirty="0" err="1"/>
              <a:t>ContactList</a:t>
            </a:r>
            <a:r>
              <a:rPr lang="en-US" dirty="0"/>
              <a:t> </a:t>
            </a:r>
            <a:r>
              <a:rPr lang="en-US" b="0" dirty="0" smtClean="0"/>
              <a:t>Activity</a:t>
            </a:r>
            <a:br>
              <a:rPr lang="en-US" b="0" dirty="0" smtClean="0"/>
            </a:br>
            <a:r>
              <a:rPr lang="en-US" sz="2200" b="0" dirty="0">
                <a:solidFill>
                  <a:srgbClr val="FF0000"/>
                </a:solidFill>
              </a:rPr>
              <a:t>1</a:t>
            </a:r>
            <a:r>
              <a:rPr lang="en-US" sz="2200" b="0" dirty="0"/>
              <a:t>.</a:t>
            </a:r>
            <a:r>
              <a:rPr lang="en-US" sz="2200" b="0" dirty="0">
                <a:solidFill>
                  <a:srgbClr val="FF0000"/>
                </a:solidFill>
              </a:rPr>
              <a:t>Populating the </a:t>
            </a:r>
            <a:r>
              <a:rPr lang="en-US" sz="2200" b="0" dirty="0" err="1">
                <a:solidFill>
                  <a:srgbClr val="FF0000"/>
                </a:solidFill>
              </a:rPr>
              <a:t>ContactActivity</a:t>
            </a:r>
            <a:r>
              <a:rPr lang="en-US" sz="2200" b="0" dirty="0">
                <a:solidFill>
                  <a:srgbClr val="FF0000"/>
                </a:solidFill>
              </a:rPr>
              <a:t> Screen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" y="1295400"/>
            <a:ext cx="5299670" cy="2133600"/>
          </a:xfrm>
        </p:spPr>
        <p:txBody>
          <a:bodyPr/>
          <a:lstStyle/>
          <a:p>
            <a:pPr marL="0" indent="-171450" algn="just" rtl="0">
              <a:lnSpc>
                <a:spcPct val="150000"/>
              </a:lnSpc>
              <a:buNone/>
            </a:pPr>
            <a:r>
              <a:rPr lang="en-US" sz="2200" dirty="0" smtClean="0"/>
              <a:t>To modify the </a:t>
            </a:r>
            <a:r>
              <a:rPr lang="en-US" sz="2200" dirty="0" err="1" smtClean="0"/>
              <a:t>onCreate</a:t>
            </a:r>
            <a:r>
              <a:rPr lang="en-US" sz="2200" dirty="0" smtClean="0"/>
              <a:t>, </a:t>
            </a:r>
            <a:r>
              <a:rPr lang="en-US" sz="2000" u="sng" dirty="0" smtClean="0"/>
              <a:t>delete</a:t>
            </a:r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i="1" dirty="0" err="1" smtClean="0"/>
              <a:t>currentContact</a:t>
            </a:r>
            <a:r>
              <a:rPr lang="en-US" sz="2000" i="1" dirty="0" smtClean="0"/>
              <a:t> </a:t>
            </a:r>
            <a:r>
              <a:rPr lang="en-US" sz="2000" i="1" dirty="0"/>
              <a:t>= </a:t>
            </a:r>
            <a:r>
              <a:rPr lang="en-US" sz="2000" i="1" dirty="0" smtClean="0"/>
              <a:t>new Contact() </a:t>
            </a:r>
            <a:r>
              <a:rPr lang="en-US" sz="2000" dirty="0" smtClean="0"/>
              <a:t>line</a:t>
            </a:r>
            <a:r>
              <a:rPr lang="en-US" sz="2000" dirty="0"/>
              <a:t>. </a:t>
            </a:r>
            <a:endParaRPr lang="en-US" sz="2000" dirty="0" smtClean="0"/>
          </a:p>
          <a:p>
            <a:pPr marL="971550" lvl="2" indent="-3429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Before the </a:t>
            </a:r>
            <a:r>
              <a:rPr lang="en-US" dirty="0" err="1"/>
              <a:t>setForViewing</a:t>
            </a:r>
            <a:r>
              <a:rPr lang="en-US" dirty="0"/>
              <a:t>() line, add the code in Listing 6.16.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1208" y="2708920"/>
            <a:ext cx="3616424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smtClean="0"/>
              <a:t>Note that this </a:t>
            </a:r>
            <a:r>
              <a:rPr lang="en-US" sz="1600" dirty="0"/>
              <a:t>code checks the intent for extras</a:t>
            </a:r>
            <a:r>
              <a:rPr lang="en-US" sz="1600" dirty="0" smtClean="0"/>
              <a:t>.</a:t>
            </a:r>
          </a:p>
          <a:p>
            <a:pPr marL="228600" indent="-228600">
              <a:spcAft>
                <a:spcPts val="1200"/>
              </a:spcAft>
            </a:pPr>
            <a:r>
              <a:rPr lang="en-US" sz="1400" dirty="0"/>
              <a:t>-</a:t>
            </a:r>
            <a:r>
              <a:rPr lang="en-US" sz="1400" dirty="0" smtClean="0"/>
              <a:t> </a:t>
            </a:r>
            <a:r>
              <a:rPr lang="en-US" sz="1600" dirty="0" smtClean="0"/>
              <a:t>if </a:t>
            </a:r>
            <a:r>
              <a:rPr lang="en-US" sz="1600" dirty="0"/>
              <a:t>it finds an extra, it gets the contact ID, retrieves </a:t>
            </a:r>
            <a:r>
              <a:rPr lang="en-US" sz="1600" dirty="0" smtClean="0"/>
              <a:t>the contact </a:t>
            </a:r>
            <a:r>
              <a:rPr lang="en-US" sz="1600" dirty="0"/>
              <a:t>from the database, and displays the data in the layout</a:t>
            </a:r>
            <a:r>
              <a:rPr lang="en-US" sz="1600" dirty="0" smtClean="0"/>
              <a:t>.</a:t>
            </a:r>
          </a:p>
          <a:p>
            <a:pPr marL="228600" indent="-228600">
              <a:spcAft>
                <a:spcPts val="1200"/>
              </a:spcAft>
            </a:pPr>
            <a:r>
              <a:rPr lang="en-US" sz="1600" dirty="0"/>
              <a:t>-</a:t>
            </a:r>
            <a:r>
              <a:rPr lang="en-US" sz="1600" dirty="0" smtClean="0"/>
              <a:t> else if </a:t>
            </a:r>
            <a:r>
              <a:rPr lang="en-US" sz="1600" dirty="0"/>
              <a:t>there is no extra, it assigns </a:t>
            </a:r>
            <a:r>
              <a:rPr lang="en-US" sz="1600" dirty="0" smtClean="0"/>
              <a:t>a new </a:t>
            </a:r>
            <a:r>
              <a:rPr lang="en-US" sz="1600" dirty="0"/>
              <a:t>contact object to </a:t>
            </a:r>
            <a:r>
              <a:rPr lang="en-US" sz="1600" dirty="0" err="1" smtClean="0"/>
              <a:t>currentContact</a:t>
            </a:r>
            <a:r>
              <a:rPr lang="en-US" sz="1600" dirty="0" smtClean="0"/>
              <a:t> </a:t>
            </a:r>
            <a:r>
              <a:rPr lang="en-US" sz="1600" dirty="0"/>
              <a:t>, effectively setting the </a:t>
            </a:r>
            <a:r>
              <a:rPr lang="en-US" sz="1600" dirty="0" err="1"/>
              <a:t>currentContact</a:t>
            </a:r>
            <a:r>
              <a:rPr lang="en-US" sz="1600" dirty="0"/>
              <a:t> ID to </a:t>
            </a:r>
            <a:r>
              <a:rPr lang="en-US" sz="1600" dirty="0" smtClean="0"/>
              <a:t>-1.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6051" y="3586247"/>
            <a:ext cx="5004717" cy="1984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401208" y="1787917"/>
            <a:ext cx="361642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in the contact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 is tapped,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ContactActivity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will open with all the contact’s data displayed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5747" y="5661248"/>
            <a:ext cx="3616424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en-US" sz="1600" b="1" dirty="0">
                <a:latin typeface="Roboto"/>
              </a:rPr>
              <a:t>extras</a:t>
            </a:r>
            <a:r>
              <a:rPr lang="en-US" altLang="en-US" sz="1600" dirty="0">
                <a:latin typeface="Roboto"/>
              </a:rPr>
              <a:t> </a:t>
            </a:r>
            <a:r>
              <a:rPr lang="en-US" altLang="en-US" sz="1600" dirty="0" smtClean="0"/>
              <a:t>- is </a:t>
            </a:r>
            <a:r>
              <a:rPr lang="en-US" altLang="en-US" sz="1600" dirty="0"/>
              <a:t>a Bundle of any additional information. This can be used to provide extended information to the component. </a:t>
            </a:r>
          </a:p>
        </p:txBody>
      </p:sp>
    </p:spTree>
    <p:extLst>
      <p:ext uri="{BB962C8B-B14F-4D97-AF65-F5344CB8AC3E}">
        <p14:creationId xmlns:p14="http://schemas.microsoft.com/office/powerpoint/2010/main" val="82035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and </a:t>
            </a:r>
            <a:r>
              <a:rPr lang="en-US" dirty="0" smtClean="0"/>
              <a:t>Adapters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hape 253">
            <a:extLst>
              <a:ext uri="{FF2B5EF4-FFF2-40B4-BE49-F238E27FC236}">
                <a16:creationId xmlns="" xmlns:a16="http://schemas.microsoft.com/office/drawing/2014/main" id="{31F5B7EC-1028-4B4B-A6CA-605C5E47DA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“Lists are very useful tools and have become ubiquitous in mobile computing” (Iversen, 2014).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Two components are required for any list implementation in Android: a  </a:t>
            </a:r>
            <a:r>
              <a:rPr lang="en-US" sz="2000" b="1" u="sng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ListView</a:t>
            </a:r>
            <a:r>
              <a:rPr lang="en-US" sz="2000" b="1" u="sng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widget 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and an </a:t>
            </a:r>
            <a:r>
              <a:rPr lang="en-US" sz="2000" b="1" u="sng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adapter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 </a:t>
            </a:r>
            <a:endParaRPr lang="en-US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ListView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widget is an object that can display a vertical list of items that can be scrolled 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through.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adapter provides access to the underlying data source for the list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An 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AdapterView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is the super class of all views that are bound to an underlying data source. </a:t>
            </a:r>
          </a:p>
        </p:txBody>
      </p:sp>
    </p:spTree>
    <p:extLst>
      <p:ext uri="{BB962C8B-B14F-4D97-AF65-F5344CB8AC3E}">
        <p14:creationId xmlns:p14="http://schemas.microsoft.com/office/powerpoint/2010/main" val="2123473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Completing the </a:t>
            </a:r>
            <a:r>
              <a:rPr lang="en-US" b="0" dirty="0" err="1"/>
              <a:t>ContactList</a:t>
            </a:r>
            <a:r>
              <a:rPr lang="en-US" dirty="0"/>
              <a:t> </a:t>
            </a:r>
            <a:r>
              <a:rPr lang="en-US" b="0" dirty="0" smtClean="0"/>
              <a:t>Activity</a:t>
            </a:r>
            <a:br>
              <a:rPr lang="en-US" b="0" dirty="0" smtClean="0"/>
            </a:br>
            <a:r>
              <a:rPr lang="en-US" sz="2200" b="0" dirty="0" smtClean="0">
                <a:solidFill>
                  <a:srgbClr val="FF0000"/>
                </a:solidFill>
              </a:rPr>
              <a:t>2.Coding the Add Button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328" y="134748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StoneSerifStd-Medium"/>
              </a:rPr>
              <a:t>Coding the Add button is just reusing code that you used before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85578" y="5663617"/>
            <a:ext cx="757262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Remember </a:t>
            </a:r>
            <a:r>
              <a:rPr lang="en-US" sz="1600" dirty="0"/>
              <a:t>to call the </a:t>
            </a:r>
            <a:r>
              <a:rPr lang="en-US" sz="1600" dirty="0" err="1"/>
              <a:t>initAddContactButton</a:t>
            </a:r>
            <a:r>
              <a:rPr lang="en-US" sz="1600" dirty="0"/>
              <a:t>() method in the </a:t>
            </a:r>
            <a:r>
              <a:rPr lang="en-US" sz="1600" dirty="0" err="1"/>
              <a:t>onCreate</a:t>
            </a:r>
            <a:r>
              <a:rPr lang="en-US" sz="1600" dirty="0"/>
              <a:t> method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113" y="2382834"/>
            <a:ext cx="6145301" cy="31214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7186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136904" cy="648072"/>
          </a:xfrm>
        </p:spPr>
        <p:txBody>
          <a:bodyPr/>
          <a:lstStyle/>
          <a:p>
            <a:r>
              <a:rPr lang="en-US" b="0" dirty="0"/>
              <a:t>Completing the </a:t>
            </a:r>
            <a:r>
              <a:rPr lang="en-US" b="0" dirty="0" err="1"/>
              <a:t>ContactList</a:t>
            </a:r>
            <a:r>
              <a:rPr lang="en-US" dirty="0"/>
              <a:t> </a:t>
            </a:r>
            <a:r>
              <a:rPr lang="en-US" b="0" dirty="0" smtClean="0"/>
              <a:t>Activity</a:t>
            </a:r>
            <a:br>
              <a:rPr lang="en-US" b="0" dirty="0" smtClean="0"/>
            </a:br>
            <a:r>
              <a:rPr lang="en-US" sz="2400" b="0" dirty="0" smtClean="0">
                <a:solidFill>
                  <a:srgbClr val="FF0000"/>
                </a:solidFill>
              </a:rPr>
              <a:t>3.Sort </a:t>
            </a:r>
            <a:r>
              <a:rPr lang="en-US" sz="2400" b="0" dirty="0">
                <a:solidFill>
                  <a:srgbClr val="FF0000"/>
                </a:solidFill>
              </a:rPr>
              <a:t>the Contacts List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292568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300" dirty="0" smtClean="0"/>
              <a:t>To sort the Contacts List according to the preferences set by the user, the following steps must be done: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300" dirty="0" smtClean="0"/>
              <a:t>Modify the </a:t>
            </a:r>
            <a:r>
              <a:rPr lang="en-US" sz="2300" dirty="0" err="1" smtClean="0"/>
              <a:t>getContacts</a:t>
            </a:r>
            <a:r>
              <a:rPr lang="en-US" sz="2300" dirty="0" smtClean="0"/>
              <a:t> method in the </a:t>
            </a:r>
            <a:r>
              <a:rPr lang="en-US" sz="2300" dirty="0" err="1" smtClean="0"/>
              <a:t>ContactDataSoure</a:t>
            </a:r>
            <a:r>
              <a:rPr lang="en-US" sz="2300" dirty="0" smtClean="0"/>
              <a:t> class. The method must take now </a:t>
            </a:r>
            <a:r>
              <a:rPr lang="en-US" sz="2300" b="1" dirty="0" smtClean="0"/>
              <a:t>two parameters</a:t>
            </a:r>
            <a:r>
              <a:rPr lang="en-US" sz="2300" dirty="0" smtClean="0"/>
              <a:t>: the </a:t>
            </a:r>
            <a:r>
              <a:rPr lang="en-US" sz="2300" b="1" u="sng" dirty="0" smtClean="0"/>
              <a:t>sort field</a:t>
            </a:r>
            <a:r>
              <a:rPr lang="en-US" sz="2300" u="sng" dirty="0" smtClean="0"/>
              <a:t> </a:t>
            </a:r>
            <a:r>
              <a:rPr lang="en-US" sz="2300" dirty="0" smtClean="0"/>
              <a:t>and the </a:t>
            </a:r>
            <a:r>
              <a:rPr lang="en-US" sz="2300" b="1" u="sng" dirty="0" smtClean="0"/>
              <a:t>sort order</a:t>
            </a:r>
            <a:r>
              <a:rPr lang="en-US" sz="2300" dirty="0" smtClean="0"/>
              <a:t>, which will be used in SQL to perform the actual sort.</a:t>
            </a:r>
            <a:endParaRPr lang="en-US" sz="23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15616" y="3717032"/>
            <a:ext cx="7416824" cy="2703340"/>
            <a:chOff x="1608240" y="4195764"/>
            <a:chExt cx="7416824" cy="27033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8969" t="24597" r="28970" b="50985"/>
            <a:stretch/>
          </p:blipFill>
          <p:spPr>
            <a:xfrm>
              <a:off x="1608240" y="4478216"/>
              <a:ext cx="7416824" cy="24208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63688" y="419576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Change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574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136904" cy="648072"/>
          </a:xfrm>
        </p:spPr>
        <p:txBody>
          <a:bodyPr/>
          <a:lstStyle/>
          <a:p>
            <a:r>
              <a:rPr lang="en-US" b="0" dirty="0"/>
              <a:t>Completing the </a:t>
            </a:r>
            <a:r>
              <a:rPr lang="en-US" b="0" dirty="0" err="1"/>
              <a:t>ContactList</a:t>
            </a:r>
            <a:r>
              <a:rPr lang="en-US" dirty="0"/>
              <a:t> </a:t>
            </a:r>
            <a:r>
              <a:rPr lang="en-US" b="0" dirty="0" smtClean="0"/>
              <a:t>Activity</a:t>
            </a:r>
            <a:br>
              <a:rPr lang="en-US" b="0" dirty="0" smtClean="0"/>
            </a:br>
            <a:r>
              <a:rPr lang="en-US" sz="2400" b="0" dirty="0" smtClean="0">
                <a:solidFill>
                  <a:srgbClr val="FF0000"/>
                </a:solidFill>
              </a:rPr>
              <a:t>3.Sort </a:t>
            </a:r>
            <a:r>
              <a:rPr lang="en-US" sz="2400" b="0" dirty="0">
                <a:solidFill>
                  <a:srgbClr val="FF0000"/>
                </a:solidFill>
              </a:rPr>
              <a:t>the Contacts List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1629544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 smtClean="0"/>
              <a:t>Modify </a:t>
            </a:r>
            <a:r>
              <a:rPr lang="en-US" sz="2200" dirty="0"/>
              <a:t>the </a:t>
            </a:r>
            <a:r>
              <a:rPr lang="en-US" sz="2200" dirty="0" err="1"/>
              <a:t>ContactListActivity</a:t>
            </a:r>
            <a:r>
              <a:rPr lang="en-US" sz="2200" dirty="0"/>
              <a:t> to retrieve the user sorting </a:t>
            </a:r>
            <a:r>
              <a:rPr lang="en-US" sz="2200" dirty="0" smtClean="0"/>
              <a:t>preferences and </a:t>
            </a:r>
            <a:r>
              <a:rPr lang="en-US" sz="2200" dirty="0"/>
              <a:t>pass them to </a:t>
            </a:r>
            <a:r>
              <a:rPr lang="en-US" sz="2200" dirty="0" smtClean="0"/>
              <a:t>the </a:t>
            </a:r>
            <a:r>
              <a:rPr lang="en-US" sz="2200" dirty="0"/>
              <a:t>modified </a:t>
            </a:r>
            <a:r>
              <a:rPr lang="en-US" sz="2200" dirty="0" err="1" smtClean="0"/>
              <a:t>getContacts</a:t>
            </a:r>
            <a:r>
              <a:rPr lang="en-US" sz="2200" dirty="0" smtClean="0"/>
              <a:t> method. Enter </a:t>
            </a:r>
            <a:r>
              <a:rPr lang="en-US" sz="2200" dirty="0"/>
              <a:t>the </a:t>
            </a:r>
            <a:r>
              <a:rPr lang="en-US" sz="2200" dirty="0" smtClean="0"/>
              <a:t>following two </a:t>
            </a:r>
            <a:r>
              <a:rPr lang="en-US" sz="2200" dirty="0"/>
              <a:t>lines before the line that creates a new </a:t>
            </a:r>
            <a:r>
              <a:rPr lang="en-US" sz="2200" dirty="0" err="1"/>
              <a:t>ContactDataSource</a:t>
            </a:r>
            <a:r>
              <a:rPr lang="en-US" sz="2200" dirty="0"/>
              <a:t> object: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79" t="61032" r="34801" b="21250"/>
          <a:stretch/>
        </p:blipFill>
        <p:spPr>
          <a:xfrm>
            <a:off x="466096" y="2780928"/>
            <a:ext cx="7634296" cy="208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632" y="4942909"/>
            <a:ext cx="779380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can now run your app, change the preferences on the settings screen </a:t>
            </a:r>
          </a:p>
          <a:p>
            <a:r>
              <a:rPr lang="en-US" dirty="0" smtClean="0"/>
              <a:t>and open the </a:t>
            </a:r>
            <a:r>
              <a:rPr lang="en-US" dirty="0" err="1" smtClean="0"/>
              <a:t>ContactListActivity</a:t>
            </a:r>
            <a:r>
              <a:rPr lang="en-US" dirty="0" smtClean="0"/>
              <a:t> to see the sorted contacts.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4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136904" cy="648072"/>
          </a:xfrm>
        </p:spPr>
        <p:txBody>
          <a:bodyPr/>
          <a:lstStyle/>
          <a:p>
            <a:r>
              <a:rPr lang="en-US" b="0" dirty="0"/>
              <a:t>Completing the </a:t>
            </a:r>
            <a:r>
              <a:rPr lang="en-US" b="0" dirty="0" err="1"/>
              <a:t>ContactList</a:t>
            </a:r>
            <a:r>
              <a:rPr lang="en-US" dirty="0"/>
              <a:t> </a:t>
            </a:r>
            <a:r>
              <a:rPr lang="en-US" b="0" dirty="0" smtClean="0"/>
              <a:t>Activity</a:t>
            </a:r>
            <a:br>
              <a:rPr lang="en-US" b="0" dirty="0" smtClean="0"/>
            </a:br>
            <a:r>
              <a:rPr lang="en-US" sz="2400" b="0" dirty="0" smtClean="0">
                <a:solidFill>
                  <a:srgbClr val="FF0000"/>
                </a:solidFill>
              </a:rPr>
              <a:t>3. </a:t>
            </a:r>
            <a:r>
              <a:rPr lang="en-US" sz="2400" b="0" dirty="0">
                <a:solidFill>
                  <a:srgbClr val="FF0000"/>
                </a:solidFill>
              </a:rPr>
              <a:t>S</a:t>
            </a:r>
            <a:r>
              <a:rPr lang="en-US" sz="2400" b="0" dirty="0" smtClean="0">
                <a:solidFill>
                  <a:srgbClr val="FF0000"/>
                </a:solidFill>
              </a:rPr>
              <a:t>ort </a:t>
            </a:r>
            <a:r>
              <a:rPr lang="en-US" sz="2400" b="0" dirty="0">
                <a:solidFill>
                  <a:srgbClr val="FF0000"/>
                </a:solidFill>
              </a:rPr>
              <a:t>the Contacts List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509864"/>
          </a:xfrm>
        </p:spPr>
        <p:txBody>
          <a:bodyPr/>
          <a:lstStyle/>
          <a:p>
            <a:pPr algn="l" rtl="0"/>
            <a:r>
              <a:rPr lang="en-US" sz="1800" dirty="0" smtClean="0"/>
              <a:t>The sorting is executed correctly as long as you access the </a:t>
            </a:r>
            <a:r>
              <a:rPr lang="en-US" sz="1800" dirty="0" err="1" smtClean="0"/>
              <a:t>ContactList</a:t>
            </a:r>
            <a:r>
              <a:rPr lang="en-US" sz="1800" dirty="0" smtClean="0"/>
              <a:t> Activity from the list </a:t>
            </a:r>
            <a:r>
              <a:rPr lang="en-US" sz="1800" dirty="0" err="1" smtClean="0"/>
              <a:t>ImageButton</a:t>
            </a:r>
            <a:r>
              <a:rPr lang="en-US" sz="1800" dirty="0" smtClean="0"/>
              <a:t>. However, if you use the Back button on your device, the sorting is not executed.  </a:t>
            </a:r>
          </a:p>
          <a:p>
            <a:pPr algn="l" rtl="0"/>
            <a:r>
              <a:rPr lang="en-US" sz="1800" dirty="0" smtClean="0"/>
              <a:t>This is because, the </a:t>
            </a:r>
            <a:r>
              <a:rPr lang="en-US" sz="1800" dirty="0"/>
              <a:t>flag you set </a:t>
            </a:r>
            <a:r>
              <a:rPr lang="en-US" sz="1600" i="1" dirty="0" err="1">
                <a:solidFill>
                  <a:schemeClr val="accent1"/>
                </a:solidFill>
              </a:rPr>
              <a:t>intent.setFlags</a:t>
            </a:r>
            <a:r>
              <a:rPr lang="en-US" sz="1600" i="1" dirty="0">
                <a:solidFill>
                  <a:schemeClr val="accent1"/>
                </a:solidFill>
              </a:rPr>
              <a:t>(Intent. FLAG_ACTIVITY_ CLEAR TOP ); </a:t>
            </a:r>
            <a:r>
              <a:rPr lang="en-US" sz="1600" i="1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/>
              <a:t>causes </a:t>
            </a:r>
            <a:r>
              <a:rPr lang="en-US" sz="1800" dirty="0"/>
              <a:t>the old </a:t>
            </a:r>
            <a:r>
              <a:rPr lang="en-US" sz="1800" dirty="0" err="1"/>
              <a:t>ContactActivityList</a:t>
            </a:r>
            <a:r>
              <a:rPr lang="en-US" sz="1800" dirty="0"/>
              <a:t> activity to </a:t>
            </a:r>
            <a:r>
              <a:rPr lang="en-US" sz="1800" dirty="0" smtClean="0"/>
              <a:t>be destroyed </a:t>
            </a:r>
            <a:r>
              <a:rPr lang="en-US" sz="1800" dirty="0"/>
              <a:t>and a new one is created so the </a:t>
            </a:r>
            <a:r>
              <a:rPr lang="en-US" sz="1800" dirty="0" err="1"/>
              <a:t>onCreate</a:t>
            </a:r>
            <a:r>
              <a:rPr lang="en-US" sz="1800" dirty="0"/>
              <a:t> method is executed. </a:t>
            </a:r>
            <a:r>
              <a:rPr lang="en-US" sz="1800" dirty="0" smtClean="0"/>
              <a:t>However, When </a:t>
            </a:r>
            <a:r>
              <a:rPr lang="en-US" sz="1800" dirty="0"/>
              <a:t>you use </a:t>
            </a:r>
            <a:r>
              <a:rPr lang="en-US" sz="1800" dirty="0" smtClean="0"/>
              <a:t>the Back </a:t>
            </a:r>
            <a:r>
              <a:rPr lang="en-US" sz="1800" dirty="0"/>
              <a:t>button, the Activity still exists, so the </a:t>
            </a:r>
            <a:r>
              <a:rPr lang="en-US" sz="1800" dirty="0" err="1"/>
              <a:t>onCreate</a:t>
            </a:r>
            <a:r>
              <a:rPr lang="en-US" sz="1800" dirty="0"/>
              <a:t> method is not executed and the </a:t>
            </a:r>
            <a:r>
              <a:rPr lang="en-US" sz="1800" dirty="0" smtClean="0"/>
              <a:t>sort order </a:t>
            </a:r>
            <a:r>
              <a:rPr lang="en-US" sz="1800" dirty="0"/>
              <a:t>is thus never changed</a:t>
            </a:r>
            <a:r>
              <a:rPr lang="en-US" sz="1800" dirty="0" smtClean="0"/>
              <a:t>.</a:t>
            </a:r>
          </a:p>
          <a:p>
            <a:pPr algn="l" rtl="0"/>
            <a:r>
              <a:rPr lang="en-US" sz="1800" dirty="0"/>
              <a:t>The solution to this is to place the code that populates the list in the </a:t>
            </a:r>
            <a:r>
              <a:rPr lang="en-US" sz="1800" b="1" dirty="0" err="1"/>
              <a:t>onResume</a:t>
            </a:r>
            <a:r>
              <a:rPr lang="en-US" sz="1800" b="1" dirty="0"/>
              <a:t>() </a:t>
            </a:r>
            <a:r>
              <a:rPr lang="en-US" sz="1800" dirty="0"/>
              <a:t>method</a:t>
            </a:r>
            <a:r>
              <a:rPr lang="en-US" sz="1800" dirty="0" smtClean="0"/>
              <a:t>. </a:t>
            </a:r>
            <a:r>
              <a:rPr lang="en-US" sz="1800" dirty="0"/>
              <a:t>This method will be executed </a:t>
            </a:r>
            <a:r>
              <a:rPr lang="en-US" sz="1800" dirty="0" smtClean="0"/>
              <a:t>every time</a:t>
            </a:r>
            <a:r>
              <a:rPr lang="en-US" sz="1800" dirty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user navigates to the activity. </a:t>
            </a:r>
            <a:endParaRPr lang="en-US" sz="1800" dirty="0" smtClean="0"/>
          </a:p>
          <a:p>
            <a:pPr lvl="1" algn="l" rtl="0"/>
            <a:r>
              <a:rPr lang="en-US" sz="1800" dirty="0" smtClean="0"/>
              <a:t>After </a:t>
            </a:r>
            <a:r>
              <a:rPr lang="en-US" sz="1800" dirty="0"/>
              <a:t>the </a:t>
            </a:r>
            <a:r>
              <a:rPr lang="en-US" sz="1800" dirty="0" err="1"/>
              <a:t>onCreate</a:t>
            </a:r>
            <a:r>
              <a:rPr lang="en-US" sz="1800" dirty="0"/>
              <a:t> method, create the </a:t>
            </a:r>
            <a:r>
              <a:rPr lang="en-US" sz="1800" dirty="0" err="1"/>
              <a:t>onResume</a:t>
            </a:r>
            <a:r>
              <a:rPr lang="en-US" sz="1800" dirty="0"/>
              <a:t> method.</a:t>
            </a:r>
          </a:p>
          <a:p>
            <a:pPr lvl="1" algn="l" rtl="0"/>
            <a:r>
              <a:rPr lang="en-US" sz="1800" dirty="0"/>
              <a:t>Cut the code from the </a:t>
            </a:r>
            <a:r>
              <a:rPr lang="en-US" sz="1800" dirty="0" err="1"/>
              <a:t>onCreate</a:t>
            </a:r>
            <a:r>
              <a:rPr lang="en-US" sz="1800" dirty="0"/>
              <a:t> method that gets the preferences, retrieves the contacts, and sets up the list, and paste it into the </a:t>
            </a:r>
            <a:r>
              <a:rPr lang="en-US" sz="1800" dirty="0" err="1"/>
              <a:t>onResume</a:t>
            </a:r>
            <a:r>
              <a:rPr lang="en-US" sz="1800" dirty="0"/>
              <a:t> method.</a:t>
            </a:r>
          </a:p>
          <a:p>
            <a:pPr algn="l" rt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7187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136904" cy="648072"/>
          </a:xfrm>
        </p:spPr>
        <p:txBody>
          <a:bodyPr/>
          <a:lstStyle/>
          <a:p>
            <a:r>
              <a:rPr lang="en-US" b="0" dirty="0"/>
              <a:t>Completing the </a:t>
            </a:r>
            <a:r>
              <a:rPr lang="en-US" b="0" dirty="0" err="1"/>
              <a:t>ContactList</a:t>
            </a:r>
            <a:r>
              <a:rPr lang="en-US" dirty="0"/>
              <a:t> </a:t>
            </a:r>
            <a:r>
              <a:rPr lang="en-US" b="0" dirty="0" smtClean="0"/>
              <a:t>Activity</a:t>
            </a:r>
            <a:br>
              <a:rPr lang="en-US" b="0" dirty="0" smtClean="0"/>
            </a:br>
            <a:r>
              <a:rPr lang="en-US" sz="2400" b="0" dirty="0" smtClean="0">
                <a:solidFill>
                  <a:srgbClr val="FF0000"/>
                </a:solidFill>
              </a:rPr>
              <a:t>3.Sort </a:t>
            </a:r>
            <a:r>
              <a:rPr lang="en-US" sz="2400" b="0" dirty="0">
                <a:solidFill>
                  <a:srgbClr val="FF0000"/>
                </a:solidFill>
              </a:rPr>
              <a:t>the Contacts List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862" t="22438" r="30076" b="18250"/>
          <a:stretch/>
        </p:blipFill>
        <p:spPr>
          <a:xfrm>
            <a:off x="35352" y="1196752"/>
            <a:ext cx="6192832" cy="4176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969" t="29329" r="27863" b="47046"/>
          <a:stretch/>
        </p:blipFill>
        <p:spPr>
          <a:xfrm>
            <a:off x="-34709" y="5373216"/>
            <a:ext cx="6262893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30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136904" cy="648072"/>
          </a:xfrm>
        </p:spPr>
        <p:txBody>
          <a:bodyPr/>
          <a:lstStyle/>
          <a:p>
            <a:r>
              <a:rPr lang="en-US" b="0" dirty="0"/>
              <a:t>Completing the </a:t>
            </a:r>
            <a:r>
              <a:rPr lang="en-US" b="0" dirty="0" err="1"/>
              <a:t>ContactList</a:t>
            </a:r>
            <a:r>
              <a:rPr lang="en-US" dirty="0"/>
              <a:t> </a:t>
            </a:r>
            <a:r>
              <a:rPr lang="en-US" b="0" dirty="0" smtClean="0"/>
              <a:t>Activity                  </a:t>
            </a:r>
            <a:r>
              <a:rPr lang="en-US" sz="2400" b="0" dirty="0" smtClean="0">
                <a:solidFill>
                  <a:srgbClr val="FF0000"/>
                </a:solidFill>
              </a:rPr>
              <a:t>4.Set </a:t>
            </a:r>
            <a:r>
              <a:rPr lang="en-US" sz="2400" b="0" dirty="0" err="1">
                <a:solidFill>
                  <a:srgbClr val="FF0000"/>
                </a:solidFill>
              </a:rPr>
              <a:t>ContactListActivity</a:t>
            </a:r>
            <a:r>
              <a:rPr lang="en-US" sz="2400" b="0" dirty="0">
                <a:solidFill>
                  <a:srgbClr val="FF0000"/>
                </a:solidFill>
              </a:rPr>
              <a:t> as the Default Activity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1701552"/>
          </a:xfrm>
        </p:spPr>
        <p:txBody>
          <a:bodyPr/>
          <a:lstStyle/>
          <a:p>
            <a:pPr algn="l" rtl="0"/>
            <a:r>
              <a:rPr lang="en-US" sz="2200" dirty="0" smtClean="0"/>
              <a:t>In this task you need to </a:t>
            </a:r>
            <a:r>
              <a:rPr lang="en-US" sz="2200" dirty="0"/>
              <a:t>modify the AndroidManifest.xml file to open the </a:t>
            </a:r>
            <a:r>
              <a:rPr lang="en-US" sz="2200" dirty="0" err="1" smtClean="0"/>
              <a:t>ContactListActivity</a:t>
            </a:r>
            <a:r>
              <a:rPr lang="en-US" sz="2200" dirty="0"/>
              <a:t> </a:t>
            </a:r>
            <a:r>
              <a:rPr lang="en-US" sz="2200" dirty="0" smtClean="0"/>
              <a:t>instead </a:t>
            </a:r>
            <a:r>
              <a:rPr lang="en-US" sz="2200" dirty="0"/>
              <a:t>of the </a:t>
            </a:r>
            <a:r>
              <a:rPr lang="en-US" sz="2200" dirty="0" err="1"/>
              <a:t>ContactActivity</a:t>
            </a:r>
            <a:r>
              <a:rPr lang="en-US" sz="2200" dirty="0"/>
              <a:t> as the initial app </a:t>
            </a:r>
            <a:r>
              <a:rPr lang="en-US" sz="2200" dirty="0" smtClean="0"/>
              <a:t>activity</a:t>
            </a:r>
          </a:p>
          <a:p>
            <a:pPr algn="l" rtl="0"/>
            <a:r>
              <a:rPr lang="en-US" sz="2200" dirty="0" smtClean="0"/>
              <a:t>To do that, you need to change the AndroidManifest.xml as shown below.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69" t="46063" r="27309" b="13579"/>
          <a:stretch/>
        </p:blipFill>
        <p:spPr>
          <a:xfrm>
            <a:off x="824147" y="3083768"/>
            <a:ext cx="7348253" cy="38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136904" cy="648072"/>
          </a:xfrm>
        </p:spPr>
        <p:txBody>
          <a:bodyPr/>
          <a:lstStyle/>
          <a:p>
            <a:r>
              <a:rPr lang="en-US" b="0" dirty="0"/>
              <a:t>Completing the </a:t>
            </a:r>
            <a:r>
              <a:rPr lang="en-US" b="0" dirty="0" err="1"/>
              <a:t>ContactList</a:t>
            </a:r>
            <a:r>
              <a:rPr lang="en-US" dirty="0"/>
              <a:t> </a:t>
            </a:r>
            <a:r>
              <a:rPr lang="en-US" b="0" dirty="0" smtClean="0"/>
              <a:t>Activity                       </a:t>
            </a:r>
            <a:r>
              <a:rPr lang="en-US" sz="2300" b="0" dirty="0" smtClean="0">
                <a:solidFill>
                  <a:srgbClr val="FF0000"/>
                </a:solidFill>
              </a:rPr>
              <a:t>5. Set </a:t>
            </a:r>
            <a:r>
              <a:rPr lang="en-US" sz="2300" b="0" dirty="0" err="1">
                <a:solidFill>
                  <a:srgbClr val="FF0000"/>
                </a:solidFill>
              </a:rPr>
              <a:t>ContactListActivity</a:t>
            </a:r>
            <a:r>
              <a:rPr lang="en-US" sz="2300" b="0" dirty="0">
                <a:solidFill>
                  <a:srgbClr val="FF0000"/>
                </a:solidFill>
              </a:rPr>
              <a:t> as the Default </a:t>
            </a:r>
            <a:r>
              <a:rPr lang="en-US" sz="2300" b="0" dirty="0" smtClean="0">
                <a:solidFill>
                  <a:srgbClr val="FF0000"/>
                </a:solidFill>
              </a:rPr>
              <a:t>Activity in case no contacts in the DB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776"/>
            <a:ext cx="8655496" cy="105199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000" dirty="0"/>
              <a:t>The final task is to modify the </a:t>
            </a:r>
            <a:r>
              <a:rPr lang="en-US" sz="2000" dirty="0" err="1"/>
              <a:t>onResume</a:t>
            </a:r>
            <a:r>
              <a:rPr lang="en-US" sz="2000" dirty="0"/>
              <a:t> method of </a:t>
            </a:r>
            <a:r>
              <a:rPr lang="en-US" sz="2000" dirty="0" smtClean="0"/>
              <a:t>the </a:t>
            </a:r>
            <a:r>
              <a:rPr lang="en-US" sz="2000" dirty="0" err="1" smtClean="0"/>
              <a:t>ContactListActivity</a:t>
            </a:r>
            <a:r>
              <a:rPr lang="en-US" sz="2000" dirty="0" smtClean="0"/>
              <a:t> to check </a:t>
            </a:r>
            <a:r>
              <a:rPr lang="en-US" sz="2000" dirty="0"/>
              <a:t>if there are any contacts in the database. If there are not, the app should open </a:t>
            </a:r>
            <a:r>
              <a:rPr lang="en-US" sz="2000" dirty="0" smtClean="0"/>
              <a:t>the </a:t>
            </a:r>
            <a:r>
              <a:rPr lang="en-US" sz="2000" dirty="0" err="1" smtClean="0"/>
              <a:t>ContactActivity</a:t>
            </a:r>
            <a:r>
              <a:rPr lang="en-US" sz="2000" dirty="0" smtClean="0"/>
              <a:t> </a:t>
            </a:r>
            <a:r>
              <a:rPr lang="en-US" sz="2000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31640" y="2439455"/>
            <a:ext cx="6048672" cy="4409590"/>
            <a:chOff x="1331640" y="2439455"/>
            <a:chExt cx="6048672" cy="44095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9523" t="16532" r="26203" b="15547"/>
            <a:stretch/>
          </p:blipFill>
          <p:spPr>
            <a:xfrm>
              <a:off x="1331640" y="2439455"/>
              <a:ext cx="6048672" cy="440959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1403648" y="2780928"/>
              <a:ext cx="2016224" cy="216024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394556" y="6237311"/>
              <a:ext cx="5769732" cy="611733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2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Building dynamic UI with Fragments:</a:t>
            </a:r>
          </a:p>
          <a:p>
            <a:pPr marL="0" marR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hlinkClick r:id="rId2"/>
              </a:rPr>
              <a:t>https://developer.android.com/training/basics/fragments/index.html</a:t>
            </a:r>
            <a:endParaRPr lang="en-US" b="1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981200" y="2667000"/>
            <a:ext cx="5257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Thank You !</a:t>
            </a:r>
            <a:endParaRPr lang="ar-EG" sz="54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IT448-Autumn2017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and Adapters </a:t>
            </a:r>
            <a:br>
              <a:rPr lang="en-US" dirty="0"/>
            </a:br>
            <a:r>
              <a:rPr lang="en-US" sz="2500" b="0" dirty="0">
                <a:solidFill>
                  <a:srgbClr val="FF0000"/>
                </a:solidFill>
              </a:rPr>
              <a:t>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4744"/>
            <a:ext cx="8305800" cy="4724400"/>
          </a:xfrm>
        </p:spPr>
        <p:txBody>
          <a:bodyPr/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000" dirty="0"/>
              <a:t>The visible component of a list is implemented with a </a:t>
            </a:r>
            <a:r>
              <a:rPr lang="en-US" sz="2000" dirty="0" err="1"/>
              <a:t>ListView</a:t>
            </a:r>
            <a:r>
              <a:rPr lang="en-US" sz="2000" dirty="0"/>
              <a:t> widget in an XML layout file.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/>
          </a:p>
          <a:p>
            <a:pPr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000" dirty="0"/>
              <a:t>The widget has attributes that allow the user to configure some aspects of the display. In many ways, a </a:t>
            </a:r>
            <a:r>
              <a:rPr lang="en-US" sz="2000" dirty="0" err="1"/>
              <a:t>ListView</a:t>
            </a:r>
            <a:r>
              <a:rPr lang="en-US" sz="2000" dirty="0"/>
              <a:t> is a standard widget.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/>
          </a:p>
          <a:p>
            <a:pPr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000" dirty="0"/>
              <a:t>However, if given the special ID of </a:t>
            </a:r>
            <a:r>
              <a:rPr lang="en-US" sz="2000" b="1" u="sng" dirty="0"/>
              <a:t>@id/</a:t>
            </a:r>
            <a:r>
              <a:rPr lang="en-US" sz="2000" b="1" u="sng" dirty="0" err="1"/>
              <a:t>android:l</a:t>
            </a:r>
            <a:r>
              <a:rPr lang="en-US" sz="2000" dirty="0" err="1"/>
              <a:t>ist</a:t>
            </a:r>
            <a:r>
              <a:rPr lang="en-US" sz="2000" dirty="0"/>
              <a:t> and a special subclass of Activity, many of the tasks of list implementation are easier because the developer can take advantage of many built-in features of the </a:t>
            </a:r>
            <a:r>
              <a:rPr lang="en-US" sz="2000" dirty="0" smtClean="0"/>
              <a:t>SDK.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000" dirty="0" smtClean="0"/>
          </a:p>
          <a:p>
            <a:pPr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000" dirty="0" smtClean="0"/>
              <a:t>To </a:t>
            </a:r>
            <a:r>
              <a:rPr lang="en-US" sz="2000" dirty="0"/>
              <a:t>take advantage of these features, the Activity associated with the layout containing the </a:t>
            </a:r>
            <a:r>
              <a:rPr lang="en-US" sz="2000" dirty="0" err="1"/>
              <a:t>ListView</a:t>
            </a:r>
            <a:r>
              <a:rPr lang="en-US" sz="2000" dirty="0"/>
              <a:t> must be a subclass of </a:t>
            </a:r>
            <a:r>
              <a:rPr lang="en-US" sz="2000" dirty="0" err="1"/>
              <a:t>ListActivity</a:t>
            </a:r>
            <a:r>
              <a:rPr lang="en-US" sz="2000" dirty="0"/>
              <a:t> rather than Activity. You don’t have to use the </a:t>
            </a:r>
            <a:r>
              <a:rPr lang="en-US" sz="2000" dirty="0" err="1"/>
              <a:t>ListActivity</a:t>
            </a:r>
            <a:r>
              <a:rPr lang="en-US" sz="2000" dirty="0"/>
              <a:t> subclass, but that requires more coding</a:t>
            </a:r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344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and </a:t>
            </a:r>
            <a:r>
              <a:rPr lang="en-US" dirty="0" smtClean="0"/>
              <a:t>Adapters</a:t>
            </a:r>
            <a:r>
              <a:rPr lang="en-US" dirty="0"/>
              <a:t/>
            </a:r>
            <a:br>
              <a:rPr lang="en-US" dirty="0"/>
            </a:br>
            <a:r>
              <a:rPr lang="en-US" sz="2500" b="0" dirty="0">
                <a:solidFill>
                  <a:srgbClr val="FF0000"/>
                </a:solidFill>
              </a:rPr>
              <a:t>Adapters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/>
              <a:t>The super class for all adapters is </a:t>
            </a:r>
            <a:r>
              <a:rPr lang="en-US" sz="2000" b="1" u="sng" dirty="0" err="1"/>
              <a:t>BaseAdapter</a:t>
            </a:r>
            <a:r>
              <a:rPr lang="en-US" sz="2000" dirty="0"/>
              <a:t>, which is an abstract class.  The </a:t>
            </a:r>
            <a:r>
              <a:rPr lang="en-US" sz="2000" dirty="0" err="1"/>
              <a:t>BaseAdapter</a:t>
            </a:r>
            <a:r>
              <a:rPr lang="en-US" sz="2000" dirty="0"/>
              <a:t> class has three subclasses, </a:t>
            </a:r>
            <a:r>
              <a:rPr lang="en-US" sz="2000" dirty="0" err="1"/>
              <a:t>ArrayAdapter</a:t>
            </a:r>
            <a:r>
              <a:rPr lang="en-US" sz="2000" dirty="0"/>
              <a:t>, </a:t>
            </a:r>
            <a:r>
              <a:rPr lang="en-US" sz="2000" dirty="0" err="1"/>
              <a:t>CursorAdapter</a:t>
            </a:r>
            <a:r>
              <a:rPr lang="en-US" sz="2000" dirty="0"/>
              <a:t>, and </a:t>
            </a:r>
            <a:r>
              <a:rPr lang="en-US" sz="2000" dirty="0" err="1"/>
              <a:t>SimpleAdapter</a:t>
            </a:r>
            <a:r>
              <a:rPr lang="en-US" sz="2000" dirty="0"/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600" dirty="0"/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u="sng" dirty="0"/>
              <a:t>The </a:t>
            </a:r>
            <a:r>
              <a:rPr lang="en-US" sz="2000" b="1" u="sng" dirty="0" err="1"/>
              <a:t>ArrayAdapter</a:t>
            </a:r>
            <a:r>
              <a:rPr lang="en-US" sz="2000" b="1" u="sng" dirty="0"/>
              <a:t> </a:t>
            </a:r>
            <a:r>
              <a:rPr lang="en-US" sz="2000" dirty="0"/>
              <a:t>is used to bind an Array or </a:t>
            </a:r>
            <a:r>
              <a:rPr lang="en-US" sz="2000" dirty="0" err="1"/>
              <a:t>ArrayList</a:t>
            </a:r>
            <a:r>
              <a:rPr lang="en-US" sz="2000" dirty="0"/>
              <a:t> to a view. An </a:t>
            </a:r>
            <a:r>
              <a:rPr lang="en-US" sz="2000" dirty="0" err="1"/>
              <a:t>ArrayAdapter</a:t>
            </a:r>
            <a:r>
              <a:rPr lang="en-US" sz="2000" dirty="0"/>
              <a:t> is always parameterized. That means it must be told what kind of data it is going to bind to a view. This data can be simple, such as String, or more complex.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/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u="sng" dirty="0" smtClean="0"/>
              <a:t>The </a:t>
            </a:r>
            <a:r>
              <a:rPr lang="en-US" sz="2000" b="1" u="sng" dirty="0" err="1" smtClean="0"/>
              <a:t>CursorAdapter</a:t>
            </a:r>
            <a:r>
              <a:rPr lang="en-US" sz="2000" dirty="0" smtClean="0"/>
              <a:t> </a:t>
            </a:r>
            <a:r>
              <a:rPr lang="en-US" sz="2000" dirty="0"/>
              <a:t>is an abstract class that binds data from a database cursor to a view. It has a concrete subclass, </a:t>
            </a:r>
            <a:r>
              <a:rPr lang="en-US" sz="2000" dirty="0" err="1"/>
              <a:t>SimpleCursorAdapter</a:t>
            </a:r>
            <a:r>
              <a:rPr lang="en-US" sz="2000" dirty="0"/>
              <a:t>, that is used to map a row layout to fields in a cursor.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u="sng" dirty="0"/>
              <a:t>The </a:t>
            </a:r>
            <a:r>
              <a:rPr lang="en-US" sz="2000" b="1" u="sng" dirty="0" err="1"/>
              <a:t>SimpleAdapter</a:t>
            </a:r>
            <a:r>
              <a:rPr lang="en-US" sz="2000" dirty="0"/>
              <a:t> class is used to bind static data to a view.</a:t>
            </a:r>
            <a:br>
              <a:rPr lang="en-US" sz="2000" dirty="0"/>
            </a:br>
            <a:endParaRPr lang="en-US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206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Simple Lists </a:t>
            </a:r>
            <a:br>
              <a:rPr lang="en-US" dirty="0" smtClean="0"/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sz="2500" dirty="0"/>
              <a:t>The simple list implementation displays only the contact name of each contact in the </a:t>
            </a:r>
            <a:r>
              <a:rPr lang="en-US" sz="2500" dirty="0" smtClean="0"/>
              <a:t>user’s contact </a:t>
            </a:r>
            <a:r>
              <a:rPr lang="en-US" sz="2500" dirty="0"/>
              <a:t>database</a:t>
            </a:r>
            <a:r>
              <a:rPr lang="en-US" sz="2500" dirty="0" smtClean="0"/>
              <a:t>.</a:t>
            </a:r>
          </a:p>
          <a:p>
            <a:pPr algn="l" rtl="0"/>
            <a:r>
              <a:rPr lang="en-US" sz="2500" dirty="0" smtClean="0"/>
              <a:t>The </a:t>
            </a:r>
            <a:r>
              <a:rPr lang="en-US" sz="2500" dirty="0"/>
              <a:t>user will be able to scroll through this list and click </a:t>
            </a:r>
            <a:r>
              <a:rPr lang="en-US" sz="2500" dirty="0" smtClean="0"/>
              <a:t>any list item (contact) to open </a:t>
            </a:r>
            <a:r>
              <a:rPr lang="en-US" sz="2500" dirty="0"/>
              <a:t>the </a:t>
            </a:r>
            <a:r>
              <a:rPr lang="en-US" sz="2500" dirty="0" err="1" smtClean="0"/>
              <a:t>ContactActivity</a:t>
            </a:r>
            <a:r>
              <a:rPr lang="en-US" sz="2500" dirty="0"/>
              <a:t> </a:t>
            </a:r>
            <a:r>
              <a:rPr lang="en-US" sz="2500" dirty="0" smtClean="0"/>
              <a:t>screen</a:t>
            </a:r>
            <a:endParaRPr lang="en-US" sz="25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63688" y="6393130"/>
            <a:ext cx="6464696" cy="368437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7271" t="30313" r="46387" b="21454"/>
          <a:stretch/>
        </p:blipFill>
        <p:spPr>
          <a:xfrm>
            <a:off x="4882334" y="969340"/>
            <a:ext cx="3218058" cy="53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Lists</a:t>
            </a:r>
            <a:br>
              <a:rPr lang="en-US" dirty="0" smtClean="0"/>
            </a:br>
            <a:r>
              <a:rPr lang="en-US" sz="2400" b="0" dirty="0">
                <a:solidFill>
                  <a:srgbClr val="FF0000"/>
                </a:solidFill>
              </a:rPr>
              <a:t>Create the Data Source Method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1341512"/>
          </a:xfrm>
        </p:spPr>
        <p:txBody>
          <a:bodyPr/>
          <a:lstStyle/>
          <a:p>
            <a:pPr algn="l" rtl="0"/>
            <a:r>
              <a:rPr lang="en-US" dirty="0" smtClean="0"/>
              <a:t>To fill the Simple list with data, create the method </a:t>
            </a:r>
            <a:r>
              <a:rPr lang="en-US" dirty="0" err="1" smtClean="0"/>
              <a:t>getContactName</a:t>
            </a:r>
            <a:r>
              <a:rPr lang="en-US" dirty="0" smtClean="0"/>
              <a:t>() in the </a:t>
            </a:r>
            <a:r>
              <a:rPr lang="en-US" dirty="0" err="1" smtClean="0"/>
              <a:t>ContactDataSource</a:t>
            </a:r>
            <a:r>
              <a:rPr lang="en-US" dirty="0" smtClean="0"/>
              <a:t> class.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78" t="30515" r="24734" b="25188"/>
          <a:stretch/>
        </p:blipFill>
        <p:spPr>
          <a:xfrm>
            <a:off x="30481" y="2636912"/>
            <a:ext cx="6629751" cy="4221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36704" y="3413318"/>
            <a:ext cx="2843808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SQL query is set up to return the </a:t>
            </a:r>
            <a:r>
              <a:rPr lang="en-US" sz="1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contactname</a:t>
            </a:r>
            <a:r>
              <a:rPr lang="en-US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field for all records in the </a:t>
            </a:r>
            <a:r>
              <a:rPr lang="en-US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contact table. The retrieved contact names are filled in a &lt;String&gt; </a:t>
            </a:r>
            <a:r>
              <a:rPr lang="en-US" sz="1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ArrayList</a:t>
            </a:r>
            <a:r>
              <a:rPr lang="en-US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which is returned by the method </a:t>
            </a:r>
            <a:r>
              <a:rPr lang="en-US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7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Lists</a:t>
            </a:r>
            <a:br>
              <a:rPr lang="en-US" dirty="0" smtClean="0"/>
            </a:br>
            <a:r>
              <a:rPr lang="en-US" sz="2400" b="0" dirty="0">
                <a:solidFill>
                  <a:srgbClr val="FF0000"/>
                </a:solidFill>
              </a:rPr>
              <a:t>Create the </a:t>
            </a:r>
            <a:r>
              <a:rPr lang="en-US" sz="2400" b="0" dirty="0" smtClean="0">
                <a:solidFill>
                  <a:srgbClr val="FF0000"/>
                </a:solidFill>
              </a:rPr>
              <a:t>Layout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1584176"/>
          </a:xfrm>
        </p:spPr>
        <p:txBody>
          <a:bodyPr/>
          <a:lstStyle/>
          <a:p>
            <a:pPr algn="l" rtl="0"/>
            <a:r>
              <a:rPr lang="en-US" sz="2000" dirty="0" smtClean="0"/>
              <a:t>The layout of the Simple List is created in the </a:t>
            </a:r>
            <a:r>
              <a:rPr lang="en-US" sz="2000" dirty="0" err="1" smtClean="0"/>
              <a:t>activity_contact</a:t>
            </a:r>
            <a:r>
              <a:rPr lang="en-US" sz="2000" dirty="0" smtClean="0"/>
              <a:t>_ list.xml</a:t>
            </a:r>
          </a:p>
          <a:p>
            <a:pPr algn="l" rtl="0"/>
            <a:r>
              <a:rPr lang="en-US" sz="2000" dirty="0" smtClean="0"/>
              <a:t>This is done by dragging a </a:t>
            </a:r>
            <a:r>
              <a:rPr lang="en-US" sz="2000" dirty="0" err="1" smtClean="0"/>
              <a:t>ListView</a:t>
            </a:r>
            <a:r>
              <a:rPr lang="en-US" sz="2000" dirty="0" smtClean="0"/>
              <a:t> widget from the </a:t>
            </a:r>
            <a:r>
              <a:rPr lang="en-US" sz="2000" dirty="0" err="1" smtClean="0"/>
              <a:t>Pallette</a:t>
            </a:r>
            <a:r>
              <a:rPr lang="en-US" sz="2000" dirty="0" smtClean="0"/>
              <a:t>. The xml of the </a:t>
            </a:r>
            <a:r>
              <a:rPr lang="en-US" sz="2000" dirty="0" err="1" smtClean="0"/>
              <a:t>ListView</a:t>
            </a:r>
            <a:r>
              <a:rPr lang="en-US" sz="2000" dirty="0" smtClean="0"/>
              <a:t> should be as follows: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077" t="54922" r="44067" b="22438"/>
          <a:stretch/>
        </p:blipFill>
        <p:spPr>
          <a:xfrm>
            <a:off x="94001" y="2564904"/>
            <a:ext cx="5558119" cy="2736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3309808"/>
            <a:ext cx="3468316" cy="12464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StoneSerifStd-Medium"/>
              </a:rPr>
              <a:t>Notice </a:t>
            </a:r>
            <a:r>
              <a:rPr lang="en-US" sz="1500" dirty="0">
                <a:latin typeface="StoneSerifStd-Medium"/>
              </a:rPr>
              <a:t>that the id value is not a </a:t>
            </a:r>
            <a:r>
              <a:rPr lang="en-US" sz="1500" dirty="0">
                <a:latin typeface="CourierStd"/>
              </a:rPr>
              <a:t>+id </a:t>
            </a:r>
            <a:r>
              <a:rPr lang="en-US" sz="1500" dirty="0">
                <a:latin typeface="StoneSerifStd-Medium"/>
              </a:rPr>
              <a:t>. It is </a:t>
            </a:r>
            <a:r>
              <a:rPr lang="en-US" sz="1500" dirty="0">
                <a:latin typeface="CourierStd"/>
              </a:rPr>
              <a:t>@id/</a:t>
            </a:r>
            <a:r>
              <a:rPr lang="en-US" sz="1500" dirty="0" err="1">
                <a:latin typeface="CourierStd"/>
              </a:rPr>
              <a:t>android:list</a:t>
            </a:r>
            <a:r>
              <a:rPr lang="en-US" sz="1500" dirty="0">
                <a:latin typeface="CourierStd"/>
              </a:rPr>
              <a:t> </a:t>
            </a:r>
            <a:r>
              <a:rPr lang="en-US" sz="1500" dirty="0">
                <a:latin typeface="StoneSerifStd-Medium"/>
              </a:rPr>
              <a:t>. </a:t>
            </a:r>
            <a:r>
              <a:rPr lang="en-US" sz="1500" dirty="0" smtClean="0">
                <a:latin typeface="StoneSerifStd-Medium"/>
              </a:rPr>
              <a:t>This identifies </a:t>
            </a:r>
            <a:r>
              <a:rPr lang="en-US" sz="1500" dirty="0">
                <a:latin typeface="StoneSerifStd-Medium"/>
              </a:rPr>
              <a:t>this widget as using an Android-supplied ID. You use this to get access to the </a:t>
            </a:r>
            <a:r>
              <a:rPr lang="en-US" sz="1500" dirty="0" smtClean="0">
                <a:latin typeface="StoneSerifStd-Medium"/>
              </a:rPr>
              <a:t>built-in behaviors </a:t>
            </a:r>
            <a:r>
              <a:rPr lang="en-US" sz="1500" dirty="0">
                <a:latin typeface="StoneSerifStd-Medium"/>
              </a:rPr>
              <a:t>in </a:t>
            </a:r>
            <a:r>
              <a:rPr lang="en-US" sz="1500" dirty="0" err="1">
                <a:latin typeface="CourierStd"/>
              </a:rPr>
              <a:t>ListActivity</a:t>
            </a:r>
            <a:r>
              <a:rPr lang="en-US" sz="1500" dirty="0">
                <a:latin typeface="CourierStd"/>
              </a:rPr>
              <a:t> </a:t>
            </a:r>
            <a:r>
              <a:rPr lang="en-US" sz="1500" dirty="0">
                <a:latin typeface="StoneSerifStd-Medium"/>
              </a:rPr>
              <a:t>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985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Lists</a:t>
            </a:r>
            <a:br>
              <a:rPr lang="en-US" dirty="0" smtClean="0"/>
            </a:br>
            <a:r>
              <a:rPr lang="en-US" sz="2400" b="0" dirty="0" smtClean="0">
                <a:solidFill>
                  <a:srgbClr val="FF0000"/>
                </a:solidFill>
              </a:rPr>
              <a:t>Code the Activity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2205608"/>
          </a:xfrm>
        </p:spPr>
        <p:txBody>
          <a:bodyPr/>
          <a:lstStyle/>
          <a:p>
            <a:pPr algn="l" rtl="0"/>
            <a:r>
              <a:rPr lang="en-US" sz="2200" dirty="0">
                <a:latin typeface="+mj-lt"/>
              </a:rPr>
              <a:t>O</a:t>
            </a:r>
            <a:r>
              <a:rPr lang="en-US" sz="2200" dirty="0" smtClean="0">
                <a:latin typeface="+mj-lt"/>
              </a:rPr>
              <a:t>pen ContactListActivity.java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file.  </a:t>
            </a:r>
            <a:r>
              <a:rPr lang="en-US" sz="2200" dirty="0">
                <a:latin typeface="+mj-lt"/>
              </a:rPr>
              <a:t>Be sure to disable the List </a:t>
            </a:r>
            <a:r>
              <a:rPr lang="en-US" sz="2200" dirty="0" smtClean="0">
                <a:latin typeface="+mj-lt"/>
              </a:rPr>
              <a:t>button in the Navigation Bar as shown in the previous chapter.</a:t>
            </a:r>
          </a:p>
          <a:p>
            <a:pPr marL="0" indent="0" algn="l" rtl="0">
              <a:buNone/>
            </a:pPr>
            <a:r>
              <a:rPr lang="en-US" sz="2200" dirty="0" smtClean="0">
                <a:latin typeface="+mj-lt"/>
              </a:rPr>
              <a:t> </a:t>
            </a:r>
          </a:p>
          <a:p>
            <a:pPr algn="l" rtl="0"/>
            <a:r>
              <a:rPr lang="en-US" sz="2200" dirty="0" smtClean="0">
                <a:latin typeface="+mj-lt"/>
              </a:rPr>
              <a:t>Make the </a:t>
            </a:r>
            <a:r>
              <a:rPr lang="en-US" sz="2200" dirty="0" err="1" smtClean="0">
                <a:latin typeface="+mj-lt"/>
              </a:rPr>
              <a:t>ContactListActivity</a:t>
            </a:r>
            <a:r>
              <a:rPr lang="en-US" sz="2200" dirty="0" smtClean="0">
                <a:latin typeface="+mj-lt"/>
              </a:rPr>
              <a:t> class inherit from the </a:t>
            </a:r>
            <a:r>
              <a:rPr lang="en-US" sz="2200" dirty="0" err="1" smtClean="0">
                <a:latin typeface="+mj-lt"/>
              </a:rPr>
              <a:t>ListActivity</a:t>
            </a:r>
            <a:r>
              <a:rPr lang="en-US" sz="2200" dirty="0" smtClean="0">
                <a:latin typeface="+mj-lt"/>
              </a:rPr>
              <a:t>. The </a:t>
            </a:r>
            <a:r>
              <a:rPr lang="en-US" sz="2200" dirty="0" err="1" smtClean="0">
                <a:latin typeface="+mj-lt"/>
              </a:rPr>
              <a:t>ListActivity</a:t>
            </a:r>
            <a:r>
              <a:rPr lang="en-US" sz="2200" dirty="0" smtClean="0">
                <a:latin typeface="+mj-lt"/>
              </a:rPr>
              <a:t> must be imported. This way, the </a:t>
            </a:r>
            <a:r>
              <a:rPr lang="en-US" sz="2200" dirty="0" err="1" smtClean="0">
                <a:latin typeface="+mj-lt"/>
              </a:rPr>
              <a:t>ContactListActivity</a:t>
            </a:r>
            <a:r>
              <a:rPr lang="en-US" sz="2200" dirty="0" smtClean="0">
                <a:latin typeface="+mj-lt"/>
              </a:rPr>
              <a:t> will have built-in List methods that can be directly called. </a:t>
            </a:r>
            <a:endParaRPr lang="en-US" sz="2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800" t="59842" r="41422" b="37697"/>
          <a:stretch/>
        </p:blipFill>
        <p:spPr>
          <a:xfrm>
            <a:off x="1402668" y="4352056"/>
            <a:ext cx="6262464" cy="3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LESS_4_COMP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7635</TotalTime>
  <Words>2729</Words>
  <Application>Microsoft Office PowerPoint</Application>
  <PresentationFormat>On-screen Show (4:3)</PresentationFormat>
  <Paragraphs>201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Courier New</vt:lpstr>
      <vt:lpstr>CourierStd</vt:lpstr>
      <vt:lpstr>Roboto</vt:lpstr>
      <vt:lpstr>StoneSerifStd-Medium</vt:lpstr>
      <vt:lpstr>Tahoma</vt:lpstr>
      <vt:lpstr>Times New Roman</vt:lpstr>
      <vt:lpstr>Verdana</vt:lpstr>
      <vt:lpstr>Wingdings</vt:lpstr>
      <vt:lpstr>WIRELESS_4_COMP</vt:lpstr>
      <vt:lpstr>Mobile Application Development Chapter 6  [Lists in Android: Navigation and Information Display]</vt:lpstr>
      <vt:lpstr>Contents</vt:lpstr>
      <vt:lpstr>Lists and Adapters</vt:lpstr>
      <vt:lpstr>Lists and Adapters  Lists</vt:lpstr>
      <vt:lpstr>Lists and Adapters Adapters</vt:lpstr>
      <vt:lpstr> Simple Lists  </vt:lpstr>
      <vt:lpstr>Simple Lists Create the Data Source Method</vt:lpstr>
      <vt:lpstr>Simple Lists Create the Layout</vt:lpstr>
      <vt:lpstr>Simple Lists Code the Activity</vt:lpstr>
      <vt:lpstr>Simple Lists  Code the Activity</vt:lpstr>
      <vt:lpstr>Complex Lists</vt:lpstr>
      <vt:lpstr>Complex Lists Create the Data Source Method</vt:lpstr>
      <vt:lpstr>Complex Lists Create the Data Source Method</vt:lpstr>
      <vt:lpstr>Complex Lists Create the Layout</vt:lpstr>
      <vt:lpstr>Complex Lists Create the Layout</vt:lpstr>
      <vt:lpstr>Complex Lists Create the Custom Adapter</vt:lpstr>
      <vt:lpstr>Complex Lists  Create the Custom Adapter</vt:lpstr>
      <vt:lpstr>Complex Lists  Code the Activity</vt:lpstr>
      <vt:lpstr>Complex Lists  Code the Activity</vt:lpstr>
      <vt:lpstr>Complex Lists Add Delete Functionality</vt:lpstr>
      <vt:lpstr>Complex Lists Add Delete Functionality</vt:lpstr>
      <vt:lpstr>Complex Lists Add Delete Functionality (task 1)</vt:lpstr>
      <vt:lpstr>Complex Lists Add Delete Functionality (task 2)</vt:lpstr>
      <vt:lpstr>Complex Lists Add Delete Functionality (task 3)</vt:lpstr>
      <vt:lpstr>Complex Lists Add Delete Functionality (task 4)</vt:lpstr>
      <vt:lpstr>Completing the ContactList Activity</vt:lpstr>
      <vt:lpstr>Completing the ContactList Activity     1.Populating the ContactActivity Screen</vt:lpstr>
      <vt:lpstr>Completing the ContactList Activity 1.Populating the ContactActivity Screen</vt:lpstr>
      <vt:lpstr>Completing the ContactList Activity 1.Populating the ContactActivity Screen</vt:lpstr>
      <vt:lpstr>Completing the ContactList Activity 2.Coding the Add Button</vt:lpstr>
      <vt:lpstr>Completing the ContactList Activity 3.Sort the Contacts List</vt:lpstr>
      <vt:lpstr>Completing the ContactList Activity 3.Sort the Contacts List</vt:lpstr>
      <vt:lpstr>Completing the ContactList Activity 3. Sort the Contacts List</vt:lpstr>
      <vt:lpstr>Completing the ContactList Activity 3.Sort the Contacts List</vt:lpstr>
      <vt:lpstr>Completing the ContactList Activity                  4.Set ContactListActivity as the Default Activity</vt:lpstr>
      <vt:lpstr>Completing the ContactList Activity                       5. Set ContactListActivity as the Default Activity in case no contacts in the DB</vt:lpstr>
      <vt:lpstr>Extra Resources</vt:lpstr>
      <vt:lpstr>PowerPoint Presentation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Zunera Jalil</cp:lastModifiedBy>
  <cp:revision>351</cp:revision>
  <dcterms:created xsi:type="dcterms:W3CDTF">2009-02-10T17:17:45Z</dcterms:created>
  <dcterms:modified xsi:type="dcterms:W3CDTF">2017-10-25T09:10:22Z</dcterms:modified>
  <cp:contentStatus/>
</cp:coreProperties>
</file>