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6" r:id="rId2"/>
    <p:sldId id="308" r:id="rId3"/>
    <p:sldId id="309" r:id="rId4"/>
    <p:sldId id="310" r:id="rId5"/>
    <p:sldId id="311" r:id="rId6"/>
    <p:sldId id="313" r:id="rId7"/>
    <p:sldId id="312" r:id="rId8"/>
    <p:sldId id="315" r:id="rId9"/>
    <p:sldId id="314" r:id="rId10"/>
    <p:sldId id="317" r:id="rId11"/>
    <p:sldId id="316" r:id="rId12"/>
    <p:sldId id="318" r:id="rId13"/>
    <p:sldId id="319" r:id="rId14"/>
    <p:sldId id="320" r:id="rId15"/>
    <p:sldId id="321" r:id="rId16"/>
    <p:sldId id="323" r:id="rId17"/>
    <p:sldId id="322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275" r:id="rId2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6037B8-9D29-4C26-8DB7-FB9A2A1E8019}">
          <p14:sldIdLst>
            <p14:sldId id="276"/>
            <p14:sldId id="308"/>
            <p14:sldId id="309"/>
            <p14:sldId id="310"/>
            <p14:sldId id="311"/>
            <p14:sldId id="313"/>
            <p14:sldId id="312"/>
            <p14:sldId id="315"/>
            <p14:sldId id="314"/>
            <p14:sldId id="317"/>
            <p14:sldId id="316"/>
            <p14:sldId id="318"/>
            <p14:sldId id="319"/>
            <p14:sldId id="320"/>
            <p14:sldId id="321"/>
            <p14:sldId id="323"/>
            <p14:sldId id="322"/>
            <p14:sldId id="324"/>
            <p14:sldId id="325"/>
            <p14:sldId id="326"/>
            <p14:sldId id="327"/>
            <p14:sldId id="328"/>
            <p14:sldId id="329"/>
            <p14:sldId id="330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94434" autoAdjust="0"/>
  </p:normalViewPr>
  <p:slideViewPr>
    <p:cSldViewPr>
      <p:cViewPr varScale="1">
        <p:scale>
          <a:sx n="70" d="100"/>
          <a:sy n="70" d="100"/>
        </p:scale>
        <p:origin x="6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smtClean="0"/>
              <a:t>IT448- Fall2017</a:t>
            </a: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6E9FD33-1B5C-4D5F-8BF1-6F7ABC95C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426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937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r">
              <a:defRPr sz="13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4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l">
              <a:defRPr sz="1300"/>
            </a:lvl1pPr>
          </a:lstStyle>
          <a:p>
            <a:fld id="{A28B952F-7826-4E85-A6F4-DD6CF1924212}" type="datetimeFigureOut">
              <a:rPr lang="ar-EG" smtClean="0"/>
              <a:pPr/>
              <a:t>14/03/1439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22937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r">
              <a:defRPr sz="1300"/>
            </a:lvl1pPr>
          </a:lstStyle>
          <a:p>
            <a:r>
              <a:rPr lang="en-US" smtClean="0"/>
              <a:t>IT448- Fall2017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4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l">
              <a:defRPr sz="1300"/>
            </a:lvl1pPr>
          </a:lstStyle>
          <a:p>
            <a:fld id="{149FB71C-E5CD-4F4E-9E10-6DEBED9D7996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952017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B71C-E5CD-4F4E-9E10-6DEBED9D7996}" type="slidenum">
              <a:rPr lang="ar-EG" smtClean="0"/>
              <a:pPr/>
              <a:t>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IT448- Fall2017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1525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IT448- Fall2017</a:t>
            </a:r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9FB71C-E5CD-4F4E-9E10-6DEBED9D7996}" type="slidenum">
              <a:rPr lang="ar-EG" smtClean="0"/>
              <a:pPr/>
              <a:t>17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347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IT448- Fall2017</a:t>
            </a:r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9FB71C-E5CD-4F4E-9E10-6DEBED9D7996}" type="slidenum">
              <a:rPr lang="ar-EG" smtClean="0"/>
              <a:pPr/>
              <a:t>21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4591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IT448-Autumn2017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r">
              <a:defRPr/>
            </a:lvl1pPr>
          </a:lstStyle>
          <a:p>
            <a:fld id="{F3DA3022-7EC8-4EBB-A97F-8321580C95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949AA-8637-4D36-B6E6-551F06BBD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F0BCD-7B31-4947-B385-D11621594B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/>
              <a:t>Click icon to add table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6C75E7C6-2A67-4DEF-9A03-8328072C08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7C3FB-5954-4649-9672-28FF3082D1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FA83B-2389-4FC8-971C-66AA5883F0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CB6A-0592-477F-ADA7-B072567DA7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00C19-8F8B-4189-8809-825A60736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85DDA-D01C-4D7D-B099-F7A383CB6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FAFAB-BA68-4081-9AE4-B66BD1C0C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5E295-2BCE-4B9D-B741-527BB4E9C0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F15B5-CFF1-4301-B50E-72A148771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EG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63051F0-3E62-43E1-8734-087D5F8148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4296" y="2204864"/>
            <a:ext cx="6588224" cy="914400"/>
          </a:xfrm>
        </p:spPr>
        <p:txBody>
          <a:bodyPr/>
          <a:lstStyle/>
          <a:p>
            <a:pPr algn="l" rtl="0"/>
            <a:r>
              <a:rPr lang="en-US" dirty="0" smtClean="0"/>
              <a:t>Mobile Application Development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Chapter 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[</a:t>
            </a:r>
            <a:r>
              <a:rPr lang="en-US" sz="1800" dirty="0" smtClean="0"/>
              <a:t>Persistent Data in iOS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grpSp>
        <p:nvGrpSpPr>
          <p:cNvPr id="72711" name="Group 7"/>
          <p:cNvGrpSpPr>
            <a:grpSpLocks/>
          </p:cNvGrpSpPr>
          <p:nvPr/>
        </p:nvGrpSpPr>
        <p:grpSpPr bwMode="auto">
          <a:xfrm>
            <a:off x="2214546" y="2819400"/>
            <a:ext cx="533400" cy="609600"/>
            <a:chOff x="4128" y="1920"/>
            <a:chExt cx="1010" cy="1104"/>
          </a:xfrm>
        </p:grpSpPr>
        <p:sp>
          <p:nvSpPr>
            <p:cNvPr id="72712" name="Freeform 8"/>
            <p:cNvSpPr>
              <a:spLocks/>
            </p:cNvSpPr>
            <p:nvPr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72713" name="Freeform 9"/>
            <p:cNvSpPr>
              <a:spLocks/>
            </p:cNvSpPr>
            <p:nvPr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72714" name="Freeform 10"/>
            <p:cNvSpPr>
              <a:spLocks/>
            </p:cNvSpPr>
            <p:nvPr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72715" name="Freeform 11"/>
            <p:cNvSpPr>
              <a:spLocks/>
            </p:cNvSpPr>
            <p:nvPr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IT448-Fall 2017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Core Data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Creating the Project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1656184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1800" dirty="0"/>
              <a:t>Next, you will need to modify the app delegate to have the correct View Controller show </a:t>
            </a:r>
            <a:r>
              <a:rPr lang="en-US" sz="1800" dirty="0" smtClean="0"/>
              <a:t>up when </a:t>
            </a:r>
            <a:r>
              <a:rPr lang="en-US" sz="1800" dirty="0"/>
              <a:t>launching the app</a:t>
            </a:r>
            <a:r>
              <a:rPr lang="en-US" sz="1800" dirty="0" smtClean="0"/>
              <a:t>.</a:t>
            </a:r>
          </a:p>
          <a:p>
            <a:pPr algn="l" rtl="0"/>
            <a:r>
              <a:rPr lang="en-US" sz="1800" dirty="0" smtClean="0"/>
              <a:t>First</a:t>
            </a:r>
            <a:r>
              <a:rPr lang="en-US" sz="1800" dirty="0"/>
              <a:t>, open the Project Summary and change the Main Interface </a:t>
            </a:r>
            <a:r>
              <a:rPr lang="en-US" sz="1800" dirty="0" smtClean="0"/>
              <a:t>to </a:t>
            </a:r>
            <a:r>
              <a:rPr lang="en-US" sz="1800" dirty="0" err="1" smtClean="0"/>
              <a:t>Main.storyboard</a:t>
            </a:r>
            <a:r>
              <a:rPr lang="en-US" sz="1800" dirty="0"/>
              <a:t>. After making the selection, the chosen text will change to Main, as shown </a:t>
            </a:r>
            <a:r>
              <a:rPr lang="en-US" sz="1800" dirty="0" smtClean="0"/>
              <a:t>in Figure </a:t>
            </a:r>
            <a:r>
              <a:rPr lang="en-US" sz="1800" dirty="0"/>
              <a:t>11.5 .</a:t>
            </a:r>
          </a:p>
        </p:txBody>
      </p:sp>
      <p:grpSp>
        <p:nvGrpSpPr>
          <p:cNvPr id="8" name="Group 3"/>
          <p:cNvGrpSpPr>
            <a:grpSpLocks noGrp="1" noUngrp="1" noChangeAspect="1"/>
          </p:cNvGrpSpPr>
          <p:nvPr/>
        </p:nvGrpSpPr>
        <p:grpSpPr bwMode="auto">
          <a:xfrm>
            <a:off x="2267744" y="2694840"/>
            <a:ext cx="3816424" cy="4238205"/>
            <a:chOff x="1930400" y="685800"/>
            <a:chExt cx="5283200" cy="5867400"/>
          </a:xfrm>
        </p:grpSpPr>
        <p:pic>
          <p:nvPicPr>
            <p:cNvPr id="9" name="Picture 1" descr="11fig05.jpg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400" y="685800"/>
              <a:ext cx="5283200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930400" y="6210964"/>
              <a:ext cx="5283200" cy="34223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67744" y="6592996"/>
            <a:ext cx="3816424" cy="29238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300" dirty="0">
                <a:latin typeface="Arial" panose="020B0604020202020204" pitchFamily="34" charset="0"/>
              </a:rPr>
              <a:t>  Figure 11.5   Setting the Main storyboard. </a:t>
            </a:r>
          </a:p>
        </p:txBody>
      </p:sp>
    </p:spTree>
    <p:extLst>
      <p:ext uri="{BB962C8B-B14F-4D97-AF65-F5344CB8AC3E}">
        <p14:creationId xmlns:p14="http://schemas.microsoft.com/office/powerpoint/2010/main" val="41940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Core Data</a:t>
            </a:r>
            <a:br>
              <a:rPr lang="en-US" dirty="0"/>
            </a:br>
            <a:r>
              <a:rPr lang="en-US" sz="2000" dirty="0">
                <a:solidFill>
                  <a:srgbClr val="FF0000"/>
                </a:solidFill>
              </a:rPr>
              <a:t>Creating the Project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340768"/>
            <a:ext cx="914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StoneSerifStd-Medium"/>
              </a:rPr>
              <a:t>If you look through </a:t>
            </a:r>
            <a:r>
              <a:rPr lang="en-US" sz="2200" dirty="0" err="1">
                <a:latin typeface="StoneSerifStd-Medium"/>
              </a:rPr>
              <a:t>LMAAppDelegate</a:t>
            </a:r>
            <a:r>
              <a:rPr lang="en-US" sz="2200" dirty="0">
                <a:latin typeface="StoneSerifStd-Medium"/>
              </a:rPr>
              <a:t> you will see a lot of code that manages the Core </a:t>
            </a:r>
            <a:r>
              <a:rPr lang="en-US" sz="2200" dirty="0" smtClean="0">
                <a:latin typeface="StoneSerifStd-Medium"/>
              </a:rPr>
              <a:t>Data functionality</a:t>
            </a:r>
            <a:r>
              <a:rPr lang="en-US" sz="2200" dirty="0">
                <a:latin typeface="StoneSerifStd-Medium"/>
              </a:rPr>
              <a:t>. </a:t>
            </a:r>
            <a:endParaRPr lang="en-US" sz="2200" dirty="0" smtClean="0">
              <a:latin typeface="StoneSerifStd-Medium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StoneSerifStd-Medium"/>
              </a:rPr>
              <a:t>There </a:t>
            </a:r>
            <a:r>
              <a:rPr lang="en-US" sz="2200" dirty="0">
                <a:latin typeface="StoneSerifStd-Medium"/>
              </a:rPr>
              <a:t>are references to the Managed Object Context, the Managed Object </a:t>
            </a:r>
            <a:r>
              <a:rPr lang="en-US" sz="2200" dirty="0" smtClean="0">
                <a:latin typeface="StoneSerifStd-Medium"/>
              </a:rPr>
              <a:t>Model, and </a:t>
            </a:r>
            <a:r>
              <a:rPr lang="en-US" sz="2200" dirty="0">
                <a:latin typeface="StoneSerifStd-Medium"/>
              </a:rPr>
              <a:t>the Persistent Store Coordinator</a:t>
            </a:r>
            <a:r>
              <a:rPr lang="en-US" sz="2200" dirty="0" smtClean="0">
                <a:latin typeface="StoneSerifStd-Medium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StoneSerifStd-Medium"/>
              </a:rPr>
              <a:t>Further </a:t>
            </a:r>
            <a:r>
              <a:rPr lang="en-US" sz="2200" dirty="0">
                <a:latin typeface="StoneSerifStd-Medium"/>
              </a:rPr>
              <a:t>down in the file, you will see a </a:t>
            </a:r>
            <a:r>
              <a:rPr lang="en-US" sz="2200" dirty="0" smtClean="0">
                <a:latin typeface="StoneSerifStd-Medium"/>
              </a:rPr>
              <a:t>method, </a:t>
            </a:r>
            <a:r>
              <a:rPr lang="en-US" sz="2200" dirty="0" err="1" smtClean="0">
                <a:latin typeface="CourierStd"/>
              </a:rPr>
              <a:t>saveContext</a:t>
            </a:r>
            <a:r>
              <a:rPr lang="en-US" sz="2200" dirty="0" smtClean="0">
                <a:latin typeface="CourierStd"/>
              </a:rPr>
              <a:t> </a:t>
            </a:r>
            <a:r>
              <a:rPr lang="en-US" sz="2200" dirty="0">
                <a:latin typeface="StoneSerifStd-Medium"/>
              </a:rPr>
              <a:t>, which can be called whenever changes to the managed objects need to be </a:t>
            </a:r>
            <a:r>
              <a:rPr lang="en-US" sz="2200" dirty="0" smtClean="0">
                <a:latin typeface="StoneSerifStd-Medium"/>
              </a:rPr>
              <a:t>saved</a:t>
            </a:r>
            <a:r>
              <a:rPr lang="en-US" sz="2200" dirty="0">
                <a:latin typeface="StoneSerifStd-Medium"/>
              </a:rPr>
              <a:t> </a:t>
            </a:r>
            <a:r>
              <a:rPr lang="en-US" sz="2200" dirty="0" smtClean="0"/>
              <a:t>to </a:t>
            </a:r>
            <a:r>
              <a:rPr lang="en-US" sz="2200" dirty="0"/>
              <a:t>disk. </a:t>
            </a:r>
            <a:endParaRPr lang="en-US" sz="2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/>
              <a:t>You </a:t>
            </a:r>
            <a:r>
              <a:rPr lang="en-US" sz="2200" dirty="0"/>
              <a:t>don’t really need to understand the functionality of all the Core Data methods.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All you need to access is </a:t>
            </a:r>
            <a:r>
              <a:rPr lang="en-US" sz="2200" b="1" dirty="0"/>
              <a:t>the </a:t>
            </a:r>
            <a:r>
              <a:rPr lang="en-US" sz="2200" b="1" dirty="0" err="1"/>
              <a:t>managedObjectContext</a:t>
            </a:r>
            <a:r>
              <a:rPr lang="en-US" sz="2200" b="1" dirty="0"/>
              <a:t> </a:t>
            </a:r>
            <a:r>
              <a:rPr lang="en-US" sz="2200" dirty="0"/>
              <a:t>and </a:t>
            </a:r>
            <a:r>
              <a:rPr lang="en-US" sz="2200" b="1" dirty="0" err="1"/>
              <a:t>saveContext</a:t>
            </a:r>
            <a:r>
              <a:rPr lang="en-US" sz="2200" b="1" dirty="0"/>
              <a:t> </a:t>
            </a:r>
            <a:r>
              <a:rPr lang="en-US" sz="2200" dirty="0"/>
              <a:t>methods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607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Core Data</a:t>
            </a:r>
            <a:br>
              <a:rPr lang="en-US" dirty="0"/>
            </a:br>
            <a:r>
              <a:rPr lang="en-US" sz="2000" dirty="0" smtClean="0">
                <a:solidFill>
                  <a:srgbClr val="FF0000"/>
                </a:solidFill>
              </a:rPr>
              <a:t>Designing Data Structure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1276305"/>
            <a:ext cx="8388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StoneSerifStd-Medium"/>
              </a:rPr>
              <a:t>While creating the project a new </a:t>
            </a:r>
            <a:r>
              <a:rPr lang="en-US" sz="2200" dirty="0">
                <a:latin typeface="StoneSerifStd-Medium"/>
              </a:rPr>
              <a:t>file, </a:t>
            </a:r>
            <a:r>
              <a:rPr lang="en-US" sz="2200" dirty="0" err="1">
                <a:latin typeface="StoneSerifStd-Medium"/>
              </a:rPr>
              <a:t>MyContactList_CoreData.xcdatamodeld</a:t>
            </a:r>
            <a:r>
              <a:rPr lang="en-US" sz="2200" dirty="0">
                <a:latin typeface="StoneSerifStd-Medium"/>
              </a:rPr>
              <a:t>, has been </a:t>
            </a:r>
            <a:r>
              <a:rPr lang="en-US" sz="2200" dirty="0" smtClean="0">
                <a:latin typeface="StoneSerifStd-Medium"/>
              </a:rPr>
              <a:t>added to </a:t>
            </a:r>
            <a:r>
              <a:rPr lang="en-US" sz="2200" dirty="0">
                <a:latin typeface="StoneSerifStd-Medium"/>
              </a:rPr>
              <a:t>the project</a:t>
            </a:r>
            <a:r>
              <a:rPr lang="en-US" sz="2200" dirty="0" smtClean="0">
                <a:latin typeface="StoneSerifStd-Medium"/>
              </a:rPr>
              <a:t>.</a:t>
            </a:r>
          </a:p>
          <a:p>
            <a:r>
              <a:rPr lang="en-US" sz="2200" dirty="0" smtClean="0">
                <a:latin typeface="StoneSerifStd-Medium"/>
              </a:rPr>
              <a:t> </a:t>
            </a:r>
            <a:endParaRPr lang="en-US" sz="2200" dirty="0">
              <a:latin typeface="StoneSerifStd-Medium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StoneSerifStd-Medium"/>
              </a:rPr>
              <a:t>T</a:t>
            </a:r>
            <a:r>
              <a:rPr lang="en-US" sz="2200" dirty="0" smtClean="0">
                <a:latin typeface="StoneSerifStd-Medium"/>
              </a:rPr>
              <a:t>his </a:t>
            </a:r>
            <a:r>
              <a:rPr lang="en-US" sz="2200" dirty="0">
                <a:latin typeface="StoneSerifStd-Medium"/>
              </a:rPr>
              <a:t>is a representation of the Data Model and is where you can design the </a:t>
            </a:r>
            <a:r>
              <a:rPr lang="en-US" sz="2200" dirty="0" smtClean="0">
                <a:latin typeface="StoneSerifStd-Medium"/>
              </a:rPr>
              <a:t>data structure </a:t>
            </a:r>
            <a:r>
              <a:rPr lang="en-US" sz="2200" dirty="0">
                <a:latin typeface="StoneSerifStd-Medium"/>
              </a:rPr>
              <a:t>for the </a:t>
            </a:r>
            <a:r>
              <a:rPr lang="en-US" sz="2200" dirty="0" err="1">
                <a:latin typeface="StoneSerifStd-Medium"/>
              </a:rPr>
              <a:t>MyContactList</a:t>
            </a:r>
            <a:r>
              <a:rPr lang="en-US" sz="2200" dirty="0">
                <a:latin typeface="StoneSerifStd-Medium"/>
              </a:rPr>
              <a:t> app. </a:t>
            </a:r>
            <a:endParaRPr lang="en-US" sz="2200" dirty="0" smtClean="0">
              <a:latin typeface="StoneSerifStd-Medium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dirty="0" smtClean="0">
              <a:latin typeface="StoneSerifStd-Medium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StoneSerifStd-Medium"/>
              </a:rPr>
              <a:t>The </a:t>
            </a:r>
            <a:r>
              <a:rPr lang="en-US" sz="2200" dirty="0">
                <a:latin typeface="StoneSerifStd-Medium"/>
              </a:rPr>
              <a:t>data structure for the app is very simple with just </a:t>
            </a:r>
            <a:r>
              <a:rPr lang="en-US" sz="2200" dirty="0" smtClean="0">
                <a:latin typeface="StoneSerifStd-Medium"/>
              </a:rPr>
              <a:t>a single </a:t>
            </a:r>
            <a:r>
              <a:rPr lang="en-US" sz="2200" dirty="0">
                <a:latin typeface="StoneSerifStd-Medium"/>
              </a:rPr>
              <a:t>entity. </a:t>
            </a:r>
            <a:r>
              <a:rPr lang="en-US" sz="2200" dirty="0" smtClean="0">
                <a:latin typeface="StoneSerifStd-Medium"/>
              </a:rPr>
              <a:t>Refer to </a:t>
            </a:r>
            <a:r>
              <a:rPr lang="en-US" sz="2200" b="1" dirty="0">
                <a:latin typeface="StoneSerifStd-Medium"/>
              </a:rPr>
              <a:t>Figure 11.6 </a:t>
            </a:r>
            <a:r>
              <a:rPr lang="en-US" sz="2200" dirty="0">
                <a:latin typeface="StoneSerifStd-Medium"/>
              </a:rPr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6158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Core Data</a:t>
            </a:r>
            <a:br>
              <a:rPr lang="en-US" dirty="0"/>
            </a:br>
            <a:r>
              <a:rPr lang="en-US" sz="2000" dirty="0">
                <a:solidFill>
                  <a:srgbClr val="FF0000"/>
                </a:solidFill>
              </a:rPr>
              <a:t>Designing Data Structure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03778" y="1124744"/>
            <a:ext cx="87887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StoneSerifStd-Medium"/>
              </a:rPr>
              <a:t>1. Open </a:t>
            </a:r>
            <a:r>
              <a:rPr lang="en-US" sz="1700" dirty="0">
                <a:latin typeface="StoneSerifStd-Medium"/>
              </a:rPr>
              <a:t>the data model file.</a:t>
            </a:r>
          </a:p>
          <a:p>
            <a:r>
              <a:rPr lang="en-US" sz="1700" dirty="0">
                <a:latin typeface="ITCFranklinGothicStd-Med"/>
              </a:rPr>
              <a:t>2. </a:t>
            </a:r>
            <a:r>
              <a:rPr lang="en-US" sz="1700" dirty="0">
                <a:latin typeface="StoneSerifStd-Medium"/>
              </a:rPr>
              <a:t>Click Add Entity and name the entity </a:t>
            </a:r>
            <a:r>
              <a:rPr lang="en-US" sz="1700" b="1" dirty="0">
                <a:latin typeface="StoneSerifStd-Semibold"/>
              </a:rPr>
              <a:t>Contact </a:t>
            </a:r>
            <a:r>
              <a:rPr lang="en-US" sz="1700" dirty="0">
                <a:latin typeface="StoneSerifStd-Medium"/>
              </a:rPr>
              <a:t>(entity names must begin with as</a:t>
            </a:r>
          </a:p>
          <a:p>
            <a:r>
              <a:rPr lang="en-US" sz="1700" dirty="0" smtClean="0">
                <a:latin typeface="StoneSerifStd-Medium"/>
              </a:rPr>
              <a:t>     uppercase </a:t>
            </a:r>
            <a:r>
              <a:rPr lang="en-US" sz="1700" dirty="0">
                <a:latin typeface="StoneSerifStd-Medium"/>
              </a:rPr>
              <a:t>letter) by double-clicking the word Entity and typing </a:t>
            </a:r>
            <a:r>
              <a:rPr lang="en-US" sz="1700" b="1" dirty="0">
                <a:latin typeface="StoneSerifStd-Semibold"/>
              </a:rPr>
              <a:t>Contact </a:t>
            </a:r>
            <a:r>
              <a:rPr lang="en-US" sz="1700" dirty="0">
                <a:latin typeface="StoneSerifStd-Medium"/>
              </a:rPr>
              <a:t>.</a:t>
            </a:r>
          </a:p>
          <a:p>
            <a:r>
              <a:rPr lang="en-US" sz="1700" dirty="0">
                <a:latin typeface="ITCFranklinGothicStd-Med"/>
              </a:rPr>
              <a:t>3. </a:t>
            </a:r>
            <a:r>
              <a:rPr lang="en-US" sz="1700" dirty="0">
                <a:latin typeface="StoneSerifStd-Medium"/>
              </a:rPr>
              <a:t>Click Add Attribute and name the first attribute </a:t>
            </a:r>
            <a:r>
              <a:rPr lang="en-US" sz="1700" b="1" dirty="0" err="1">
                <a:latin typeface="StoneSerifStd-Semibold"/>
              </a:rPr>
              <a:t>contactName</a:t>
            </a:r>
            <a:r>
              <a:rPr lang="en-US" sz="1700" b="1" dirty="0">
                <a:latin typeface="StoneSerifStd-Semibold"/>
              </a:rPr>
              <a:t> </a:t>
            </a:r>
            <a:r>
              <a:rPr lang="en-US" sz="1700" dirty="0">
                <a:latin typeface="StoneSerifStd-Medium"/>
              </a:rPr>
              <a:t>and give it the </a:t>
            </a:r>
            <a:r>
              <a:rPr lang="en-US" sz="1700" dirty="0" smtClean="0">
                <a:latin typeface="StoneSerifStd-Medium"/>
              </a:rPr>
              <a:t>type     </a:t>
            </a:r>
          </a:p>
          <a:p>
            <a:r>
              <a:rPr lang="en-US" sz="1700" b="1" dirty="0" smtClean="0">
                <a:latin typeface="StoneSerifStd-Medium"/>
              </a:rPr>
              <a:t>    </a:t>
            </a:r>
            <a:r>
              <a:rPr lang="en-US" sz="1700" b="1" dirty="0" smtClean="0">
                <a:latin typeface="StoneSerifStd-Semibold"/>
              </a:rPr>
              <a:t>String </a:t>
            </a:r>
            <a:r>
              <a:rPr lang="en-US" sz="1700" dirty="0">
                <a:latin typeface="StoneSerifStd-Medium"/>
              </a:rPr>
              <a:t>.</a:t>
            </a:r>
          </a:p>
          <a:p>
            <a:r>
              <a:rPr lang="en-US" sz="1700" dirty="0">
                <a:latin typeface="ITCFranklinGothicStd-Med"/>
              </a:rPr>
              <a:t>4. </a:t>
            </a:r>
            <a:r>
              <a:rPr lang="en-US" sz="1700" dirty="0">
                <a:latin typeface="StoneSerifStd-Medium"/>
              </a:rPr>
              <a:t>Add the remaining attributes as shown in </a:t>
            </a:r>
            <a:r>
              <a:rPr lang="en-US" sz="1700" b="1" dirty="0" smtClean="0">
                <a:latin typeface="StoneSerifStd-Medium"/>
              </a:rPr>
              <a:t>Figure 11.7 </a:t>
            </a:r>
            <a:r>
              <a:rPr lang="en-US" sz="1700" dirty="0">
                <a:latin typeface="StoneSerifStd-Medium"/>
              </a:rPr>
              <a:t>. Each of the attributes are of </a:t>
            </a:r>
            <a:r>
              <a:rPr lang="en-US" sz="1700" dirty="0" smtClean="0">
                <a:latin typeface="StoneSerifStd-Medium"/>
              </a:rPr>
              <a:t>  </a:t>
            </a:r>
          </a:p>
          <a:p>
            <a:r>
              <a:rPr lang="en-US" sz="1700" dirty="0">
                <a:latin typeface="StoneSerifStd-Medium"/>
              </a:rPr>
              <a:t> </a:t>
            </a:r>
            <a:r>
              <a:rPr lang="en-US" sz="1700" dirty="0" smtClean="0">
                <a:latin typeface="StoneSerifStd-Medium"/>
              </a:rPr>
              <a:t>    type </a:t>
            </a:r>
            <a:r>
              <a:rPr lang="en-US" sz="1700" b="1" dirty="0" smtClean="0">
                <a:latin typeface="StoneSerifStd-Semibold"/>
              </a:rPr>
              <a:t>String </a:t>
            </a:r>
            <a:r>
              <a:rPr lang="en-US" sz="1700" dirty="0">
                <a:latin typeface="StoneSerifStd-Medium"/>
              </a:rPr>
              <a:t>except birthday, which is </a:t>
            </a:r>
            <a:r>
              <a:rPr lang="en-US" sz="1700" b="1" dirty="0">
                <a:latin typeface="StoneSerifStd-Semibold"/>
              </a:rPr>
              <a:t>Date </a:t>
            </a:r>
            <a:r>
              <a:rPr lang="en-US" sz="1700" dirty="0">
                <a:latin typeface="StoneSerifStd-Medium"/>
              </a:rPr>
              <a:t>.</a:t>
            </a:r>
            <a:endParaRPr lang="en-US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62" y="3048348"/>
            <a:ext cx="6222132" cy="35380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2288" y="6592996"/>
            <a:ext cx="4572000" cy="2923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/>
            <a:r>
              <a:rPr lang="en-US" altLang="en-US" sz="1300">
                <a:latin typeface="Arial" panose="020B0604020202020204" pitchFamily="34" charset="0"/>
              </a:rPr>
              <a:t>Figure 11.6   Using the Core Data Model editor</a:t>
            </a: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268256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Core Data</a:t>
            </a:r>
            <a:br>
              <a:rPr lang="en-US" dirty="0"/>
            </a:br>
            <a:r>
              <a:rPr lang="en-US" sz="2000" dirty="0">
                <a:solidFill>
                  <a:srgbClr val="FF0000"/>
                </a:solidFill>
              </a:rPr>
              <a:t>Designing Data Structure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68760"/>
            <a:ext cx="6480720" cy="4428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5661248"/>
            <a:ext cx="4572000" cy="2923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/>
            <a:r>
              <a:rPr lang="en-US" altLang="en-US" sz="1300" dirty="0">
                <a:latin typeface="Arial" panose="020B0604020202020204" pitchFamily="34" charset="0"/>
              </a:rPr>
              <a:t> Figure 11.7   Attributes of the Contact entity. </a:t>
            </a:r>
            <a:endParaRPr lang="en-US" altLang="en-US" sz="13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1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43800" cy="563563"/>
          </a:xfrm>
        </p:spPr>
        <p:txBody>
          <a:bodyPr/>
          <a:lstStyle/>
          <a:p>
            <a:r>
              <a:rPr lang="en-US" dirty="0"/>
              <a:t>Setting Up Core Data</a:t>
            </a:r>
            <a:br>
              <a:rPr lang="en-US" dirty="0"/>
            </a:br>
            <a:r>
              <a:rPr lang="en-US" sz="2000" dirty="0">
                <a:solidFill>
                  <a:srgbClr val="FF0000"/>
                </a:solidFill>
              </a:rPr>
              <a:t>Designing Data Structure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67544" y="1268760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toneSerifStd-Medium"/>
              </a:rPr>
              <a:t>After setting up the data design, you will need to create an Objective-C class that represents </a:t>
            </a:r>
            <a:r>
              <a:rPr lang="en-US" sz="2000" dirty="0" smtClean="0">
                <a:latin typeface="StoneSerifStd-Medium"/>
              </a:rPr>
              <a:t>the data </a:t>
            </a:r>
            <a:r>
              <a:rPr lang="en-US" sz="2000" dirty="0">
                <a:latin typeface="StoneSerifStd-Medium"/>
              </a:rPr>
              <a:t>design.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StoneSerifStd-Medium"/>
              </a:rPr>
              <a:t>Select </a:t>
            </a:r>
            <a:r>
              <a:rPr lang="en-US" sz="2000" dirty="0">
                <a:latin typeface="StoneSerifStd-Medium"/>
              </a:rPr>
              <a:t>the Contact entity and select Editor &gt; Create </a:t>
            </a:r>
            <a:r>
              <a:rPr lang="en-US" sz="2000" dirty="0" err="1">
                <a:latin typeface="StoneSerifStd-Medium"/>
              </a:rPr>
              <a:t>NSManagedObject</a:t>
            </a:r>
            <a:r>
              <a:rPr lang="en-US" sz="2000" dirty="0">
                <a:latin typeface="StoneSerifStd-Medium"/>
              </a:rPr>
              <a:t> </a:t>
            </a:r>
            <a:r>
              <a:rPr lang="en-US" sz="2000" dirty="0" smtClean="0">
                <a:latin typeface="StoneSerifStd-Medium"/>
              </a:rPr>
              <a:t> Subclass</a:t>
            </a:r>
            <a:r>
              <a:rPr lang="en-US" sz="2000" dirty="0">
                <a:latin typeface="StoneSerifStd-Medium"/>
              </a:rPr>
              <a:t>.</a:t>
            </a:r>
          </a:p>
          <a:p>
            <a:r>
              <a:rPr lang="en-US" sz="2000" dirty="0">
                <a:latin typeface="ITCFranklinGothicStd-Med"/>
              </a:rPr>
              <a:t>2. </a:t>
            </a:r>
            <a:r>
              <a:rPr lang="en-US" sz="2000" dirty="0">
                <a:latin typeface="StoneSerifStd-Medium"/>
              </a:rPr>
              <a:t>Choose the data model and click Next.</a:t>
            </a:r>
          </a:p>
          <a:p>
            <a:r>
              <a:rPr lang="en-US" sz="2000" dirty="0">
                <a:latin typeface="ITCFranklinGothicStd-Med"/>
              </a:rPr>
              <a:t>3. </a:t>
            </a:r>
            <a:r>
              <a:rPr lang="en-US" sz="2000" dirty="0">
                <a:latin typeface="StoneSerifStd-Medium"/>
              </a:rPr>
              <a:t>Select the Contact entity and click Next.</a:t>
            </a:r>
          </a:p>
          <a:p>
            <a:r>
              <a:rPr lang="en-US" sz="2000" dirty="0">
                <a:latin typeface="ITCFranklinGothicStd-Med"/>
              </a:rPr>
              <a:t>4. </a:t>
            </a:r>
            <a:r>
              <a:rPr lang="en-US" sz="2000" dirty="0">
                <a:latin typeface="StoneSerifStd-Medium"/>
              </a:rPr>
              <a:t>Make sure you </a:t>
            </a:r>
            <a:r>
              <a:rPr lang="en-US" sz="2000" dirty="0" smtClean="0">
                <a:latin typeface="StoneSerifStd-Medium"/>
              </a:rPr>
              <a:t>have </a:t>
            </a:r>
            <a:r>
              <a:rPr lang="en-US" sz="2000" dirty="0">
                <a:latin typeface="StoneSerifStd-Medium"/>
              </a:rPr>
              <a:t>the </a:t>
            </a:r>
            <a:r>
              <a:rPr lang="en-US" sz="2000" dirty="0" err="1">
                <a:latin typeface="StoneSerifStd-Medium"/>
              </a:rPr>
              <a:t>MyContactList</a:t>
            </a:r>
            <a:r>
              <a:rPr lang="en-US" sz="2000" dirty="0">
                <a:latin typeface="StoneSerifStd-Medium"/>
              </a:rPr>
              <a:t> </a:t>
            </a:r>
            <a:r>
              <a:rPr lang="en-US" sz="2000" dirty="0" err="1">
                <a:latin typeface="StoneSerifStd-Medium"/>
              </a:rPr>
              <a:t>CoreData</a:t>
            </a:r>
            <a:r>
              <a:rPr lang="en-US" sz="2000" dirty="0">
                <a:latin typeface="StoneSerifStd-Medium"/>
              </a:rPr>
              <a:t> target selected and click Create.</a:t>
            </a:r>
          </a:p>
          <a:p>
            <a:endParaRPr lang="en-US" sz="2000" dirty="0" smtClean="0">
              <a:latin typeface="StoneSerifStd-Medium"/>
            </a:endParaRPr>
          </a:p>
          <a:p>
            <a:r>
              <a:rPr lang="en-US" sz="2000" dirty="0" smtClean="0">
                <a:latin typeface="StoneSerifStd-Medium"/>
              </a:rPr>
              <a:t>This </a:t>
            </a:r>
            <a:r>
              <a:rPr lang="en-US" sz="2000" dirty="0">
                <a:latin typeface="StoneSerifStd-Medium"/>
              </a:rPr>
              <a:t>adds two files to your project, </a:t>
            </a:r>
            <a:r>
              <a:rPr lang="en-US" sz="2000" dirty="0" err="1">
                <a:latin typeface="StoneSerifStd-Medium"/>
              </a:rPr>
              <a:t>Contact.h</a:t>
            </a:r>
            <a:r>
              <a:rPr lang="en-US" sz="2000" dirty="0">
                <a:latin typeface="StoneSerifStd-Medium"/>
              </a:rPr>
              <a:t> and </a:t>
            </a:r>
            <a:r>
              <a:rPr lang="en-US" sz="2000" dirty="0" err="1">
                <a:latin typeface="StoneSerifStd-Medium"/>
              </a:rPr>
              <a:t>Contact.m</a:t>
            </a:r>
            <a:r>
              <a:rPr lang="en-US" sz="2000" dirty="0">
                <a:latin typeface="StoneSerifStd-Medium"/>
              </a:rPr>
              <a:t>. The content of the two files </a:t>
            </a:r>
            <a:r>
              <a:rPr lang="en-US" sz="2000" dirty="0" smtClean="0">
                <a:latin typeface="StoneSerifStd-Medium"/>
              </a:rPr>
              <a:t>is very </a:t>
            </a:r>
            <a:r>
              <a:rPr lang="en-US" sz="2000" dirty="0">
                <a:latin typeface="StoneSerifStd-Medium"/>
              </a:rPr>
              <a:t>simple, with a property for each of the attributes in the data model. The Contact class is </a:t>
            </a:r>
            <a:r>
              <a:rPr lang="en-US" sz="2000" dirty="0" smtClean="0">
                <a:latin typeface="StoneSerifStd-Medium"/>
              </a:rPr>
              <a:t>a subclass </a:t>
            </a:r>
            <a:r>
              <a:rPr lang="en-US" sz="2000" dirty="0">
                <a:latin typeface="StoneSerifStd-Medium"/>
              </a:rPr>
              <a:t>of </a:t>
            </a:r>
            <a:r>
              <a:rPr lang="en-US" sz="2000" dirty="0" err="1">
                <a:latin typeface="StoneSerifStd-Medium"/>
              </a:rPr>
              <a:t>NSManagedObject</a:t>
            </a:r>
            <a:r>
              <a:rPr lang="en-US" sz="2000" dirty="0">
                <a:latin typeface="StoneSerifStd-Medium"/>
              </a:rPr>
              <a:t>, which means it inherits the capability to be managed and </a:t>
            </a:r>
            <a:r>
              <a:rPr lang="en-US" sz="2000" dirty="0" smtClean="0">
                <a:latin typeface="StoneSerifStd-Medium"/>
              </a:rPr>
              <a:t>stored by </a:t>
            </a:r>
            <a:r>
              <a:rPr lang="en-US" sz="2000" dirty="0">
                <a:latin typeface="StoneSerifStd-Medium"/>
              </a:rPr>
              <a:t>the Managed Object Context.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22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Core Data</a:t>
            </a:r>
            <a:br>
              <a:rPr lang="en-US" dirty="0"/>
            </a:br>
            <a:r>
              <a:rPr lang="en-US" sz="2000" dirty="0">
                <a:solidFill>
                  <a:srgbClr val="FF0000"/>
                </a:solidFill>
              </a:rPr>
              <a:t>Passing Data Between Controllers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02578"/>
            <a:ext cx="9144000" cy="575542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StoneSerifStd-Medium"/>
              </a:rPr>
              <a:t>The Birthday label on the Contacts screen is changed on the Date screen. When the user taps</a:t>
            </a:r>
          </a:p>
          <a:p>
            <a:r>
              <a:rPr lang="en-US" sz="1600" dirty="0">
                <a:latin typeface="StoneSerifStd-Medium"/>
              </a:rPr>
              <a:t>the Change button next to the birthday, the Date screen is opened with a Date Picker, where</a:t>
            </a:r>
          </a:p>
          <a:p>
            <a:r>
              <a:rPr lang="en-US" sz="1600" dirty="0">
                <a:latin typeface="StoneSerifStd-Medium"/>
              </a:rPr>
              <a:t>the user can choose the desired date. Tapping the Save button brings the user back to the</a:t>
            </a:r>
          </a:p>
          <a:p>
            <a:r>
              <a:rPr lang="en-US" sz="1600" dirty="0">
                <a:latin typeface="StoneSerifStd-Medium"/>
              </a:rPr>
              <a:t>Contact screen and changes the Birthday label to what was chosen in the Date Picker</a:t>
            </a:r>
            <a:r>
              <a:rPr lang="en-US" sz="1600" dirty="0" smtClean="0">
                <a:latin typeface="StoneSerifStd-Medium"/>
              </a:rPr>
              <a:t>.</a:t>
            </a:r>
          </a:p>
          <a:p>
            <a:endParaRPr lang="en-US" sz="1600" dirty="0">
              <a:latin typeface="StoneSerifStd-Medium"/>
            </a:endParaRPr>
          </a:p>
          <a:p>
            <a:r>
              <a:rPr lang="en-US" sz="1600" dirty="0"/>
              <a:t>The standard way to pass data back from a View Controller is to use the </a:t>
            </a:r>
            <a:r>
              <a:rPr lang="en-US" sz="1600" b="1" i="1" u="sng" dirty="0"/>
              <a:t>delegate</a:t>
            </a:r>
            <a:r>
              <a:rPr lang="en-US" sz="1600" i="1" dirty="0"/>
              <a:t> </a:t>
            </a:r>
            <a:r>
              <a:rPr lang="en-US" sz="1600" b="1" i="1" u="sng" dirty="0"/>
              <a:t>pattern</a:t>
            </a:r>
            <a:r>
              <a:rPr lang="en-US" sz="1600" i="1" dirty="0"/>
              <a:t>. </a:t>
            </a:r>
            <a:r>
              <a:rPr lang="en-US" sz="1600" dirty="0"/>
              <a:t>With</a:t>
            </a:r>
          </a:p>
          <a:p>
            <a:r>
              <a:rPr lang="en-US" sz="1600" dirty="0"/>
              <a:t>this pattern, you will have a reference in the Date Controller back to whatever controller</a:t>
            </a:r>
          </a:p>
          <a:p>
            <a:r>
              <a:rPr lang="en-US" sz="1600" dirty="0"/>
              <a:t>called it </a:t>
            </a:r>
            <a:r>
              <a:rPr lang="en-US" sz="1600" dirty="0" smtClean="0"/>
              <a:t>(</a:t>
            </a:r>
            <a:r>
              <a:rPr lang="en-US" sz="1600" dirty="0"/>
              <a:t>allowing for the Date Controller to be used in many contexts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The delegate pattern </a:t>
            </a:r>
            <a:r>
              <a:rPr lang="en-US" sz="1600" dirty="0" smtClean="0"/>
              <a:t>is used </a:t>
            </a:r>
            <a:r>
              <a:rPr lang="en-US" sz="1600" dirty="0"/>
              <a:t>widely in </a:t>
            </a:r>
            <a:r>
              <a:rPr lang="en-US" sz="1600" dirty="0" smtClean="0"/>
              <a:t>iOS</a:t>
            </a:r>
            <a:r>
              <a:rPr lang="en-US" sz="1600" dirty="0"/>
              <a:t>.</a:t>
            </a:r>
            <a:r>
              <a:rPr lang="en-US" sz="1600" dirty="0" smtClean="0"/>
              <a:t> </a:t>
            </a:r>
          </a:p>
          <a:p>
            <a:endParaRPr lang="en-US" sz="1600" dirty="0"/>
          </a:p>
          <a:p>
            <a:r>
              <a:rPr lang="en-US" sz="1600" dirty="0"/>
              <a:t>This pattern of using a </a:t>
            </a:r>
            <a:r>
              <a:rPr lang="en-US" sz="1600" b="1" u="sng" dirty="0"/>
              <a:t>delegate</a:t>
            </a:r>
            <a:r>
              <a:rPr lang="en-US" sz="1600" dirty="0"/>
              <a:t> </a:t>
            </a:r>
            <a:r>
              <a:rPr lang="en-US" sz="1600" dirty="0" smtClean="0"/>
              <a:t> is similar to using </a:t>
            </a:r>
            <a:r>
              <a:rPr lang="en-US" sz="1600" b="1" u="sng" dirty="0" smtClean="0"/>
              <a:t>listeners</a:t>
            </a:r>
            <a:r>
              <a:rPr lang="en-US" sz="1600" dirty="0" smtClean="0"/>
              <a:t> in Android</a:t>
            </a:r>
          </a:p>
          <a:p>
            <a:endParaRPr lang="en-US" sz="1600" dirty="0"/>
          </a:p>
          <a:p>
            <a:r>
              <a:rPr lang="en-US" sz="1600" b="1" u="sng" dirty="0" smtClean="0"/>
              <a:t>There </a:t>
            </a:r>
            <a:r>
              <a:rPr lang="en-US" sz="1600" b="1" u="sng" dirty="0"/>
              <a:t>are several steps to set up this pattern</a:t>
            </a:r>
            <a:r>
              <a:rPr lang="en-US" sz="1600" b="1" u="sng" dirty="0" smtClean="0"/>
              <a:t>:</a:t>
            </a:r>
          </a:p>
          <a:p>
            <a:endParaRPr lang="en-US" sz="1600" dirty="0"/>
          </a:p>
          <a:p>
            <a:r>
              <a:rPr lang="en-US" sz="1600" dirty="0"/>
              <a:t>1. Define a delegate protocol in the .h file of the </a:t>
            </a:r>
            <a:r>
              <a:rPr lang="en-US" sz="1600" dirty="0" err="1"/>
              <a:t>subview</a:t>
            </a:r>
            <a:r>
              <a:rPr lang="en-US" sz="1600" dirty="0"/>
              <a:t> </a:t>
            </a:r>
            <a:r>
              <a:rPr lang="en-US" sz="1600" dirty="0" smtClean="0"/>
              <a:t>controller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LMADateController.h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2. Set up a property called delegate in the .h file of the </a:t>
            </a:r>
            <a:r>
              <a:rPr lang="en-US" sz="1600" dirty="0" err="1" smtClean="0"/>
              <a:t>subview</a:t>
            </a:r>
            <a:r>
              <a:rPr lang="en-US" sz="1600" dirty="0" smtClean="0"/>
              <a:t> Controller to hold a</a:t>
            </a:r>
          </a:p>
          <a:p>
            <a:r>
              <a:rPr lang="en-US" sz="1600" dirty="0" smtClean="0"/>
              <a:t>    reference </a:t>
            </a:r>
            <a:r>
              <a:rPr lang="en-US" sz="1600" dirty="0"/>
              <a:t>to the main view </a:t>
            </a:r>
            <a:r>
              <a:rPr lang="en-US" sz="1600" dirty="0" smtClean="0"/>
              <a:t>controller (</a:t>
            </a:r>
            <a:r>
              <a:rPr lang="en-US" sz="1600" dirty="0" err="1" smtClean="0"/>
              <a:t>LMAContactController.h</a:t>
            </a:r>
            <a:r>
              <a:rPr lang="en-US" sz="1600" dirty="0" smtClean="0"/>
              <a:t>.)</a:t>
            </a:r>
            <a:endParaRPr lang="en-US" sz="1600" dirty="0"/>
          </a:p>
          <a:p>
            <a:r>
              <a:rPr lang="en-US" sz="1600" dirty="0"/>
              <a:t>3. Specify in the @interface declaration of the main </a:t>
            </a:r>
            <a:r>
              <a:rPr lang="en-US" sz="1600" dirty="0" smtClean="0"/>
              <a:t>controller </a:t>
            </a:r>
            <a:r>
              <a:rPr lang="en-US" sz="1600" dirty="0"/>
              <a:t>(</a:t>
            </a:r>
            <a:r>
              <a:rPr lang="en-US" sz="1600" dirty="0" err="1" smtClean="0"/>
              <a:t>LMAContactController.m</a:t>
            </a:r>
            <a:r>
              <a:rPr lang="en-US" sz="1600" dirty="0" smtClean="0"/>
              <a:t>.)</a:t>
            </a:r>
            <a:endParaRPr lang="en-US" sz="1600" dirty="0"/>
          </a:p>
          <a:p>
            <a:r>
              <a:rPr lang="en-US" sz="1600" dirty="0" smtClean="0"/>
              <a:t>    </a:t>
            </a:r>
            <a:r>
              <a:rPr lang="en-US" sz="1600" dirty="0"/>
              <a:t>that it should </a:t>
            </a:r>
            <a:r>
              <a:rPr lang="en-US" sz="1600" dirty="0" smtClean="0"/>
              <a:t>implement the </a:t>
            </a:r>
            <a:r>
              <a:rPr lang="en-US" sz="1600" dirty="0"/>
              <a:t>delegate protocol.</a:t>
            </a:r>
          </a:p>
          <a:p>
            <a:r>
              <a:rPr lang="en-US" sz="1600" dirty="0"/>
              <a:t>4. Implement the methods specified in the protocol in the .m file of the main </a:t>
            </a:r>
            <a:r>
              <a:rPr lang="en-US" sz="1600" dirty="0" smtClean="0"/>
              <a:t>controller </a:t>
            </a:r>
          </a:p>
          <a:p>
            <a:r>
              <a:rPr lang="en-US" sz="1600" dirty="0" smtClean="0"/>
              <a:t>5</a:t>
            </a:r>
            <a:r>
              <a:rPr lang="en-US" sz="1600" dirty="0"/>
              <a:t>. Set up the main view as a delegate of the </a:t>
            </a:r>
            <a:r>
              <a:rPr lang="en-US" sz="1600" dirty="0" err="1"/>
              <a:t>subview</a:t>
            </a:r>
            <a:r>
              <a:rPr lang="en-US" sz="1600" dirty="0"/>
              <a:t>.</a:t>
            </a:r>
          </a:p>
          <a:p>
            <a:r>
              <a:rPr lang="en-US" sz="1600" dirty="0"/>
              <a:t>6. Call the delegate methods from the </a:t>
            </a:r>
            <a:r>
              <a:rPr lang="en-US" sz="1600" dirty="0" err="1" smtClean="0"/>
              <a:t>subview</a:t>
            </a:r>
            <a:r>
              <a:rPr lang="en-US" sz="1600" dirty="0"/>
              <a:t> </a:t>
            </a:r>
            <a:r>
              <a:rPr lang="en-US" sz="1600" dirty="0" smtClean="0"/>
              <a:t>in the main view </a:t>
            </a:r>
            <a:r>
              <a:rPr lang="en-US" sz="1600" dirty="0"/>
              <a:t>(</a:t>
            </a:r>
            <a:r>
              <a:rPr lang="en-US" sz="1600" dirty="0" err="1" smtClean="0"/>
              <a:t>LMAContactController.m</a:t>
            </a:r>
            <a:r>
              <a:rPr lang="en-US" sz="1600" dirty="0" smtClean="0"/>
              <a:t>.)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33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Core Data</a:t>
            </a:r>
            <a:br>
              <a:rPr lang="en-US" dirty="0"/>
            </a:br>
            <a:r>
              <a:rPr lang="en-US" sz="2000" dirty="0" smtClean="0">
                <a:solidFill>
                  <a:srgbClr val="FF0000"/>
                </a:solidFill>
              </a:rPr>
              <a:t>Saving Data to Core Data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95536" y="1484784"/>
            <a:ext cx="8062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StoneSerifStd-Medium"/>
              </a:rPr>
              <a:t>To save the contact info to core data, the </a:t>
            </a:r>
            <a:r>
              <a:rPr lang="en-US" dirty="0">
                <a:latin typeface="StoneSerifStd-Medium"/>
              </a:rPr>
              <a:t>user interface on the Contacts screen needs to be changed to add a Save </a:t>
            </a:r>
            <a:r>
              <a:rPr lang="en-US" dirty="0" smtClean="0">
                <a:latin typeface="StoneSerifStd-Medium"/>
              </a:rPr>
              <a:t>button in </a:t>
            </a:r>
            <a:r>
              <a:rPr lang="en-US" dirty="0">
                <a:latin typeface="StoneSerifStd-Medium"/>
              </a:rPr>
              <a:t>the navigation </a:t>
            </a:r>
            <a:r>
              <a:rPr lang="en-US" dirty="0" smtClean="0">
                <a:latin typeface="StoneSerifStd-Medium"/>
              </a:rPr>
              <a:t>bar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Open </a:t>
            </a:r>
            <a:r>
              <a:rPr lang="en-US" dirty="0" err="1" smtClean="0"/>
              <a:t>LMAContactsController.m</a:t>
            </a:r>
            <a:r>
              <a:rPr lang="en-US" dirty="0" smtClean="0"/>
              <a:t> </a:t>
            </a:r>
            <a:r>
              <a:rPr lang="en-US" dirty="0"/>
              <a:t>and update the </a:t>
            </a:r>
            <a:r>
              <a:rPr lang="en-US" dirty="0" err="1"/>
              <a:t>viewDidLoad</a:t>
            </a:r>
            <a:r>
              <a:rPr lang="en-US" dirty="0"/>
              <a:t> : method to match </a:t>
            </a:r>
            <a:r>
              <a:rPr lang="en-US" b="1" dirty="0"/>
              <a:t>Listing 11.7 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077" t="35235" r="26756" b="23422"/>
          <a:stretch/>
        </p:blipFill>
        <p:spPr>
          <a:xfrm>
            <a:off x="1114500" y="2670147"/>
            <a:ext cx="6624736" cy="35671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6737" y="6119336"/>
            <a:ext cx="748026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StoneSerifStd-Medium"/>
              </a:rPr>
              <a:t>you’ll need to implement the method specified in </a:t>
            </a:r>
            <a:r>
              <a:rPr lang="en-US" sz="1600" dirty="0" smtClean="0">
                <a:latin typeface="StoneSerifStd-Medium"/>
              </a:rPr>
              <a:t>the </a:t>
            </a:r>
            <a:r>
              <a:rPr lang="en-US" sz="1600" dirty="0" smtClean="0">
                <a:latin typeface="CourierStd"/>
              </a:rPr>
              <a:t>@selector </a:t>
            </a:r>
            <a:r>
              <a:rPr lang="en-US" sz="1600" dirty="0">
                <a:latin typeface="StoneSerifStd-Medium"/>
              </a:rPr>
              <a:t>. This method is the one that will do the saving of data from the form ( </a:t>
            </a:r>
            <a:r>
              <a:rPr lang="en-US" sz="1600" b="1" dirty="0">
                <a:latin typeface="StoneSerifStd-Medium"/>
              </a:rPr>
              <a:t>Listing 11.8 </a:t>
            </a:r>
            <a:r>
              <a:rPr lang="en-US" sz="1600" dirty="0">
                <a:latin typeface="StoneSerifStd-Medium"/>
              </a:rPr>
              <a:t>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62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Core Data</a:t>
            </a:r>
            <a:br>
              <a:rPr lang="en-US" dirty="0"/>
            </a:br>
            <a:r>
              <a:rPr lang="en-US" sz="2000" dirty="0">
                <a:solidFill>
                  <a:srgbClr val="FF0000"/>
                </a:solidFill>
              </a:rPr>
              <a:t>Saving Data to Core Data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-78189" y="1915090"/>
            <a:ext cx="5370269" cy="4942909"/>
            <a:chOff x="395535" y="1340768"/>
            <a:chExt cx="5616625" cy="46805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0076" t="64765" r="27862" b="13578"/>
            <a:stretch/>
          </p:blipFill>
          <p:spPr>
            <a:xfrm>
              <a:off x="467544" y="1340768"/>
              <a:ext cx="5472608" cy="15841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9523" t="29329" r="27309" b="26375"/>
            <a:stretch/>
          </p:blipFill>
          <p:spPr>
            <a:xfrm>
              <a:off x="395535" y="2780928"/>
              <a:ext cx="5616625" cy="324036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95536" y="1268760"/>
            <a:ext cx="8280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toneSerifStd-Medium"/>
              </a:rPr>
              <a:t>The </a:t>
            </a:r>
            <a:r>
              <a:rPr lang="en-US" dirty="0" err="1">
                <a:latin typeface="CourierStd"/>
              </a:rPr>
              <a:t>saveContact</a:t>
            </a:r>
            <a:r>
              <a:rPr lang="en-US" dirty="0">
                <a:latin typeface="CourierStd"/>
              </a:rPr>
              <a:t>: </a:t>
            </a:r>
            <a:r>
              <a:rPr lang="en-US" dirty="0">
                <a:latin typeface="StoneSerifStd-Medium"/>
              </a:rPr>
              <a:t>method creates the contact object, takes the values from the user </a:t>
            </a:r>
            <a:r>
              <a:rPr lang="en-US" dirty="0" smtClean="0">
                <a:latin typeface="StoneSerifStd-Medium"/>
              </a:rPr>
              <a:t>interface to </a:t>
            </a:r>
            <a:r>
              <a:rPr lang="en-US" dirty="0">
                <a:latin typeface="StoneSerifStd-Medium"/>
              </a:rPr>
              <a:t>populate the object, and finally saves the object.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1" y="1863690"/>
            <a:ext cx="3851920" cy="509370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300" dirty="0">
                <a:latin typeface="ITCFranklinGothicStd-Med"/>
              </a:rPr>
              <a:t>1. </a:t>
            </a:r>
            <a:r>
              <a:rPr lang="en-US" sz="1300" dirty="0">
                <a:latin typeface="StoneSerifStd-Medium"/>
              </a:rPr>
              <a:t>Get a reference to the application delegate, because that is where the Core Data </a:t>
            </a:r>
            <a:r>
              <a:rPr lang="en-US" sz="1300" dirty="0" smtClean="0">
                <a:latin typeface="StoneSerifStd-Medium"/>
              </a:rPr>
              <a:t>methods are </a:t>
            </a:r>
            <a:r>
              <a:rPr lang="en-US" sz="1300" dirty="0">
                <a:latin typeface="StoneSerifStd-Medium"/>
              </a:rPr>
              <a:t>available.</a:t>
            </a:r>
          </a:p>
          <a:p>
            <a:r>
              <a:rPr lang="en-US" sz="1300" dirty="0">
                <a:latin typeface="ITCFranklinGothicStd-Med"/>
              </a:rPr>
              <a:t>2. </a:t>
            </a:r>
            <a:r>
              <a:rPr lang="en-US" sz="1300" dirty="0">
                <a:latin typeface="StoneSerifStd-Medium"/>
              </a:rPr>
              <a:t>Get a reference to the managed object context.</a:t>
            </a:r>
          </a:p>
          <a:p>
            <a:r>
              <a:rPr lang="en-US" sz="1300" dirty="0">
                <a:latin typeface="ITCFranklinGothicStd-Med"/>
              </a:rPr>
              <a:t>3. </a:t>
            </a:r>
            <a:r>
              <a:rPr lang="en-US" sz="1300" dirty="0">
                <a:latin typeface="StoneSerifStd-Medium"/>
              </a:rPr>
              <a:t>Create the </a:t>
            </a:r>
            <a:r>
              <a:rPr lang="en-US" sz="1300" dirty="0">
                <a:latin typeface="CourierStd"/>
              </a:rPr>
              <a:t>contact </a:t>
            </a:r>
            <a:r>
              <a:rPr lang="en-US" sz="1300" dirty="0">
                <a:latin typeface="StoneSerifStd-Medium"/>
              </a:rPr>
              <a:t>object. You need to specify the name of the Core Data entity </a:t>
            </a:r>
            <a:r>
              <a:rPr lang="en-US" sz="1300" dirty="0" smtClean="0">
                <a:latin typeface="StoneSerifStd-Medium"/>
              </a:rPr>
              <a:t>and the </a:t>
            </a:r>
            <a:r>
              <a:rPr lang="en-US" sz="1300" dirty="0">
                <a:latin typeface="StoneSerifStd-Medium"/>
              </a:rPr>
              <a:t>managed object context. After the object is created, it has a reference to the </a:t>
            </a:r>
            <a:r>
              <a:rPr lang="en-US" sz="1300" dirty="0" smtClean="0">
                <a:latin typeface="StoneSerifStd-Medium"/>
              </a:rPr>
              <a:t>object context </a:t>
            </a:r>
            <a:r>
              <a:rPr lang="en-US" sz="1300" dirty="0">
                <a:latin typeface="StoneSerifStd-Medium"/>
              </a:rPr>
              <a:t>and knows which entity it is defined by. </a:t>
            </a:r>
            <a:endParaRPr lang="en-US" sz="1300" dirty="0" smtClean="0">
              <a:latin typeface="StoneSerifStd-Medium"/>
            </a:endParaRPr>
          </a:p>
          <a:p>
            <a:r>
              <a:rPr lang="en-US" sz="1300" dirty="0" smtClean="0">
                <a:latin typeface="ITCFranklinGothicStd-Med"/>
              </a:rPr>
              <a:t>4</a:t>
            </a:r>
            <a:r>
              <a:rPr lang="en-US" sz="1300" dirty="0">
                <a:latin typeface="ITCFranklinGothicStd-Med"/>
              </a:rPr>
              <a:t>. </a:t>
            </a:r>
            <a:r>
              <a:rPr lang="en-US" sz="1300" dirty="0">
                <a:latin typeface="StoneSerifStd-Medium"/>
              </a:rPr>
              <a:t>The error variable will contain any errors that occur during the saving of the object.</a:t>
            </a:r>
          </a:p>
          <a:p>
            <a:r>
              <a:rPr lang="en-US" sz="1300" dirty="0">
                <a:latin typeface="ITCFranklinGothicStd-Med"/>
              </a:rPr>
              <a:t>5. </a:t>
            </a:r>
            <a:r>
              <a:rPr lang="en-US" sz="1300" dirty="0">
                <a:latin typeface="StoneSerifStd-Medium"/>
              </a:rPr>
              <a:t>This set of statements populates the object with the values from the user </a:t>
            </a:r>
            <a:r>
              <a:rPr lang="en-US" sz="1300" dirty="0" smtClean="0">
                <a:latin typeface="StoneSerifStd-Medium"/>
              </a:rPr>
              <a:t>interface by </a:t>
            </a:r>
            <a:r>
              <a:rPr lang="en-US" sz="1300" dirty="0">
                <a:latin typeface="StoneSerifStd-Medium"/>
              </a:rPr>
              <a:t>calling the </a:t>
            </a:r>
            <a:r>
              <a:rPr lang="en-US" sz="1300" dirty="0" err="1">
                <a:latin typeface="CourierStd"/>
              </a:rPr>
              <a:t>setValue:forKey</a:t>
            </a:r>
            <a:r>
              <a:rPr lang="en-US" sz="1300" dirty="0">
                <a:latin typeface="CourierStd"/>
              </a:rPr>
              <a:t>: </a:t>
            </a:r>
            <a:r>
              <a:rPr lang="en-US" sz="1300" dirty="0">
                <a:latin typeface="StoneSerifStd-Medium"/>
              </a:rPr>
              <a:t>method on the contact object passing in the </a:t>
            </a:r>
            <a:r>
              <a:rPr lang="en-US" sz="1300" dirty="0" smtClean="0">
                <a:latin typeface="StoneSerifStd-Medium"/>
              </a:rPr>
              <a:t>text property </a:t>
            </a:r>
            <a:r>
              <a:rPr lang="en-US" sz="1300" dirty="0">
                <a:latin typeface="StoneSerifStd-Medium"/>
              </a:rPr>
              <a:t>from each of the text fields and the name of the Core Data attribute</a:t>
            </a:r>
            <a:r>
              <a:rPr lang="en-US" sz="1300" dirty="0" smtClean="0">
                <a:latin typeface="StoneSerifStd-Medium"/>
              </a:rPr>
              <a:t>.</a:t>
            </a:r>
          </a:p>
          <a:p>
            <a:r>
              <a:rPr lang="en-US" sz="1300" dirty="0" smtClean="0">
                <a:latin typeface="ITCFranklinGothicStd-Med"/>
              </a:rPr>
              <a:t>6</a:t>
            </a:r>
            <a:r>
              <a:rPr lang="en-US" sz="1300" dirty="0">
                <a:latin typeface="ITCFranklinGothicStd-Med"/>
              </a:rPr>
              <a:t>. </a:t>
            </a:r>
            <a:r>
              <a:rPr lang="en-US" sz="1300" dirty="0">
                <a:latin typeface="StoneSerifStd-Medium"/>
              </a:rPr>
              <a:t>This statement forces the context to save any changes, and will record any errors. If you</a:t>
            </a:r>
          </a:p>
          <a:p>
            <a:r>
              <a:rPr lang="en-US" sz="1300" dirty="0">
                <a:latin typeface="StoneSerifStd-Medium"/>
              </a:rPr>
              <a:t>don’t call the save method, the data will be saved, but you will not know when, so </a:t>
            </a:r>
            <a:r>
              <a:rPr lang="en-US" sz="1300" dirty="0" smtClean="0">
                <a:latin typeface="StoneSerifStd-Medium"/>
              </a:rPr>
              <a:t>your app </a:t>
            </a:r>
            <a:r>
              <a:rPr lang="en-US" sz="1300" dirty="0">
                <a:latin typeface="StoneSerifStd-Medium"/>
              </a:rPr>
              <a:t>may behave erratically.</a:t>
            </a:r>
          </a:p>
          <a:p>
            <a:r>
              <a:rPr lang="en-US" sz="1300" dirty="0">
                <a:latin typeface="ITCFranklinGothicStd-Med"/>
              </a:rPr>
              <a:t>7. </a:t>
            </a:r>
            <a:r>
              <a:rPr lang="en-US" sz="1300" dirty="0">
                <a:latin typeface="StoneSerifStd-Medium"/>
              </a:rPr>
              <a:t>Print out any errors to </a:t>
            </a:r>
            <a:r>
              <a:rPr lang="en-US" sz="1300" dirty="0" err="1">
                <a:latin typeface="CourierStd"/>
              </a:rPr>
              <a:t>NSLog</a:t>
            </a:r>
            <a:r>
              <a:rPr lang="en-US" sz="1300" dirty="0">
                <a:latin typeface="CourierStd"/>
              </a:rPr>
              <a:t> </a:t>
            </a:r>
            <a:r>
              <a:rPr lang="en-US" sz="1300" dirty="0">
                <a:latin typeface="StoneSerifStd-Medium"/>
              </a:rPr>
              <a:t>. These messages will not show up to the user but will</a:t>
            </a:r>
          </a:p>
          <a:p>
            <a:r>
              <a:rPr lang="en-US" sz="1300" dirty="0">
                <a:latin typeface="StoneSerifStd-Medium"/>
              </a:rPr>
              <a:t>appear in </a:t>
            </a:r>
            <a:r>
              <a:rPr lang="en-US" sz="1300" dirty="0" err="1">
                <a:latin typeface="StoneSerifStd-Medium"/>
              </a:rPr>
              <a:t>Xcode</a:t>
            </a:r>
            <a:r>
              <a:rPr lang="en-US" sz="1300" dirty="0">
                <a:latin typeface="StoneSerifStd-Medium"/>
              </a:rPr>
              <a:t> in the bottom-right part of the debug section.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5870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the Settings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1305342"/>
            <a:ext cx="345638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toneSerifStd-Medium"/>
              </a:rPr>
              <a:t>In the settings part of the app, the user is able to change the sort order of the </a:t>
            </a:r>
            <a:r>
              <a:rPr lang="en-US" dirty="0" smtClean="0">
                <a:latin typeface="StoneSerifStd-Medium"/>
              </a:rPr>
              <a:t>displayed contacts</a:t>
            </a:r>
            <a:r>
              <a:rPr lang="en-US" dirty="0">
                <a:latin typeface="StoneSerifStd-Medium"/>
              </a:rPr>
              <a:t>. The contacts can be sorted in either ascending or descending order by Name, City, </a:t>
            </a:r>
            <a:r>
              <a:rPr lang="en-US" dirty="0" smtClean="0">
                <a:latin typeface="StoneSerifStd-Medium"/>
              </a:rPr>
              <a:t>or Birthday. </a:t>
            </a:r>
            <a:r>
              <a:rPr lang="en-US" dirty="0">
                <a:latin typeface="StoneSerifStd-Medium"/>
              </a:rPr>
              <a:t>Two controls are being used: the </a:t>
            </a:r>
            <a:r>
              <a:rPr lang="en-US" b="1" u="sng" dirty="0">
                <a:latin typeface="StoneSerifStd-Medium"/>
              </a:rPr>
              <a:t>Picker View </a:t>
            </a:r>
            <a:r>
              <a:rPr lang="en-US" dirty="0">
                <a:latin typeface="StoneSerifStd-Medium"/>
              </a:rPr>
              <a:t>and the </a:t>
            </a:r>
            <a:r>
              <a:rPr lang="en-US" b="1" u="sng" dirty="0">
                <a:latin typeface="StoneSerifStd-Medium"/>
              </a:rPr>
              <a:t>Switch</a:t>
            </a:r>
            <a:r>
              <a:rPr lang="en-US" dirty="0">
                <a:latin typeface="StoneSerifStd-Medium"/>
              </a:rPr>
              <a:t>. </a:t>
            </a:r>
            <a:r>
              <a:rPr lang="en-US" dirty="0" smtClean="0">
                <a:latin typeface="StoneSerifStd-Medium"/>
              </a:rPr>
              <a:t>( </a:t>
            </a:r>
            <a:r>
              <a:rPr lang="en-US" dirty="0">
                <a:latin typeface="StoneSerifStd-Medium"/>
              </a:rPr>
              <a:t>Figure 11.11 ). </a:t>
            </a:r>
            <a:endParaRPr lang="en-US" dirty="0" smtClean="0">
              <a:latin typeface="StoneSerifStd-Medium"/>
            </a:endParaRPr>
          </a:p>
          <a:p>
            <a:endParaRPr lang="en-US" dirty="0">
              <a:latin typeface="StoneSerifStd-Medium"/>
            </a:endParaRPr>
          </a:p>
          <a:p>
            <a:r>
              <a:rPr lang="en-US" sz="1600" b="1" i="1" dirty="0" smtClean="0">
                <a:solidFill>
                  <a:srgbClr val="FF0000"/>
                </a:solidFill>
                <a:latin typeface="StoneSerifStd-Medium"/>
              </a:rPr>
              <a:t>Note:</a:t>
            </a:r>
            <a:r>
              <a:rPr lang="en-US" sz="1600" i="1" dirty="0" smtClean="0">
                <a:latin typeface="StoneSerifStd-Medium"/>
              </a:rPr>
              <a:t> Implementation of these controls can be viewed in the textbook but is not required </a:t>
            </a:r>
          </a:p>
          <a:p>
            <a:endParaRPr lang="en-US" dirty="0">
              <a:latin typeface="StoneSerifStd-Medium"/>
            </a:endParaRPr>
          </a:p>
          <a:p>
            <a:endParaRPr lang="en-US" dirty="0">
              <a:latin typeface="StoneSerifStd-Medium"/>
            </a:endParaRPr>
          </a:p>
        </p:txBody>
      </p:sp>
      <p:grpSp>
        <p:nvGrpSpPr>
          <p:cNvPr id="5" name="Group 3"/>
          <p:cNvGrpSpPr>
            <a:grpSpLocks noGrp="1" noUngrp="1" noChangeAspect="1"/>
          </p:cNvGrpSpPr>
          <p:nvPr/>
        </p:nvGrpSpPr>
        <p:grpSpPr bwMode="auto">
          <a:xfrm>
            <a:off x="4668883" y="1196752"/>
            <a:ext cx="3789317" cy="5842961"/>
            <a:chOff x="2668588" y="685800"/>
            <a:chExt cx="3805237" cy="5867400"/>
          </a:xfrm>
        </p:grpSpPr>
        <p:pic>
          <p:nvPicPr>
            <p:cNvPr id="6" name="Picture 1" descr="11fig11.jpg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588" y="685800"/>
              <a:ext cx="3805237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668588" y="6210964"/>
              <a:ext cx="3805237" cy="34223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8720"/>
            <a:ext cx="8305800" cy="472440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File Data Storage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User Defaults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Core Data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Setting Up Core Data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Storing Settings</a:t>
            </a:r>
          </a:p>
        </p:txBody>
      </p:sp>
    </p:spTree>
    <p:extLst>
      <p:ext uri="{BB962C8B-B14F-4D97-AF65-F5344CB8AC3E}">
        <p14:creationId xmlns:p14="http://schemas.microsoft.com/office/powerpoint/2010/main" val="26458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the Settings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133356"/>
            <a:ext cx="889248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StoneSerifStd-Medium"/>
              </a:rPr>
              <a:t>The user’s preference for sorting will be stored in </a:t>
            </a:r>
            <a:r>
              <a:rPr lang="en-US" dirty="0" smtClean="0">
                <a:latin typeface="StoneSerifStd-Medium"/>
              </a:rPr>
              <a:t>an </a:t>
            </a:r>
            <a:r>
              <a:rPr lang="en-US" b="1" u="sng" dirty="0" err="1" smtClean="0">
                <a:latin typeface="CourierStd"/>
              </a:rPr>
              <a:t>NSUserDefaults</a:t>
            </a:r>
            <a:r>
              <a:rPr lang="en-US" b="1" u="sng" dirty="0" smtClean="0">
                <a:latin typeface="CourierStd"/>
              </a:rPr>
              <a:t> </a:t>
            </a:r>
            <a:r>
              <a:rPr lang="en-US" b="1" u="sng" dirty="0"/>
              <a:t>object</a:t>
            </a:r>
            <a:r>
              <a:rPr lang="en-US" dirty="0"/>
              <a:t>.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 err="1"/>
              <a:t>NSUserDefaults</a:t>
            </a:r>
            <a:r>
              <a:rPr lang="en-US" dirty="0"/>
              <a:t> object is used to store data values for an app in a key-value list on </a:t>
            </a:r>
            <a:r>
              <a:rPr lang="en-US" dirty="0" smtClean="0"/>
              <a:t>the disk</a:t>
            </a:r>
            <a:r>
              <a:rPr lang="en-US" dirty="0"/>
              <a:t>.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Working </a:t>
            </a:r>
            <a:r>
              <a:rPr lang="en-US" dirty="0"/>
              <a:t>with </a:t>
            </a:r>
            <a:r>
              <a:rPr lang="en-US" dirty="0" err="1"/>
              <a:t>NSUserDefaults</a:t>
            </a:r>
            <a:r>
              <a:rPr lang="en-US" dirty="0"/>
              <a:t> is very simple. You start by getting a reference to </a:t>
            </a:r>
            <a:r>
              <a:rPr lang="en-US" dirty="0" smtClean="0"/>
              <a:t>the standard </a:t>
            </a:r>
            <a:r>
              <a:rPr lang="en-US" dirty="0" err="1"/>
              <a:t>NSUserDefaults</a:t>
            </a:r>
            <a:r>
              <a:rPr lang="en-US" dirty="0"/>
              <a:t> object with this line of code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en-US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NSUserDefaults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*settings = [</a:t>
            </a:r>
            <a:r>
              <a:rPr lang="en-US" dirty="0" err="1">
                <a:latin typeface="Batang" panose="02030600000101010101" pitchFamily="18" charset="-127"/>
                <a:ea typeface="Batang" panose="02030600000101010101" pitchFamily="18" charset="-127"/>
              </a:rPr>
              <a:t>NSUserDefaults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dirty="0" err="1">
                <a:latin typeface="Batang" panose="02030600000101010101" pitchFamily="18" charset="-127"/>
                <a:ea typeface="Batang" panose="02030600000101010101" pitchFamily="18" charset="-127"/>
              </a:rPr>
              <a:t>standardUserDefaults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];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To store a value in the settings object, you use code like this</a:t>
            </a:r>
            <a:r>
              <a:rPr lang="en-US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	   [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settings </a:t>
            </a:r>
            <a:r>
              <a:rPr lang="en-US" dirty="0" err="1">
                <a:latin typeface="Batang" panose="02030600000101010101" pitchFamily="18" charset="-127"/>
                <a:ea typeface="Batang" panose="02030600000101010101" pitchFamily="18" charset="-127"/>
              </a:rPr>
              <a:t>setObject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:@"City" </a:t>
            </a:r>
            <a:r>
              <a:rPr lang="en-US" dirty="0" err="1">
                <a:latin typeface="Batang" panose="02030600000101010101" pitchFamily="18" charset="-127"/>
                <a:ea typeface="Batang" panose="02030600000101010101" pitchFamily="18" charset="-127"/>
              </a:rPr>
              <a:t>forKey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:@"</a:t>
            </a:r>
            <a:r>
              <a:rPr lang="en-US" dirty="0" err="1">
                <a:latin typeface="Batang" panose="02030600000101010101" pitchFamily="18" charset="-127"/>
                <a:ea typeface="Batang" panose="02030600000101010101" pitchFamily="18" charset="-127"/>
              </a:rPr>
              <a:t>sortField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"];</a:t>
            </a:r>
          </a:p>
          <a:p>
            <a:endParaRPr lang="en-US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          </a:t>
            </a:r>
            <a:r>
              <a:rPr lang="en-US" dirty="0" smtClean="0"/>
              <a:t>This </a:t>
            </a:r>
            <a:r>
              <a:rPr lang="en-US" dirty="0"/>
              <a:t>saves the value “City” with the key “</a:t>
            </a:r>
            <a:r>
              <a:rPr lang="en-US" dirty="0" err="1"/>
              <a:t>sortField</a:t>
            </a:r>
            <a:r>
              <a:rPr lang="en-US" dirty="0"/>
              <a:t>”.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Every </a:t>
            </a:r>
            <a:r>
              <a:rPr lang="en-US" dirty="0"/>
              <a:t>value must have a unique key. </a:t>
            </a:r>
            <a:r>
              <a:rPr lang="en-US" dirty="0" smtClean="0"/>
              <a:t>In addition </a:t>
            </a:r>
            <a:r>
              <a:rPr lang="en-US" dirty="0"/>
              <a:t>to the </a:t>
            </a:r>
            <a:r>
              <a:rPr lang="en-US" dirty="0" err="1"/>
              <a:t>setObject:forKey</a:t>
            </a:r>
            <a:r>
              <a:rPr lang="en-US" dirty="0"/>
              <a:t> : method, there are also methods that can be used to </a:t>
            </a:r>
            <a:r>
              <a:rPr lang="en-US" dirty="0" smtClean="0"/>
              <a:t>store scalar </a:t>
            </a:r>
            <a:r>
              <a:rPr lang="en-US" dirty="0"/>
              <a:t>values such as BOOL and </a:t>
            </a:r>
            <a:r>
              <a:rPr lang="en-US" dirty="0" err="1"/>
              <a:t>int</a:t>
            </a:r>
            <a:r>
              <a:rPr lang="en-US" dirty="0"/>
              <a:t> . Here’s an example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3"/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[settings </a:t>
            </a:r>
            <a:r>
              <a:rPr lang="en-US" dirty="0" err="1">
                <a:latin typeface="Batang" panose="02030600000101010101" pitchFamily="18" charset="-127"/>
                <a:ea typeface="Batang" panose="02030600000101010101" pitchFamily="18" charset="-127"/>
              </a:rPr>
              <a:t>setBool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: YES </a:t>
            </a:r>
            <a:r>
              <a:rPr lang="en-US" dirty="0" err="1">
                <a:latin typeface="Batang" panose="02030600000101010101" pitchFamily="18" charset="-127"/>
                <a:ea typeface="Batang" panose="02030600000101010101" pitchFamily="18" charset="-127"/>
              </a:rPr>
              <a:t>forKey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:@"</a:t>
            </a:r>
            <a:r>
              <a:rPr lang="en-US" dirty="0" err="1">
                <a:latin typeface="Batang" panose="02030600000101010101" pitchFamily="18" charset="-127"/>
                <a:ea typeface="Batang" panose="02030600000101010101" pitchFamily="18" charset="-127"/>
              </a:rPr>
              <a:t>sortDirectionAscending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"];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the Settings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702" y="1124744"/>
            <a:ext cx="836475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Retrieving the data is equally simple. Using the reference called settings to </a:t>
            </a:r>
            <a:r>
              <a:rPr lang="en-US" dirty="0" smtClean="0"/>
              <a:t>the </a:t>
            </a:r>
            <a:r>
              <a:rPr lang="en-US" dirty="0" err="1" smtClean="0"/>
              <a:t>NSUserDefaults</a:t>
            </a:r>
            <a:r>
              <a:rPr lang="en-US" dirty="0" smtClean="0"/>
              <a:t> </a:t>
            </a:r>
            <a:r>
              <a:rPr lang="en-US" dirty="0"/>
              <a:t>object, you would retrieve an object using this call:</a:t>
            </a:r>
          </a:p>
          <a:p>
            <a:endParaRPr lang="en-US" dirty="0" smtClean="0"/>
          </a:p>
          <a:p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en-US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NSString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*</a:t>
            </a:r>
            <a:r>
              <a:rPr lang="en-US" dirty="0" err="1">
                <a:latin typeface="Batang" panose="02030600000101010101" pitchFamily="18" charset="-127"/>
                <a:ea typeface="Batang" panose="02030600000101010101" pitchFamily="18" charset="-127"/>
              </a:rPr>
              <a:t>sortField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 = [settings </a:t>
            </a:r>
            <a:r>
              <a:rPr lang="en-US" dirty="0" err="1">
                <a:latin typeface="Batang" panose="02030600000101010101" pitchFamily="18" charset="-127"/>
                <a:ea typeface="Batang" panose="02030600000101010101" pitchFamily="18" charset="-127"/>
              </a:rPr>
              <a:t>objectForKey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: @"</a:t>
            </a:r>
            <a:r>
              <a:rPr lang="en-US" dirty="0" err="1">
                <a:latin typeface="Batang" panose="02030600000101010101" pitchFamily="18" charset="-127"/>
                <a:ea typeface="Batang" panose="02030600000101010101" pitchFamily="18" charset="-127"/>
              </a:rPr>
              <a:t>sortField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" ];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data is periodically saved, but to force saving, you can call the synchronize method:</a:t>
            </a:r>
          </a:p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			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[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settings synchronize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];</a:t>
            </a:r>
          </a:p>
          <a:p>
            <a:endParaRPr lang="en-US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  This </a:t>
            </a:r>
            <a:r>
              <a:rPr lang="en-US" dirty="0"/>
              <a:t>will save any changes you’ve made to the </a:t>
            </a:r>
            <a:r>
              <a:rPr lang="en-US" dirty="0" err="1"/>
              <a:t>Plist</a:t>
            </a:r>
            <a:r>
              <a:rPr lang="en-US" dirty="0"/>
              <a:t> file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functionality provided by </a:t>
            </a:r>
            <a:r>
              <a:rPr lang="en-US" dirty="0" err="1"/>
              <a:t>NSUserDefaults</a:t>
            </a:r>
            <a:r>
              <a:rPr lang="en-US" dirty="0"/>
              <a:t> in iOS is provided by </a:t>
            </a:r>
            <a:r>
              <a:rPr lang="en-US" dirty="0" err="1"/>
              <a:t>SharedPreferences</a:t>
            </a:r>
            <a:r>
              <a:rPr lang="en-US" dirty="0"/>
              <a:t> </a:t>
            </a:r>
            <a:r>
              <a:rPr lang="en-US" dirty="0" smtClean="0"/>
              <a:t>in Android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both cases, these objects are used to store single bits of information. </a:t>
            </a:r>
            <a:r>
              <a:rPr lang="en-US" dirty="0" smtClean="0"/>
              <a:t>However, whereas </a:t>
            </a:r>
            <a:r>
              <a:rPr lang="en-US" dirty="0"/>
              <a:t>Android can store only </a:t>
            </a:r>
            <a:r>
              <a:rPr lang="en-US" b="1" dirty="0"/>
              <a:t>simple data types </a:t>
            </a:r>
            <a:r>
              <a:rPr lang="en-US" dirty="0"/>
              <a:t>in </a:t>
            </a:r>
            <a:r>
              <a:rPr lang="en-US" dirty="0" err="1"/>
              <a:t>SharedPreferences</a:t>
            </a:r>
            <a:r>
              <a:rPr lang="en-US" dirty="0"/>
              <a:t> , iOS has the </a:t>
            </a:r>
            <a:r>
              <a:rPr lang="en-US" dirty="0" smtClean="0"/>
              <a:t>capability to </a:t>
            </a:r>
            <a:r>
              <a:rPr lang="en-US" b="1" dirty="0"/>
              <a:t>store more complex objects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7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the Settings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732" y="1196752"/>
            <a:ext cx="8694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StoneSerifStd-Medium"/>
              </a:rPr>
              <a:t>For the settings to work consistently, they should </a:t>
            </a:r>
            <a:r>
              <a:rPr lang="en-US" sz="1600" dirty="0" smtClean="0">
                <a:latin typeface="StoneSerifStd-Medium"/>
              </a:rPr>
              <a:t>be set </a:t>
            </a:r>
            <a:r>
              <a:rPr lang="en-US" sz="1600" dirty="0">
                <a:latin typeface="StoneSerifStd-Medium"/>
              </a:rPr>
              <a:t>to some default values when the app first launches. The place to do that is in the </a:t>
            </a:r>
            <a:r>
              <a:rPr lang="en-US" sz="1600" dirty="0" smtClean="0">
                <a:latin typeface="StoneSerifStd-Medium"/>
              </a:rPr>
              <a:t>app delegate</a:t>
            </a:r>
            <a:r>
              <a:rPr lang="en-US" sz="1600" dirty="0">
                <a:latin typeface="StoneSerifStd-Medium"/>
              </a:rPr>
              <a:t>, so open </a:t>
            </a:r>
            <a:r>
              <a:rPr lang="en-US" sz="1600" dirty="0" err="1">
                <a:latin typeface="StoneSerifStd-Medium"/>
              </a:rPr>
              <a:t>LMAAppDelegate.m</a:t>
            </a:r>
            <a:r>
              <a:rPr lang="en-US" sz="1600" dirty="0">
                <a:latin typeface="StoneSerifStd-Medium"/>
              </a:rPr>
              <a:t> and add the code in </a:t>
            </a:r>
            <a:r>
              <a:rPr lang="en-US" sz="1600" b="1" dirty="0">
                <a:latin typeface="StoneSerifStd-Medium"/>
              </a:rPr>
              <a:t>Listing 11.11 </a:t>
            </a:r>
            <a:r>
              <a:rPr lang="en-US" sz="1600" dirty="0">
                <a:latin typeface="StoneSerifStd-Medium"/>
              </a:rPr>
              <a:t>to </a:t>
            </a:r>
            <a:r>
              <a:rPr lang="en-US" sz="1600" dirty="0" smtClean="0">
                <a:latin typeface="StoneSerifStd-Medium"/>
              </a:rPr>
              <a:t>the </a:t>
            </a:r>
            <a:r>
              <a:rPr lang="en-US" sz="1600" dirty="0" err="1" smtClean="0">
                <a:latin typeface="CourierStd"/>
              </a:rPr>
              <a:t>application:didFinishLaunchingWithOptions</a:t>
            </a:r>
            <a:r>
              <a:rPr lang="en-US" sz="1600" dirty="0" smtClean="0">
                <a:latin typeface="CourierStd"/>
              </a:rPr>
              <a:t> </a:t>
            </a:r>
            <a:r>
              <a:rPr lang="en-US" sz="1600" dirty="0">
                <a:latin typeface="StoneSerifStd-Medium"/>
              </a:rPr>
              <a:t>: method</a:t>
            </a:r>
            <a:r>
              <a:rPr lang="en-US" sz="1600" dirty="0" smtClean="0">
                <a:latin typeface="StoneSerifStd-Medium"/>
              </a:rPr>
              <a:t>. </a:t>
            </a:r>
            <a:r>
              <a:rPr lang="en-US" sz="1600" dirty="0"/>
              <a:t>By putting this code in </a:t>
            </a:r>
            <a:r>
              <a:rPr lang="en-US" sz="1600" dirty="0" err="1"/>
              <a:t>LMAAppDelegate.m</a:t>
            </a:r>
            <a:r>
              <a:rPr lang="en-US" sz="1600" dirty="0"/>
              <a:t>, it will be executed anytime the app launches.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077" t="33266" r="28969" b="24407"/>
          <a:stretch/>
        </p:blipFill>
        <p:spPr>
          <a:xfrm>
            <a:off x="0" y="2397080"/>
            <a:ext cx="5652120" cy="4460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52121" y="2992010"/>
            <a:ext cx="3491879" cy="38933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300" dirty="0">
                <a:latin typeface="ITCFranklinGothicStd-Med"/>
              </a:rPr>
              <a:t>1. </a:t>
            </a:r>
            <a:r>
              <a:rPr lang="en-US" sz="1300" dirty="0">
                <a:latin typeface="StoneSerifStd-Medium"/>
              </a:rPr>
              <a:t>Get a reference to the </a:t>
            </a:r>
            <a:r>
              <a:rPr lang="en-US" sz="1300" dirty="0" smtClean="0">
                <a:latin typeface="StoneSerifStd-Medium"/>
              </a:rPr>
              <a:t>standard </a:t>
            </a:r>
            <a:r>
              <a:rPr lang="en-US" sz="1300" dirty="0" err="1" smtClean="0">
                <a:latin typeface="CourierStd"/>
              </a:rPr>
              <a:t>NSUserDefaults</a:t>
            </a:r>
            <a:r>
              <a:rPr lang="en-US" sz="1300" dirty="0" smtClean="0">
                <a:latin typeface="CourierStd"/>
              </a:rPr>
              <a:t> </a:t>
            </a:r>
            <a:r>
              <a:rPr lang="en-US" sz="1300" dirty="0">
                <a:latin typeface="StoneSerifStd-Medium"/>
              </a:rPr>
              <a:t>object. In this case, it’s </a:t>
            </a:r>
            <a:r>
              <a:rPr lang="en-US" sz="1300" dirty="0" smtClean="0">
                <a:latin typeface="StoneSerifStd-Medium"/>
              </a:rPr>
              <a:t>named </a:t>
            </a:r>
            <a:r>
              <a:rPr lang="en-US" sz="1300" dirty="0" smtClean="0">
                <a:latin typeface="CourierStd"/>
              </a:rPr>
              <a:t>settings </a:t>
            </a:r>
            <a:r>
              <a:rPr lang="en-US" sz="1300" dirty="0">
                <a:latin typeface="StoneSerifStd-Medium"/>
              </a:rPr>
              <a:t>.</a:t>
            </a:r>
          </a:p>
          <a:p>
            <a:r>
              <a:rPr lang="en-US" sz="1300" dirty="0">
                <a:latin typeface="ITCFranklinGothicStd-Med"/>
              </a:rPr>
              <a:t>2. </a:t>
            </a:r>
            <a:r>
              <a:rPr lang="en-US" sz="1300" dirty="0">
                <a:latin typeface="StoneSerifStd-Medium"/>
              </a:rPr>
              <a:t>Check whether something is already </a:t>
            </a:r>
            <a:r>
              <a:rPr lang="en-US" sz="1300" dirty="0" smtClean="0">
                <a:latin typeface="StoneSerifStd-Medium"/>
              </a:rPr>
              <a:t>stored </a:t>
            </a:r>
            <a:r>
              <a:rPr lang="en-US" sz="1300" dirty="0">
                <a:latin typeface="StoneSerifStd-Medium"/>
              </a:rPr>
              <a:t>by the </a:t>
            </a:r>
            <a:r>
              <a:rPr lang="en-US" sz="1300" dirty="0" err="1">
                <a:latin typeface="CourierStd"/>
              </a:rPr>
              <a:t>sortField</a:t>
            </a:r>
            <a:r>
              <a:rPr lang="en-US" sz="1300" dirty="0">
                <a:latin typeface="CourierStd"/>
              </a:rPr>
              <a:t> </a:t>
            </a:r>
            <a:r>
              <a:rPr lang="en-US" sz="1300" dirty="0">
                <a:latin typeface="StoneSerifStd-Medium"/>
              </a:rPr>
              <a:t>key.</a:t>
            </a:r>
          </a:p>
          <a:p>
            <a:r>
              <a:rPr lang="en-US" sz="1300" dirty="0">
                <a:latin typeface="ITCFranklinGothicStd-Med"/>
              </a:rPr>
              <a:t>3. </a:t>
            </a:r>
            <a:r>
              <a:rPr lang="en-US" sz="1300" dirty="0">
                <a:latin typeface="StoneSerifStd-Medium"/>
              </a:rPr>
              <a:t>If not, store </a:t>
            </a:r>
            <a:r>
              <a:rPr lang="en-US" sz="1300" dirty="0">
                <a:latin typeface="CourierStd"/>
              </a:rPr>
              <a:t>City </a:t>
            </a:r>
            <a:r>
              <a:rPr lang="en-US" sz="1300" dirty="0">
                <a:latin typeface="StoneSerifStd-Medium"/>
              </a:rPr>
              <a:t>as the value in </a:t>
            </a:r>
            <a:r>
              <a:rPr lang="en-US" sz="1300" dirty="0" err="1">
                <a:latin typeface="CourierStd"/>
              </a:rPr>
              <a:t>sortField</a:t>
            </a:r>
            <a:r>
              <a:rPr lang="en-US" sz="1300" dirty="0">
                <a:latin typeface="CourierStd"/>
              </a:rPr>
              <a:t> </a:t>
            </a:r>
            <a:r>
              <a:rPr lang="en-US" sz="1300" dirty="0">
                <a:latin typeface="StoneSerifStd-Medium"/>
              </a:rPr>
              <a:t>. </a:t>
            </a:r>
            <a:r>
              <a:rPr lang="en-US" sz="1300" dirty="0" smtClean="0">
                <a:latin typeface="StoneSerifStd-Medium"/>
              </a:rPr>
              <a:t>This </a:t>
            </a:r>
            <a:r>
              <a:rPr lang="en-US" sz="1300" dirty="0">
                <a:latin typeface="StoneSerifStd-Medium"/>
              </a:rPr>
              <a:t>is to ensure there is a value in the</a:t>
            </a:r>
          </a:p>
          <a:p>
            <a:r>
              <a:rPr lang="en-US" sz="1300" dirty="0" smtClean="0">
                <a:latin typeface="StoneSerifStd-Medium"/>
              </a:rPr>
              <a:t>field</a:t>
            </a:r>
            <a:r>
              <a:rPr lang="en-US" sz="1300" dirty="0">
                <a:latin typeface="StoneSerifStd-Medium"/>
              </a:rPr>
              <a:t>, but also to avoid overwriting any existing value.</a:t>
            </a:r>
          </a:p>
          <a:p>
            <a:r>
              <a:rPr lang="en-US" sz="1300" dirty="0">
                <a:latin typeface="ITCFranklinGothicStd-Med"/>
              </a:rPr>
              <a:t>4. </a:t>
            </a:r>
            <a:r>
              <a:rPr lang="en-US" sz="1300" dirty="0">
                <a:latin typeface="StoneSerifStd-Medium"/>
              </a:rPr>
              <a:t>Repeat the same check for the sort direction. If no value is stored, it defaults to YES.</a:t>
            </a:r>
          </a:p>
          <a:p>
            <a:r>
              <a:rPr lang="en-US" sz="1300" dirty="0">
                <a:latin typeface="ITCFranklinGothicStd-Med"/>
              </a:rPr>
              <a:t>5. </a:t>
            </a:r>
            <a:r>
              <a:rPr lang="en-US" sz="1300" dirty="0">
                <a:latin typeface="StoneSerifStd-Medium"/>
              </a:rPr>
              <a:t>Save any changes back to the settings file.</a:t>
            </a:r>
          </a:p>
          <a:p>
            <a:r>
              <a:rPr lang="en-US" sz="1300" dirty="0">
                <a:latin typeface="ITCFranklinGothicStd-Med"/>
              </a:rPr>
              <a:t>6. </a:t>
            </a:r>
            <a:r>
              <a:rPr lang="en-US" sz="1300" dirty="0">
                <a:latin typeface="StoneSerifStd-Medium"/>
              </a:rPr>
              <a:t>Write the values of the two settings fields to </a:t>
            </a:r>
            <a:r>
              <a:rPr lang="en-US" sz="1300" dirty="0" err="1">
                <a:latin typeface="CourierStd"/>
              </a:rPr>
              <a:t>NSLog</a:t>
            </a:r>
            <a:r>
              <a:rPr lang="en-US" sz="1300" dirty="0">
                <a:latin typeface="CourierStd"/>
              </a:rPr>
              <a:t> </a:t>
            </a:r>
            <a:r>
              <a:rPr lang="en-US" sz="1300" dirty="0">
                <a:latin typeface="StoneSerifStd-Medium"/>
              </a:rPr>
              <a:t>. This shows how to retrieve a </a:t>
            </a:r>
            <a:r>
              <a:rPr lang="en-US" sz="1300" dirty="0" smtClean="0">
                <a:latin typeface="StoneSerifStd-Medium"/>
              </a:rPr>
              <a:t>Boolean value </a:t>
            </a:r>
            <a:r>
              <a:rPr lang="en-US" sz="1300" dirty="0">
                <a:latin typeface="StoneSerifStd-Medium"/>
              </a:rPr>
              <a:t>using the </a:t>
            </a:r>
            <a:r>
              <a:rPr lang="en-US" sz="1300" dirty="0" err="1">
                <a:latin typeface="CourierStd"/>
              </a:rPr>
              <a:t>boolForKey</a:t>
            </a:r>
            <a:r>
              <a:rPr lang="en-US" sz="1300" dirty="0">
                <a:latin typeface="CourierStd"/>
              </a:rPr>
              <a:t> </a:t>
            </a:r>
            <a:r>
              <a:rPr lang="en-US" sz="1300" dirty="0">
                <a:latin typeface="StoneSerifStd-Medium"/>
              </a:rPr>
              <a:t>: method and retrieving a string by using </a:t>
            </a:r>
            <a:r>
              <a:rPr lang="en-US" sz="1300" dirty="0" err="1">
                <a:latin typeface="CourierStd"/>
              </a:rPr>
              <a:t>objectForKey</a:t>
            </a:r>
            <a:r>
              <a:rPr lang="en-US" sz="1300" dirty="0">
                <a:latin typeface="CourierStd"/>
              </a:rPr>
              <a:t> </a:t>
            </a:r>
            <a:r>
              <a:rPr lang="en-US" sz="1300" dirty="0">
                <a:latin typeface="StoneSerifStd-Medium"/>
              </a:rPr>
              <a:t>: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2739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the Settings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" y="1196752"/>
            <a:ext cx="8922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toneSerifStd-Medium"/>
              </a:rPr>
              <a:t>Next, we need to make sure the UI controls on the Settings screen get updated when the </a:t>
            </a:r>
            <a:r>
              <a:rPr lang="en-US" dirty="0" smtClean="0">
                <a:latin typeface="StoneSerifStd-Medium"/>
              </a:rPr>
              <a:t>view is </a:t>
            </a:r>
            <a:r>
              <a:rPr lang="en-US" dirty="0">
                <a:latin typeface="StoneSerifStd-Medium"/>
              </a:rPr>
              <a:t>loaded. Implement </a:t>
            </a:r>
            <a:r>
              <a:rPr lang="en-US" dirty="0" err="1">
                <a:latin typeface="CourierStd"/>
              </a:rPr>
              <a:t>viewWillAppear</a:t>
            </a:r>
            <a:r>
              <a:rPr lang="en-US" dirty="0">
                <a:latin typeface="CourierStd"/>
              </a:rPr>
              <a:t> </a:t>
            </a:r>
            <a:r>
              <a:rPr lang="en-US" dirty="0">
                <a:latin typeface="StoneSerifStd-Medium"/>
              </a:rPr>
              <a:t>: in </a:t>
            </a:r>
            <a:r>
              <a:rPr lang="en-US" dirty="0" err="1">
                <a:latin typeface="StoneSerifStd-Medium"/>
              </a:rPr>
              <a:t>LMASettingsController.m</a:t>
            </a:r>
            <a:r>
              <a:rPr lang="en-US" dirty="0">
                <a:latin typeface="StoneSerifStd-Medium"/>
              </a:rPr>
              <a:t>, as shown in </a:t>
            </a:r>
            <a:r>
              <a:rPr lang="en-US" b="1" dirty="0">
                <a:latin typeface="StoneSerifStd-Medium"/>
              </a:rPr>
              <a:t>Listing </a:t>
            </a:r>
            <a:r>
              <a:rPr lang="en-US" b="1" dirty="0" smtClean="0">
                <a:latin typeface="StoneSerifStd-Medium"/>
              </a:rPr>
              <a:t>11.12. </a:t>
            </a:r>
            <a:r>
              <a:rPr lang="en-US" dirty="0"/>
              <a:t>This code reads the values from the standard </a:t>
            </a:r>
            <a:r>
              <a:rPr lang="en-US" dirty="0" err="1"/>
              <a:t>NSUserDefaults</a:t>
            </a:r>
            <a:r>
              <a:rPr lang="en-US" dirty="0"/>
              <a:t> object and updates the UI </a:t>
            </a:r>
            <a:r>
              <a:rPr lang="en-US" dirty="0" smtClean="0"/>
              <a:t>with those </a:t>
            </a:r>
            <a:r>
              <a:rPr lang="en-US" dirty="0"/>
              <a:t>values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694" t="30515" r="29351" b="32079"/>
          <a:stretch/>
        </p:blipFill>
        <p:spPr>
          <a:xfrm>
            <a:off x="0" y="2397081"/>
            <a:ext cx="4971678" cy="44609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63229" y="2791956"/>
            <a:ext cx="4176463" cy="40934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300" dirty="0" smtClean="0">
                <a:latin typeface="StoneSerifStd-Medium"/>
              </a:rPr>
              <a:t>1. </a:t>
            </a:r>
            <a:r>
              <a:rPr lang="en-US" sz="1300" dirty="0">
                <a:latin typeface="StoneSerifStd-Medium"/>
              </a:rPr>
              <a:t>S</a:t>
            </a:r>
            <a:r>
              <a:rPr lang="en-US" sz="1300" dirty="0" smtClean="0">
                <a:latin typeface="StoneSerifStd-Medium"/>
              </a:rPr>
              <a:t>tart </a:t>
            </a:r>
            <a:r>
              <a:rPr lang="en-US" sz="1300" dirty="0">
                <a:latin typeface="StoneSerifStd-Medium"/>
              </a:rPr>
              <a:t>by getting a reference to the settings object.</a:t>
            </a:r>
          </a:p>
          <a:p>
            <a:r>
              <a:rPr lang="en-US" sz="1300" dirty="0">
                <a:latin typeface="ITCFranklinGothicStd-Med"/>
              </a:rPr>
              <a:t>2. </a:t>
            </a:r>
            <a:r>
              <a:rPr lang="en-US" sz="1300" dirty="0">
                <a:latin typeface="StoneSerifStd-Medium"/>
              </a:rPr>
              <a:t>The Switch can be changed by calling the </a:t>
            </a:r>
            <a:r>
              <a:rPr lang="en-US" sz="1300" dirty="0" err="1">
                <a:latin typeface="CourierStd"/>
              </a:rPr>
              <a:t>setOn</a:t>
            </a:r>
            <a:r>
              <a:rPr lang="en-US" sz="1300" dirty="0">
                <a:latin typeface="CourierStd"/>
              </a:rPr>
              <a:t> </a:t>
            </a:r>
            <a:r>
              <a:rPr lang="en-US" sz="1300" dirty="0">
                <a:latin typeface="StoneSerifStd-Medium"/>
              </a:rPr>
              <a:t>: method and passing in a Boolean. </a:t>
            </a:r>
            <a:r>
              <a:rPr lang="en-US" sz="1300" dirty="0" smtClean="0">
                <a:latin typeface="StoneSerifStd-Medium"/>
              </a:rPr>
              <a:t>In this </a:t>
            </a:r>
            <a:r>
              <a:rPr lang="en-US" sz="1300" dirty="0">
                <a:latin typeface="StoneSerifStd-Medium"/>
              </a:rPr>
              <a:t>case, the value is read from the settings object using the </a:t>
            </a:r>
            <a:r>
              <a:rPr lang="en-US" sz="1300" dirty="0" err="1">
                <a:latin typeface="CourierStd"/>
              </a:rPr>
              <a:t>boolForKey</a:t>
            </a:r>
            <a:r>
              <a:rPr lang="en-US" sz="1300" dirty="0">
                <a:latin typeface="CourierStd"/>
              </a:rPr>
              <a:t> </a:t>
            </a:r>
            <a:r>
              <a:rPr lang="en-US" sz="1300" dirty="0" smtClean="0">
                <a:latin typeface="StoneSerifStd-Medium"/>
              </a:rPr>
              <a:t>: method</a:t>
            </a:r>
            <a:r>
              <a:rPr lang="en-US" sz="1300" dirty="0">
                <a:latin typeface="StoneSerifStd-Medium"/>
              </a:rPr>
              <a:t>.</a:t>
            </a:r>
          </a:p>
          <a:p>
            <a:r>
              <a:rPr lang="en-US" sz="1300" dirty="0">
                <a:latin typeface="ITCFranklinGothicStd-Med"/>
              </a:rPr>
              <a:t>3. </a:t>
            </a:r>
            <a:r>
              <a:rPr lang="en-US" sz="1300" dirty="0">
                <a:latin typeface="StoneSerifStd-Medium"/>
              </a:rPr>
              <a:t>The Picker View is a little more complex to set. First, read the </a:t>
            </a:r>
            <a:r>
              <a:rPr lang="en-US" sz="1300" dirty="0" err="1">
                <a:latin typeface="CourierStd"/>
              </a:rPr>
              <a:t>sortField</a:t>
            </a:r>
            <a:r>
              <a:rPr lang="en-US" sz="1300" dirty="0">
                <a:latin typeface="CourierStd"/>
              </a:rPr>
              <a:t> </a:t>
            </a:r>
            <a:r>
              <a:rPr lang="en-US" sz="1300" dirty="0">
                <a:latin typeface="StoneSerifStd-Medium"/>
              </a:rPr>
              <a:t>value into </a:t>
            </a:r>
            <a:r>
              <a:rPr lang="en-US" sz="1300" dirty="0" smtClean="0">
                <a:latin typeface="StoneSerifStd-Medium"/>
              </a:rPr>
              <a:t>a </a:t>
            </a:r>
            <a:r>
              <a:rPr lang="en-US" sz="1300" dirty="0" err="1" smtClean="0">
                <a:latin typeface="CourierStd"/>
              </a:rPr>
              <a:t>NSString</a:t>
            </a:r>
            <a:r>
              <a:rPr lang="en-US" sz="1300" dirty="0" smtClean="0">
                <a:latin typeface="CourierStd"/>
              </a:rPr>
              <a:t> </a:t>
            </a:r>
            <a:r>
              <a:rPr lang="en-US" sz="1300" dirty="0">
                <a:latin typeface="StoneSerifStd-Medium"/>
              </a:rPr>
              <a:t>variable.</a:t>
            </a:r>
          </a:p>
          <a:p>
            <a:r>
              <a:rPr lang="en-US" sz="1300" dirty="0">
                <a:latin typeface="ITCFranklinGothicStd-Med"/>
              </a:rPr>
              <a:t>4. </a:t>
            </a:r>
            <a:r>
              <a:rPr lang="en-US" sz="1300" dirty="0">
                <a:latin typeface="StoneSerifStd-Medium"/>
              </a:rPr>
              <a:t>The Picker View is updated by telling it which number row to select, so this loop </a:t>
            </a:r>
            <a:r>
              <a:rPr lang="en-US" sz="1300" dirty="0" smtClean="0">
                <a:latin typeface="StoneSerifStd-Medium"/>
              </a:rPr>
              <a:t>goes through </a:t>
            </a:r>
            <a:r>
              <a:rPr lang="en-US" sz="1300" dirty="0">
                <a:latin typeface="StoneSerifStd-Medium"/>
              </a:rPr>
              <a:t>the </a:t>
            </a:r>
            <a:r>
              <a:rPr lang="en-US" sz="1300" dirty="0" err="1">
                <a:latin typeface="CourierStd"/>
              </a:rPr>
              <a:t>sortOrderItems</a:t>
            </a:r>
            <a:r>
              <a:rPr lang="en-US" sz="1300" dirty="0">
                <a:latin typeface="CourierStd"/>
              </a:rPr>
              <a:t> </a:t>
            </a:r>
            <a:r>
              <a:rPr lang="en-US" sz="1300" dirty="0">
                <a:latin typeface="StoneSerifStd-Medium"/>
              </a:rPr>
              <a:t>array, which is where you stored the items that </a:t>
            </a:r>
            <a:r>
              <a:rPr lang="en-US" sz="1300" dirty="0" smtClean="0">
                <a:latin typeface="StoneSerifStd-Medium"/>
              </a:rPr>
              <a:t>are displayed </a:t>
            </a:r>
            <a:r>
              <a:rPr lang="en-US" sz="1300" dirty="0">
                <a:latin typeface="StoneSerifStd-Medium"/>
              </a:rPr>
              <a:t>in the Picker View.</a:t>
            </a:r>
          </a:p>
          <a:p>
            <a:r>
              <a:rPr lang="en-US" sz="1300" dirty="0">
                <a:latin typeface="ITCFranklinGothicStd-Med"/>
              </a:rPr>
              <a:t>5. </a:t>
            </a:r>
            <a:r>
              <a:rPr lang="en-US" sz="1300" dirty="0">
                <a:latin typeface="StoneSerifStd-Medium"/>
              </a:rPr>
              <a:t>If a match is found, the Picker View is told to select that row. There’s only </a:t>
            </a:r>
            <a:r>
              <a:rPr lang="en-US" sz="1300" dirty="0" smtClean="0">
                <a:latin typeface="StoneSerifStd-Medium"/>
              </a:rPr>
              <a:t>one component</a:t>
            </a:r>
            <a:r>
              <a:rPr lang="en-US" sz="1300" dirty="0">
                <a:latin typeface="StoneSerifStd-Medium"/>
              </a:rPr>
              <a:t>, or column, so that is set to 0. The selection can be animated so the </a:t>
            </a:r>
            <a:r>
              <a:rPr lang="en-US" sz="1300" dirty="0" smtClean="0">
                <a:latin typeface="StoneSerifStd-Medium"/>
              </a:rPr>
              <a:t>Picker View </a:t>
            </a:r>
            <a:r>
              <a:rPr lang="en-US" sz="1300" dirty="0">
                <a:latin typeface="StoneSerifStd-Medium"/>
              </a:rPr>
              <a:t>spins to the selection, but this is not appropriate here because the selection is</a:t>
            </a:r>
          </a:p>
          <a:p>
            <a:r>
              <a:rPr lang="en-US" sz="1300" dirty="0">
                <a:latin typeface="StoneSerifStd-Medium"/>
              </a:rPr>
              <a:t>already made before the user opens the Selection screen, so we set animated to </a:t>
            </a:r>
            <a:r>
              <a:rPr lang="en-US" sz="1300" dirty="0">
                <a:latin typeface="CourierStd"/>
              </a:rPr>
              <a:t>NO </a:t>
            </a:r>
            <a:r>
              <a:rPr lang="en-US" sz="1300" dirty="0">
                <a:latin typeface="StoneSerifStd-Medium"/>
              </a:rPr>
              <a:t>.</a:t>
            </a:r>
          </a:p>
          <a:p>
            <a:r>
              <a:rPr lang="en-US" sz="1300" dirty="0">
                <a:latin typeface="ITCFranklinGothicStd-Med"/>
              </a:rPr>
              <a:t>6. </a:t>
            </a:r>
            <a:r>
              <a:rPr lang="en-US" sz="1300" dirty="0">
                <a:latin typeface="StoneSerifStd-Medium"/>
              </a:rPr>
              <a:t>To have the Picker View change, you call </a:t>
            </a:r>
            <a:r>
              <a:rPr lang="en-US" sz="1300" dirty="0" err="1" smtClean="0">
                <a:latin typeface="CourierStd"/>
              </a:rPr>
              <a:t>reloadComponent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5563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the Settings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" y="1340768"/>
            <a:ext cx="877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toneSerifStd-Medium"/>
              </a:rPr>
              <a:t>To store </a:t>
            </a:r>
            <a:r>
              <a:rPr lang="en-US" dirty="0">
                <a:latin typeface="StoneSerifStd-Medium"/>
              </a:rPr>
              <a:t>the values chosen by the user, implement </a:t>
            </a:r>
            <a:r>
              <a:rPr lang="en-US" dirty="0" err="1">
                <a:latin typeface="CourierStd"/>
              </a:rPr>
              <a:t>sortDirectionChanged</a:t>
            </a:r>
            <a:r>
              <a:rPr lang="en-US" dirty="0">
                <a:latin typeface="CourierStd"/>
              </a:rPr>
              <a:t> </a:t>
            </a:r>
            <a:r>
              <a:rPr lang="en-US" dirty="0">
                <a:latin typeface="StoneSerifStd-Medium"/>
              </a:rPr>
              <a:t>: as shown </a:t>
            </a:r>
            <a:r>
              <a:rPr lang="en-US" dirty="0" smtClean="0">
                <a:latin typeface="StoneSerifStd-Medium"/>
              </a:rPr>
              <a:t>in </a:t>
            </a:r>
            <a:r>
              <a:rPr lang="en-US" b="1" dirty="0" smtClean="0">
                <a:latin typeface="StoneSerifStd-Medium"/>
              </a:rPr>
              <a:t>Listing 11.1 </a:t>
            </a:r>
            <a:r>
              <a:rPr lang="en-US" dirty="0" smtClean="0"/>
              <a:t>to </a:t>
            </a:r>
            <a:r>
              <a:rPr lang="en-US" dirty="0"/>
              <a:t>store the value of the switch, </a:t>
            </a:r>
            <a:r>
              <a:rPr lang="en-US" dirty="0" smtClean="0">
                <a:latin typeface="StoneSerifStd-Medium"/>
              </a:rPr>
              <a:t>and to update the implementation of </a:t>
            </a:r>
            <a:r>
              <a:rPr lang="en-US" dirty="0" err="1" smtClean="0">
                <a:latin typeface="CourierStd"/>
              </a:rPr>
              <a:t>PickerView</a:t>
            </a:r>
            <a:r>
              <a:rPr lang="en-US" dirty="0" smtClean="0">
                <a:latin typeface="CourierStd"/>
              </a:rPr>
              <a:t>: </a:t>
            </a:r>
            <a:r>
              <a:rPr lang="en-US" dirty="0" err="1" smtClean="0">
                <a:latin typeface="CourierStd"/>
              </a:rPr>
              <a:t>didSelectRow:inComponent</a:t>
            </a:r>
            <a:r>
              <a:rPr lang="en-US" dirty="0">
                <a:latin typeface="CourierStd"/>
              </a:rPr>
              <a:t>: </a:t>
            </a:r>
            <a:r>
              <a:rPr lang="en-US" dirty="0">
                <a:latin typeface="StoneSerifStd-Medium"/>
              </a:rPr>
              <a:t>as shown in </a:t>
            </a:r>
            <a:r>
              <a:rPr lang="en-US" b="1" dirty="0">
                <a:latin typeface="StoneSerifStd-Medium"/>
              </a:rPr>
              <a:t>Listing 11.14 </a:t>
            </a:r>
            <a:r>
              <a:rPr lang="en-US" dirty="0">
                <a:latin typeface="StoneSerifStd-Medium"/>
              </a:rPr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969" t="29329" r="27309" b="31297"/>
          <a:stretch/>
        </p:blipFill>
        <p:spPr>
          <a:xfrm>
            <a:off x="114300" y="2287266"/>
            <a:ext cx="7842076" cy="3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73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1981200" y="2667000"/>
            <a:ext cx="52578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Thank You !</a:t>
            </a:r>
            <a:endParaRPr lang="ar-EG" sz="54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latin typeface="Verdan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IT448-Autumn2017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1800" dirty="0"/>
              <a:t>Like most other operating systems, iOS enables saving data in files, either in regular text files </a:t>
            </a:r>
            <a:r>
              <a:rPr lang="en-US" sz="1800" dirty="0" smtClean="0"/>
              <a:t>or by </a:t>
            </a:r>
            <a:r>
              <a:rPr lang="en-US" sz="1800" dirty="0"/>
              <a:t>archiving (what’s known as </a:t>
            </a:r>
            <a:r>
              <a:rPr lang="en-US" sz="1800" i="1" dirty="0"/>
              <a:t>serialization </a:t>
            </a:r>
            <a:r>
              <a:rPr lang="en-US" sz="1800" dirty="0"/>
              <a:t>in Java and C#). </a:t>
            </a:r>
            <a:endParaRPr lang="en-US" sz="1800" dirty="0" smtClean="0"/>
          </a:p>
          <a:p>
            <a:pPr algn="l" rtl="0"/>
            <a:r>
              <a:rPr lang="en-US" sz="1800" dirty="0" smtClean="0"/>
              <a:t>It’s </a:t>
            </a:r>
            <a:r>
              <a:rPr lang="en-US" sz="1800" dirty="0"/>
              <a:t>worth noting that on iOS, </a:t>
            </a:r>
            <a:r>
              <a:rPr lang="en-US" sz="1800" dirty="0" smtClean="0"/>
              <a:t>apps are </a:t>
            </a:r>
            <a:r>
              <a:rPr lang="en-US" sz="1800" b="1" u="sng" dirty="0"/>
              <a:t>sandboxed</a:t>
            </a:r>
            <a:r>
              <a:rPr lang="en-US" sz="1800" dirty="0"/>
              <a:t>, which means that each app is isolated from the other apps and from the </a:t>
            </a:r>
            <a:r>
              <a:rPr lang="en-US" sz="1800" dirty="0" smtClean="0"/>
              <a:t>operating system.</a:t>
            </a:r>
          </a:p>
          <a:p>
            <a:pPr lvl="1" algn="l" rtl="0"/>
            <a:r>
              <a:rPr lang="en-US" sz="1800" dirty="0"/>
              <a:t>One of the consequences is that each app has only a very simple file system that </a:t>
            </a:r>
            <a:r>
              <a:rPr lang="en-US" sz="1800" dirty="0" smtClean="0"/>
              <a:t>by default </a:t>
            </a:r>
            <a:r>
              <a:rPr lang="en-US" sz="1800" dirty="0"/>
              <a:t>consists of a few standard directories: Documents, Library, and </a:t>
            </a:r>
            <a:r>
              <a:rPr lang="en-US" sz="1800" dirty="0" err="1"/>
              <a:t>tmp</a:t>
            </a:r>
            <a:r>
              <a:rPr lang="en-US" sz="1800" dirty="0"/>
              <a:t>. </a:t>
            </a:r>
            <a:endParaRPr lang="en-US" sz="1800" dirty="0" smtClean="0"/>
          </a:p>
          <a:p>
            <a:pPr algn="l" rtl="0"/>
            <a:r>
              <a:rPr lang="en-US" sz="1800" dirty="0" smtClean="0"/>
              <a:t>As </a:t>
            </a:r>
            <a:r>
              <a:rPr lang="en-US" sz="1800" dirty="0"/>
              <a:t>a developer, </a:t>
            </a:r>
            <a:r>
              <a:rPr lang="en-US" sz="1800" dirty="0" smtClean="0"/>
              <a:t>you can </a:t>
            </a:r>
            <a:r>
              <a:rPr lang="en-US" sz="1800" dirty="0"/>
              <a:t>store files in the Documents and </a:t>
            </a:r>
            <a:r>
              <a:rPr lang="en-US" sz="1800" dirty="0" err="1"/>
              <a:t>tmp</a:t>
            </a:r>
            <a:r>
              <a:rPr lang="en-US" sz="1800" dirty="0"/>
              <a:t> directories. The Documents folder is backed up </a:t>
            </a:r>
            <a:r>
              <a:rPr lang="en-US" sz="1800" dirty="0" smtClean="0"/>
              <a:t>when the </a:t>
            </a:r>
            <a:r>
              <a:rPr lang="en-US" sz="1800" dirty="0"/>
              <a:t>device is backed up. The </a:t>
            </a:r>
            <a:r>
              <a:rPr lang="en-US" sz="1800" dirty="0" err="1"/>
              <a:t>tmp</a:t>
            </a:r>
            <a:r>
              <a:rPr lang="en-US" sz="1800" dirty="0"/>
              <a:t> folder is not. </a:t>
            </a:r>
            <a:endParaRPr lang="en-US" sz="1800" dirty="0" smtClean="0"/>
          </a:p>
          <a:p>
            <a:pPr algn="l" rtl="0"/>
            <a:r>
              <a:rPr lang="en-US" sz="1800" dirty="0" smtClean="0"/>
              <a:t>By </a:t>
            </a:r>
            <a:r>
              <a:rPr lang="en-US" sz="1800" dirty="0"/>
              <a:t>storing data in files, you can quickly </a:t>
            </a:r>
            <a:r>
              <a:rPr lang="en-US" sz="1800" dirty="0" smtClean="0"/>
              <a:t>store user </a:t>
            </a:r>
            <a:r>
              <a:rPr lang="en-US" sz="1800" dirty="0"/>
              <a:t>data and can even take advantage of Apple’s iCloud to allow the user to sync </a:t>
            </a:r>
            <a:r>
              <a:rPr lang="en-US" sz="1800" dirty="0" smtClean="0"/>
              <a:t>documents between </a:t>
            </a:r>
            <a:r>
              <a:rPr lang="en-US" sz="1800" dirty="0"/>
              <a:t>their devices. This is a powerful service, but it works only between devices for a </a:t>
            </a:r>
            <a:r>
              <a:rPr lang="en-US" sz="1800" dirty="0" smtClean="0"/>
              <a:t>single user</a:t>
            </a:r>
            <a:r>
              <a:rPr lang="en-US" sz="1800" dirty="0"/>
              <a:t>. iCloud will not allow you to let your users exchange data.</a:t>
            </a:r>
          </a:p>
        </p:txBody>
      </p:sp>
    </p:spTree>
    <p:extLst>
      <p:ext uri="{BB962C8B-B14F-4D97-AF65-F5344CB8AC3E}">
        <p14:creationId xmlns:p14="http://schemas.microsoft.com/office/powerpoint/2010/main" val="7116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Defaults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000" dirty="0"/>
              <a:t>When you need to save a little bit of data in your app, the </a:t>
            </a:r>
            <a:r>
              <a:rPr lang="en-US" sz="2000" b="1" u="sng" dirty="0" err="1"/>
              <a:t>NSUserDefaults</a:t>
            </a:r>
            <a:r>
              <a:rPr lang="en-US" sz="2000" dirty="0"/>
              <a:t> object is a </a:t>
            </a:r>
            <a:r>
              <a:rPr lang="en-US" sz="2000" dirty="0" smtClean="0"/>
              <a:t>very simple </a:t>
            </a:r>
            <a:r>
              <a:rPr lang="en-US" sz="2000" dirty="0"/>
              <a:t>and easy way to do so. </a:t>
            </a:r>
            <a:endParaRPr lang="en-US" sz="2000" dirty="0" smtClean="0"/>
          </a:p>
          <a:p>
            <a:pPr algn="l" rtl="0"/>
            <a:r>
              <a:rPr lang="en-US" sz="2000" dirty="0" err="1" smtClean="0"/>
              <a:t>NSUserDefaults</a:t>
            </a:r>
            <a:r>
              <a:rPr lang="en-US" sz="2000" dirty="0" smtClean="0"/>
              <a:t> </a:t>
            </a:r>
            <a:r>
              <a:rPr lang="en-US" sz="2000" dirty="0"/>
              <a:t>is a front-end to a key-value file (often </a:t>
            </a:r>
            <a:r>
              <a:rPr lang="en-US" sz="2000" dirty="0" smtClean="0"/>
              <a:t>referred to </a:t>
            </a:r>
            <a:r>
              <a:rPr lang="en-US" sz="2000" dirty="0"/>
              <a:t>as </a:t>
            </a:r>
            <a:r>
              <a:rPr lang="en-US" sz="2000" dirty="0" err="1"/>
              <a:t>Plist</a:t>
            </a:r>
            <a:r>
              <a:rPr lang="en-US" sz="2000" dirty="0"/>
              <a:t> files because of the .</a:t>
            </a:r>
            <a:r>
              <a:rPr lang="en-US" sz="2000" dirty="0" err="1"/>
              <a:t>plist</a:t>
            </a:r>
            <a:r>
              <a:rPr lang="en-US" sz="2000" dirty="0"/>
              <a:t> extension) that is stored in the app’s Preferences directory.</a:t>
            </a:r>
          </a:p>
          <a:p>
            <a:pPr algn="l" rtl="0"/>
            <a:r>
              <a:rPr lang="en-US" sz="2000" dirty="0"/>
              <a:t>There’s only one file, but in this file you can store as many values as you want. </a:t>
            </a:r>
            <a:endParaRPr lang="en-US" sz="2000" dirty="0" smtClean="0"/>
          </a:p>
          <a:p>
            <a:pPr algn="l" rtl="0"/>
            <a:r>
              <a:rPr lang="en-US" sz="2000" dirty="0" smtClean="0"/>
              <a:t>When storing values </a:t>
            </a:r>
            <a:r>
              <a:rPr lang="en-US" sz="2000" dirty="0"/>
              <a:t>in the file, you have to supply a key string to identify the value when retrieving </a:t>
            </a:r>
            <a:r>
              <a:rPr lang="en-US" sz="2000" dirty="0" smtClean="0"/>
              <a:t>it later.</a:t>
            </a:r>
          </a:p>
          <a:p>
            <a:pPr algn="l" rtl="0"/>
            <a:r>
              <a:rPr lang="en-US" sz="2000" dirty="0" smtClean="0"/>
              <a:t>You </a:t>
            </a:r>
            <a:r>
              <a:rPr lang="en-US" sz="2000" dirty="0"/>
              <a:t>can store many data types in </a:t>
            </a:r>
            <a:r>
              <a:rPr lang="en-US" sz="2000" dirty="0" err="1"/>
              <a:t>NSUserDefaults</a:t>
            </a:r>
            <a:r>
              <a:rPr lang="en-US" sz="2000" dirty="0"/>
              <a:t> , including all scalar types as well </a:t>
            </a:r>
            <a:r>
              <a:rPr lang="en-US" sz="2000" dirty="0" smtClean="0"/>
              <a:t>as </a:t>
            </a:r>
            <a:r>
              <a:rPr lang="en-US" sz="2000" dirty="0" err="1" smtClean="0"/>
              <a:t>NSData</a:t>
            </a:r>
            <a:r>
              <a:rPr lang="en-US" sz="2000" dirty="0" smtClean="0"/>
              <a:t> </a:t>
            </a:r>
            <a:r>
              <a:rPr lang="en-US" sz="2000" dirty="0"/>
              <a:t>, </a:t>
            </a:r>
            <a:r>
              <a:rPr lang="en-US" sz="2000" dirty="0" err="1"/>
              <a:t>NSString</a:t>
            </a:r>
            <a:r>
              <a:rPr lang="en-US" sz="2000" dirty="0"/>
              <a:t> , </a:t>
            </a:r>
            <a:r>
              <a:rPr lang="en-US" sz="2000" dirty="0" err="1"/>
              <a:t>NSNumber</a:t>
            </a:r>
            <a:r>
              <a:rPr lang="en-US" sz="2000" dirty="0"/>
              <a:t> , </a:t>
            </a:r>
            <a:r>
              <a:rPr lang="en-US" sz="2000" dirty="0" err="1"/>
              <a:t>NSDate</a:t>
            </a:r>
            <a:r>
              <a:rPr lang="en-US" sz="2000" dirty="0"/>
              <a:t> , </a:t>
            </a:r>
            <a:r>
              <a:rPr lang="en-US" sz="2000" dirty="0" err="1"/>
              <a:t>NSDictionary</a:t>
            </a:r>
            <a:r>
              <a:rPr lang="en-US" sz="2000" dirty="0"/>
              <a:t> , and </a:t>
            </a:r>
            <a:r>
              <a:rPr lang="en-US" sz="2000" dirty="0" err="1"/>
              <a:t>NSArray</a:t>
            </a:r>
            <a:r>
              <a:rPr lang="en-US" sz="2000" dirty="0"/>
              <a:t> . </a:t>
            </a:r>
            <a:endParaRPr lang="en-US" sz="2000" dirty="0" smtClean="0"/>
          </a:p>
          <a:p>
            <a:pPr algn="l" rtl="0"/>
            <a:r>
              <a:rPr lang="en-US" sz="2000" dirty="0" smtClean="0"/>
              <a:t>Other </a:t>
            </a:r>
            <a:r>
              <a:rPr lang="en-US" sz="2000" dirty="0"/>
              <a:t>data types can </a:t>
            </a:r>
            <a:r>
              <a:rPr lang="en-US" sz="2000" dirty="0" smtClean="0"/>
              <a:t>be archived </a:t>
            </a:r>
            <a:r>
              <a:rPr lang="en-US" sz="2000" dirty="0"/>
              <a:t>and stored as an </a:t>
            </a:r>
            <a:r>
              <a:rPr lang="en-US" sz="2000" dirty="0" err="1"/>
              <a:t>NSData</a:t>
            </a:r>
            <a:r>
              <a:rPr lang="en-US" sz="2000" dirty="0"/>
              <a:t> object.</a:t>
            </a:r>
          </a:p>
        </p:txBody>
      </p:sp>
    </p:spTree>
    <p:extLst>
      <p:ext uri="{BB962C8B-B14F-4D97-AF65-F5344CB8AC3E}">
        <p14:creationId xmlns:p14="http://schemas.microsoft.com/office/powerpoint/2010/main" val="20241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71" y="1268760"/>
            <a:ext cx="8028384" cy="4724400"/>
          </a:xfrm>
        </p:spPr>
        <p:txBody>
          <a:bodyPr/>
          <a:lstStyle/>
          <a:p>
            <a:pPr algn="l" rtl="0"/>
            <a:r>
              <a:rPr lang="en-US" sz="2200" dirty="0"/>
              <a:t>Core Data is a powerful data persistence solution developed by Apple to provide </a:t>
            </a:r>
            <a:r>
              <a:rPr lang="en-US" sz="2200" dirty="0" smtClean="0"/>
              <a:t>object-oriented storage</a:t>
            </a:r>
            <a:r>
              <a:rPr lang="en-US" sz="2200" dirty="0"/>
              <a:t>. </a:t>
            </a:r>
            <a:endParaRPr lang="en-US" sz="2200" dirty="0" smtClean="0"/>
          </a:p>
          <a:p>
            <a:pPr algn="l" rtl="0"/>
            <a:r>
              <a:rPr lang="en-US" sz="2200" dirty="0" smtClean="0"/>
              <a:t>Core </a:t>
            </a:r>
            <a:r>
              <a:rPr lang="en-US" sz="2200" dirty="0"/>
              <a:t>Data is an </a:t>
            </a:r>
            <a:r>
              <a:rPr lang="en-US" sz="2200" b="1" u="sng" dirty="0"/>
              <a:t>object-wrapper</a:t>
            </a:r>
            <a:r>
              <a:rPr lang="en-US" sz="2200" dirty="0"/>
              <a:t> on top of a data store—typically a SQLite database. </a:t>
            </a:r>
            <a:endParaRPr lang="en-US" sz="2200" dirty="0" smtClean="0"/>
          </a:p>
          <a:p>
            <a:pPr algn="l" rtl="0"/>
            <a:r>
              <a:rPr lang="en-US" sz="2200" dirty="0" smtClean="0"/>
              <a:t>This allows </a:t>
            </a:r>
            <a:r>
              <a:rPr lang="en-US" sz="2200" dirty="0"/>
              <a:t>the developer to work with objects that map to entities in the database without </a:t>
            </a:r>
            <a:r>
              <a:rPr lang="en-US" sz="2200" dirty="0" smtClean="0"/>
              <a:t>worrying too </a:t>
            </a:r>
            <a:r>
              <a:rPr lang="en-US" sz="2200" dirty="0"/>
              <a:t>much about the underlying database design and queries. </a:t>
            </a:r>
            <a:endParaRPr lang="en-US" sz="2200" dirty="0" smtClean="0"/>
          </a:p>
          <a:p>
            <a:pPr algn="l" rtl="0"/>
            <a:r>
              <a:rPr lang="en-US" sz="2200" dirty="0" smtClean="0"/>
              <a:t>For </a:t>
            </a:r>
            <a:r>
              <a:rPr lang="en-US" sz="2200" dirty="0"/>
              <a:t>apps that need </a:t>
            </a:r>
            <a:r>
              <a:rPr lang="en-US" sz="2200" dirty="0" smtClean="0"/>
              <a:t>business data </a:t>
            </a:r>
            <a:r>
              <a:rPr lang="en-US" sz="2200" dirty="0"/>
              <a:t>stored, Core Data is a strong solution to meet this need.</a:t>
            </a:r>
          </a:p>
          <a:p>
            <a:pPr algn="l" rtl="0"/>
            <a:r>
              <a:rPr lang="en-US" sz="2200" dirty="0"/>
              <a:t>Figure 11.1 shows an overview of the Core Data framework. </a:t>
            </a:r>
            <a:endParaRPr lang="en-US" sz="2200" dirty="0" smtClean="0"/>
          </a:p>
          <a:p>
            <a:pPr algn="l" rtl="0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219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 bwMode="auto">
          <a:xfrm>
            <a:off x="3611175" y="1385019"/>
            <a:ext cx="5532825" cy="4492253"/>
            <a:chOff x="685800" y="842963"/>
            <a:chExt cx="7772400" cy="5551487"/>
          </a:xfrm>
        </p:grpSpPr>
        <p:pic>
          <p:nvPicPr>
            <p:cNvPr id="5" name="Picture 1" descr="11fig01.jpg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842963"/>
              <a:ext cx="7772400" cy="5170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85800" y="6052223"/>
              <a:ext cx="7772400" cy="342227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499992" cy="5562600"/>
          </a:xfrm>
          <a:solidFill>
            <a:schemeClr val="accent3"/>
          </a:solidFill>
        </p:spPr>
        <p:txBody>
          <a:bodyPr/>
          <a:lstStyle/>
          <a:p>
            <a:pPr algn="l" rtl="0"/>
            <a:r>
              <a:rPr lang="en-US" sz="1400" dirty="0"/>
              <a:t>The framework stores data </a:t>
            </a:r>
            <a:r>
              <a:rPr lang="en-US" sz="1400" dirty="0" smtClean="0"/>
              <a:t>in files</a:t>
            </a:r>
            <a:r>
              <a:rPr lang="en-US" sz="1400" dirty="0"/>
              <a:t>. The default is SQLite database, but you can also choose to use XML or binary data. </a:t>
            </a:r>
            <a:endParaRPr lang="en-US" sz="1400" dirty="0" smtClean="0"/>
          </a:p>
          <a:p>
            <a:pPr algn="l" rtl="0"/>
            <a:r>
              <a:rPr lang="en-US" sz="1400" dirty="0" smtClean="0"/>
              <a:t>The Persistent </a:t>
            </a:r>
            <a:r>
              <a:rPr lang="en-US" sz="1400" dirty="0"/>
              <a:t>Object Store wraps around the data file and presents a common interface to the </a:t>
            </a:r>
            <a:r>
              <a:rPr lang="en-US" sz="1400" dirty="0" smtClean="0"/>
              <a:t>rest of </a:t>
            </a:r>
            <a:r>
              <a:rPr lang="en-US" sz="1400" dirty="0"/>
              <a:t>the stack.  </a:t>
            </a:r>
            <a:r>
              <a:rPr lang="en-US" sz="1400" dirty="0" smtClean="0"/>
              <a:t>You </a:t>
            </a:r>
            <a:r>
              <a:rPr lang="en-US" sz="1400" dirty="0"/>
              <a:t>will not need to interact with the Persistent Object Store except to </a:t>
            </a:r>
            <a:r>
              <a:rPr lang="en-US" sz="1400" dirty="0" smtClean="0"/>
              <a:t>choose which </a:t>
            </a:r>
            <a:r>
              <a:rPr lang="en-US" sz="1400" dirty="0"/>
              <a:t>file format to store the data in. </a:t>
            </a:r>
            <a:endParaRPr lang="en-US" sz="1400" dirty="0" smtClean="0"/>
          </a:p>
          <a:p>
            <a:pPr algn="l" rtl="0"/>
            <a:r>
              <a:rPr lang="en-US" sz="1400" dirty="0" smtClean="0"/>
              <a:t>The </a:t>
            </a:r>
            <a:r>
              <a:rPr lang="en-US" sz="1400" dirty="0"/>
              <a:t>Persistent Store Coordinator allows for having </a:t>
            </a:r>
            <a:r>
              <a:rPr lang="en-US" sz="1400" dirty="0" smtClean="0"/>
              <a:t>multiple data </a:t>
            </a:r>
            <a:r>
              <a:rPr lang="en-US" sz="1400" dirty="0"/>
              <a:t>stores in the same app, and will then coordinate access to those stores. This is very </a:t>
            </a:r>
            <a:r>
              <a:rPr lang="en-US" sz="1400" dirty="0" smtClean="0"/>
              <a:t>rare for </a:t>
            </a:r>
            <a:r>
              <a:rPr lang="en-US" sz="1400" dirty="0"/>
              <a:t>iOS apps, and you will never directly interact with the Persistent Store Coordinator.</a:t>
            </a:r>
          </a:p>
          <a:p>
            <a:pPr algn="l" rtl="0"/>
            <a:r>
              <a:rPr lang="en-US" sz="1400" dirty="0"/>
              <a:t>The Managed Object Model is the description of the layout of the data. This is where </a:t>
            </a:r>
            <a:r>
              <a:rPr lang="en-US" sz="1400" dirty="0" smtClean="0"/>
              <a:t>you describe </a:t>
            </a:r>
            <a:r>
              <a:rPr lang="en-US" sz="1400" dirty="0"/>
              <a:t>the structure of your data. The design of the data structure is similar to relational </a:t>
            </a:r>
            <a:r>
              <a:rPr lang="en-US" sz="1400" dirty="0" smtClean="0"/>
              <a:t>database design</a:t>
            </a:r>
          </a:p>
          <a:p>
            <a:pPr algn="l" rtl="0"/>
            <a:r>
              <a:rPr lang="en-US" sz="1400" dirty="0" smtClean="0"/>
              <a:t>When </a:t>
            </a:r>
            <a:r>
              <a:rPr lang="en-US" sz="1400" dirty="0"/>
              <a:t>you need to access the data, you will not directly interact with the data store. </a:t>
            </a:r>
            <a:r>
              <a:rPr lang="en-US" sz="1400" dirty="0" smtClean="0"/>
              <a:t>Instead, you </a:t>
            </a:r>
            <a:r>
              <a:rPr lang="en-US" sz="1400" dirty="0"/>
              <a:t>will work with the Managed Object Context, which allows you to access the objects </a:t>
            </a:r>
            <a:r>
              <a:rPr lang="en-US" sz="1400" dirty="0" smtClean="0"/>
              <a:t>that are </a:t>
            </a:r>
            <a:r>
              <a:rPr lang="en-US" sz="1400" dirty="0"/>
              <a:t>stored in the data file. The Managed Object Context can keep track of multiple changes </a:t>
            </a:r>
            <a:r>
              <a:rPr lang="en-US" sz="1400" dirty="0" smtClean="0"/>
              <a:t>to the </a:t>
            </a:r>
            <a:r>
              <a:rPr lang="en-US" sz="1400" dirty="0"/>
              <a:t>objects, and will periodically, or when instructed, save the changes to the persistent store.</a:t>
            </a:r>
          </a:p>
          <a:p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499992" y="5641503"/>
            <a:ext cx="464400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latin typeface="Arial" panose="020B0604020202020204" pitchFamily="34" charset="0"/>
              </a:rPr>
              <a:t> </a:t>
            </a:r>
            <a:r>
              <a:rPr lang="en-US" altLang="en-US" sz="1400" dirty="0">
                <a:latin typeface="Arial" panose="020B0604020202020204" pitchFamily="34" charset="0"/>
              </a:rPr>
              <a:t>Figure 11.1   Overview of the Core Data framework. </a:t>
            </a:r>
          </a:p>
        </p:txBody>
      </p:sp>
    </p:spTree>
    <p:extLst>
      <p:ext uri="{BB962C8B-B14F-4D97-AF65-F5344CB8AC3E}">
        <p14:creationId xmlns:p14="http://schemas.microsoft.com/office/powerpoint/2010/main" val="35817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Core Data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Creating the Project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1656184"/>
          </a:xfrm>
        </p:spPr>
        <p:txBody>
          <a:bodyPr/>
          <a:lstStyle/>
          <a:p>
            <a:pPr algn="l" rtl="0"/>
            <a:r>
              <a:rPr lang="en-US" sz="1800" dirty="0"/>
              <a:t>Start by creating </a:t>
            </a:r>
            <a:r>
              <a:rPr lang="en-US" sz="1800" dirty="0" smtClean="0"/>
              <a:t>a </a:t>
            </a:r>
            <a:r>
              <a:rPr lang="en-US" sz="1800" dirty="0"/>
              <a:t>new project in </a:t>
            </a:r>
            <a:r>
              <a:rPr lang="en-US" sz="1800" dirty="0" err="1"/>
              <a:t>Xcode</a:t>
            </a:r>
            <a:endParaRPr lang="en-US" sz="1800" dirty="0"/>
          </a:p>
          <a:p>
            <a:pPr algn="l" rtl="0"/>
            <a:r>
              <a:rPr lang="en-US" sz="1800" dirty="0" smtClean="0"/>
              <a:t>Choose </a:t>
            </a:r>
            <a:r>
              <a:rPr lang="en-US" sz="1800" dirty="0"/>
              <a:t>the Empty </a:t>
            </a:r>
            <a:r>
              <a:rPr lang="en-US" sz="1800" dirty="0" smtClean="0"/>
              <a:t>Application template </a:t>
            </a:r>
            <a:r>
              <a:rPr lang="en-US" sz="1800" dirty="0"/>
              <a:t>and click Next. </a:t>
            </a:r>
            <a:endParaRPr lang="en-US" sz="1800" dirty="0" smtClean="0"/>
          </a:p>
          <a:p>
            <a:pPr algn="l" rtl="0"/>
            <a:r>
              <a:rPr lang="en-US" sz="1800" dirty="0" smtClean="0"/>
              <a:t>Fill </a:t>
            </a:r>
            <a:r>
              <a:rPr lang="en-US" sz="1800" dirty="0"/>
              <a:t>in the settings on the next screen as shown in Figure 11.2 </a:t>
            </a:r>
            <a:r>
              <a:rPr lang="en-US" sz="1800" dirty="0" smtClean="0"/>
              <a:t>. </a:t>
            </a:r>
          </a:p>
          <a:p>
            <a:pPr algn="l" rtl="0"/>
            <a:r>
              <a:rPr lang="en-US" sz="1800" dirty="0" smtClean="0"/>
              <a:t>Make</a:t>
            </a:r>
            <a:r>
              <a:rPr lang="en-US" sz="1800" dirty="0"/>
              <a:t> </a:t>
            </a:r>
            <a:r>
              <a:rPr lang="en-US" sz="1800" dirty="0" smtClean="0"/>
              <a:t>sure </a:t>
            </a:r>
            <a:r>
              <a:rPr lang="en-US" sz="1800" dirty="0"/>
              <a:t>the Use Core Data check box is selected, then click Next and choose a place to save </a:t>
            </a:r>
            <a:r>
              <a:rPr lang="en-US" sz="1800" dirty="0" smtClean="0"/>
              <a:t>the new </a:t>
            </a:r>
            <a:r>
              <a:rPr lang="en-US" sz="1800" dirty="0"/>
              <a:t>project.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56" y="2852936"/>
            <a:ext cx="5475534" cy="36680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88232" y="6520988"/>
            <a:ext cx="4572000" cy="2923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/>
            <a:r>
              <a:rPr lang="en-US" altLang="en-US" sz="1300" dirty="0">
                <a:latin typeface="Arial" panose="020B0604020202020204" pitchFamily="34" charset="0"/>
              </a:rPr>
              <a:t> Figure 11.2   Setting up the project to support Core Data. </a:t>
            </a:r>
          </a:p>
        </p:txBody>
      </p:sp>
    </p:spTree>
    <p:extLst>
      <p:ext uri="{BB962C8B-B14F-4D97-AF65-F5344CB8AC3E}">
        <p14:creationId xmlns:p14="http://schemas.microsoft.com/office/powerpoint/2010/main" val="32523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Core Data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Creating the Project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2016224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1700" dirty="0"/>
              <a:t>After you have created the project,</a:t>
            </a:r>
            <a:endParaRPr lang="en-US" sz="1700" dirty="0" smtClean="0"/>
          </a:p>
          <a:p>
            <a:pPr algn="l" rtl="0">
              <a:buFont typeface="+mj-lt"/>
              <a:buAutoNum type="arabicPeriod"/>
            </a:pPr>
            <a:r>
              <a:rPr lang="en-US" sz="1700" dirty="0"/>
              <a:t>Open the new project and delete </a:t>
            </a:r>
            <a:r>
              <a:rPr lang="en-US" sz="1700" dirty="0" err="1"/>
              <a:t>images.xcassets</a:t>
            </a:r>
            <a:r>
              <a:rPr lang="en-US" sz="1700" dirty="0"/>
              <a:t>.  </a:t>
            </a:r>
            <a:r>
              <a:rPr lang="en-US" sz="1700" dirty="0" smtClean="0"/>
              <a:t>Then </a:t>
            </a:r>
            <a:r>
              <a:rPr lang="en-US" sz="1700" dirty="0"/>
              <a:t>click Move to Trash in the </a:t>
            </a:r>
            <a:r>
              <a:rPr lang="en-US" sz="1700" dirty="0" smtClean="0"/>
              <a:t>dialog that </a:t>
            </a:r>
            <a:r>
              <a:rPr lang="en-US" sz="1700" dirty="0"/>
              <a:t>pops up</a:t>
            </a:r>
            <a:r>
              <a:rPr lang="en-US" sz="1700" dirty="0" smtClean="0"/>
              <a:t>.</a:t>
            </a:r>
          </a:p>
          <a:p>
            <a:pPr algn="l" rtl="0">
              <a:buFont typeface="+mj-lt"/>
              <a:buAutoNum type="arabicPeriod"/>
            </a:pPr>
            <a:r>
              <a:rPr lang="en-US" sz="1700" dirty="0"/>
              <a:t>Open both projects side by side and select all the files in the </a:t>
            </a:r>
            <a:r>
              <a:rPr lang="en-US" sz="1700" dirty="0" err="1"/>
              <a:t>MyContactList</a:t>
            </a:r>
            <a:r>
              <a:rPr lang="en-US" sz="1700" dirty="0"/>
              <a:t> folder of </a:t>
            </a:r>
            <a:r>
              <a:rPr lang="en-US" sz="1700" dirty="0" smtClean="0"/>
              <a:t>the original </a:t>
            </a:r>
            <a:r>
              <a:rPr lang="en-US" sz="1700" dirty="0"/>
              <a:t>project </a:t>
            </a:r>
            <a:r>
              <a:rPr lang="en-US" sz="1700" i="1" dirty="0"/>
              <a:t>except </a:t>
            </a:r>
            <a:r>
              <a:rPr lang="en-US" sz="1700" dirty="0" err="1"/>
              <a:t>LMAAppDelegate.h</a:t>
            </a:r>
            <a:r>
              <a:rPr lang="en-US" sz="1700" dirty="0"/>
              <a:t> and </a:t>
            </a:r>
            <a:r>
              <a:rPr lang="en-US" sz="1700" dirty="0" err="1"/>
              <a:t>LMAAppDelegate.m</a:t>
            </a:r>
            <a:r>
              <a:rPr lang="en-US" sz="1700" dirty="0"/>
              <a:t>, because these </a:t>
            </a:r>
            <a:r>
              <a:rPr lang="en-US" sz="1700" dirty="0" smtClean="0"/>
              <a:t>files contain </a:t>
            </a:r>
            <a:r>
              <a:rPr lang="en-US" sz="1700" dirty="0"/>
              <a:t>important setup for Core Data (see the left side of Figure 11.3 </a:t>
            </a:r>
            <a:r>
              <a:rPr lang="en-US" sz="1700" dirty="0" smtClean="0"/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88232" y="6520988"/>
            <a:ext cx="4572000" cy="2923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/>
            <a:r>
              <a:rPr lang="en-US" altLang="en-US" sz="1300" dirty="0">
                <a:latin typeface="Arial" panose="020B0604020202020204" pitchFamily="34" charset="0"/>
              </a:rPr>
              <a:t> Figure 11.2   Setting up the project to support Core Data. </a:t>
            </a:r>
          </a:p>
        </p:txBody>
      </p:sp>
      <p:grpSp>
        <p:nvGrpSpPr>
          <p:cNvPr id="7" name="Group 3"/>
          <p:cNvGrpSpPr>
            <a:grpSpLocks noGrp="1" noUngrp="1" noChangeAspect="1"/>
          </p:cNvGrpSpPr>
          <p:nvPr/>
        </p:nvGrpSpPr>
        <p:grpSpPr bwMode="auto">
          <a:xfrm>
            <a:off x="1331640" y="2922931"/>
            <a:ext cx="6838528" cy="4106469"/>
            <a:chOff x="685800" y="1285875"/>
            <a:chExt cx="7772400" cy="4667250"/>
          </a:xfrm>
        </p:grpSpPr>
        <p:pic>
          <p:nvPicPr>
            <p:cNvPr id="8" name="Picture 1" descr="11fig03.jpg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285875"/>
              <a:ext cx="7772400" cy="428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85800" y="561022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00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  <a:cs typeface="+mn-c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95536" y="6592996"/>
            <a:ext cx="8748464" cy="29238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300" dirty="0">
                <a:latin typeface="Arial" panose="020B0604020202020204" pitchFamily="34" charset="0"/>
              </a:rPr>
              <a:t>Figure 11.3   Selecting files to copy to the new project on the left. The result of the copy is shown on the </a:t>
            </a:r>
            <a:r>
              <a:rPr lang="en-US" altLang="en-US" sz="1300" dirty="0" smtClean="0">
                <a:latin typeface="Arial" panose="020B0604020202020204" pitchFamily="34" charset="0"/>
              </a:rPr>
              <a:t>right</a:t>
            </a:r>
            <a:endParaRPr lang="en-US" altLang="en-US" sz="13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Core Data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Creating the Project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1656184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1800" dirty="0"/>
              <a:t>After you have created the project,</a:t>
            </a:r>
            <a:endParaRPr lang="en-US" sz="1800" dirty="0" smtClean="0"/>
          </a:p>
          <a:p>
            <a:pPr algn="l" rtl="0">
              <a:buFont typeface="+mj-lt"/>
              <a:buAutoNum type="arabicPeriod"/>
            </a:pPr>
            <a:r>
              <a:rPr lang="en-US" sz="1800" dirty="0" smtClean="0"/>
              <a:t>Drag </a:t>
            </a:r>
            <a:r>
              <a:rPr lang="en-US" sz="1800" dirty="0"/>
              <a:t>all the selected files into the new project (see the right side of Figure 11.3 for </a:t>
            </a:r>
            <a:r>
              <a:rPr lang="en-US" sz="1800" dirty="0" smtClean="0"/>
              <a:t>the end </a:t>
            </a:r>
            <a:r>
              <a:rPr lang="en-US" sz="1800" dirty="0"/>
              <a:t>result</a:t>
            </a:r>
            <a:r>
              <a:rPr lang="en-US" sz="1800" dirty="0" smtClean="0"/>
              <a:t>).</a:t>
            </a:r>
          </a:p>
          <a:p>
            <a:pPr algn="l" rtl="0">
              <a:buFont typeface="+mj-lt"/>
              <a:buAutoNum type="arabicPeriod"/>
            </a:pPr>
            <a:r>
              <a:rPr lang="en-US" sz="1800" dirty="0"/>
              <a:t>In the dialog that comes up, check Copy Items into Destination Group’s Folder, as </a:t>
            </a:r>
            <a:r>
              <a:rPr lang="en-US" sz="1800" dirty="0" smtClean="0"/>
              <a:t>shown in </a:t>
            </a:r>
            <a:r>
              <a:rPr lang="en-US" sz="1800" dirty="0"/>
              <a:t>Figure 11.4 .</a:t>
            </a:r>
          </a:p>
        </p:txBody>
      </p:sp>
      <p:grpSp>
        <p:nvGrpSpPr>
          <p:cNvPr id="10" name="Group 3"/>
          <p:cNvGrpSpPr>
            <a:grpSpLocks noGrp="1" noUngrp="1" noChangeAspect="1"/>
          </p:cNvGrpSpPr>
          <p:nvPr/>
        </p:nvGrpSpPr>
        <p:grpSpPr bwMode="auto">
          <a:xfrm>
            <a:off x="1187624" y="2744667"/>
            <a:ext cx="5684863" cy="4113333"/>
            <a:chOff x="685800" y="808038"/>
            <a:chExt cx="7772400" cy="5622925"/>
          </a:xfrm>
        </p:grpSpPr>
        <p:pic>
          <p:nvPicPr>
            <p:cNvPr id="11" name="Picture 1" descr="11fig04.jpg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808038"/>
              <a:ext cx="7772400" cy="524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685800" y="6088790"/>
              <a:ext cx="7772400" cy="342173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979712" y="6565612"/>
            <a:ext cx="4572000" cy="2923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/>
            <a:r>
              <a:rPr lang="en-US" altLang="en-US" sz="1300" dirty="0">
                <a:latin typeface="Arial" panose="020B0604020202020204" pitchFamily="34" charset="0"/>
              </a:rPr>
              <a:t> Figure 11.4   Copying files to the new project. </a:t>
            </a:r>
          </a:p>
        </p:txBody>
      </p:sp>
    </p:spTree>
    <p:extLst>
      <p:ext uri="{BB962C8B-B14F-4D97-AF65-F5344CB8AC3E}">
        <p14:creationId xmlns:p14="http://schemas.microsoft.com/office/powerpoint/2010/main" val="32150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RELESS_4_COMP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11966</TotalTime>
  <Words>2680</Words>
  <Application>Microsoft Office PowerPoint</Application>
  <PresentationFormat>On-screen Show (4:3)</PresentationFormat>
  <Paragraphs>185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Batang</vt:lpstr>
      <vt:lpstr>Arial</vt:lpstr>
      <vt:lpstr>Calibri</vt:lpstr>
      <vt:lpstr>CourierStd</vt:lpstr>
      <vt:lpstr>ITCFranklinGothicStd-Med</vt:lpstr>
      <vt:lpstr>StoneSerifStd-Medium</vt:lpstr>
      <vt:lpstr>StoneSerifStd-Semibold</vt:lpstr>
      <vt:lpstr>Verdana</vt:lpstr>
      <vt:lpstr>Wingdings</vt:lpstr>
      <vt:lpstr>WIRELESS_4_COMP</vt:lpstr>
      <vt:lpstr>Mobile Application Development Chapter 11 [Persistent Data in iOS]</vt:lpstr>
      <vt:lpstr>Contents</vt:lpstr>
      <vt:lpstr>File Data Storage</vt:lpstr>
      <vt:lpstr>User Defaults</vt:lpstr>
      <vt:lpstr>Core Data</vt:lpstr>
      <vt:lpstr>Core Data</vt:lpstr>
      <vt:lpstr>Setting Up Core Data Creating the Project</vt:lpstr>
      <vt:lpstr>Setting Up Core Data Creating the Project</vt:lpstr>
      <vt:lpstr>Setting Up Core Data Creating the Project</vt:lpstr>
      <vt:lpstr>Setting Up Core Data Creating the Project</vt:lpstr>
      <vt:lpstr>Setting Up Core Data Creating the Project</vt:lpstr>
      <vt:lpstr>Setting Up Core Data Designing Data Structure</vt:lpstr>
      <vt:lpstr>Setting Up Core Data Designing Data Structure</vt:lpstr>
      <vt:lpstr>Setting Up Core Data Designing Data Structure</vt:lpstr>
      <vt:lpstr>Setting Up Core Data Designing Data Structure</vt:lpstr>
      <vt:lpstr>Setting Up Core Data Passing Data Between Controllers</vt:lpstr>
      <vt:lpstr>Setting Up Core Data Saving Data to Core Data</vt:lpstr>
      <vt:lpstr>Setting Up Core Data Saving Data to Core Data</vt:lpstr>
      <vt:lpstr>Storing the Settings</vt:lpstr>
      <vt:lpstr>Storing the Settings</vt:lpstr>
      <vt:lpstr>Storing the Settings</vt:lpstr>
      <vt:lpstr>Storing the Settings</vt:lpstr>
      <vt:lpstr>Storing the Settings</vt:lpstr>
      <vt:lpstr>Storing the Settings</vt:lpstr>
      <vt:lpstr>PowerPoint Presentation</vt:lpstr>
    </vt:vector>
  </TitlesOfParts>
  <Company>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Shaimaa m. Hussein</cp:lastModifiedBy>
  <cp:revision>522</cp:revision>
  <dcterms:created xsi:type="dcterms:W3CDTF">2009-02-10T17:17:45Z</dcterms:created>
  <dcterms:modified xsi:type="dcterms:W3CDTF">2017-12-02T22:34:31Z</dcterms:modified>
  <cp:contentStatus/>
</cp:coreProperties>
</file>