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7616825" cx="101679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figures in Ch. 15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Figure: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Figure: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Figure: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39825" y="685800"/>
            <a:ext cx="45783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 rot="5400000">
            <a:off x="2667000" y="58737"/>
            <a:ext cx="4833937" cy="8770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 rot="5400000">
            <a:off x="5145088" y="2536824"/>
            <a:ext cx="6456361" cy="2192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 rot="5400000">
            <a:off x="683419" y="419893"/>
            <a:ext cx="6456361" cy="64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271587" y="1246187"/>
            <a:ext cx="7624762" cy="26527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271587" y="4000500"/>
            <a:ext cx="7624762" cy="18383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698500" y="2027238"/>
            <a:ext cx="8770937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693737" y="1898650"/>
            <a:ext cx="8769350" cy="3168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693737" y="5097462"/>
            <a:ext cx="8769350" cy="1665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98500" y="2027238"/>
            <a:ext cx="4308474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5159375" y="2027238"/>
            <a:ext cx="4310063" cy="4833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700087" y="404812"/>
            <a:ext cx="8769350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700087" y="1866900"/>
            <a:ext cx="4302124" cy="9159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700087" y="2782888"/>
            <a:ext cx="4302124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3" type="body"/>
          </p:nvPr>
        </p:nvSpPr>
        <p:spPr>
          <a:xfrm>
            <a:off x="5148262" y="1866900"/>
            <a:ext cx="4321174" cy="9159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4" type="body"/>
          </p:nvPr>
        </p:nvSpPr>
        <p:spPr>
          <a:xfrm>
            <a:off x="5148262" y="2782888"/>
            <a:ext cx="4321174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52400" lvl="0" marL="3810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19062" lvl="1" marL="823913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93662" lvl="2" marL="1268413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25413" lvl="3" marL="1776413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23825" lvl="4" marL="2282825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698500" y="404812"/>
            <a:ext cx="8770937" cy="147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700087" y="508000"/>
            <a:ext cx="3279775" cy="17764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322762" y="1096962"/>
            <a:ext cx="5146674" cy="541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700087" y="2284413"/>
            <a:ext cx="3279775" cy="4233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700087" y="508000"/>
            <a:ext cx="3279775" cy="17764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/>
          <p:nvPr>
            <p:ph idx="2" type="pic"/>
          </p:nvPr>
        </p:nvSpPr>
        <p:spPr>
          <a:xfrm>
            <a:off x="4322762" y="1096962"/>
            <a:ext cx="5146674" cy="5413375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700087" y="2284413"/>
            <a:ext cx="3279775" cy="4233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/>
            </a:lvl1pPr>
            <a:lvl2pPr indent="0" lvl="1" marL="457200" rtl="0">
              <a:spcBef>
                <a:spcPts val="0"/>
              </a:spcBef>
              <a:buFont typeface="Arial"/>
              <a:buNone/>
              <a:defRPr/>
            </a:lvl2pPr>
            <a:lvl3pPr indent="0" lvl="2" marL="914400" rtl="0">
              <a:spcBef>
                <a:spcPts val="0"/>
              </a:spcBef>
              <a:buFont typeface="Arial"/>
              <a:buNone/>
              <a:defRPr/>
            </a:lvl3pPr>
            <a:lvl4pPr indent="0" lvl="3" marL="1371600" rtl="0">
              <a:spcBef>
                <a:spcPts val="0"/>
              </a:spcBef>
              <a:buFont typeface="Arial"/>
              <a:buNone/>
              <a:defRPr/>
            </a:lvl4pPr>
            <a:lvl5pPr indent="0" lvl="4" marL="1828800" rtl="0">
              <a:spcBef>
                <a:spcPts val="0"/>
              </a:spcBef>
              <a:buFont typeface="Arial"/>
              <a:buNone/>
              <a:defRPr/>
            </a:lvl5pPr>
            <a:lvl6pPr indent="0" lvl="5" marL="2286000" rtl="0">
              <a:spcBef>
                <a:spcPts val="0"/>
              </a:spcBef>
              <a:buFont typeface="Arial"/>
              <a:buNone/>
              <a:defRPr/>
            </a:lvl6pPr>
            <a:lvl7pPr indent="0" lvl="6" marL="2743200" rtl="0">
              <a:spcBef>
                <a:spcPts val="0"/>
              </a:spcBef>
              <a:buFont typeface="Arial"/>
              <a:buNone/>
              <a:defRPr/>
            </a:lvl7pPr>
            <a:lvl8pPr indent="0" lvl="7" marL="3200400" rtl="0">
              <a:spcBef>
                <a:spcPts val="0"/>
              </a:spcBef>
              <a:buFont typeface="Arial"/>
              <a:buNone/>
              <a:defRPr/>
            </a:lvl8pPr>
            <a:lvl9pPr indent="0" lvl="8" marL="3657600" rtl="0">
              <a:spcBef>
                <a:spcPts val="0"/>
              </a:spcBef>
              <a:buFont typeface="Arial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789060" y="1544666"/>
            <a:ext cx="91440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Apps are made available to users by publishing them to their target audience.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 and Google provide a marketplace where developers can sell their apps.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Developers configure the app and conform to the sponsors requirements.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 and Apple have requirements and guidelines for app.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Developers must adhere to these requirements for Apple as every app is reviewed before it is published.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930275" y="684212"/>
            <a:ext cx="8305799" cy="5693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 and Fragmentation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 is a critical component of app development.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apps developed on either platform must be tested on real devices prior to release.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comprehensive test plan must be established and followed.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comprehensive test plan should include thorough black box unit testing, including equivalence partitioning, boundary value analysis, and cause-effect graphing.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organization of apps into individual screens makes it easy to test each screen as a unit. 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use equivalence partitioning in a screen, identify all the possible outcomes of the user interaction with the screen and identify the input or other data that would lead to that outcome.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930275" y="1370012"/>
            <a:ext cx="8305799" cy="5386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 and Fragmentation (contd.)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 should also be performed by individuals outside the development team.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testing can initially be performed on the Android Emulator or the iOS Simulator, but it should then be performed on a device.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all the unit tests have been passed the app is tested for usability.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final set of tests requires access to a variety of devices which is more difficult for Android than for iOS.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Keep up with platform changes and update accordingly.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782133" y="1065212"/>
            <a:ext cx="9144000" cy="6155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developers apps do not conform, it will be rejected by Apple.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 publishes apps that do not meet its store requirements, but will remove it later if the app violates its rules.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an app meets publication requirements of the target market the process of publishing requires several steps.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Prepare an icon for the app.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Prepare screen shots of the app.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 price.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Establish category.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 countries for app.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Licensing Library and copyrights.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Compile app and sign into application.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Debug code.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a private key.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pic>
        <p:nvPicPr>
          <p:cNvPr id="76" name="Shape 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1511299"/>
            <a:ext cx="5340350" cy="4964112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3407569" y="6531569"/>
            <a:ext cx="7483474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Figure 16.1   Creating a new keystore.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654968" y="379412"/>
            <a:ext cx="7086600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create a signed APK (which is required by the Play Store) you need to set a private key. Fortunately, you can do this using the Export Wizard at the same time you are creating the APK.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45568" y="1622162"/>
            <a:ext cx="5068258" cy="47113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3940969" y="6448425"/>
            <a:ext cx="7483474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Figure 16.2   Key configuration. 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892970" y="508320"/>
            <a:ext cx="8479629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 in any company information you want and click Next (Figure 16.2)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signed APK will be created and stored in the specified location. This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APK will be uploaded to the Play Store.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7017" y="5477103"/>
            <a:ext cx="4532313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/>
        </p:nvSpPr>
        <p:spPr>
          <a:xfrm>
            <a:off x="3178968" y="6198903"/>
            <a:ext cx="7483474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Figure 16.3   Changed scheme to iOS Device. 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1121569" y="455612"/>
            <a:ext cx="7696199" cy="4708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iOS App Store Distribution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up your Distribution Certificate and Distribution Provisioning Profile.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up an entry for your app in iTunes Connect.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information about the app: pricing, and screenshots prior to uploading the app.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the default language of the app.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 the app name, SKU number, and Bundle ID.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 the year of publication, the number of the app in stock, and the version number.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an app description, screenshots, icon, rating and categorization, and review information.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Verify app, click save and get ready to upload.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 app is open in Xcode change the active scheme from the simulator to iOS Device.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pic>
        <p:nvPicPr>
          <p:cNvPr id="103" name="Shape 1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7569" y="3598600"/>
            <a:ext cx="3925202" cy="313150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3788569" y="6805613"/>
            <a:ext cx="7483474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Figure 16.4   Xcode Archive Organizer. 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883568" y="455612"/>
            <a:ext cx="6248399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Product &gt; Archive from the menu. An archive file will be compiled and the Organizer opens (Figure  16.4 ).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Organizer, make sure the latest archive file is selected and click the Validate button.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the Distribute button. Click the Submit to App Store option button. Click Next.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 your developer login information. Select an identity. 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will get a message “Your application is being uploaded.”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will get a success message. Your app is now waiting to be reviewed by Apple.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892969" y="1406167"/>
            <a:ext cx="7924799" cy="3754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 distribution within an organization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differs between iOS and Android.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Android: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Prepare an APK and  give it to your users.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Send users an email with the APK attached.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Device automatically asks if they want to install it.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Users must have set their device to accept apps from unknown sources.</a:t>
            </a:r>
          </a:p>
          <a:p>
            <a:pPr indent="-342900" lvl="3" marL="1714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to the Settings app on the Android device and check the box next to Unknown Sources.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1197769" y="2391052"/>
            <a:ext cx="7924799" cy="2831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up an internal website to distribute the app.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Accepting apps from unknown sources must be checked.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Remember, you can choose the method that works for the organization.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Organizations implement Mobile Device Management (MDM) solutions.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1" type="ftr"/>
          </p:nvPr>
        </p:nvSpPr>
        <p:spPr>
          <a:xfrm>
            <a:off x="762000" y="7110413"/>
            <a:ext cx="8610599" cy="509586"/>
          </a:xfrm>
          <a:prstGeom prst="rect">
            <a:avLst/>
          </a:prstGeom>
          <a:noFill/>
          <a:ln>
            <a:noFill/>
          </a:ln>
        </p:spPr>
        <p:txBody>
          <a:bodyPr anchorCtr="0" anchor="t" bIns="50725" lIns="101450" rIns="101450" tIns="5072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b="0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Learning Mobile App Development</a:t>
            </a: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by Jakob Iversen and Michael Eierman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(ISBN: 032194786X) Copyright © 2014 Pearson Education, Inc. All rights reserved.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892969" y="1065212"/>
            <a:ext cx="8153399" cy="532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iOS Enterprise Distribution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an iOS Enterprise Developer license.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Allows unlimited distribution of apps within the organization. 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cannot sell apps in the App Store with this license.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Organizations that do internal and public development need an Enterprise Developer license and an iOS Developer license.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up an enterprise distribution certificate and an enterprise distribution provisioning profile.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Packaged with the app using Xcode.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need to need to use iTunes Connect with in-house apps.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provisioning profile expires after a year.</a:t>
            </a:r>
          </a:p>
          <a:p>
            <a:pPr indent="-342900" lvl="2" marL="12573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to expiration, a new profile must be created, packaged with the app, and redistributed, or the app will stop working.</a:t>
            </a: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an app is compiled with the appropriate certificate and profile, it can be distributed through iTunes, using the iPhone Configuration Utility, or wirelessly from a secure server.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