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57"/>
  </p:notesMasterIdLst>
  <p:sldIdLst>
    <p:sldId id="256" r:id="rId2"/>
    <p:sldId id="323" r:id="rId3"/>
    <p:sldId id="3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8680C1-69A0-45F5-BAEB-6279E46D6948}">
  <a:tblStyle styleId="{AD8680C1-69A0-45F5-BAEB-6279E46D694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268412" y="728662"/>
            <a:ext cx="4781550" cy="358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90103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722313"/>
            <a:ext cx="4795837" cy="3597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49" cy="43179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000" tIns="47475" rIns="95000" bIns="47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4144618" y="9120811"/>
            <a:ext cx="3170583" cy="480387"/>
          </a:xfrm>
          <a:prstGeom prst="rect">
            <a:avLst/>
          </a:prstGeom>
          <a:noFill/>
          <a:ln>
            <a:noFill/>
          </a:ln>
        </p:spPr>
        <p:txBody>
          <a:bodyPr lIns="95743" tIns="47871" rIns="95743" bIns="47871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2500">
                <a:latin typeface="Tahoma"/>
                <a:ea typeface="Tahoma"/>
                <a:cs typeface="Tahoma"/>
                <a:sym typeface="Tahoma"/>
              </a:rPr>
              <a:pPr algn="r">
                <a:buClr>
                  <a:srgbClr val="000000"/>
                </a:buClr>
                <a:buSzPct val="25000"/>
              </a:pPr>
              <a:t>3</a:t>
            </a:fld>
            <a:endParaRPr lang="en-US" sz="2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75691" y="4561226"/>
            <a:ext cx="5363816" cy="4320211"/>
          </a:xfrm>
          <a:prstGeom prst="rect">
            <a:avLst/>
          </a:prstGeom>
          <a:noFill/>
          <a:ln>
            <a:noFill/>
          </a:ln>
        </p:spPr>
        <p:txBody>
          <a:bodyPr lIns="95743" tIns="47871" rIns="95743" bIns="4787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7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81999" cy="510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58200" y="64770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351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58750" algn="l" rtl="0">
              <a:lnSpc>
                <a:spcPct val="100000"/>
              </a:lnSpc>
              <a:spcBef>
                <a:spcPts val="280"/>
              </a:spcBef>
              <a:spcAft>
                <a:spcPts val="400"/>
              </a:spcAft>
              <a:buClr>
                <a:srgbClr val="0C7B9C"/>
              </a:buClr>
              <a:buFont typeface="Arial"/>
              <a:buChar char="●"/>
              <a:defRPr/>
            </a:lvl1pPr>
            <a:lvl2pPr marL="800100" marR="0" lvl="1" indent="-190500" algn="l" rtl="0">
              <a:lnSpc>
                <a:spcPct val="100000"/>
              </a:lnSpc>
              <a:spcBef>
                <a:spcPts val="240"/>
              </a:spcBef>
              <a:spcAft>
                <a:spcPts val="400"/>
              </a:spcAft>
              <a:buClr>
                <a:srgbClr val="0C7B9C"/>
              </a:buClr>
              <a:buFont typeface="Arial"/>
              <a:buChar char="–"/>
              <a:defRPr/>
            </a:lvl2pPr>
            <a:lvl3pPr marL="914400" marR="0" lvl="2" indent="88900" algn="l" rtl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C7B9C"/>
              </a:buClr>
              <a:buFont typeface="Noto Symbol"/>
              <a:buChar char="◆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grpSp>
        <p:nvGrpSpPr>
          <p:cNvPr id="8" name="Shape 8"/>
          <p:cNvGrpSpPr/>
          <p:nvPr/>
        </p:nvGrpSpPr>
        <p:grpSpPr>
          <a:xfrm>
            <a:off x="304799" y="838199"/>
            <a:ext cx="8534399" cy="152399"/>
            <a:chOff x="419100" y="1250950"/>
            <a:chExt cx="8305799" cy="196849"/>
          </a:xfrm>
        </p:grpSpPr>
        <p:sp>
          <p:nvSpPr>
            <p:cNvPr id="9" name="Shape 9"/>
            <p:cNvSpPr/>
            <p:nvPr/>
          </p:nvSpPr>
          <p:spPr>
            <a:xfrm>
              <a:off x="419100" y="1250950"/>
              <a:ext cx="8305799" cy="96836"/>
            </a:xfrm>
            <a:prstGeom prst="rect">
              <a:avLst/>
            </a:prstGeom>
            <a:gradFill>
              <a:gsLst>
                <a:gs pos="0">
                  <a:srgbClr val="2FB0D3"/>
                </a:gs>
                <a:gs pos="50000">
                  <a:srgbClr val="12C2E9"/>
                </a:gs>
                <a:gs pos="100000">
                  <a:srgbClr val="2FB0D3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419100" y="1398587"/>
              <a:ext cx="8305799" cy="49211"/>
            </a:xfrm>
            <a:prstGeom prst="rect">
              <a:avLst/>
            </a:prstGeom>
            <a:gradFill>
              <a:gsLst>
                <a:gs pos="0">
                  <a:srgbClr val="D900D9"/>
                </a:gs>
                <a:gs pos="50000">
                  <a:srgbClr val="FF00FF"/>
                </a:gs>
                <a:gs pos="100000">
                  <a:srgbClr val="D900D9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" name="Shape 11"/>
          <p:cNvGrpSpPr/>
          <p:nvPr/>
        </p:nvGrpSpPr>
        <p:grpSpPr>
          <a:xfrm>
            <a:off x="381000" y="6400800"/>
            <a:ext cx="8381999" cy="304799"/>
            <a:chOff x="457200" y="5410200"/>
            <a:chExt cx="8381999" cy="304799"/>
          </a:xfrm>
        </p:grpSpPr>
        <p:sp>
          <p:nvSpPr>
            <p:cNvPr id="12" name="Shape 12"/>
            <p:cNvSpPr/>
            <p:nvPr/>
          </p:nvSpPr>
          <p:spPr>
            <a:xfrm>
              <a:off x="457200" y="5410200"/>
              <a:ext cx="8381999" cy="304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 txBox="1"/>
            <p:nvPr/>
          </p:nvSpPr>
          <p:spPr>
            <a:xfrm>
              <a:off x="457200" y="5410200"/>
              <a:ext cx="8364536" cy="254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© Tan,Steinbach, Kumar 	    	Introduction to Data Mining        		      4/18/2004               </a:t>
              </a:r>
              <a:fld id="{00000000-1234-1234-1234-123412341234}" type="slidenum"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4294967295"/>
          </p:nvPr>
        </p:nvSpPr>
        <p:spPr>
          <a:xfrm>
            <a:off x="190499" y="723903"/>
            <a:ext cx="8763000" cy="118109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Mining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Rules: Advanced Concepts and Algorithms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267928" y="2590800"/>
            <a:ext cx="8229600" cy="3567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Notes for Chapter 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Data Mining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Tan, Steinbach, Kumar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Shape 22"/>
          <p:cNvGrpSpPr/>
          <p:nvPr/>
        </p:nvGrpSpPr>
        <p:grpSpPr>
          <a:xfrm>
            <a:off x="304799" y="1447799"/>
            <a:ext cx="8534399" cy="152399"/>
            <a:chOff x="419100" y="1250950"/>
            <a:chExt cx="8305799" cy="196849"/>
          </a:xfrm>
        </p:grpSpPr>
        <p:sp>
          <p:nvSpPr>
            <p:cNvPr id="23" name="Shape 23"/>
            <p:cNvSpPr/>
            <p:nvPr/>
          </p:nvSpPr>
          <p:spPr>
            <a:xfrm>
              <a:off x="419100" y="1250950"/>
              <a:ext cx="8305799" cy="96836"/>
            </a:xfrm>
            <a:prstGeom prst="rect">
              <a:avLst/>
            </a:prstGeom>
            <a:gradFill>
              <a:gsLst>
                <a:gs pos="0">
                  <a:srgbClr val="2FB0D3"/>
                </a:gs>
                <a:gs pos="50000">
                  <a:srgbClr val="12C2E9"/>
                </a:gs>
                <a:gs pos="100000">
                  <a:srgbClr val="2FB0D3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19100" y="1398587"/>
              <a:ext cx="8305799" cy="49211"/>
            </a:xfrm>
            <a:prstGeom prst="rect">
              <a:avLst/>
            </a:prstGeom>
            <a:gradFill>
              <a:gsLst>
                <a:gs pos="0">
                  <a:srgbClr val="D900D9"/>
                </a:gs>
                <a:gs pos="50000">
                  <a:srgbClr val="FF00FF"/>
                </a:gs>
                <a:gs pos="100000">
                  <a:srgbClr val="D900D9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" name="Shape 25"/>
          <p:cNvGrpSpPr/>
          <p:nvPr/>
        </p:nvGrpSpPr>
        <p:grpSpPr>
          <a:xfrm>
            <a:off x="381000" y="6400800"/>
            <a:ext cx="8381999" cy="304799"/>
            <a:chOff x="457200" y="5410200"/>
            <a:chExt cx="8381999" cy="304799"/>
          </a:xfrm>
        </p:grpSpPr>
        <p:sp>
          <p:nvSpPr>
            <p:cNvPr id="26" name="Shape 26"/>
            <p:cNvSpPr/>
            <p:nvPr/>
          </p:nvSpPr>
          <p:spPr>
            <a:xfrm>
              <a:off x="457200" y="5410200"/>
              <a:ext cx="8381999" cy="304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Shape 27"/>
            <p:cNvSpPr txBox="1"/>
            <p:nvPr/>
          </p:nvSpPr>
          <p:spPr>
            <a:xfrm>
              <a:off x="457200" y="5410200"/>
              <a:ext cx="8364536" cy="254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© Tan,Steinbach, Kumar 	    	Introduction to Data Mining        		      4/18/2004               </a:t>
              </a:r>
              <a:fld id="{00000000-1234-1234-1234-123412341234}" type="slidenum"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fld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Discretization Issues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Execution time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intervals contain n values, there are on average O(n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possible ranges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many rules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295400" y="4953000"/>
            <a:ext cx="716280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(Income = $51,250)} → {Cheat = No}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(51K ≤ Income ≤ 52K)} → {Cheat = No}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(50K ≤ Income ≤ 60K)} → {Cheat = No}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11099" r="8641" b="1448"/>
          <a:stretch/>
        </p:blipFill>
        <p:spPr>
          <a:xfrm>
            <a:off x="4114800" y="2286000"/>
            <a:ext cx="4800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Approach by Srikant &amp; Agrawal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4294967295"/>
          </p:nvPr>
        </p:nvSpPr>
        <p:spPr>
          <a:xfrm>
            <a:off x="304800" y="11430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Preprocess the data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Discretize attribute using equi-depth partitioning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partial completeness measure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determine number of partitions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Merge adjacent intervals as long as support is less than max-support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existing association rule mining algorithms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interesting rules in the output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Approach by Srikant &amp; Agrawal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304800" y="11430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Discretization will lose information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partial completeness measure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determine how much information is lost 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frequent itemsets obtained by considering all ranges of attribute values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P: frequent itemsets obtained by considering all ranges over the partitions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 is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K-complete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w.r.t C if P ⊆ C,and ∀X ∈ C, ∃ X’ ∈ P such that: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1. X’ is a generalization of X and support (X’) ≤ K × support(X)    (K ≥ 1)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2. ∀Y ⊆ X, ∃ Y’ ⊆ X’ such that support (Y’) ≤ K × support(Y)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580"/>
              </a:spcBef>
              <a:spcAft>
                <a:spcPts val="40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Given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(partial completeness level),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determine number of intervals (N)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1752600" y="2438400"/>
            <a:ext cx="48767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1752600" y="2286000"/>
            <a:ext cx="0" cy="152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2667000" y="2286000"/>
            <a:ext cx="0" cy="152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Shape 99"/>
          <p:cNvCxnSpPr/>
          <p:nvPr/>
        </p:nvCxnSpPr>
        <p:spPr>
          <a:xfrm>
            <a:off x="3581400" y="2286000"/>
            <a:ext cx="0" cy="152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0" name="Shape 100"/>
          <p:cNvCxnSpPr/>
          <p:nvPr/>
        </p:nvCxnSpPr>
        <p:spPr>
          <a:xfrm>
            <a:off x="5410200" y="2286000"/>
            <a:ext cx="0" cy="152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1" name="Shape 101"/>
          <p:cNvCxnSpPr/>
          <p:nvPr/>
        </p:nvCxnSpPr>
        <p:spPr>
          <a:xfrm>
            <a:off x="4495800" y="2286000"/>
            <a:ext cx="0" cy="152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3352800" y="2590800"/>
            <a:ext cx="1295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03" name="Shape 103"/>
          <p:cNvSpPr txBox="1"/>
          <p:nvPr/>
        </p:nvSpPr>
        <p:spPr>
          <a:xfrm>
            <a:off x="3810000" y="2667000"/>
            <a:ext cx="4572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2667000" y="2133600"/>
            <a:ext cx="26669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05" name="Shape 105"/>
          <p:cNvSpPr txBox="1"/>
          <p:nvPr/>
        </p:nvSpPr>
        <p:spPr>
          <a:xfrm>
            <a:off x="3352800" y="1752600"/>
            <a:ext cx="18288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Approximated X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Min-Apriori (Han et al)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828800"/>
            <a:ext cx="3667125" cy="22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838200" y="4343400"/>
            <a:ext cx="6553200" cy="1370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W1 and W2 tends to appear together in the same document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09600" y="11430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Document-term matrix: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Min-Apriori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contains only continuous attributes of the same “type”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frequency of words in a document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solution: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 into 0/1 matrix and then apply existing algorithms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lose word frequency information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Discretization does not apply as users want association among words not ranges of words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2438400"/>
            <a:ext cx="3276600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Min-Apriori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determine the support of a word?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simply sum up its frequency, support count will be greater than total number of documents!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Normalize the word vectors – e.g., using L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word has a support equals to 1.0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571875"/>
            <a:ext cx="3505200" cy="2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571875"/>
            <a:ext cx="4114800" cy="229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3886200" y="4800600"/>
            <a:ext cx="609599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6" name="Shape 166"/>
          <p:cNvSpPr txBox="1"/>
          <p:nvPr/>
        </p:nvSpPr>
        <p:spPr>
          <a:xfrm>
            <a:off x="3810000" y="4267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Normalize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Min-Apriori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definition of support: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828800"/>
            <a:ext cx="4530724" cy="7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334000" y="2971800"/>
            <a:ext cx="29717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Sup(W1,W2,W3)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 + 0 + 0 + 0 + 0.17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819400"/>
            <a:ext cx="4114800" cy="22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Anti-monotone property of Support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62000" y="4114800"/>
            <a:ext cx="7467600" cy="176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Sup(W1) = 0.4 + 0 + 0.4 + 0 + 0.2 =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Sup(W1, W2) = 0.33 + 0 + 0.4 + 0 + 0.17 = 0.9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Sup(W1, W2, W3) = 0 + 0 + 0 + 0 + 0.17 = 0.17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524000"/>
            <a:ext cx="4114800" cy="22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Multi-level Association Rules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71600"/>
            <a:ext cx="84582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Multi-level Association Rules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should we incorporate concept hierarchy?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at lower levels may not have enough support to appear in any frequent itemsets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at lower levels of the hierarchy are overly specific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e.g., 	skim milk → white bread, 2% milk → wheat bread,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skim milk → wheat bread, etc.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indicative of association between milk and bread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381000"/>
            <a:ext cx="8915399" cy="647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3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Multi-level Association Rules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support and confidence vary as we traverse the concept hierarchy?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X is the parent item for both X1 and X2, then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σ(X)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≤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σ(X1) + σ(X2)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    	σ(X1 ∪ Y1) ≥ minsup,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	X is parent of X1, Y is parent of Y1 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	σ(X ∪ Y1) ≥ minsup, σ(X1 ∪ Y) ≥ minsup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σ(X ∪ Y) ≥ minsup 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	conf(X1 ⇒ Y1) ≥ minconf,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	conf(X1 ⇒ Y) ≥ minconf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Multi-level Association Rules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1: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current association rule formulation by augmenting each transaction with higher level items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Transaction: {skim milk, wheat bread}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Augmented Transaction: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{skim milk, wheat bread, milk, bread, food}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that reside at higher levels have much higher support counts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support threshold is low, too many frequent patterns involving items from the higher levels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dimensionality of the data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Multi-level Association Rules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2: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frequent patterns at highest level first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generate frequent patterns at the next highest level, and so on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I/O requirements will increase dramatically because we need to perform more passes over the data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miss some potentially interesting cross-level association patterns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Sequence Data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3581400" y="3581400"/>
            <a:ext cx="5333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219" name="Shape 2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388688"/>
            <a:ext cx="4572000" cy="480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Shape 220"/>
          <p:cNvGrpSpPr/>
          <p:nvPr/>
        </p:nvGrpSpPr>
        <p:grpSpPr>
          <a:xfrm>
            <a:off x="228600" y="2057400"/>
            <a:ext cx="3505200" cy="3200400"/>
            <a:chOff x="304800" y="2971800"/>
            <a:chExt cx="3122612" cy="2159000"/>
          </a:xfrm>
        </p:grpSpPr>
        <p:sp>
          <p:nvSpPr>
            <p:cNvPr id="221" name="Shape 221"/>
            <p:cNvSpPr/>
            <p:nvPr/>
          </p:nvSpPr>
          <p:spPr>
            <a:xfrm>
              <a:off x="314325" y="2981325"/>
              <a:ext cx="3105150" cy="23971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496887" y="2982911"/>
              <a:ext cx="592136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Object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336675" y="2982911"/>
              <a:ext cx="100647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Timestamp</a:t>
              </a: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2609850" y="2982911"/>
              <a:ext cx="625475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Events</a:t>
              </a: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731837" y="3227386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1738311" y="3227386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452686" y="3227386"/>
              <a:ext cx="5286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2, 3, 5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731837" y="3465512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1738311" y="3465512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2452686" y="3465512"/>
              <a:ext cx="3175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6, 1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731837" y="3703637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1738311" y="3703637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2452686" y="3703637"/>
              <a:ext cx="106362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731837" y="3941762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738311" y="3941762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2452686" y="3941762"/>
              <a:ext cx="5286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4, 5, 6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731837" y="4178300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1738311" y="4178300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17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2452686" y="4178300"/>
              <a:ext cx="106362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731837" y="4416425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1738311" y="4416425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2452686" y="4416425"/>
              <a:ext cx="739775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7, 8, 1, 2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731837" y="4654550"/>
              <a:ext cx="127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1738311" y="4654550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2452686" y="4654550"/>
              <a:ext cx="3175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1, 6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725487" y="4892675"/>
              <a:ext cx="1381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1738311" y="4892675"/>
              <a:ext cx="21272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2452686" y="4892675"/>
              <a:ext cx="5286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1, 8, 7</a:t>
              </a:r>
            </a:p>
          </p:txBody>
        </p:sp>
        <p:cxnSp>
          <p:nvCxnSpPr>
            <p:cNvPr id="249" name="Shape 249"/>
            <p:cNvCxnSpPr/>
            <p:nvPr/>
          </p:nvCxnSpPr>
          <p:spPr>
            <a:xfrm>
              <a:off x="304800" y="2971800"/>
              <a:ext cx="1587" cy="215899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/>
            <p:nvPr/>
          </p:nvSpPr>
          <p:spPr>
            <a:xfrm>
              <a:off x="304800" y="2971800"/>
              <a:ext cx="19049" cy="21589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1" name="Shape 251"/>
            <p:cNvCxnSpPr/>
            <p:nvPr/>
          </p:nvCxnSpPr>
          <p:spPr>
            <a:xfrm>
              <a:off x="1249362" y="2990850"/>
              <a:ext cx="1587" cy="213995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2" name="Shape 252"/>
            <p:cNvSpPr/>
            <p:nvPr/>
          </p:nvSpPr>
          <p:spPr>
            <a:xfrm>
              <a:off x="1249362" y="2990850"/>
              <a:ext cx="19049" cy="2139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3" name="Shape 253"/>
            <p:cNvCxnSpPr/>
            <p:nvPr/>
          </p:nvCxnSpPr>
          <p:spPr>
            <a:xfrm>
              <a:off x="2406650" y="2990850"/>
              <a:ext cx="1587" cy="213995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4" name="Shape 254"/>
            <p:cNvSpPr/>
            <p:nvPr/>
          </p:nvSpPr>
          <p:spPr>
            <a:xfrm>
              <a:off x="2406650" y="2990850"/>
              <a:ext cx="17461" cy="2139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5" name="Shape 255"/>
            <p:cNvCxnSpPr/>
            <p:nvPr/>
          </p:nvCxnSpPr>
          <p:spPr>
            <a:xfrm>
              <a:off x="3408362" y="2990850"/>
              <a:ext cx="1587" cy="213995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6" name="Shape 256"/>
            <p:cNvSpPr/>
            <p:nvPr/>
          </p:nvSpPr>
          <p:spPr>
            <a:xfrm>
              <a:off x="3408362" y="2990850"/>
              <a:ext cx="19049" cy="2139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7" name="Shape 257"/>
            <p:cNvCxnSpPr/>
            <p:nvPr/>
          </p:nvCxnSpPr>
          <p:spPr>
            <a:xfrm>
              <a:off x="323850" y="2971800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8" name="Shape 258"/>
            <p:cNvSpPr/>
            <p:nvPr/>
          </p:nvSpPr>
          <p:spPr>
            <a:xfrm>
              <a:off x="323850" y="2971800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9" name="Shape 259"/>
            <p:cNvCxnSpPr/>
            <p:nvPr/>
          </p:nvCxnSpPr>
          <p:spPr>
            <a:xfrm>
              <a:off x="323850" y="3209925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0" name="Shape 260"/>
            <p:cNvSpPr/>
            <p:nvPr/>
          </p:nvSpPr>
          <p:spPr>
            <a:xfrm>
              <a:off x="323850" y="3209925"/>
              <a:ext cx="3103561" cy="174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1" name="Shape 261"/>
            <p:cNvCxnSpPr/>
            <p:nvPr/>
          </p:nvCxnSpPr>
          <p:spPr>
            <a:xfrm>
              <a:off x="323850" y="3448050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2" name="Shape 262"/>
            <p:cNvSpPr/>
            <p:nvPr/>
          </p:nvSpPr>
          <p:spPr>
            <a:xfrm>
              <a:off x="323850" y="3448050"/>
              <a:ext cx="3103561" cy="174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3" name="Shape 263"/>
            <p:cNvCxnSpPr/>
            <p:nvPr/>
          </p:nvCxnSpPr>
          <p:spPr>
            <a:xfrm>
              <a:off x="323850" y="3684587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4" name="Shape 264"/>
            <p:cNvSpPr/>
            <p:nvPr/>
          </p:nvSpPr>
          <p:spPr>
            <a:xfrm>
              <a:off x="323850" y="3684587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5" name="Shape 265"/>
            <p:cNvCxnSpPr/>
            <p:nvPr/>
          </p:nvCxnSpPr>
          <p:spPr>
            <a:xfrm>
              <a:off x="323850" y="3922712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6" name="Shape 266"/>
            <p:cNvSpPr/>
            <p:nvPr/>
          </p:nvSpPr>
          <p:spPr>
            <a:xfrm>
              <a:off x="323850" y="3922712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7" name="Shape 267"/>
            <p:cNvCxnSpPr/>
            <p:nvPr/>
          </p:nvCxnSpPr>
          <p:spPr>
            <a:xfrm>
              <a:off x="323850" y="4160837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8" name="Shape 268"/>
            <p:cNvSpPr/>
            <p:nvPr/>
          </p:nvSpPr>
          <p:spPr>
            <a:xfrm>
              <a:off x="323850" y="4160837"/>
              <a:ext cx="3103561" cy="174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9" name="Shape 269"/>
            <p:cNvCxnSpPr/>
            <p:nvPr/>
          </p:nvCxnSpPr>
          <p:spPr>
            <a:xfrm>
              <a:off x="323850" y="4398962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0" name="Shape 270"/>
            <p:cNvSpPr/>
            <p:nvPr/>
          </p:nvSpPr>
          <p:spPr>
            <a:xfrm>
              <a:off x="323850" y="4398962"/>
              <a:ext cx="3103561" cy="174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1" name="Shape 271"/>
            <p:cNvCxnSpPr/>
            <p:nvPr/>
          </p:nvCxnSpPr>
          <p:spPr>
            <a:xfrm>
              <a:off x="323850" y="4635500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2" name="Shape 272"/>
            <p:cNvSpPr/>
            <p:nvPr/>
          </p:nvSpPr>
          <p:spPr>
            <a:xfrm>
              <a:off x="323850" y="4635500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3" name="Shape 273"/>
            <p:cNvCxnSpPr/>
            <p:nvPr/>
          </p:nvCxnSpPr>
          <p:spPr>
            <a:xfrm>
              <a:off x="323850" y="4873625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4" name="Shape 274"/>
            <p:cNvSpPr/>
            <p:nvPr/>
          </p:nvSpPr>
          <p:spPr>
            <a:xfrm>
              <a:off x="323850" y="4873625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5" name="Shape 275"/>
            <p:cNvCxnSpPr/>
            <p:nvPr/>
          </p:nvCxnSpPr>
          <p:spPr>
            <a:xfrm>
              <a:off x="323850" y="5111750"/>
              <a:ext cx="3103561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6" name="Shape 276"/>
            <p:cNvSpPr/>
            <p:nvPr/>
          </p:nvSpPr>
          <p:spPr>
            <a:xfrm>
              <a:off x="323850" y="5111750"/>
              <a:ext cx="3103561" cy="190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7" name="Shape 277"/>
          <p:cNvSpPr txBox="1"/>
          <p:nvPr/>
        </p:nvSpPr>
        <p:spPr>
          <a:xfrm>
            <a:off x="244444" y="1524000"/>
            <a:ext cx="2514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Database: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 idx="4294967295"/>
          </p:nvPr>
        </p:nvSpPr>
        <p:spPr>
          <a:xfrm>
            <a:off x="381000" y="762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 of Sequence Data</a:t>
            </a:r>
          </a:p>
        </p:txBody>
      </p:sp>
      <p:grpSp>
        <p:nvGrpSpPr>
          <p:cNvPr id="283" name="Shape 283"/>
          <p:cNvGrpSpPr/>
          <p:nvPr/>
        </p:nvGrpSpPr>
        <p:grpSpPr>
          <a:xfrm>
            <a:off x="152400" y="1041400"/>
            <a:ext cx="8915400" cy="3530600"/>
            <a:chOff x="152400" y="1117600"/>
            <a:chExt cx="8915400" cy="3530600"/>
          </a:xfrm>
        </p:grpSpPr>
        <p:sp>
          <p:nvSpPr>
            <p:cNvPr id="284" name="Shape 284"/>
            <p:cNvSpPr txBox="1"/>
            <p:nvPr/>
          </p:nvSpPr>
          <p:spPr>
            <a:xfrm>
              <a:off x="6858000" y="3987800"/>
              <a:ext cx="2209799" cy="66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Bases A,T,G,C</a:t>
              </a: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4343400" y="3987800"/>
              <a:ext cx="2514599" cy="66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 element of the DNA sequence </a:t>
              </a: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1600200" y="3987800"/>
              <a:ext cx="2743199" cy="66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 sequence of a particular species</a:t>
              </a: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152400" y="3987800"/>
              <a:ext cx="14478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Genome sequences</a:t>
              </a:r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6858000" y="3300412"/>
              <a:ext cx="2209799" cy="6873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Types of alarms generated by sensors </a:t>
              </a: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4343400" y="3300412"/>
              <a:ext cx="2514599" cy="6873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Events triggered by a sensor at time t</a:t>
              </a:r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1600200" y="3300412"/>
              <a:ext cx="2743199" cy="6873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History of events generated by a given sensor</a:t>
              </a:r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152400" y="3300412"/>
              <a:ext cx="1447800" cy="6873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 data</a:t>
              </a: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6858000" y="2476500"/>
              <a:ext cx="2209799" cy="823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Home page, index page, contact info, etc</a:t>
              </a:r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4343400" y="2476500"/>
              <a:ext cx="2514599" cy="823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collection of files viewed by a Web visitor after a single mouse click</a:t>
              </a: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1600200" y="2476500"/>
              <a:ext cx="2743199" cy="823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Browsing activity of a particular Web visitor</a:t>
              </a: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152400" y="2476500"/>
              <a:ext cx="1447800" cy="823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Web Data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6858000" y="1817686"/>
              <a:ext cx="2209799" cy="6588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Books, diary products, CDs, etc</a:t>
              </a:r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4343400" y="1817686"/>
              <a:ext cx="2514599" cy="6588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set of items bought by a customer at time t</a:t>
              </a: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1600200" y="1817686"/>
              <a:ext cx="2743199" cy="6588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Purchase history of a given customer</a:t>
              </a:r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152400" y="1817686"/>
              <a:ext cx="1447800" cy="6588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Customer</a:t>
              </a: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6858000" y="1117600"/>
              <a:ext cx="2209799" cy="700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</a:t>
              </a:r>
              <a:b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(Item)</a:t>
              </a:r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4343400" y="1117600"/>
              <a:ext cx="2514599" cy="700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Element (Transaction)</a:t>
              </a:r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1600200" y="1117600"/>
              <a:ext cx="2743199" cy="700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Sequence</a:t>
              </a:r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152400" y="1117600"/>
              <a:ext cx="1447800" cy="700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Sequence Database</a:t>
              </a:r>
            </a:p>
          </p:txBody>
        </p:sp>
        <p:cxnSp>
          <p:nvCxnSpPr>
            <p:cNvPr id="304" name="Shape 304"/>
            <p:cNvCxnSpPr/>
            <p:nvPr/>
          </p:nvCxnSpPr>
          <p:spPr>
            <a:xfrm>
              <a:off x="152400" y="1117600"/>
              <a:ext cx="89154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152400" y="1817686"/>
              <a:ext cx="8915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6" name="Shape 306"/>
            <p:cNvCxnSpPr/>
            <p:nvPr/>
          </p:nvCxnSpPr>
          <p:spPr>
            <a:xfrm>
              <a:off x="152400" y="2476500"/>
              <a:ext cx="8915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7" name="Shape 307"/>
            <p:cNvCxnSpPr/>
            <p:nvPr/>
          </p:nvCxnSpPr>
          <p:spPr>
            <a:xfrm>
              <a:off x="152400" y="3300412"/>
              <a:ext cx="8915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8" name="Shape 308"/>
            <p:cNvCxnSpPr/>
            <p:nvPr/>
          </p:nvCxnSpPr>
          <p:spPr>
            <a:xfrm>
              <a:off x="152400" y="3987800"/>
              <a:ext cx="8915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9" name="Shape 309"/>
            <p:cNvCxnSpPr/>
            <p:nvPr/>
          </p:nvCxnSpPr>
          <p:spPr>
            <a:xfrm>
              <a:off x="152400" y="4648200"/>
              <a:ext cx="89154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152400" y="1117600"/>
              <a:ext cx="0" cy="35305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1" name="Shape 311"/>
            <p:cNvCxnSpPr/>
            <p:nvPr/>
          </p:nvCxnSpPr>
          <p:spPr>
            <a:xfrm>
              <a:off x="1600200" y="1117600"/>
              <a:ext cx="0" cy="35305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2" name="Shape 312"/>
            <p:cNvCxnSpPr/>
            <p:nvPr/>
          </p:nvCxnSpPr>
          <p:spPr>
            <a:xfrm>
              <a:off x="4343400" y="1117600"/>
              <a:ext cx="0" cy="35305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3" name="Shape 313"/>
            <p:cNvCxnSpPr/>
            <p:nvPr/>
          </p:nvCxnSpPr>
          <p:spPr>
            <a:xfrm>
              <a:off x="6858000" y="1117600"/>
              <a:ext cx="0" cy="35305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" name="Shape 314"/>
            <p:cNvCxnSpPr/>
            <p:nvPr/>
          </p:nvCxnSpPr>
          <p:spPr>
            <a:xfrm>
              <a:off x="9067800" y="1117600"/>
              <a:ext cx="0" cy="35305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315" name="Shape 315"/>
          <p:cNvCxnSpPr/>
          <p:nvPr/>
        </p:nvCxnSpPr>
        <p:spPr>
          <a:xfrm>
            <a:off x="1828800" y="6172200"/>
            <a:ext cx="6324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457200" y="5791200"/>
            <a:ext cx="152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Sequence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2286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8" name="Shape 318"/>
          <p:cNvCxnSpPr/>
          <p:nvPr/>
        </p:nvCxnSpPr>
        <p:spPr>
          <a:xfrm>
            <a:off x="3048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9" name="Shape 319"/>
          <p:cNvCxnSpPr/>
          <p:nvPr/>
        </p:nvCxnSpPr>
        <p:spPr>
          <a:xfrm>
            <a:off x="3810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0" name="Shape 320"/>
          <p:cNvCxnSpPr/>
          <p:nvPr/>
        </p:nvCxnSpPr>
        <p:spPr>
          <a:xfrm>
            <a:off x="4572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1" name="Shape 321"/>
          <p:cNvCxnSpPr/>
          <p:nvPr/>
        </p:nvCxnSpPr>
        <p:spPr>
          <a:xfrm>
            <a:off x="5334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2" name="Shape 322"/>
          <p:cNvCxnSpPr/>
          <p:nvPr/>
        </p:nvCxnSpPr>
        <p:spPr>
          <a:xfrm>
            <a:off x="6096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3" name="Shape 323"/>
          <p:cNvCxnSpPr/>
          <p:nvPr/>
        </p:nvCxnSpPr>
        <p:spPr>
          <a:xfrm>
            <a:off x="6858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4" name="Shape 324"/>
          <p:cNvCxnSpPr/>
          <p:nvPr/>
        </p:nvCxnSpPr>
        <p:spPr>
          <a:xfrm>
            <a:off x="7620000" y="6096000"/>
            <a:ext cx="0" cy="761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5" name="Shape 325"/>
          <p:cNvSpPr/>
          <p:nvPr/>
        </p:nvSpPr>
        <p:spPr>
          <a:xfrm>
            <a:off x="2819400" y="4953000"/>
            <a:ext cx="685800" cy="1066799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E1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E2</a:t>
            </a:r>
          </a:p>
        </p:txBody>
      </p:sp>
      <p:sp>
        <p:nvSpPr>
          <p:cNvPr id="326" name="Shape 326"/>
          <p:cNvSpPr/>
          <p:nvPr/>
        </p:nvSpPr>
        <p:spPr>
          <a:xfrm>
            <a:off x="3505200" y="4953000"/>
            <a:ext cx="609600" cy="1066799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E1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E3</a:t>
            </a:r>
          </a:p>
        </p:txBody>
      </p:sp>
      <p:sp>
        <p:nvSpPr>
          <p:cNvPr id="327" name="Shape 327"/>
          <p:cNvSpPr/>
          <p:nvPr/>
        </p:nvSpPr>
        <p:spPr>
          <a:xfrm>
            <a:off x="4267200" y="4953000"/>
            <a:ext cx="723900" cy="1066799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E2</a:t>
            </a:r>
          </a:p>
        </p:txBody>
      </p:sp>
      <p:sp>
        <p:nvSpPr>
          <p:cNvPr id="328" name="Shape 328"/>
          <p:cNvSpPr/>
          <p:nvPr/>
        </p:nvSpPr>
        <p:spPr>
          <a:xfrm>
            <a:off x="6400800" y="4953000"/>
            <a:ext cx="685799" cy="10668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E3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E4</a:t>
            </a:r>
          </a:p>
        </p:txBody>
      </p:sp>
      <p:sp>
        <p:nvSpPr>
          <p:cNvPr id="329" name="Shape 329"/>
          <p:cNvSpPr/>
          <p:nvPr/>
        </p:nvSpPr>
        <p:spPr>
          <a:xfrm>
            <a:off x="5715000" y="5045075"/>
            <a:ext cx="609600" cy="990599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E2</a:t>
            </a:r>
          </a:p>
        </p:txBody>
      </p:sp>
      <p:cxnSp>
        <p:nvCxnSpPr>
          <p:cNvPr id="330" name="Shape 330"/>
          <p:cNvCxnSpPr/>
          <p:nvPr/>
        </p:nvCxnSpPr>
        <p:spPr>
          <a:xfrm>
            <a:off x="2209800" y="5045075"/>
            <a:ext cx="762000" cy="15239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31" name="Shape 331"/>
          <p:cNvSpPr txBox="1"/>
          <p:nvPr/>
        </p:nvSpPr>
        <p:spPr>
          <a:xfrm>
            <a:off x="685800" y="4800600"/>
            <a:ext cx="1828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Element (Transaction)</a:t>
            </a:r>
          </a:p>
        </p:txBody>
      </p:sp>
      <p:cxnSp>
        <p:nvCxnSpPr>
          <p:cNvPr id="332" name="Shape 332"/>
          <p:cNvCxnSpPr/>
          <p:nvPr/>
        </p:nvCxnSpPr>
        <p:spPr>
          <a:xfrm flipH="1">
            <a:off x="6934200" y="5197475"/>
            <a:ext cx="533399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33" name="Shape 333"/>
          <p:cNvSpPr txBox="1"/>
          <p:nvPr/>
        </p:nvSpPr>
        <p:spPr>
          <a:xfrm>
            <a:off x="7467600" y="4953000"/>
            <a:ext cx="9905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(Item)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Formal Definition of a Sequence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428037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sequence is an ordered list of elements (transactions)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 = &lt;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 &gt;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element contains a collection of events (items)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e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{i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…, 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element is attributed to a specific time or location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of a sequence, |s|, is given by the number of elements of the sequence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2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k-sequence is a sequence that contains k events (items)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 of Sequence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428037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sequence: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&lt; {Homepage}  {Electronics}  {Digital Cameras}  {Canon Digital Camera} {Shopping Cart}  {Order Confirmation}  {Return to Shopping} &gt;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initiating events causing the nuclear accident at 3-mile Island: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(http://stellar-one.com/nuclear/staff_reports/summary_SOE_the_initiating_event.htm)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  {clogged resin} {outlet valve closure} {loss of feedwater}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{condenser polisher outlet valve shut} {booster pumps trip}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{main waterpump trips} {main turbine trips} {reactor pressure increases}&gt;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books checked out at a library: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40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&lt;{Fellowship of the Ring} {The Two Towers}  {Return of the King}&gt;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Formal Definition of a Subsequence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sequence &lt;a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is contained in another sequence &lt;b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(m ≥ n) if there exist integers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… &lt; 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such that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⊆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⊆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…,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⊆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support of a subsequence w is defined as the fraction of data sequences that contain w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sequential pattern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frequent subsequence (i.e., a subsequence whose support is ≥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pSp>
        <p:nvGrpSpPr>
          <p:cNvPr id="352" name="Shape 352"/>
          <p:cNvGrpSpPr/>
          <p:nvPr/>
        </p:nvGrpSpPr>
        <p:grpSpPr>
          <a:xfrm>
            <a:off x="304800" y="2590799"/>
            <a:ext cx="8534400" cy="1904999"/>
            <a:chOff x="304800" y="2590800"/>
            <a:chExt cx="8534400" cy="2209800"/>
          </a:xfrm>
        </p:grpSpPr>
        <p:sp>
          <p:nvSpPr>
            <p:cNvPr id="353" name="Shape 353"/>
            <p:cNvSpPr txBox="1"/>
            <p:nvPr/>
          </p:nvSpPr>
          <p:spPr>
            <a:xfrm>
              <a:off x="304800" y="424815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{2,4} {2,4} {2,5} &gt;</a:t>
              </a: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304800" y="369570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{1,2} {3,4} &gt; </a:t>
              </a:r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304800" y="314325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{2,4} {3,5,6} {8} &gt;</a:t>
              </a: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304800" y="259080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sequence</a:t>
              </a:r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6800850" y="4248150"/>
              <a:ext cx="2038349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552825" y="424815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{2} {4} &gt;</a:t>
              </a: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6800850" y="3695700"/>
              <a:ext cx="2038349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3552825" y="369570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{1} {2} &gt;</a:t>
              </a: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6800850" y="3143250"/>
              <a:ext cx="2038349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3552825" y="314325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{2} {3,5} &gt;</a:t>
              </a:r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6800850" y="2590800"/>
              <a:ext cx="2038349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Contain?</a:t>
              </a:r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3552825" y="2590800"/>
              <a:ext cx="3248024" cy="552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Subsequence</a:t>
              </a:r>
            </a:p>
          </p:txBody>
        </p:sp>
        <p:cxnSp>
          <p:nvCxnSpPr>
            <p:cNvPr id="365" name="Shape 365"/>
            <p:cNvCxnSpPr/>
            <p:nvPr/>
          </p:nvCxnSpPr>
          <p:spPr>
            <a:xfrm>
              <a:off x="304800" y="2590800"/>
              <a:ext cx="8534399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6" name="Shape 366"/>
            <p:cNvCxnSpPr/>
            <p:nvPr/>
          </p:nvCxnSpPr>
          <p:spPr>
            <a:xfrm>
              <a:off x="304800" y="3143250"/>
              <a:ext cx="853439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7" name="Shape 367"/>
            <p:cNvCxnSpPr/>
            <p:nvPr/>
          </p:nvCxnSpPr>
          <p:spPr>
            <a:xfrm>
              <a:off x="304800" y="3695700"/>
              <a:ext cx="853439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8" name="Shape 368"/>
            <p:cNvCxnSpPr/>
            <p:nvPr/>
          </p:nvCxnSpPr>
          <p:spPr>
            <a:xfrm>
              <a:off x="304800" y="4248150"/>
              <a:ext cx="853439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9" name="Shape 369"/>
            <p:cNvCxnSpPr/>
            <p:nvPr/>
          </p:nvCxnSpPr>
          <p:spPr>
            <a:xfrm>
              <a:off x="304800" y="4800600"/>
              <a:ext cx="8534399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0" name="Shape 370"/>
            <p:cNvCxnSpPr/>
            <p:nvPr/>
          </p:nvCxnSpPr>
          <p:spPr>
            <a:xfrm>
              <a:off x="304800" y="2590800"/>
              <a:ext cx="0" cy="22097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1" name="Shape 371"/>
            <p:cNvCxnSpPr/>
            <p:nvPr/>
          </p:nvCxnSpPr>
          <p:spPr>
            <a:xfrm>
              <a:off x="6800850" y="2590800"/>
              <a:ext cx="0" cy="22097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2" name="Shape 372"/>
            <p:cNvCxnSpPr/>
            <p:nvPr/>
          </p:nvCxnSpPr>
          <p:spPr>
            <a:xfrm>
              <a:off x="8839200" y="2590800"/>
              <a:ext cx="0" cy="22097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3" name="Shape 373"/>
            <p:cNvCxnSpPr/>
            <p:nvPr/>
          </p:nvCxnSpPr>
          <p:spPr>
            <a:xfrm>
              <a:off x="3552825" y="2590800"/>
              <a:ext cx="0" cy="22097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Sequential Pattern Mining: Definition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database of sequences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user-specified minimum support threshold,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subsequences with support ≥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Sequential Pattern Mining: Challenge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sequence:   &lt;{a b} {c d e} {f} {g h i}&gt;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subsequences: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&lt;{a} {c d} {f} {g} &gt;, &lt; {c d e} &gt;, &lt; {b} {g} &gt;, etc.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k-subsequences can be extracted from a given n-sequence?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&lt;{a  b} {c d  e} {f} {g h  i}&gt;  n = 9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k=4:        Y _    _ Y Y   _  _  _ Y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&lt;{a}         {d e}             {i}&gt;   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23622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7" name="Shape 387"/>
          <p:cNvCxnSpPr/>
          <p:nvPr/>
        </p:nvCxnSpPr>
        <p:spPr>
          <a:xfrm>
            <a:off x="27432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8" name="Shape 388"/>
          <p:cNvCxnSpPr/>
          <p:nvPr/>
        </p:nvCxnSpPr>
        <p:spPr>
          <a:xfrm>
            <a:off x="32766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89" name="Shape 389"/>
          <p:cNvCxnSpPr/>
          <p:nvPr/>
        </p:nvCxnSpPr>
        <p:spPr>
          <a:xfrm>
            <a:off x="35814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39624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1" name="Shape 391"/>
          <p:cNvCxnSpPr/>
          <p:nvPr/>
        </p:nvCxnSpPr>
        <p:spPr>
          <a:xfrm>
            <a:off x="44196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2" name="Shape 392"/>
          <p:cNvCxnSpPr/>
          <p:nvPr/>
        </p:nvCxnSpPr>
        <p:spPr>
          <a:xfrm>
            <a:off x="48768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3" name="Shape 393"/>
          <p:cNvCxnSpPr/>
          <p:nvPr/>
        </p:nvCxnSpPr>
        <p:spPr>
          <a:xfrm>
            <a:off x="51816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4" name="Shape 394"/>
          <p:cNvCxnSpPr/>
          <p:nvPr/>
        </p:nvCxnSpPr>
        <p:spPr>
          <a:xfrm>
            <a:off x="5562600" y="4343400"/>
            <a:ext cx="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95" name="Shape 395"/>
          <p:cNvSpPr/>
          <p:nvPr/>
        </p:nvSpPr>
        <p:spPr>
          <a:xfrm rot="-5400000">
            <a:off x="3810000" y="3733799"/>
            <a:ext cx="304799" cy="35052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Shape 39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648200"/>
            <a:ext cx="1752600" cy="11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7239000" y="64770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7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Negative and Rare Patterns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5343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Rare patterns: Very low support but interesting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E.g., buying Rolex watches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Mining: Setting individual-based or special group-based support threshold for valuable items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Negative patterns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it is unlikely that one buys Ford Expedition (an SUV car) and Toyota Prius (a hybrid car) together, Ford Expedition and Toyota Prius are likely negatively correlated patterns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Negatively correlated patterns that are infrequent tend to be more interesting than those that are frequent</a:t>
            </a:r>
          </a:p>
        </p:txBody>
      </p:sp>
    </p:spTree>
    <p:extLst>
      <p:ext uri="{BB962C8B-B14F-4D97-AF65-F5344CB8AC3E}">
        <p14:creationId xmlns:p14="http://schemas.microsoft.com/office/powerpoint/2010/main" val="3582325501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Sequential Pattern Mining: Example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4876800" y="1600200"/>
            <a:ext cx="3962399" cy="373380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50%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Frequent Subsequences: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{1,2} &gt;       	s=60%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{2,3} &gt; 		s=60%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{2,4}&gt;		s=80%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{3} {5}&gt;		s=80%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{1} {2} &gt;		s=80%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{2} {2} &gt;		s=60%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{1} {2,3} &gt;	s=60%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{2} {2,3} &gt;	s=60%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{1,2} {2,3} &gt;	s=60%</a:t>
            </a:r>
          </a:p>
        </p:txBody>
      </p:sp>
      <p:pic>
        <p:nvPicPr>
          <p:cNvPr id="403" name="Shape 40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4114800" cy="37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Extracting Sequential Patterns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n events:   i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…, i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1-subsequences: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2-subsequences: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3-subsequences: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}&gt;, …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Generalized Sequential Pattern (GSP)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the first pass over the sequence database D to yield all the 1-element frequent sequences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Repeat until no new frequent sequences are found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Generation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Merge pairs of frequent subsequences found in the (k-1)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 to generate candidate sequences that contain k items 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Pruning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Prune candidate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-sequences that contain infrequent (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k-1)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-subsequences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Counting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 new pass over the sequence database D to find the support for these candidate sequences</a:t>
            </a:r>
          </a:p>
          <a:p>
            <a:pPr marL="2057400" marR="0" lvl="4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Elimination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56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candidate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-sequences whose actual support is less than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Candidate Generation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case (k=2):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Merging two frequent 1-sequences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  and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 will produce two candidate 2-sequences: 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  and   &lt;{i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}&gt;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case (k&gt;2):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frequent (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k-1)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-sequence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merged with another frequent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k-1)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-sequence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produce a candidate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-sequence if the subsequence obtained by removing the first event in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same as the subsequence obtained by removing the last event in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resulting candidate after merging is given by the sequence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extended with the last event of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last two events in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belong to the same element, then the last event in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becomes part of the last element in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Otherwise, the last event in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becomes a separate element appended to the end of 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Candidate Generation Examples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Merging the sequences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=&lt;{1} {2 3} {4}&gt; and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=&lt;{2 3} {4 5}&gt;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produce the candidate sequence &lt; {1} {2 3} {4 5}&gt; because the last two events in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 and 5) belong to the same element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Merging the sequences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=&lt;{1} {2 3} {4}&gt; and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=&lt;{2 3} {4} {5}&gt;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produce the candidate sequence &lt; {1} {2 3} {4} {5}&gt; because the last two events in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 and 5) do not belong to the same element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 not have to merge the sequences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=&lt;{1} {2 6} {4}&gt; and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=&lt;{1} {2} {4 5}&gt;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produce the candidate &lt; {1} {2 6} {4 5}&gt; because if the latter is a viable candidate, then it can be obtained by merging 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{1} {2 6} {5}&gt;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GSP Example</a:t>
            </a:r>
          </a:p>
        </p:txBody>
      </p:sp>
      <p:pic>
        <p:nvPicPr>
          <p:cNvPr id="433" name="Shape 4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76400"/>
            <a:ext cx="8272461" cy="342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Subgraph Mining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body" idx="4294967295"/>
          </p:nvPr>
        </p:nvSpPr>
        <p:spPr>
          <a:xfrm>
            <a:off x="381000" y="10668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association rule mining to finding frequent subgraphs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for Web Mining, computational chemistry, bioinformatics, spatial data sets, etc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276600"/>
            <a:ext cx="2930525" cy="27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Shape 5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124200"/>
            <a:ext cx="2835274" cy="31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Graph Definitions</a:t>
            </a: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411287"/>
            <a:ext cx="2789237" cy="445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439862"/>
            <a:ext cx="2789237" cy="442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4075" y="1439862"/>
            <a:ext cx="3133724" cy="442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Representing Transactions as Graphs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transaction is a clique of items</a:t>
            </a:r>
          </a:p>
        </p:txBody>
      </p:sp>
      <p:pic>
        <p:nvPicPr>
          <p:cNvPr id="610" name="Shape 6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667000"/>
            <a:ext cx="3276600" cy="23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057400"/>
            <a:ext cx="4448175" cy="3875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2" name="Shape 612"/>
          <p:cNvCxnSpPr/>
          <p:nvPr/>
        </p:nvCxnSpPr>
        <p:spPr>
          <a:xfrm>
            <a:off x="3886200" y="3886200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Representing Graphs as Transactions</a:t>
            </a:r>
          </a:p>
        </p:txBody>
      </p:sp>
      <p:pic>
        <p:nvPicPr>
          <p:cNvPr id="618" name="Shape 6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95400"/>
            <a:ext cx="8381999" cy="48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Continuous and Categorical Attributes</a:t>
            </a: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006600"/>
            <a:ext cx="6357936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685800" y="5105400"/>
            <a:ext cx="7696199" cy="854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Association Rule: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{Number of Pages ∈[5,10) ∧ (Browser=Mozilla)} → {Buy = No}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685800" y="1127125"/>
            <a:ext cx="76961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apply association analysis formulation to non-asymmetric binary variables?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Challenges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 may contain duplicate labels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and confidence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define them?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constraints imposed by pattern structure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and confidence are not the only constraints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Assumption: frequent subgraphs must be connected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Apriori-like approach: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frequent k-subgraphs to generate frequent (k+1) subgraphs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k?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Challenges…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graphs that contain a particular subgraph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 principle still holds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Level-wise (Apriori-like) approach: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Vertex growing: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 is the number of vertices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 growing: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 is the number of edges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Vertex Growing</a:t>
            </a:r>
          </a:p>
        </p:txBody>
      </p:sp>
      <p:pic>
        <p:nvPicPr>
          <p:cNvPr id="636" name="Shape 6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36675"/>
            <a:ext cx="8534399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Edge Growing</a:t>
            </a:r>
          </a:p>
        </p:txBody>
      </p:sp>
      <p:pic>
        <p:nvPicPr>
          <p:cNvPr id="642" name="Shape 6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8401049" cy="365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Apriori-like Algorithm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body" idx="4294967295"/>
          </p:nvPr>
        </p:nvSpPr>
        <p:spPr>
          <a:xfrm>
            <a:off x="304800" y="11430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frequent 1-subgraphs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generation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frequent (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)-subgraphs to generate candidate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-subgraph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pruning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Prune candidate subgraphs that contain infrequent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)-subgraphs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counting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Count the support of each remaining candidate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candidate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-subgraphs that are infrequent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1066800" y="5881687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practice, it is not as easy. There are many other issues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 Dataset</a:t>
            </a:r>
          </a:p>
        </p:txBody>
      </p:sp>
      <p:pic>
        <p:nvPicPr>
          <p:cNvPr id="655" name="Shape 65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962" y="1444625"/>
            <a:ext cx="8091487" cy="430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</a:p>
        </p:txBody>
      </p:sp>
      <p:pic>
        <p:nvPicPr>
          <p:cNvPr id="661" name="Shape 66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2787" y="1143000"/>
            <a:ext cx="771524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Candidate Generation</a:t>
            </a:r>
          </a:p>
        </p:txBody>
      </p:sp>
      <p:sp>
        <p:nvSpPr>
          <p:cNvPr id="667" name="Shape 667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Apriori: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Merging two frequent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-itemsets will produce a candidate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k+1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)-itemset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frequent subgraph mining (vertex/edge growing)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Merging two frequent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-subgraphs may produce more than one candidate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k+1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)-subgraph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Multiplicity of Candidates (Vertex Growing)</a:t>
            </a:r>
          </a:p>
        </p:txBody>
      </p: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36675"/>
            <a:ext cx="8534399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Multiplicity of Candidates (Edge growing)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1: identical vertex labels</a:t>
            </a:r>
          </a:p>
        </p:txBody>
      </p:sp>
      <p:pic>
        <p:nvPicPr>
          <p:cNvPr id="680" name="Shape 6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2600"/>
            <a:ext cx="7921624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Handling Categorical Attributes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 categorical attribute into asymmetric binary variables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a new “item” for each distinct attribute-value pair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replace Browser Type attribute with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Browser Type = Internet Explorer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Browser Type = Mozilla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Browser Type = Mozilla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Multiplicity of Candidates (Edge growing)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4294967295"/>
          </p:nvPr>
        </p:nvSpPr>
        <p:spPr>
          <a:xfrm>
            <a:off x="381000" y="10668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2: Core contains identical labels</a:t>
            </a:r>
          </a:p>
        </p:txBody>
      </p:sp>
      <p:pic>
        <p:nvPicPr>
          <p:cNvPr id="687" name="Shape 6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662" y="1371600"/>
            <a:ext cx="7373936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304800" y="5378450"/>
            <a:ext cx="50291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Core: The (k-1) subgraph that is common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between the joint graphs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Multiplicity of Candidates (Edge growing)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3: Core multiplicity</a:t>
            </a:r>
          </a:p>
        </p:txBody>
      </p:sp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153399" cy="465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Adjacency Matrix Representation</a:t>
            </a:r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066800"/>
            <a:ext cx="171926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Shape 7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066800"/>
            <a:ext cx="48863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657600"/>
            <a:ext cx="16637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3581400"/>
            <a:ext cx="4876799" cy="2366962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/>
        </p:nvSpPr>
        <p:spPr>
          <a:xfrm>
            <a:off x="304800" y="6019800"/>
            <a:ext cx="6096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same graph can be represented in many ways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Graph Isomorphism</a:t>
            </a:r>
          </a:p>
        </p:txBody>
      </p:sp>
      <p:sp>
        <p:nvSpPr>
          <p:cNvPr id="711" name="Shape 711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graph is isomorphic if it is topologically equivalent to another graph</a:t>
            </a:r>
          </a:p>
        </p:txBody>
      </p:sp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286000"/>
            <a:ext cx="6734174" cy="405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Graph Isomorphism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for graph isomorphism is needed: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candidate generation step, to determine whether a candidate has been generated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candidate pruning step, to check whether its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)-subgraphs are frequent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candidate counting, to check whether a candidate is contained within another graph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Graph Isomorphism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canonical labeling to handle isomorphism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each graph into an ordered string representation (known as its code) such that two isomorphic graphs will be mapped to the same canonical encoding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Lexicographically largest adjacency matrix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381000" y="43434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533400" y="52578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1219200" y="44958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1371600" y="53340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9" name="Shape 729"/>
          <p:cNvCxnSpPr/>
          <p:nvPr/>
        </p:nvCxnSpPr>
        <p:spPr>
          <a:xfrm rot="10800000">
            <a:off x="762000" y="5410200"/>
            <a:ext cx="609599" cy="761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0" name="Shape 730"/>
          <p:cNvCxnSpPr/>
          <p:nvPr/>
        </p:nvCxnSpPr>
        <p:spPr>
          <a:xfrm rot="10800000" flipH="1">
            <a:off x="685800" y="4724400"/>
            <a:ext cx="609599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1" name="Shape 731"/>
          <p:cNvCxnSpPr/>
          <p:nvPr/>
        </p:nvCxnSpPr>
        <p:spPr>
          <a:xfrm>
            <a:off x="1371600" y="4724400"/>
            <a:ext cx="76199" cy="6095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32" name="Shape 73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94025" y="3825875"/>
            <a:ext cx="1909761" cy="1965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Shape 733"/>
          <p:cNvCxnSpPr/>
          <p:nvPr/>
        </p:nvCxnSpPr>
        <p:spPr>
          <a:xfrm>
            <a:off x="609600" y="4495800"/>
            <a:ext cx="762000" cy="914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4" name="Shape 734"/>
          <p:cNvCxnSpPr/>
          <p:nvPr/>
        </p:nvCxnSpPr>
        <p:spPr>
          <a:xfrm>
            <a:off x="1905000" y="4953000"/>
            <a:ext cx="76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735" name="Shape 735"/>
          <p:cNvSpPr txBox="1"/>
          <p:nvPr/>
        </p:nvSpPr>
        <p:spPr>
          <a:xfrm>
            <a:off x="1981200" y="5881687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String: 0010001111010110</a:t>
            </a:r>
          </a:p>
        </p:txBody>
      </p:sp>
      <p:pic>
        <p:nvPicPr>
          <p:cNvPr id="736" name="Shape 7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6037" y="3825875"/>
            <a:ext cx="1909761" cy="1965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Shape 737"/>
          <p:cNvCxnSpPr/>
          <p:nvPr/>
        </p:nvCxnSpPr>
        <p:spPr>
          <a:xfrm>
            <a:off x="5307012" y="4953000"/>
            <a:ext cx="76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738" name="Shape 738"/>
          <p:cNvSpPr txBox="1"/>
          <p:nvPr/>
        </p:nvSpPr>
        <p:spPr>
          <a:xfrm>
            <a:off x="5486400" y="5867400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Canonical: 0111101011001000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Handling Categorical Attributes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Issues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attribute has many possible values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Example: attribute country has more than 200 possible values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Many of the attribute values may have very low support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solution: Aggregate the low-support attribute values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distribution of attribute values is highly skewed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Example: 95% of the visitors have Buy = No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Most of the items will be associated with (Buy=No) item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solution: drop the highly frequent items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Handling Continuous Attributes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kinds of rules: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Age∈[21,35) ∧ Salary∈[70k,120k) → Buy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Salary∈[70k,120k) ∧ Buy → Age: μ=28, σ=4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methods: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Discretization-based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Statistics-based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Non-discretization based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minApriori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Handling Continuous Attributes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discretization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Unsupervised: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Equal-width binning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Equal-depth binning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Clustering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Supervised: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l="2914" r="5655"/>
          <a:stretch/>
        </p:blipFill>
        <p:spPr>
          <a:xfrm>
            <a:off x="4800600" y="984250"/>
            <a:ext cx="3867149" cy="3171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" name="Shape 61"/>
          <p:cNvGraphicFramePr/>
          <p:nvPr/>
        </p:nvGraphicFramePr>
        <p:xfrm>
          <a:off x="923925" y="4638675"/>
          <a:ext cx="6848475" cy="1231875"/>
        </p:xfrm>
        <a:graphic>
          <a:graphicData uri="http://schemas.openxmlformats.org/drawingml/2006/table">
            <a:tbl>
              <a:tblPr>
                <a:noFill/>
                <a:tableStyleId>{AD8680C1-69A0-45F5-BAEB-6279E46D6948}</a:tableStyleId>
              </a:tblPr>
              <a:tblGrid>
                <a:gridCol w="1352550"/>
                <a:gridCol w="619125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lang="en-US" sz="20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Anomalous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Shape 62"/>
          <p:cNvSpPr/>
          <p:nvPr/>
        </p:nvSpPr>
        <p:spPr>
          <a:xfrm rot="-5400000">
            <a:off x="2793999" y="5457825"/>
            <a:ext cx="212724" cy="121602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Shape 63"/>
          <p:cNvSpPr/>
          <p:nvPr/>
        </p:nvSpPr>
        <p:spPr>
          <a:xfrm rot="-5400000">
            <a:off x="6434137" y="4819649"/>
            <a:ext cx="212724" cy="242252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/>
          <p:nvPr/>
        </p:nvSpPr>
        <p:spPr>
          <a:xfrm rot="-5400000">
            <a:off x="4321968" y="5156992"/>
            <a:ext cx="212724" cy="1801811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2625725" y="6080125"/>
            <a:ext cx="8429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256337" y="6072187"/>
            <a:ext cx="8429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140200" y="6080125"/>
            <a:ext cx="8429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429000" y="4267200"/>
            <a:ext cx="24383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 values, v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Discretization Issues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the discretized intervals affect support &amp; confidence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intervals too small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not have enough support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intervals too large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not have enough confidence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solution: use all possible intervals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524000" y="2286000"/>
            <a:ext cx="6237286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(Income = $51,250)} → {Cheat = No}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(60K ≤ Income ≤ 80K)} → {Cheat = No}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{Refund = No, (0K ≤ Income ≤ 1B)} → {Cheat = No}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C.BRev.FY97">
  <a:themeElements>
    <a:clrScheme name="LC.BRev.FY97 1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FF00FF"/>
      </a:accent4>
      <a:accent5>
        <a:srgbClr val="00C0C0"/>
      </a:accent5>
      <a:accent6>
        <a:srgbClr val="FFFFFF"/>
      </a:accent6>
      <a:hlink>
        <a:srgbClr val="00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1975</Words>
  <Application>Microsoft Office PowerPoint</Application>
  <PresentationFormat>On-screen Show (4:3)</PresentationFormat>
  <Paragraphs>468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Noto Symbol</vt:lpstr>
      <vt:lpstr>Tahoma</vt:lpstr>
      <vt:lpstr>Times New Roman</vt:lpstr>
      <vt:lpstr>LC.BRev.FY97</vt:lpstr>
      <vt:lpstr>Data Mining Association Rules: Advanced Concepts and Algorithms</vt:lpstr>
      <vt:lpstr>PowerPoint Presentation</vt:lpstr>
      <vt:lpstr>Negative and Rare Patterns</vt:lpstr>
      <vt:lpstr>Continuous and Categorical Attributes</vt:lpstr>
      <vt:lpstr>Handling Categorical Attributes</vt:lpstr>
      <vt:lpstr>Handling Categorical Attributes</vt:lpstr>
      <vt:lpstr>Handling Continuous Attributes</vt:lpstr>
      <vt:lpstr>Handling Continuous Attributes</vt:lpstr>
      <vt:lpstr>Discretization Issues</vt:lpstr>
      <vt:lpstr>Discretization Issues</vt:lpstr>
      <vt:lpstr>Approach by Srikant &amp; Agrawal</vt:lpstr>
      <vt:lpstr>Approach by Srikant &amp; Agrawal</vt:lpstr>
      <vt:lpstr>Min-Apriori (Han et al)</vt:lpstr>
      <vt:lpstr>Min-Apriori</vt:lpstr>
      <vt:lpstr>Min-Apriori</vt:lpstr>
      <vt:lpstr>Min-Apriori</vt:lpstr>
      <vt:lpstr>Anti-monotone property of Support</vt:lpstr>
      <vt:lpstr>Multi-level Association Rules</vt:lpstr>
      <vt:lpstr>Multi-level Association Rules</vt:lpstr>
      <vt:lpstr>Multi-level Association Rules</vt:lpstr>
      <vt:lpstr>Multi-level Association Rules</vt:lpstr>
      <vt:lpstr>Multi-level Association Rules</vt:lpstr>
      <vt:lpstr>Sequence Data</vt:lpstr>
      <vt:lpstr>Examples of Sequence Data</vt:lpstr>
      <vt:lpstr>Formal Definition of a Sequence</vt:lpstr>
      <vt:lpstr>Examples of Sequence</vt:lpstr>
      <vt:lpstr>Formal Definition of a Subsequence</vt:lpstr>
      <vt:lpstr>Sequential Pattern Mining: Definition</vt:lpstr>
      <vt:lpstr>Sequential Pattern Mining: Challenge</vt:lpstr>
      <vt:lpstr>Sequential Pattern Mining: Example</vt:lpstr>
      <vt:lpstr>Extracting Sequential Patterns</vt:lpstr>
      <vt:lpstr>Generalized Sequential Pattern (GSP)</vt:lpstr>
      <vt:lpstr>Candidate Generation</vt:lpstr>
      <vt:lpstr>Candidate Generation Examples</vt:lpstr>
      <vt:lpstr>GSP Example</vt:lpstr>
      <vt:lpstr>Frequent Subgraph Mining</vt:lpstr>
      <vt:lpstr>Graph Definitions</vt:lpstr>
      <vt:lpstr>Representing Transactions as Graphs</vt:lpstr>
      <vt:lpstr>Representing Graphs as Transactions</vt:lpstr>
      <vt:lpstr>Challenges</vt:lpstr>
      <vt:lpstr>Challenges…</vt:lpstr>
      <vt:lpstr>Vertex Growing</vt:lpstr>
      <vt:lpstr>Edge Growing</vt:lpstr>
      <vt:lpstr>Apriori-like Algorithm</vt:lpstr>
      <vt:lpstr>Example: Dataset</vt:lpstr>
      <vt:lpstr>Example</vt:lpstr>
      <vt:lpstr>Candidate Generation</vt:lpstr>
      <vt:lpstr>Multiplicity of Candidates (Vertex Growing)</vt:lpstr>
      <vt:lpstr>Multiplicity of Candidates (Edge growing)</vt:lpstr>
      <vt:lpstr>Multiplicity of Candidates (Edge growing)</vt:lpstr>
      <vt:lpstr>Multiplicity of Candidates (Edge growing)</vt:lpstr>
      <vt:lpstr>Adjacency Matrix Representation</vt:lpstr>
      <vt:lpstr>Graph Isomorphism</vt:lpstr>
      <vt:lpstr>Graph Isomorphism</vt:lpstr>
      <vt:lpstr>Graph Isomorphism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Association Rules: Advanced Concepts and Algorithms</dc:title>
  <dc:creator>ZUNERA-PC</dc:creator>
  <cp:lastModifiedBy>ZUNERA-PC</cp:lastModifiedBy>
  <cp:revision>4</cp:revision>
  <dcterms:modified xsi:type="dcterms:W3CDTF">2017-03-05T08:29:48Z</dcterms:modified>
</cp:coreProperties>
</file>