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9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2"/>
          </p:nvPr>
        </p:nvSpPr>
        <p:spPr>
          <a:xfrm>
            <a:off x="1268412" y="728662"/>
            <a:ext cx="4781550" cy="358457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129460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722313"/>
            <a:ext cx="4795837" cy="3597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974725" y="4560887"/>
            <a:ext cx="5365749" cy="4317999"/>
          </a:xfrm>
          <a:prstGeom prst="rect">
            <a:avLst/>
          </a:prstGeom>
          <a:noFill/>
          <a:ln>
            <a:noFill/>
          </a:ln>
        </p:spPr>
        <p:txBody>
          <a:bodyPr lIns="95000" tIns="47475" rIns="95000" bIns="4747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28663"/>
            <a:ext cx="4778375" cy="3584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28663"/>
            <a:ext cx="4778375" cy="3584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28663"/>
            <a:ext cx="4778375" cy="3584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28663"/>
            <a:ext cx="4778375" cy="3584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28663"/>
            <a:ext cx="4778375" cy="3584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973137" y="4560887"/>
            <a:ext cx="5367336" cy="4317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28663"/>
            <a:ext cx="4778375" cy="3584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9013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974725" y="4559300"/>
            <a:ext cx="5365749" cy="4321174"/>
          </a:xfrm>
          <a:prstGeom prst="rect">
            <a:avLst/>
          </a:prstGeom>
          <a:noFill/>
          <a:ln>
            <a:noFill/>
          </a:ln>
        </p:spPr>
        <p:txBody>
          <a:bodyPr lIns="95025" tIns="47500" rIns="95025" bIns="47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0" marR="0" lvl="5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0" marR="0" lvl="6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0" marR="0" lvl="7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0" marR="0" lvl="8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92100" marR="0" lvl="0" indent="-158750" algn="l" rtl="0">
              <a:lnSpc>
                <a:spcPct val="100000"/>
              </a:lnSpc>
              <a:spcBef>
                <a:spcPts val="280"/>
              </a:spcBef>
              <a:spcAft>
                <a:spcPts val="400"/>
              </a:spcAft>
              <a:buClr>
                <a:srgbClr val="0C7B9C"/>
              </a:buClr>
              <a:buFont typeface="Arial"/>
              <a:buChar char="●"/>
              <a:defRPr/>
            </a:lvl1pPr>
            <a:lvl2pPr marL="800100" marR="0" lvl="1" indent="-190500" algn="l" rtl="0">
              <a:lnSpc>
                <a:spcPct val="100000"/>
              </a:lnSpc>
              <a:spcBef>
                <a:spcPts val="240"/>
              </a:spcBef>
              <a:spcAft>
                <a:spcPts val="400"/>
              </a:spcAft>
              <a:buClr>
                <a:srgbClr val="0C7B9C"/>
              </a:buClr>
              <a:buFont typeface="Arial"/>
              <a:buChar char="–"/>
              <a:defRPr/>
            </a:lvl2pPr>
            <a:lvl3pPr marL="914400" marR="0" lvl="2" indent="88900" algn="l" rtl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rgbClr val="0C7B9C"/>
              </a:buClr>
              <a:buFont typeface="Noto Symbol"/>
              <a:buChar char="◆"/>
              <a:defRPr/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/>
          </a:p>
        </p:txBody>
      </p:sp>
      <p:grpSp>
        <p:nvGrpSpPr>
          <p:cNvPr id="8" name="Shape 8"/>
          <p:cNvGrpSpPr/>
          <p:nvPr/>
        </p:nvGrpSpPr>
        <p:grpSpPr>
          <a:xfrm>
            <a:off x="304799" y="838199"/>
            <a:ext cx="8534399" cy="152399"/>
            <a:chOff x="419100" y="1250950"/>
            <a:chExt cx="8305799" cy="196849"/>
          </a:xfrm>
        </p:grpSpPr>
        <p:sp>
          <p:nvSpPr>
            <p:cNvPr id="9" name="Shape 9"/>
            <p:cNvSpPr/>
            <p:nvPr/>
          </p:nvSpPr>
          <p:spPr>
            <a:xfrm>
              <a:off x="419100" y="1250950"/>
              <a:ext cx="8305799" cy="96836"/>
            </a:xfrm>
            <a:prstGeom prst="rect">
              <a:avLst/>
            </a:prstGeom>
            <a:gradFill>
              <a:gsLst>
                <a:gs pos="0">
                  <a:srgbClr val="2FB0D3"/>
                </a:gs>
                <a:gs pos="50000">
                  <a:srgbClr val="12C2E9"/>
                </a:gs>
                <a:gs pos="100000">
                  <a:srgbClr val="2FB0D3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419100" y="1398587"/>
              <a:ext cx="8305799" cy="49211"/>
            </a:xfrm>
            <a:prstGeom prst="rect">
              <a:avLst/>
            </a:prstGeom>
            <a:gradFill>
              <a:gsLst>
                <a:gs pos="0">
                  <a:srgbClr val="D900D9"/>
                </a:gs>
                <a:gs pos="50000">
                  <a:srgbClr val="FF00FF"/>
                </a:gs>
                <a:gs pos="100000">
                  <a:srgbClr val="D900D9"/>
                </a:gs>
              </a:gsLst>
              <a:lin ang="108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1" name="Shape 11"/>
          <p:cNvGrpSpPr/>
          <p:nvPr/>
        </p:nvGrpSpPr>
        <p:grpSpPr>
          <a:xfrm>
            <a:off x="381000" y="6400800"/>
            <a:ext cx="8381999" cy="304799"/>
            <a:chOff x="457200" y="5410200"/>
            <a:chExt cx="8381999" cy="304799"/>
          </a:xfrm>
        </p:grpSpPr>
        <p:sp>
          <p:nvSpPr>
            <p:cNvPr id="12" name="Shape 12"/>
            <p:cNvSpPr/>
            <p:nvPr/>
          </p:nvSpPr>
          <p:spPr>
            <a:xfrm>
              <a:off x="457200" y="5410200"/>
              <a:ext cx="8381999" cy="304799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457200" y="5410200"/>
              <a:ext cx="8364536" cy="2540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b" anchorCtr="0">
              <a:noAutofit/>
            </a:bodyPr>
            <a:lstStyle/>
            <a:p>
              <a:pPr marL="0" marR="0" lvl="0" indent="0" algn="l" rtl="0">
                <a:lnSpc>
                  <a:spcPct val="16666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© Tan,Steinbach, Kumar 	    	Introduction to Data Mining        		      4/18/2004               </a:t>
              </a:r>
              <a:fld id="{00000000-1234-1234-1234-123412341234}" type="slidenum">
                <a:rPr lang="en-US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‹#›</a:t>
              </a:fld>
              <a:r>
                <a:rPr lang="en-US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 idx="4294967295"/>
          </p:nvPr>
        </p:nvSpPr>
        <p:spPr>
          <a:xfrm>
            <a:off x="228600" y="-152400"/>
            <a:ext cx="8763000" cy="8381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Mining: Data</a:t>
            </a:r>
          </a:p>
        </p:txBody>
      </p:sp>
      <p:sp>
        <p:nvSpPr>
          <p:cNvPr id="23" name="Shape 23"/>
          <p:cNvSpPr txBox="1"/>
          <p:nvPr/>
        </p:nvSpPr>
        <p:spPr>
          <a:xfrm>
            <a:off x="381000" y="1706561"/>
            <a:ext cx="8153399" cy="4300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Lecture Notes for Chapter 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 to Data Mining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Tan, Steinbach, Kumar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6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600" b="0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 idx="4294967295"/>
          </p:nvPr>
        </p:nvSpPr>
        <p:spPr>
          <a:xfrm>
            <a:off x="228600" y="0"/>
            <a:ext cx="8585200" cy="6857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Important Characteristics of Structured Data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4294967295"/>
          </p:nvPr>
        </p:nvSpPr>
        <p:spPr>
          <a:xfrm>
            <a:off x="146050" y="990600"/>
            <a:ext cx="8394699" cy="50291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800100" marR="0" lvl="1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Dimensionality</a:t>
            </a:r>
          </a:p>
          <a:p>
            <a:pPr marL="914400" marR="0" lvl="2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Curse of Dimensionality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8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95000"/>
              </a:lnSpc>
              <a:spcBef>
                <a:spcPts val="8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Sparsity</a:t>
            </a:r>
          </a:p>
          <a:p>
            <a:pPr marL="914400" marR="0" lvl="2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Only presence counts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8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95000"/>
              </a:lnSpc>
              <a:spcBef>
                <a:spcPts val="8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Resolution</a:t>
            </a:r>
          </a:p>
          <a:p>
            <a:pPr marL="914400" marR="0" lvl="2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Patterns depend on the scale 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Record Data 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that consists of a collection of records, each of which consists of a fixed set of attributes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" name="Shape 2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9325" y="2514600"/>
            <a:ext cx="3419474" cy="3656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Matrix 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31241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data objects have the same fixed set of numeric attributes, then the data objects can be thought of as points in a multi-dimensional space, where each dimension represents a distinct attribute </a:t>
            </a:r>
          </a:p>
          <a:p>
            <a:pPr marL="2057400" marR="0" lvl="4" indent="-228600" algn="l" rtl="0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24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Such data set can be represented by an m by n matrix, where there are m rows, one for each object, and n columns, one for each attribute</a:t>
            </a:r>
          </a:p>
        </p:txBody>
      </p:sp>
      <p:pic>
        <p:nvPicPr>
          <p:cNvPr id="225" name="Shape 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4435475"/>
            <a:ext cx="6705599" cy="173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Document Data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document becomes a `term' vector,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term is a component (attribute) of the vector,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value of each component is the number of times the corresponding term occurs in the document.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Shape 2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9200" y="3132136"/>
            <a:ext cx="6705599" cy="31162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Transaction Data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special type of record data, where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record (transaction) involves a set of items. 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example, consider a grocery store.  The set of products purchased by a customer during one shopping trip constitute a transaction, while the individual products that were purchased are the items.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Shape 2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2600" y="3973512"/>
            <a:ext cx="4495800" cy="2351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Graph Data 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Generic graph and HTML Links </a:t>
            </a:r>
          </a:p>
        </p:txBody>
      </p:sp>
      <p:pic>
        <p:nvPicPr>
          <p:cNvPr id="246" name="Shape 2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2133600"/>
            <a:ext cx="3556000" cy="27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19600" y="2112961"/>
            <a:ext cx="4572000" cy="2352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Ordered Data </a:t>
            </a:r>
          </a:p>
        </p:txBody>
      </p:sp>
      <p:sp>
        <p:nvSpPr>
          <p:cNvPr id="260" name="Shape 260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Sequences of transactions</a:t>
            </a:r>
          </a:p>
        </p:txBody>
      </p:sp>
      <p:pic>
        <p:nvPicPr>
          <p:cNvPr id="261" name="Shape 2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7725" y="2408236"/>
            <a:ext cx="5121275" cy="3840161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Shape 262"/>
          <p:cNvSpPr txBox="1"/>
          <p:nvPr/>
        </p:nvSpPr>
        <p:spPr>
          <a:xfrm>
            <a:off x="2422525" y="5486400"/>
            <a:ext cx="2057400" cy="7016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element of the sequence</a:t>
            </a:r>
          </a:p>
        </p:txBody>
      </p:sp>
      <p:sp>
        <p:nvSpPr>
          <p:cNvPr id="263" name="Shape 263"/>
          <p:cNvSpPr/>
          <p:nvPr/>
        </p:nvSpPr>
        <p:spPr>
          <a:xfrm rot="-5400000">
            <a:off x="2994024" y="4457700"/>
            <a:ext cx="533399" cy="1371599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514600" y="1828800"/>
            <a:ext cx="20574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Items/Events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x="3124200" y="2286000"/>
            <a:ext cx="0" cy="838199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miter/>
            <a:headEnd type="none" w="med" len="med"/>
            <a:tailEnd type="triangle" w="lg" len="lg"/>
          </a:ln>
        </p:spPr>
      </p:cxnSp>
      <p:cxnSp>
        <p:nvCxnSpPr>
          <p:cNvPr id="266" name="Shape 266"/>
          <p:cNvCxnSpPr/>
          <p:nvPr/>
        </p:nvCxnSpPr>
        <p:spPr>
          <a:xfrm>
            <a:off x="3581400" y="2286000"/>
            <a:ext cx="0" cy="838199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miter/>
            <a:headEnd type="none" w="med" len="med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Quality 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kinds of data quality problems?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we detect problems with the data? 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can we do about these problems? </a:t>
            </a:r>
          </a:p>
          <a:p>
            <a:pPr marL="2057400" marR="0" lvl="4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0574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 of data quality problems: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Noise and outliers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values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duplicate data 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Noise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Noise refers to modification of original values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distortion of a person’s voice when talking on a poor phone and “snow” on television screen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5" name="Shape 295"/>
          <p:cNvPicPr preferRelativeResize="0"/>
          <p:nvPr/>
        </p:nvPicPr>
        <p:blipFill rotWithShape="1">
          <a:blip r:embed="rId3">
            <a:alphaModFix/>
          </a:blip>
          <a:srcRect l="6250"/>
          <a:stretch/>
        </p:blipFill>
        <p:spPr>
          <a:xfrm>
            <a:off x="609600" y="2508250"/>
            <a:ext cx="4103687" cy="3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Shape 296"/>
          <p:cNvPicPr preferRelativeResize="0"/>
          <p:nvPr/>
        </p:nvPicPr>
        <p:blipFill rotWithShape="1">
          <a:blip r:embed="rId4">
            <a:alphaModFix/>
          </a:blip>
          <a:srcRect l="8392" r="6249"/>
          <a:stretch/>
        </p:blipFill>
        <p:spPr>
          <a:xfrm>
            <a:off x="4719637" y="2514600"/>
            <a:ext cx="3738561" cy="3284536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Shape 297"/>
          <p:cNvSpPr txBox="1"/>
          <p:nvPr/>
        </p:nvSpPr>
        <p:spPr>
          <a:xfrm>
            <a:off x="1676400" y="5943600"/>
            <a:ext cx="19049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Sine Waves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5181600" y="5943600"/>
            <a:ext cx="2514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Sine Waves + Noise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Outliers</a:t>
            </a:r>
          </a:p>
        </p:txBody>
      </p:sp>
      <p:sp>
        <p:nvSpPr>
          <p:cNvPr id="304" name="Shape 304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Outliers are data objects with characteristics that are considerably different than most of the other data objects in the data set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68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5" name="Shape 305"/>
          <p:cNvGrpSpPr/>
          <p:nvPr/>
        </p:nvGrpSpPr>
        <p:grpSpPr>
          <a:xfrm>
            <a:off x="1523999" y="2667000"/>
            <a:ext cx="4267199" cy="3505200"/>
            <a:chOff x="5791200" y="3886200"/>
            <a:chExt cx="3352799" cy="2971799"/>
          </a:xfrm>
        </p:grpSpPr>
        <p:pic>
          <p:nvPicPr>
            <p:cNvPr id="306" name="Shape 30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91200" y="3886200"/>
              <a:ext cx="3352799" cy="29717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7" name="Shape 307"/>
            <p:cNvSpPr/>
            <p:nvPr/>
          </p:nvSpPr>
          <p:spPr>
            <a:xfrm>
              <a:off x="5978525" y="4700587"/>
              <a:ext cx="136524" cy="133349"/>
            </a:xfrm>
            <a:prstGeom prst="ellipse">
              <a:avLst/>
            </a:prstGeom>
            <a:noFill/>
            <a:ln w="19050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6202362" y="5118100"/>
              <a:ext cx="136524" cy="133349"/>
            </a:xfrm>
            <a:prstGeom prst="ellipse">
              <a:avLst/>
            </a:prstGeom>
            <a:noFill/>
            <a:ln w="19050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>
              <a:off x="8909050" y="6145212"/>
              <a:ext cx="136524" cy="134936"/>
            </a:xfrm>
            <a:prstGeom prst="ellipse">
              <a:avLst/>
            </a:prstGeom>
            <a:noFill/>
            <a:ln w="19050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6856411" y="6249987"/>
              <a:ext cx="136524" cy="133349"/>
            </a:xfrm>
            <a:prstGeom prst="ellipse">
              <a:avLst/>
            </a:prstGeom>
            <a:noFill/>
            <a:ln w="19050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1" name="Shape 311"/>
            <p:cNvSpPr/>
            <p:nvPr/>
          </p:nvSpPr>
          <p:spPr>
            <a:xfrm>
              <a:off x="7848600" y="4876800"/>
              <a:ext cx="304799" cy="381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>
              <a:off x="6172200" y="4953000"/>
              <a:ext cx="304799" cy="381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Data?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4083049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Collection of data objects and their attributes</a:t>
            </a:r>
          </a:p>
          <a:p>
            <a:pPr marL="2057400" marR="0" lvl="4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attribute is a property or characteristic of an object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eye color of a person, temperature, etc.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 is also known as variable, field, characteristic, or feature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collection of attributes describe an object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 is also known as record, point, case, sample, entity, or instance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58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" name="Shape 30"/>
          <p:cNvGrpSpPr/>
          <p:nvPr/>
        </p:nvGrpSpPr>
        <p:grpSpPr>
          <a:xfrm>
            <a:off x="5638800" y="1752600"/>
            <a:ext cx="3513136" cy="4190999"/>
            <a:chOff x="5402262" y="1752600"/>
            <a:chExt cx="3513136" cy="4190999"/>
          </a:xfrm>
        </p:grpSpPr>
        <p:pic>
          <p:nvPicPr>
            <p:cNvPr id="31" name="Shape 31"/>
            <p:cNvPicPr preferRelativeResize="0">
              <a:picLocks noGrp="1"/>
            </p:cNvPicPr>
            <p:nvPr>
              <p:ph type="body" idx="1"/>
            </p:nvPr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402262" y="2187575"/>
              <a:ext cx="3513136" cy="3756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" name="Shape 32"/>
            <p:cNvSpPr/>
            <p:nvPr/>
          </p:nvSpPr>
          <p:spPr>
            <a:xfrm rot="5400000">
              <a:off x="6889750" y="381000"/>
              <a:ext cx="381000" cy="3124199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12700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3" name="Shape 33"/>
          <p:cNvSpPr txBox="1"/>
          <p:nvPr/>
        </p:nvSpPr>
        <p:spPr>
          <a:xfrm>
            <a:off x="6477000" y="1219200"/>
            <a:ext cx="14478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Attributes</a:t>
            </a:r>
          </a:p>
        </p:txBody>
      </p:sp>
      <p:sp>
        <p:nvSpPr>
          <p:cNvPr id="34" name="Shape 34"/>
          <p:cNvSpPr/>
          <p:nvPr/>
        </p:nvSpPr>
        <p:spPr>
          <a:xfrm>
            <a:off x="5257800" y="2667000"/>
            <a:ext cx="381000" cy="3124199"/>
          </a:xfrm>
          <a:prstGeom prst="leftBrace">
            <a:avLst>
              <a:gd name="adj1" fmla="val 8333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Shape 35"/>
          <p:cNvSpPr txBox="1"/>
          <p:nvPr/>
        </p:nvSpPr>
        <p:spPr>
          <a:xfrm>
            <a:off x="4191000" y="4038600"/>
            <a:ext cx="1143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Objects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Missing Values</a:t>
            </a:r>
          </a:p>
        </p:txBody>
      </p:sp>
      <p:sp>
        <p:nvSpPr>
          <p:cNvPr id="318" name="Shape 318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Reasons for missing values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is not collected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people decline to give their age and weight)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Attributes may not be applicable to all cases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annual income is not applicable to children)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90000"/>
              </a:lnSpc>
              <a:spcBef>
                <a:spcPts val="6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Handling missing values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Eliminate Data Objects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Estimate Missing Values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Ignore the Missing Value During Analysis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Replace with all possible values (weighted by their probabilities)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Duplicate Data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set may include data objects that are duplicates, or almost duplicates of one another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issue when merging data from heterogeous sources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Same person with multiple email addresses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marR="0" lvl="0" indent="-2921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cleaning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 of dealing with duplicate data issues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Attribute Values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428037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 values are numbers or symbols assigned to an attribute</a:t>
            </a:r>
          </a:p>
          <a:p>
            <a:pPr marL="20574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2100" marR="0" lvl="0" indent="-2921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Distinction between attributes and attribute values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Same attribute can be mapped to different attribute values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Example: height can be measured in feet or meters</a:t>
            </a:r>
          </a:p>
          <a:p>
            <a:pPr marL="20574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Different attributes can be mapped to the same set of values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Example: Attribute values for ID and age are integers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But properties of attribute values can be different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 has no limit but age has a maximum and minimum value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Types of Attributes 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There are different types of attributes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Nominal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ID numbers, eye color, zip codes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Ordinal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rankings (e.g., taste of potato chips on a scale from 1-10), grades, height in {tall, medium, short}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Interval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calendar dates, temperatures in Celsius or Fahrenheit.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Ratio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70000"/>
              <a:buFont typeface="Noto Symbol"/>
              <a:buChar char="◆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temperature in Kelvin, length, time, counts 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Properties of Attribute Values 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type of an attribute depends on which of the following properties it possesses: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Distinctness:  		=  ≠		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Order:  		&lt;  &gt;  		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Addition:  		+  - 		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Multiplication: 		* /</a:t>
            </a:r>
          </a:p>
          <a:p>
            <a:pPr marL="2057400" marR="0" lvl="4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Nominal attribute: distinctness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Ordinal attribute: distinctness &amp; order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Interval attribute: distinctness, order &amp; addition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Ratio attribute: all 4 properties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Shape 65"/>
          <p:cNvGrpSpPr/>
          <p:nvPr/>
        </p:nvGrpSpPr>
        <p:grpSpPr>
          <a:xfrm>
            <a:off x="381000" y="304800"/>
            <a:ext cx="8305800" cy="6167436"/>
            <a:chOff x="-3175" y="-3175"/>
            <a:chExt cx="6175374" cy="8372474"/>
          </a:xfrm>
        </p:grpSpPr>
        <p:grpSp>
          <p:nvGrpSpPr>
            <p:cNvPr id="66" name="Shape 66"/>
            <p:cNvGrpSpPr/>
            <p:nvPr/>
          </p:nvGrpSpPr>
          <p:grpSpPr>
            <a:xfrm>
              <a:off x="0" y="0"/>
              <a:ext cx="6169024" cy="8366124"/>
              <a:chOff x="0" y="0"/>
              <a:chExt cx="6169024" cy="8366124"/>
            </a:xfrm>
          </p:grpSpPr>
          <p:grpSp>
            <p:nvGrpSpPr>
              <p:cNvPr id="67" name="Shape 67"/>
              <p:cNvGrpSpPr/>
              <p:nvPr/>
            </p:nvGrpSpPr>
            <p:grpSpPr>
              <a:xfrm>
                <a:off x="0" y="0"/>
                <a:ext cx="1085850" cy="946150"/>
                <a:chOff x="0" y="0"/>
                <a:chExt cx="1085850" cy="946150"/>
              </a:xfrm>
            </p:grpSpPr>
            <p:sp>
              <p:nvSpPr>
                <p:cNvPr id="68" name="Shape 68"/>
                <p:cNvSpPr/>
                <p:nvPr/>
              </p:nvSpPr>
              <p:spPr>
                <a:xfrm>
                  <a:off x="0" y="0"/>
                  <a:ext cx="1085850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69" name="Shape 69"/>
                <p:cNvGrpSpPr/>
                <p:nvPr/>
              </p:nvGrpSpPr>
              <p:grpSpPr>
                <a:xfrm>
                  <a:off x="0" y="0"/>
                  <a:ext cx="1085850" cy="946150"/>
                  <a:chOff x="0" y="0"/>
                  <a:chExt cx="1085850" cy="946150"/>
                </a:xfrm>
              </p:grpSpPr>
              <p:sp>
                <p:nvSpPr>
                  <p:cNvPr id="70" name="Shape 70"/>
                  <p:cNvSpPr txBox="1"/>
                  <p:nvPr/>
                </p:nvSpPr>
                <p:spPr>
                  <a:xfrm>
                    <a:off x="68261" y="0"/>
                    <a:ext cx="949324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Attribute Type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2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71" name="Shape 71"/>
                  <p:cNvSpPr/>
                  <p:nvPr/>
                </p:nvSpPr>
                <p:spPr>
                  <a:xfrm>
                    <a:off x="0" y="0"/>
                    <a:ext cx="1085850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72" name="Shape 72"/>
              <p:cNvGrpSpPr/>
              <p:nvPr/>
            </p:nvGrpSpPr>
            <p:grpSpPr>
              <a:xfrm>
                <a:off x="1085850" y="0"/>
                <a:ext cx="2227262" cy="946150"/>
                <a:chOff x="1085850" y="0"/>
                <a:chExt cx="2227262" cy="946150"/>
              </a:xfrm>
            </p:grpSpPr>
            <p:sp>
              <p:nvSpPr>
                <p:cNvPr id="73" name="Shape 73"/>
                <p:cNvSpPr/>
                <p:nvPr/>
              </p:nvSpPr>
              <p:spPr>
                <a:xfrm>
                  <a:off x="1085850" y="0"/>
                  <a:ext cx="2227262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74" name="Shape 74"/>
                <p:cNvGrpSpPr/>
                <p:nvPr/>
              </p:nvGrpSpPr>
              <p:grpSpPr>
                <a:xfrm>
                  <a:off x="1085850" y="0"/>
                  <a:ext cx="2227262" cy="946150"/>
                  <a:chOff x="1085850" y="0"/>
                  <a:chExt cx="2227262" cy="946150"/>
                </a:xfrm>
              </p:grpSpPr>
              <p:sp>
                <p:nvSpPr>
                  <p:cNvPr id="75" name="Shape 75"/>
                  <p:cNvSpPr txBox="1"/>
                  <p:nvPr/>
                </p:nvSpPr>
                <p:spPr>
                  <a:xfrm>
                    <a:off x="1154112" y="0"/>
                    <a:ext cx="2090737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Description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2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76" name="Shape 76"/>
                  <p:cNvSpPr/>
                  <p:nvPr/>
                </p:nvSpPr>
                <p:spPr>
                  <a:xfrm>
                    <a:off x="1085850" y="0"/>
                    <a:ext cx="2227262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77" name="Shape 77"/>
              <p:cNvGrpSpPr/>
              <p:nvPr/>
            </p:nvGrpSpPr>
            <p:grpSpPr>
              <a:xfrm>
                <a:off x="3313112" y="0"/>
                <a:ext cx="1508124" cy="946150"/>
                <a:chOff x="3313112" y="0"/>
                <a:chExt cx="1508124" cy="946150"/>
              </a:xfrm>
            </p:grpSpPr>
            <p:sp>
              <p:nvSpPr>
                <p:cNvPr id="78" name="Shape 78"/>
                <p:cNvSpPr/>
                <p:nvPr/>
              </p:nvSpPr>
              <p:spPr>
                <a:xfrm>
                  <a:off x="3313112" y="0"/>
                  <a:ext cx="1508124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79" name="Shape 79"/>
                <p:cNvGrpSpPr/>
                <p:nvPr/>
              </p:nvGrpSpPr>
              <p:grpSpPr>
                <a:xfrm>
                  <a:off x="3313112" y="0"/>
                  <a:ext cx="1508124" cy="946150"/>
                  <a:chOff x="3313112" y="0"/>
                  <a:chExt cx="1508124" cy="946150"/>
                </a:xfrm>
              </p:grpSpPr>
              <p:sp>
                <p:nvSpPr>
                  <p:cNvPr id="80" name="Shape 80"/>
                  <p:cNvSpPr txBox="1"/>
                  <p:nvPr/>
                </p:nvSpPr>
                <p:spPr>
                  <a:xfrm>
                    <a:off x="3381375" y="0"/>
                    <a:ext cx="1371599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Examples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2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1" name="Shape 81"/>
                  <p:cNvSpPr/>
                  <p:nvPr/>
                </p:nvSpPr>
                <p:spPr>
                  <a:xfrm>
                    <a:off x="3313112" y="0"/>
                    <a:ext cx="1508124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82" name="Shape 82"/>
              <p:cNvGrpSpPr/>
              <p:nvPr/>
            </p:nvGrpSpPr>
            <p:grpSpPr>
              <a:xfrm>
                <a:off x="4821237" y="0"/>
                <a:ext cx="1347786" cy="946150"/>
                <a:chOff x="4821237" y="0"/>
                <a:chExt cx="1347786" cy="946150"/>
              </a:xfrm>
            </p:grpSpPr>
            <p:sp>
              <p:nvSpPr>
                <p:cNvPr id="83" name="Shape 83"/>
                <p:cNvSpPr/>
                <p:nvPr/>
              </p:nvSpPr>
              <p:spPr>
                <a:xfrm>
                  <a:off x="4821237" y="0"/>
                  <a:ext cx="1347786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84" name="Shape 84"/>
                <p:cNvGrpSpPr/>
                <p:nvPr/>
              </p:nvGrpSpPr>
              <p:grpSpPr>
                <a:xfrm>
                  <a:off x="4821237" y="0"/>
                  <a:ext cx="1347786" cy="946150"/>
                  <a:chOff x="4821237" y="0"/>
                  <a:chExt cx="1347786" cy="946150"/>
                </a:xfrm>
              </p:grpSpPr>
              <p:sp>
                <p:nvSpPr>
                  <p:cNvPr id="85" name="Shape 85"/>
                  <p:cNvSpPr txBox="1"/>
                  <p:nvPr/>
                </p:nvSpPr>
                <p:spPr>
                  <a:xfrm>
                    <a:off x="4889500" y="0"/>
                    <a:ext cx="1211261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Operations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2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6" name="Shape 86"/>
                  <p:cNvSpPr/>
                  <p:nvPr/>
                </p:nvSpPr>
                <p:spPr>
                  <a:xfrm>
                    <a:off x="4821237" y="0"/>
                    <a:ext cx="1347786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87" name="Shape 87"/>
              <p:cNvGrpSpPr/>
              <p:nvPr/>
            </p:nvGrpSpPr>
            <p:grpSpPr>
              <a:xfrm>
                <a:off x="0" y="946150"/>
                <a:ext cx="1085850" cy="1793874"/>
                <a:chOff x="0" y="946150"/>
                <a:chExt cx="1085850" cy="1793874"/>
              </a:xfrm>
            </p:grpSpPr>
            <p:sp>
              <p:nvSpPr>
                <p:cNvPr id="88" name="Shape 88"/>
                <p:cNvSpPr txBox="1"/>
                <p:nvPr/>
              </p:nvSpPr>
              <p:spPr>
                <a:xfrm>
                  <a:off x="68261" y="946150"/>
                  <a:ext cx="949324" cy="1793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Nominal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89" name="Shape 89"/>
                <p:cNvSpPr/>
                <p:nvPr/>
              </p:nvSpPr>
              <p:spPr>
                <a:xfrm>
                  <a:off x="0" y="946150"/>
                  <a:ext cx="1085850" cy="1793874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90" name="Shape 90"/>
              <p:cNvGrpSpPr/>
              <p:nvPr/>
            </p:nvGrpSpPr>
            <p:grpSpPr>
              <a:xfrm>
                <a:off x="1085850" y="946150"/>
                <a:ext cx="2227262" cy="1793874"/>
                <a:chOff x="1085850" y="946150"/>
                <a:chExt cx="2227262" cy="1793874"/>
              </a:xfrm>
            </p:grpSpPr>
            <p:sp>
              <p:nvSpPr>
                <p:cNvPr id="91" name="Shape 91"/>
                <p:cNvSpPr txBox="1"/>
                <p:nvPr/>
              </p:nvSpPr>
              <p:spPr>
                <a:xfrm>
                  <a:off x="1154112" y="946150"/>
                  <a:ext cx="2090737" cy="1793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The values of a nominal attribute are just different names, i.e., nominal attributes provide only enough information to distinguish one object from another. (=, ≠)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92" name="Shape 92"/>
                <p:cNvSpPr/>
                <p:nvPr/>
              </p:nvSpPr>
              <p:spPr>
                <a:xfrm>
                  <a:off x="1085850" y="946150"/>
                  <a:ext cx="2227262" cy="1793874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93" name="Shape 93"/>
              <p:cNvGrpSpPr/>
              <p:nvPr/>
            </p:nvGrpSpPr>
            <p:grpSpPr>
              <a:xfrm>
                <a:off x="3313112" y="946150"/>
                <a:ext cx="1508124" cy="1793874"/>
                <a:chOff x="3313112" y="946150"/>
                <a:chExt cx="1508124" cy="1793874"/>
              </a:xfrm>
            </p:grpSpPr>
            <p:sp>
              <p:nvSpPr>
                <p:cNvPr id="94" name="Shape 94"/>
                <p:cNvSpPr txBox="1"/>
                <p:nvPr/>
              </p:nvSpPr>
              <p:spPr>
                <a:xfrm>
                  <a:off x="3381375" y="946150"/>
                  <a:ext cx="1371599" cy="1793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zip codes, employee ID numbers, eye color, sex: {</a:t>
                  </a:r>
                  <a:r>
                    <a:rPr lang="en-US" sz="14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male, female</a:t>
                  </a: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}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95" name="Shape 95"/>
                <p:cNvSpPr/>
                <p:nvPr/>
              </p:nvSpPr>
              <p:spPr>
                <a:xfrm>
                  <a:off x="3313112" y="946150"/>
                  <a:ext cx="1508124" cy="1793874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96" name="Shape 96"/>
              <p:cNvGrpSpPr/>
              <p:nvPr/>
            </p:nvGrpSpPr>
            <p:grpSpPr>
              <a:xfrm>
                <a:off x="4821237" y="946150"/>
                <a:ext cx="1347786" cy="1793874"/>
                <a:chOff x="4821237" y="946150"/>
                <a:chExt cx="1347786" cy="1793874"/>
              </a:xfrm>
            </p:grpSpPr>
            <p:sp>
              <p:nvSpPr>
                <p:cNvPr id="97" name="Shape 97"/>
                <p:cNvSpPr txBox="1"/>
                <p:nvPr/>
              </p:nvSpPr>
              <p:spPr>
                <a:xfrm>
                  <a:off x="4889500" y="946150"/>
                  <a:ext cx="1211261" cy="1793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mode, entropy, contingency correlation, χ</a:t>
                  </a:r>
                  <a:r>
                    <a:rPr lang="en-US" sz="1400" b="0" i="0" u="none" strike="noStrike" cap="none" baseline="30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</a:t>
                  </a: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 test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98" name="Shape 98"/>
                <p:cNvSpPr/>
                <p:nvPr/>
              </p:nvSpPr>
              <p:spPr>
                <a:xfrm>
                  <a:off x="4821237" y="946150"/>
                  <a:ext cx="1347786" cy="1793874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99" name="Shape 99"/>
              <p:cNvGrpSpPr/>
              <p:nvPr/>
            </p:nvGrpSpPr>
            <p:grpSpPr>
              <a:xfrm>
                <a:off x="0" y="2740025"/>
                <a:ext cx="1085850" cy="1733549"/>
                <a:chOff x="0" y="2740025"/>
                <a:chExt cx="1085850" cy="1733549"/>
              </a:xfrm>
            </p:grpSpPr>
            <p:sp>
              <p:nvSpPr>
                <p:cNvPr id="100" name="Shape 100"/>
                <p:cNvSpPr txBox="1"/>
                <p:nvPr/>
              </p:nvSpPr>
              <p:spPr>
                <a:xfrm>
                  <a:off x="68261" y="2740025"/>
                  <a:ext cx="949324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Ordinal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01" name="Shape 101"/>
                <p:cNvSpPr/>
                <p:nvPr/>
              </p:nvSpPr>
              <p:spPr>
                <a:xfrm>
                  <a:off x="0" y="2740025"/>
                  <a:ext cx="1085850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02" name="Shape 102"/>
              <p:cNvGrpSpPr/>
              <p:nvPr/>
            </p:nvGrpSpPr>
            <p:grpSpPr>
              <a:xfrm>
                <a:off x="1085850" y="2740025"/>
                <a:ext cx="2227262" cy="1733549"/>
                <a:chOff x="1085850" y="2740025"/>
                <a:chExt cx="2227262" cy="1733549"/>
              </a:xfrm>
            </p:grpSpPr>
            <p:sp>
              <p:nvSpPr>
                <p:cNvPr id="103" name="Shape 103"/>
                <p:cNvSpPr txBox="1"/>
                <p:nvPr/>
              </p:nvSpPr>
              <p:spPr>
                <a:xfrm>
                  <a:off x="1154112" y="2740025"/>
                  <a:ext cx="2090737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The values of an ordinal attribute provide enough information to order objects. (&lt;, &gt;)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04" name="Shape 104"/>
                <p:cNvSpPr/>
                <p:nvPr/>
              </p:nvSpPr>
              <p:spPr>
                <a:xfrm>
                  <a:off x="1085850" y="2740025"/>
                  <a:ext cx="2227262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05" name="Shape 105"/>
              <p:cNvGrpSpPr/>
              <p:nvPr/>
            </p:nvGrpSpPr>
            <p:grpSpPr>
              <a:xfrm>
                <a:off x="3313112" y="2740025"/>
                <a:ext cx="1508124" cy="1733549"/>
                <a:chOff x="3313112" y="2740025"/>
                <a:chExt cx="1508124" cy="1733549"/>
              </a:xfrm>
            </p:grpSpPr>
            <p:sp>
              <p:nvSpPr>
                <p:cNvPr id="106" name="Shape 106"/>
                <p:cNvSpPr txBox="1"/>
                <p:nvPr/>
              </p:nvSpPr>
              <p:spPr>
                <a:xfrm>
                  <a:off x="3381375" y="2740025"/>
                  <a:ext cx="1371599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hardness of minerals, {</a:t>
                  </a:r>
                  <a:r>
                    <a:rPr lang="en-US" sz="14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good, better, best</a:t>
                  </a: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}, </a:t>
                  </a:r>
                  <a:b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</a:b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grades, street numbers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07" name="Shape 107"/>
                <p:cNvSpPr/>
                <p:nvPr/>
              </p:nvSpPr>
              <p:spPr>
                <a:xfrm>
                  <a:off x="3313112" y="2740025"/>
                  <a:ext cx="1508124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08" name="Shape 108"/>
              <p:cNvGrpSpPr/>
              <p:nvPr/>
            </p:nvGrpSpPr>
            <p:grpSpPr>
              <a:xfrm>
                <a:off x="4821237" y="2740025"/>
                <a:ext cx="1347786" cy="1733549"/>
                <a:chOff x="4821237" y="2740025"/>
                <a:chExt cx="1347786" cy="1733549"/>
              </a:xfrm>
            </p:grpSpPr>
            <p:sp>
              <p:nvSpPr>
                <p:cNvPr id="109" name="Shape 109"/>
                <p:cNvSpPr txBox="1"/>
                <p:nvPr/>
              </p:nvSpPr>
              <p:spPr>
                <a:xfrm>
                  <a:off x="4889500" y="2740025"/>
                  <a:ext cx="1211261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median, percentiles, rank correlation, run tests, sign tests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10" name="Shape 110"/>
                <p:cNvSpPr/>
                <p:nvPr/>
              </p:nvSpPr>
              <p:spPr>
                <a:xfrm>
                  <a:off x="4821237" y="2740025"/>
                  <a:ext cx="1347786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11" name="Shape 111"/>
              <p:cNvGrpSpPr/>
              <p:nvPr/>
            </p:nvGrpSpPr>
            <p:grpSpPr>
              <a:xfrm>
                <a:off x="0" y="4473575"/>
                <a:ext cx="1085850" cy="1733549"/>
                <a:chOff x="0" y="4473575"/>
                <a:chExt cx="1085850" cy="1733549"/>
              </a:xfrm>
            </p:grpSpPr>
            <p:sp>
              <p:nvSpPr>
                <p:cNvPr id="112" name="Shape 112"/>
                <p:cNvSpPr txBox="1"/>
                <p:nvPr/>
              </p:nvSpPr>
              <p:spPr>
                <a:xfrm>
                  <a:off x="68261" y="4473575"/>
                  <a:ext cx="949324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Interval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13" name="Shape 113"/>
                <p:cNvSpPr/>
                <p:nvPr/>
              </p:nvSpPr>
              <p:spPr>
                <a:xfrm>
                  <a:off x="0" y="4473575"/>
                  <a:ext cx="1085850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14" name="Shape 114"/>
              <p:cNvGrpSpPr/>
              <p:nvPr/>
            </p:nvGrpSpPr>
            <p:grpSpPr>
              <a:xfrm>
                <a:off x="1085850" y="4473575"/>
                <a:ext cx="2227262" cy="1733549"/>
                <a:chOff x="1085850" y="4473575"/>
                <a:chExt cx="2227262" cy="1733549"/>
              </a:xfrm>
            </p:grpSpPr>
            <p:sp>
              <p:nvSpPr>
                <p:cNvPr id="115" name="Shape 115"/>
                <p:cNvSpPr txBox="1"/>
                <p:nvPr/>
              </p:nvSpPr>
              <p:spPr>
                <a:xfrm>
                  <a:off x="1154112" y="4473575"/>
                  <a:ext cx="2090737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For interval attributes, the differences between values are meaningful, i.e., a unit of measurement exists.  </a:t>
                  </a:r>
                  <a:b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</a:b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(+, - )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16" name="Shape 116"/>
                <p:cNvSpPr/>
                <p:nvPr/>
              </p:nvSpPr>
              <p:spPr>
                <a:xfrm>
                  <a:off x="1085850" y="4473575"/>
                  <a:ext cx="2227262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17" name="Shape 117"/>
              <p:cNvGrpSpPr/>
              <p:nvPr/>
            </p:nvGrpSpPr>
            <p:grpSpPr>
              <a:xfrm>
                <a:off x="3313112" y="4473575"/>
                <a:ext cx="1508124" cy="1733549"/>
                <a:chOff x="3313112" y="4473575"/>
                <a:chExt cx="1508124" cy="1733549"/>
              </a:xfrm>
            </p:grpSpPr>
            <p:sp>
              <p:nvSpPr>
                <p:cNvPr id="118" name="Shape 118"/>
                <p:cNvSpPr txBox="1"/>
                <p:nvPr/>
              </p:nvSpPr>
              <p:spPr>
                <a:xfrm>
                  <a:off x="3381375" y="4473575"/>
                  <a:ext cx="1371599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calendar dates, temperature in Celsius or Fahrenheit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19" name="Shape 119"/>
                <p:cNvSpPr/>
                <p:nvPr/>
              </p:nvSpPr>
              <p:spPr>
                <a:xfrm>
                  <a:off x="3313112" y="4473575"/>
                  <a:ext cx="1508124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20" name="Shape 120"/>
              <p:cNvGrpSpPr/>
              <p:nvPr/>
            </p:nvGrpSpPr>
            <p:grpSpPr>
              <a:xfrm>
                <a:off x="4821237" y="4473575"/>
                <a:ext cx="1347786" cy="1733549"/>
                <a:chOff x="4821237" y="4473575"/>
                <a:chExt cx="1347786" cy="1733549"/>
              </a:xfrm>
            </p:grpSpPr>
            <p:sp>
              <p:nvSpPr>
                <p:cNvPr id="121" name="Shape 121"/>
                <p:cNvSpPr txBox="1"/>
                <p:nvPr/>
              </p:nvSpPr>
              <p:spPr>
                <a:xfrm>
                  <a:off x="4889500" y="4473575"/>
                  <a:ext cx="1211261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mean, standard deviation, Pearson's correlation, </a:t>
                  </a:r>
                  <a:r>
                    <a:rPr lang="en-US" sz="14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</a:t>
                  </a: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 and </a:t>
                  </a:r>
                  <a:r>
                    <a:rPr lang="en-US" sz="14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F</a:t>
                  </a: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 tests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22" name="Shape 122"/>
                <p:cNvSpPr/>
                <p:nvPr/>
              </p:nvSpPr>
              <p:spPr>
                <a:xfrm>
                  <a:off x="4821237" y="4473575"/>
                  <a:ext cx="1347786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23" name="Shape 123"/>
              <p:cNvGrpSpPr/>
              <p:nvPr/>
            </p:nvGrpSpPr>
            <p:grpSpPr>
              <a:xfrm>
                <a:off x="0" y="6207125"/>
                <a:ext cx="1085850" cy="2158999"/>
                <a:chOff x="0" y="6207125"/>
                <a:chExt cx="1085850" cy="2158999"/>
              </a:xfrm>
            </p:grpSpPr>
            <p:sp>
              <p:nvSpPr>
                <p:cNvPr id="124" name="Shape 124"/>
                <p:cNvSpPr txBox="1"/>
                <p:nvPr/>
              </p:nvSpPr>
              <p:spPr>
                <a:xfrm>
                  <a:off x="68261" y="6207125"/>
                  <a:ext cx="949324" cy="2158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Ratio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25" name="Shape 125"/>
                <p:cNvSpPr/>
                <p:nvPr/>
              </p:nvSpPr>
              <p:spPr>
                <a:xfrm>
                  <a:off x="0" y="6207125"/>
                  <a:ext cx="1085850" cy="215899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26" name="Shape 126"/>
              <p:cNvGrpSpPr/>
              <p:nvPr/>
            </p:nvGrpSpPr>
            <p:grpSpPr>
              <a:xfrm>
                <a:off x="1085850" y="6207125"/>
                <a:ext cx="2227262" cy="2158999"/>
                <a:chOff x="1085850" y="6207125"/>
                <a:chExt cx="2227262" cy="2158999"/>
              </a:xfrm>
            </p:grpSpPr>
            <p:sp>
              <p:nvSpPr>
                <p:cNvPr id="127" name="Shape 127"/>
                <p:cNvSpPr txBox="1"/>
                <p:nvPr/>
              </p:nvSpPr>
              <p:spPr>
                <a:xfrm>
                  <a:off x="1154112" y="6207125"/>
                  <a:ext cx="2090737" cy="2158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For ratio variables, both differences and ratios are meaningful. (*, /)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28" name="Shape 128"/>
                <p:cNvSpPr/>
                <p:nvPr/>
              </p:nvSpPr>
              <p:spPr>
                <a:xfrm>
                  <a:off x="1085850" y="6207125"/>
                  <a:ext cx="2227262" cy="215899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29" name="Shape 129"/>
              <p:cNvGrpSpPr/>
              <p:nvPr/>
            </p:nvGrpSpPr>
            <p:grpSpPr>
              <a:xfrm>
                <a:off x="3313112" y="6207125"/>
                <a:ext cx="1508124" cy="2158999"/>
                <a:chOff x="3313112" y="6207125"/>
                <a:chExt cx="1508124" cy="2158999"/>
              </a:xfrm>
            </p:grpSpPr>
            <p:sp>
              <p:nvSpPr>
                <p:cNvPr id="130" name="Shape 130"/>
                <p:cNvSpPr txBox="1"/>
                <p:nvPr/>
              </p:nvSpPr>
              <p:spPr>
                <a:xfrm>
                  <a:off x="3381375" y="6207125"/>
                  <a:ext cx="1371599" cy="2158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temperature in Kelvin, monetary quantities, counts, age, mass, length, electrical current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31" name="Shape 131"/>
                <p:cNvSpPr/>
                <p:nvPr/>
              </p:nvSpPr>
              <p:spPr>
                <a:xfrm>
                  <a:off x="3313112" y="6207125"/>
                  <a:ext cx="1508124" cy="215899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32" name="Shape 132"/>
              <p:cNvGrpSpPr/>
              <p:nvPr/>
            </p:nvGrpSpPr>
            <p:grpSpPr>
              <a:xfrm>
                <a:off x="4821237" y="6207125"/>
                <a:ext cx="1347786" cy="2158999"/>
                <a:chOff x="4821237" y="6207125"/>
                <a:chExt cx="1347786" cy="2158999"/>
              </a:xfrm>
            </p:grpSpPr>
            <p:sp>
              <p:nvSpPr>
                <p:cNvPr id="133" name="Shape 133"/>
                <p:cNvSpPr txBox="1"/>
                <p:nvPr/>
              </p:nvSpPr>
              <p:spPr>
                <a:xfrm>
                  <a:off x="4889500" y="6207125"/>
                  <a:ext cx="1211261" cy="2158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geometric mean, harmonic mean, percent variation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34" name="Shape 134"/>
                <p:cNvSpPr/>
                <p:nvPr/>
              </p:nvSpPr>
              <p:spPr>
                <a:xfrm>
                  <a:off x="4821237" y="6207125"/>
                  <a:ext cx="1347786" cy="215899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sp>
          <p:nvSpPr>
            <p:cNvPr id="135" name="Shape 135"/>
            <p:cNvSpPr/>
            <p:nvPr/>
          </p:nvSpPr>
          <p:spPr>
            <a:xfrm>
              <a:off x="-3175" y="-3175"/>
              <a:ext cx="6175374" cy="8372474"/>
            </a:xfrm>
            <a:prstGeom prst="rect">
              <a:avLst/>
            </a:prstGeom>
            <a:noFill/>
            <a:ln w="9525" cap="flat" cmpd="sng">
              <a:solidFill>
                <a:srgbClr val="A0A0A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Shape 140"/>
          <p:cNvGrpSpPr/>
          <p:nvPr/>
        </p:nvGrpSpPr>
        <p:grpSpPr>
          <a:xfrm>
            <a:off x="685800" y="304799"/>
            <a:ext cx="7924799" cy="6276974"/>
            <a:chOff x="-3175" y="-3175"/>
            <a:chExt cx="5970586" cy="6610349"/>
          </a:xfrm>
        </p:grpSpPr>
        <p:grpSp>
          <p:nvGrpSpPr>
            <p:cNvPr id="141" name="Shape 141"/>
            <p:cNvGrpSpPr/>
            <p:nvPr/>
          </p:nvGrpSpPr>
          <p:grpSpPr>
            <a:xfrm>
              <a:off x="0" y="0"/>
              <a:ext cx="5964237" cy="6603999"/>
              <a:chOff x="0" y="0"/>
              <a:chExt cx="5964237" cy="6603999"/>
            </a:xfrm>
          </p:grpSpPr>
          <p:grpSp>
            <p:nvGrpSpPr>
              <p:cNvPr id="142" name="Shape 142"/>
              <p:cNvGrpSpPr/>
              <p:nvPr/>
            </p:nvGrpSpPr>
            <p:grpSpPr>
              <a:xfrm>
                <a:off x="0" y="0"/>
                <a:ext cx="1085850" cy="946150"/>
                <a:chOff x="0" y="0"/>
                <a:chExt cx="1085850" cy="946150"/>
              </a:xfrm>
            </p:grpSpPr>
            <p:sp>
              <p:nvSpPr>
                <p:cNvPr id="143" name="Shape 143"/>
                <p:cNvSpPr/>
                <p:nvPr/>
              </p:nvSpPr>
              <p:spPr>
                <a:xfrm>
                  <a:off x="0" y="0"/>
                  <a:ext cx="1085850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144" name="Shape 144"/>
                <p:cNvGrpSpPr/>
                <p:nvPr/>
              </p:nvGrpSpPr>
              <p:grpSpPr>
                <a:xfrm>
                  <a:off x="0" y="0"/>
                  <a:ext cx="1085850" cy="946150"/>
                  <a:chOff x="0" y="0"/>
                  <a:chExt cx="1085850" cy="946150"/>
                </a:xfrm>
              </p:grpSpPr>
              <p:sp>
                <p:nvSpPr>
                  <p:cNvPr id="145" name="Shape 145"/>
                  <p:cNvSpPr txBox="1"/>
                  <p:nvPr/>
                </p:nvSpPr>
                <p:spPr>
                  <a:xfrm>
                    <a:off x="68261" y="0"/>
                    <a:ext cx="949324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8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Attribute Level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46" name="Shape 146"/>
                  <p:cNvSpPr/>
                  <p:nvPr/>
                </p:nvSpPr>
                <p:spPr>
                  <a:xfrm>
                    <a:off x="0" y="0"/>
                    <a:ext cx="1085850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147" name="Shape 147"/>
              <p:cNvGrpSpPr/>
              <p:nvPr/>
            </p:nvGrpSpPr>
            <p:grpSpPr>
              <a:xfrm>
                <a:off x="1085850" y="0"/>
                <a:ext cx="2684462" cy="946150"/>
                <a:chOff x="1085850" y="0"/>
                <a:chExt cx="2684462" cy="946150"/>
              </a:xfrm>
            </p:grpSpPr>
            <p:sp>
              <p:nvSpPr>
                <p:cNvPr id="148" name="Shape 148"/>
                <p:cNvSpPr/>
                <p:nvPr/>
              </p:nvSpPr>
              <p:spPr>
                <a:xfrm>
                  <a:off x="1085850" y="0"/>
                  <a:ext cx="2684462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149" name="Shape 149"/>
                <p:cNvGrpSpPr/>
                <p:nvPr/>
              </p:nvGrpSpPr>
              <p:grpSpPr>
                <a:xfrm>
                  <a:off x="1085850" y="0"/>
                  <a:ext cx="2684462" cy="946150"/>
                  <a:chOff x="1085850" y="0"/>
                  <a:chExt cx="2684462" cy="946150"/>
                </a:xfrm>
              </p:grpSpPr>
              <p:sp>
                <p:nvSpPr>
                  <p:cNvPr id="150" name="Shape 150"/>
                  <p:cNvSpPr txBox="1"/>
                  <p:nvPr/>
                </p:nvSpPr>
                <p:spPr>
                  <a:xfrm>
                    <a:off x="1154112" y="0"/>
                    <a:ext cx="2547936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8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Transformation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51" name="Shape 151"/>
                  <p:cNvSpPr/>
                  <p:nvPr/>
                </p:nvSpPr>
                <p:spPr>
                  <a:xfrm>
                    <a:off x="1085850" y="0"/>
                    <a:ext cx="2684462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152" name="Shape 152"/>
              <p:cNvGrpSpPr/>
              <p:nvPr/>
            </p:nvGrpSpPr>
            <p:grpSpPr>
              <a:xfrm>
                <a:off x="3770312" y="0"/>
                <a:ext cx="2193925" cy="946150"/>
                <a:chOff x="3770312" y="0"/>
                <a:chExt cx="2193925" cy="946150"/>
              </a:xfrm>
            </p:grpSpPr>
            <p:sp>
              <p:nvSpPr>
                <p:cNvPr id="153" name="Shape 153"/>
                <p:cNvSpPr/>
                <p:nvPr/>
              </p:nvSpPr>
              <p:spPr>
                <a:xfrm>
                  <a:off x="3770312" y="0"/>
                  <a:ext cx="2193925" cy="946150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154" name="Shape 154"/>
                <p:cNvGrpSpPr/>
                <p:nvPr/>
              </p:nvGrpSpPr>
              <p:grpSpPr>
                <a:xfrm>
                  <a:off x="3770312" y="0"/>
                  <a:ext cx="2193925" cy="946150"/>
                  <a:chOff x="3770312" y="0"/>
                  <a:chExt cx="2193925" cy="946150"/>
                </a:xfrm>
              </p:grpSpPr>
              <p:sp>
                <p:nvSpPr>
                  <p:cNvPr id="155" name="Shape 155"/>
                  <p:cNvSpPr txBox="1"/>
                  <p:nvPr/>
                </p:nvSpPr>
                <p:spPr>
                  <a:xfrm>
                    <a:off x="3838575" y="0"/>
                    <a:ext cx="2057400" cy="946150"/>
                  </a:xfrm>
                  <a:prstGeom prst="rect">
                    <a:avLst/>
                  </a:prstGeom>
                  <a:solidFill>
                    <a:srgbClr val="CCFFFF"/>
                  </a:solidFill>
                  <a:ln>
                    <a:noFill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Times New Roman"/>
                      <a:buNone/>
                    </a:pPr>
                    <a:r>
                      <a:rPr lang="en-US" sz="18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Comments</a:t>
                    </a:r>
                  </a:p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56" name="Shape 156"/>
                  <p:cNvSpPr/>
                  <p:nvPr/>
                </p:nvSpPr>
                <p:spPr>
                  <a:xfrm>
                    <a:off x="3770312" y="0"/>
                    <a:ext cx="2193925" cy="94615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rgbClr val="A0A0A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157" name="Shape 157"/>
              <p:cNvGrpSpPr/>
              <p:nvPr/>
            </p:nvGrpSpPr>
            <p:grpSpPr>
              <a:xfrm>
                <a:off x="0" y="946150"/>
                <a:ext cx="1085850" cy="1308100"/>
                <a:chOff x="0" y="946150"/>
                <a:chExt cx="1085850" cy="1308100"/>
              </a:xfrm>
            </p:grpSpPr>
            <p:sp>
              <p:nvSpPr>
                <p:cNvPr id="158" name="Shape 158"/>
                <p:cNvSpPr txBox="1"/>
                <p:nvPr/>
              </p:nvSpPr>
              <p:spPr>
                <a:xfrm>
                  <a:off x="68261" y="946150"/>
                  <a:ext cx="949324" cy="1308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Nominal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59" name="Shape 159"/>
                <p:cNvSpPr/>
                <p:nvPr/>
              </p:nvSpPr>
              <p:spPr>
                <a:xfrm>
                  <a:off x="0" y="946150"/>
                  <a:ext cx="1085850" cy="130810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60" name="Shape 160"/>
              <p:cNvGrpSpPr/>
              <p:nvPr/>
            </p:nvGrpSpPr>
            <p:grpSpPr>
              <a:xfrm>
                <a:off x="1085850" y="946150"/>
                <a:ext cx="2684462" cy="1308100"/>
                <a:chOff x="1085850" y="946150"/>
                <a:chExt cx="2684462" cy="1308100"/>
              </a:xfrm>
            </p:grpSpPr>
            <p:sp>
              <p:nvSpPr>
                <p:cNvPr id="161" name="Shape 161"/>
                <p:cNvSpPr txBox="1"/>
                <p:nvPr/>
              </p:nvSpPr>
              <p:spPr>
                <a:xfrm>
                  <a:off x="1154112" y="946150"/>
                  <a:ext cx="2547936" cy="1308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Any permutation of values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62" name="Shape 162"/>
                <p:cNvSpPr/>
                <p:nvPr/>
              </p:nvSpPr>
              <p:spPr>
                <a:xfrm>
                  <a:off x="1085850" y="946150"/>
                  <a:ext cx="2684462" cy="130810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63" name="Shape 163"/>
              <p:cNvGrpSpPr/>
              <p:nvPr/>
            </p:nvGrpSpPr>
            <p:grpSpPr>
              <a:xfrm>
                <a:off x="3770312" y="946150"/>
                <a:ext cx="2193925" cy="1308100"/>
                <a:chOff x="3770312" y="946150"/>
                <a:chExt cx="2193925" cy="1308100"/>
              </a:xfrm>
            </p:grpSpPr>
            <p:sp>
              <p:nvSpPr>
                <p:cNvPr id="164" name="Shape 164"/>
                <p:cNvSpPr txBox="1"/>
                <p:nvPr/>
              </p:nvSpPr>
              <p:spPr>
                <a:xfrm>
                  <a:off x="3838575" y="946150"/>
                  <a:ext cx="2057400" cy="1308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If all employee ID numbers were reassigned, would it make any difference?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65" name="Shape 165"/>
                <p:cNvSpPr/>
                <p:nvPr/>
              </p:nvSpPr>
              <p:spPr>
                <a:xfrm>
                  <a:off x="3770312" y="946150"/>
                  <a:ext cx="2193925" cy="130810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66" name="Shape 166"/>
              <p:cNvGrpSpPr/>
              <p:nvPr/>
            </p:nvGrpSpPr>
            <p:grpSpPr>
              <a:xfrm>
                <a:off x="0" y="2254250"/>
                <a:ext cx="1085850" cy="1733549"/>
                <a:chOff x="0" y="2254250"/>
                <a:chExt cx="1085850" cy="1733549"/>
              </a:xfrm>
            </p:grpSpPr>
            <p:sp>
              <p:nvSpPr>
                <p:cNvPr id="167" name="Shape 167"/>
                <p:cNvSpPr txBox="1"/>
                <p:nvPr/>
              </p:nvSpPr>
              <p:spPr>
                <a:xfrm>
                  <a:off x="68261" y="2254250"/>
                  <a:ext cx="949324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Ordinal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68" name="Shape 168"/>
                <p:cNvSpPr/>
                <p:nvPr/>
              </p:nvSpPr>
              <p:spPr>
                <a:xfrm>
                  <a:off x="0" y="2254250"/>
                  <a:ext cx="1085850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69" name="Shape 169"/>
              <p:cNvGrpSpPr/>
              <p:nvPr/>
            </p:nvGrpSpPr>
            <p:grpSpPr>
              <a:xfrm>
                <a:off x="1085850" y="2254250"/>
                <a:ext cx="2684462" cy="1733549"/>
                <a:chOff x="1085850" y="2254250"/>
                <a:chExt cx="2684462" cy="1733549"/>
              </a:xfrm>
            </p:grpSpPr>
            <p:sp>
              <p:nvSpPr>
                <p:cNvPr id="170" name="Shape 170"/>
                <p:cNvSpPr txBox="1"/>
                <p:nvPr/>
              </p:nvSpPr>
              <p:spPr>
                <a:xfrm>
                  <a:off x="1154112" y="2254250"/>
                  <a:ext cx="2547936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An order preserving change of values, i.e., </a:t>
                  </a:r>
                  <a:b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</a:br>
                  <a:r>
                    <a:rPr lang="en-US" sz="18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new_value = f(old_value) </a:t>
                  </a:r>
                  <a:br>
                    <a:rPr lang="en-US" sz="18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</a:b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where </a:t>
                  </a:r>
                  <a:r>
                    <a:rPr lang="en-US" sz="18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f</a:t>
                  </a: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 is a monotonic function.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71" name="Shape 171"/>
                <p:cNvSpPr/>
                <p:nvPr/>
              </p:nvSpPr>
              <p:spPr>
                <a:xfrm>
                  <a:off x="1085850" y="2254250"/>
                  <a:ext cx="2684462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72" name="Shape 172"/>
              <p:cNvGrpSpPr/>
              <p:nvPr/>
            </p:nvGrpSpPr>
            <p:grpSpPr>
              <a:xfrm>
                <a:off x="3770312" y="2254250"/>
                <a:ext cx="2193925" cy="1733549"/>
                <a:chOff x="3770312" y="2254250"/>
                <a:chExt cx="2193925" cy="1733549"/>
              </a:xfrm>
            </p:grpSpPr>
            <p:sp>
              <p:nvSpPr>
                <p:cNvPr id="173" name="Shape 173"/>
                <p:cNvSpPr txBox="1"/>
                <p:nvPr/>
              </p:nvSpPr>
              <p:spPr>
                <a:xfrm>
                  <a:off x="3838575" y="2254250"/>
                  <a:ext cx="2057400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An attribute encompassing the notion of good, better best can be represented equally well by the values {1, 2, 3} or by { 0.5, 1, 10}.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74" name="Shape 174"/>
                <p:cNvSpPr/>
                <p:nvPr/>
              </p:nvSpPr>
              <p:spPr>
                <a:xfrm>
                  <a:off x="3770312" y="2254250"/>
                  <a:ext cx="2193925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75" name="Shape 175"/>
              <p:cNvGrpSpPr/>
              <p:nvPr/>
            </p:nvGrpSpPr>
            <p:grpSpPr>
              <a:xfrm>
                <a:off x="0" y="3987800"/>
                <a:ext cx="1085850" cy="1733549"/>
                <a:chOff x="0" y="3987800"/>
                <a:chExt cx="1085850" cy="1733549"/>
              </a:xfrm>
            </p:grpSpPr>
            <p:sp>
              <p:nvSpPr>
                <p:cNvPr id="176" name="Shape 176"/>
                <p:cNvSpPr txBox="1"/>
                <p:nvPr/>
              </p:nvSpPr>
              <p:spPr>
                <a:xfrm>
                  <a:off x="68261" y="3987800"/>
                  <a:ext cx="949324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Interval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77" name="Shape 177"/>
                <p:cNvSpPr/>
                <p:nvPr/>
              </p:nvSpPr>
              <p:spPr>
                <a:xfrm>
                  <a:off x="0" y="3987800"/>
                  <a:ext cx="1085850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78" name="Shape 178"/>
              <p:cNvGrpSpPr/>
              <p:nvPr/>
            </p:nvGrpSpPr>
            <p:grpSpPr>
              <a:xfrm>
                <a:off x="1085850" y="3987800"/>
                <a:ext cx="2684462" cy="1733549"/>
                <a:chOff x="1085850" y="3987800"/>
                <a:chExt cx="2684462" cy="1733549"/>
              </a:xfrm>
            </p:grpSpPr>
            <p:sp>
              <p:nvSpPr>
                <p:cNvPr id="179" name="Shape 179"/>
                <p:cNvSpPr txBox="1"/>
                <p:nvPr/>
              </p:nvSpPr>
              <p:spPr>
                <a:xfrm>
                  <a:off x="1154112" y="3987800"/>
                  <a:ext cx="2547936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new_value =a * old_value + b </a:t>
                  </a: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where a and b are constants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0" name="Shape 180"/>
                <p:cNvSpPr/>
                <p:nvPr/>
              </p:nvSpPr>
              <p:spPr>
                <a:xfrm>
                  <a:off x="1085850" y="3987800"/>
                  <a:ext cx="2684462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81" name="Shape 181"/>
              <p:cNvGrpSpPr/>
              <p:nvPr/>
            </p:nvGrpSpPr>
            <p:grpSpPr>
              <a:xfrm>
                <a:off x="3770312" y="3987800"/>
                <a:ext cx="2193925" cy="1733549"/>
                <a:chOff x="3770312" y="3987800"/>
                <a:chExt cx="2193925" cy="1733549"/>
              </a:xfrm>
            </p:grpSpPr>
            <p:sp>
              <p:nvSpPr>
                <p:cNvPr id="182" name="Shape 182"/>
                <p:cNvSpPr txBox="1"/>
                <p:nvPr/>
              </p:nvSpPr>
              <p:spPr>
                <a:xfrm>
                  <a:off x="3838575" y="3987800"/>
                  <a:ext cx="2057400" cy="17335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Thus, the Fahrenheit and Celsius temperature scales differ in terms of where their zero value is and the size of a unit (degree).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3" name="Shape 183"/>
                <p:cNvSpPr/>
                <p:nvPr/>
              </p:nvSpPr>
              <p:spPr>
                <a:xfrm>
                  <a:off x="3770312" y="3987800"/>
                  <a:ext cx="2193925" cy="17335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84" name="Shape 184"/>
              <p:cNvGrpSpPr/>
              <p:nvPr/>
            </p:nvGrpSpPr>
            <p:grpSpPr>
              <a:xfrm>
                <a:off x="0" y="5721350"/>
                <a:ext cx="1085850" cy="882649"/>
                <a:chOff x="0" y="5721350"/>
                <a:chExt cx="1085850" cy="882649"/>
              </a:xfrm>
            </p:grpSpPr>
            <p:sp>
              <p:nvSpPr>
                <p:cNvPr id="185" name="Shape 185"/>
                <p:cNvSpPr txBox="1"/>
                <p:nvPr/>
              </p:nvSpPr>
              <p:spPr>
                <a:xfrm>
                  <a:off x="68261" y="5721350"/>
                  <a:ext cx="949324" cy="8826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Ratio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6" name="Shape 186"/>
                <p:cNvSpPr/>
                <p:nvPr/>
              </p:nvSpPr>
              <p:spPr>
                <a:xfrm>
                  <a:off x="0" y="5721350"/>
                  <a:ext cx="1085850" cy="8826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87" name="Shape 187"/>
              <p:cNvGrpSpPr/>
              <p:nvPr/>
            </p:nvGrpSpPr>
            <p:grpSpPr>
              <a:xfrm>
                <a:off x="1085850" y="5721350"/>
                <a:ext cx="2684462" cy="882649"/>
                <a:chOff x="1085850" y="5721350"/>
                <a:chExt cx="2684462" cy="882649"/>
              </a:xfrm>
            </p:grpSpPr>
            <p:sp>
              <p:nvSpPr>
                <p:cNvPr id="188" name="Shape 188"/>
                <p:cNvSpPr txBox="1"/>
                <p:nvPr/>
              </p:nvSpPr>
              <p:spPr>
                <a:xfrm>
                  <a:off x="1154112" y="5721350"/>
                  <a:ext cx="2547936" cy="8826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1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new_value = a * old_value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9" name="Shape 189"/>
                <p:cNvSpPr/>
                <p:nvPr/>
              </p:nvSpPr>
              <p:spPr>
                <a:xfrm>
                  <a:off x="1085850" y="5721350"/>
                  <a:ext cx="2684462" cy="8826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90" name="Shape 190"/>
              <p:cNvGrpSpPr/>
              <p:nvPr/>
            </p:nvGrpSpPr>
            <p:grpSpPr>
              <a:xfrm>
                <a:off x="3770312" y="5721350"/>
                <a:ext cx="2193925" cy="882649"/>
                <a:chOff x="3770312" y="5721350"/>
                <a:chExt cx="2193925" cy="882649"/>
              </a:xfrm>
            </p:grpSpPr>
            <p:sp>
              <p:nvSpPr>
                <p:cNvPr id="191" name="Shape 191"/>
                <p:cNvSpPr txBox="1"/>
                <p:nvPr/>
              </p:nvSpPr>
              <p:spPr>
                <a:xfrm>
                  <a:off x="3838575" y="5721350"/>
                  <a:ext cx="2057400" cy="8826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Times New Roman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Length can be measured in meters or feet.</a:t>
                  </a:r>
                </a:p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92" name="Shape 192"/>
                <p:cNvSpPr/>
                <p:nvPr/>
              </p:nvSpPr>
              <p:spPr>
                <a:xfrm>
                  <a:off x="3770312" y="5721350"/>
                  <a:ext cx="2193925" cy="882649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sp>
          <p:nvSpPr>
            <p:cNvPr id="193" name="Shape 193"/>
            <p:cNvSpPr/>
            <p:nvPr/>
          </p:nvSpPr>
          <p:spPr>
            <a:xfrm>
              <a:off x="-3175" y="-3175"/>
              <a:ext cx="5970586" cy="6610349"/>
            </a:xfrm>
            <a:prstGeom prst="rect">
              <a:avLst/>
            </a:prstGeom>
            <a:noFill/>
            <a:ln w="9525" cap="flat" cmpd="sng">
              <a:solidFill>
                <a:srgbClr val="A0A0A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8280399" cy="5333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Discrete and Continuous Attributes 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4294967295"/>
          </p:nvPr>
        </p:nvSpPr>
        <p:spPr>
          <a:xfrm>
            <a:off x="411162" y="1143000"/>
            <a:ext cx="8318500" cy="5181600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Discrete Attribute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 only a finite or countably infinite set of values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zip codes, counts, or the set of words in a collection of documents 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Often represented as integer variables.   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binary attributes are a special case of discrete attributes </a:t>
            </a:r>
          </a:p>
          <a:p>
            <a:pPr marL="2057400" marR="0" lvl="4" indent="-228600" algn="l" rtl="0">
              <a:lnSpc>
                <a:spcPct val="90000"/>
              </a:lnSpc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2100" marR="0" lvl="0" indent="-2921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Continuous Attribute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 real numbers as attribute values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temperature, height, or weight.  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Practically, real values can only be measured and represented using a finite number of digits.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Continuous attributes are typically represented as floating-point variables.  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 idx="4294967295"/>
          </p:nvPr>
        </p:nvSpPr>
        <p:spPr>
          <a:xfrm>
            <a:off x="228600" y="0"/>
            <a:ext cx="8585200" cy="6857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b" anchorCtr="0">
            <a:noAutofit/>
          </a:bodyPr>
          <a:lstStyle/>
          <a:p>
            <a:pPr marL="0" marR="0" lvl="0" indent="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ahoma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Types of data sets 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4294967295"/>
          </p:nvPr>
        </p:nvSpPr>
        <p:spPr>
          <a:xfrm>
            <a:off x="146050" y="990600"/>
            <a:ext cx="8394699" cy="5029199"/>
          </a:xfrm>
          <a:prstGeom prst="rect">
            <a:avLst/>
          </a:prstGeom>
          <a:noFill/>
          <a:ln>
            <a:noFill/>
          </a:ln>
        </p:spPr>
        <p:txBody>
          <a:bodyPr lIns="90475" tIns="44450" rIns="90475" bIns="44450" anchor="t" anchorCtr="0">
            <a:noAutofit/>
          </a:bodyPr>
          <a:lstStyle/>
          <a:p>
            <a:pPr marL="292100" marR="0" lvl="0" indent="-2921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Matrix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 Data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Transaction Data</a:t>
            </a:r>
          </a:p>
          <a:p>
            <a:pPr marL="292100" marR="0" lvl="0" indent="-292100" algn="l" rtl="0">
              <a:lnSpc>
                <a:spcPct val="95000"/>
              </a:lnSpc>
              <a:spcBef>
                <a:spcPts val="92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World Wide Web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Molecular Structures</a:t>
            </a:r>
          </a:p>
          <a:p>
            <a:pPr marL="292100" marR="0" lvl="0" indent="-292100" algn="l" rtl="0">
              <a:lnSpc>
                <a:spcPct val="95000"/>
              </a:lnSpc>
              <a:spcBef>
                <a:spcPts val="920"/>
              </a:spcBef>
              <a:spcAft>
                <a:spcPts val="0"/>
              </a:spcAft>
              <a:buClr>
                <a:srgbClr val="0C7B9C"/>
              </a:buClr>
              <a:buSzPct val="75000"/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Ordered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Spatial Data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Temporal Data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Sequential Data</a:t>
            </a:r>
          </a:p>
          <a:p>
            <a:pPr marL="800100" marR="0" lvl="1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rgbClr val="0C7B9C"/>
              </a:buClr>
              <a:buSzPct val="100000"/>
              <a:buFont typeface="Arial"/>
              <a:buChar char="–"/>
            </a:pP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Genetic Sequence Data</a:t>
            </a:r>
          </a:p>
          <a:p>
            <a:pPr marL="292100" marR="0" lvl="0" indent="-292100" algn="l" rtl="0">
              <a:lnSpc>
                <a:spcPct val="100000"/>
              </a:lnSpc>
              <a:spcBef>
                <a:spcPts val="56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Arial"/>
              <a:buNone/>
            </a:pP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C.BRev.FY97">
  <a:themeElements>
    <a:clrScheme name="LC.BRev.FY97 1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FF00FF"/>
      </a:accent4>
      <a:accent5>
        <a:srgbClr val="00C0C0"/>
      </a:accent5>
      <a:accent6>
        <a:srgbClr val="FFFFFF"/>
      </a:accent6>
      <a:hlink>
        <a:srgbClr val="00C0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1065</Words>
  <Application>Microsoft Office PowerPoint</Application>
  <PresentationFormat>On-screen Show (4:3)</PresentationFormat>
  <Paragraphs>178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LC.BRev.FY97</vt:lpstr>
      <vt:lpstr>Data Mining: Data</vt:lpstr>
      <vt:lpstr>What is Data?</vt:lpstr>
      <vt:lpstr>Attribute Values</vt:lpstr>
      <vt:lpstr>Types of Attributes </vt:lpstr>
      <vt:lpstr>Properties of Attribute Values </vt:lpstr>
      <vt:lpstr>PowerPoint Presentation</vt:lpstr>
      <vt:lpstr>PowerPoint Presentation</vt:lpstr>
      <vt:lpstr>Discrete and Continuous Attributes </vt:lpstr>
      <vt:lpstr>Types of data sets </vt:lpstr>
      <vt:lpstr>Important Characteristics of Structured Data</vt:lpstr>
      <vt:lpstr>Record Data </vt:lpstr>
      <vt:lpstr>Data Matrix </vt:lpstr>
      <vt:lpstr>Document Data</vt:lpstr>
      <vt:lpstr>Transaction Data</vt:lpstr>
      <vt:lpstr>Graph Data </vt:lpstr>
      <vt:lpstr>Ordered Data </vt:lpstr>
      <vt:lpstr>Data Quality </vt:lpstr>
      <vt:lpstr>Noise</vt:lpstr>
      <vt:lpstr>Outliers</vt:lpstr>
      <vt:lpstr>Missing Values</vt:lpstr>
      <vt:lpstr>Duplicate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Mining: Data</dc:title>
  <dc:creator>ZUNERA-PC</dc:creator>
  <cp:lastModifiedBy>ZUNERA-PC</cp:lastModifiedBy>
  <cp:revision>3</cp:revision>
  <dcterms:modified xsi:type="dcterms:W3CDTF">2017-02-11T19:01:25Z</dcterms:modified>
</cp:coreProperties>
</file>