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92" autoAdjust="0"/>
    <p:restoredTop sz="94660"/>
  </p:normalViewPr>
  <p:slideViewPr>
    <p:cSldViewPr snapToGrid="0">
      <p:cViewPr>
        <p:scale>
          <a:sx n="90" d="100"/>
          <a:sy n="90" d="100"/>
        </p:scale>
        <p:origin x="115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521915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7969438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993346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0755973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8807840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96105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0922355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242690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35115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933103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335507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19366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69677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948316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681861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671097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3175" y="6400800"/>
            <a:ext cx="12188824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15" y="633431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1097279" y="758952"/>
            <a:ext cx="10058399" cy="35661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262626"/>
              </a:buClr>
              <a:buFont typeface="Calibri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1100050" y="4455619"/>
            <a:ext cx="100583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None/>
              <a:defRPr/>
            </a:lvl1pPr>
            <a:lvl2pPr marL="457200" marR="0" lvl="1" indent="0" algn="ctr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2pPr>
            <a:lvl3pPr marL="914400" marR="0" lvl="2" indent="0" algn="ctr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3pPr>
            <a:lvl4pPr marL="1371600" marR="0" lvl="3" indent="0" algn="ctr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4pPr>
            <a:lvl5pPr marL="1828800" marR="0" lvl="4" indent="0" algn="ctr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5pPr>
            <a:lvl6pPr marL="2286000" marR="0" lvl="5" indent="0" algn="ctr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6pPr>
            <a:lvl7pPr marL="2743200" marR="0" lvl="6" indent="0" algn="ctr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7pPr>
            <a:lvl8pPr marL="3200400" marR="0" lvl="7" indent="0" algn="ctr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8pPr>
            <a:lvl9pPr marL="3657600" marR="0" lvl="8" indent="0" algn="ctr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" name="Shape 22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 rot="5400000">
            <a:off x="4114799" y="-1171785"/>
            <a:ext cx="4023360" cy="1005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91440" lvl="0" indent="3556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marL="384048" lvl="1" indent="-7924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marL="566928" lvl="2" indent="-97027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marL="749808" lvl="3" indent="-10210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marL="932688" lvl="4" indent="-9448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marL="1100000" lvl="5" indent="-1475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marL="1300000" lvl="6" indent="-1443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marL="1500000" lvl="7" indent="-1411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marL="1699999" lvl="8" indent="-150599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>
            <a:off x="3175" y="6400800"/>
            <a:ext cx="12188824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/>
          <p:nvPr/>
        </p:nvSpPr>
        <p:spPr>
          <a:xfrm>
            <a:off x="15" y="633431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 rot="5400000">
            <a:off x="7160639" y="1979038"/>
            <a:ext cx="5757421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 rot="5400000">
            <a:off x="1826639" y="-573660"/>
            <a:ext cx="5757422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91440" lvl="0" indent="3556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marL="384048" lvl="1" indent="-7924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marL="566928" lvl="2" indent="-97027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marL="749808" lvl="3" indent="-10210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marL="932688" lvl="4" indent="-9448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marL="1100000" lvl="5" indent="-1475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marL="1300000" lvl="6" indent="-1443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marL="1500000" lvl="7" indent="-1411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marL="1699999" lvl="8" indent="-150599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91440" lvl="0" indent="3556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marL="384048" lvl="1" indent="-7924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marL="566928" lvl="2" indent="-97027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marL="749808" lvl="3" indent="-10210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marL="932688" lvl="4" indent="-9448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marL="1100000" lvl="5" indent="-1475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marL="1300000" lvl="6" indent="-1443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marL="1500000" lvl="7" indent="-1411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marL="1699999" lvl="8" indent="-150599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3175" y="6400800"/>
            <a:ext cx="12188824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" name="Shape 31"/>
          <p:cNvSpPr/>
          <p:nvPr/>
        </p:nvSpPr>
        <p:spPr>
          <a:xfrm>
            <a:off x="15" y="633431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1097279" y="758952"/>
            <a:ext cx="10058399" cy="35661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rtl="0">
              <a:lnSpc>
                <a:spcPct val="85000"/>
              </a:lnSpc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1097279" y="4453128"/>
            <a:ext cx="100583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7" name="Shape 37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91440" lvl="0" indent="3556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marL="384048" lvl="1" indent="-7924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marL="566928" lvl="2" indent="-97027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marL="749808" lvl="3" indent="-10210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marL="932688" lvl="4" indent="-9448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marL="1100000" lvl="5" indent="-1475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marL="1300000" lvl="6" indent="-1443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marL="1500000" lvl="7" indent="-1411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marL="1699999" lvl="8" indent="-150599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6217919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91440" lvl="0" indent="3556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marL="384048" lvl="1" indent="-7924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marL="566928" lvl="2" indent="-97027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marL="749808" lvl="3" indent="-10210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marL="932688" lvl="4" indent="-9448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marL="1100000" lvl="5" indent="-1475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marL="1300000" lvl="6" indent="-1443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marL="1500000" lvl="7" indent="-1411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marL="1699999" lvl="8" indent="-150599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1097279" y="1846051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1097279" y="2582333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91440" lvl="0" indent="3556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marL="384048" lvl="1" indent="-7924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marL="566928" lvl="2" indent="-97027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marL="749808" lvl="3" indent="-10210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marL="932688" lvl="4" indent="-9448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marL="1100000" lvl="5" indent="-1475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marL="1300000" lvl="6" indent="-1443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marL="1500000" lvl="7" indent="-1411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marL="1699999" lvl="8" indent="-150599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3"/>
          </p:nvPr>
        </p:nvSpPr>
        <p:spPr>
          <a:xfrm>
            <a:off x="6217919" y="1846051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4"/>
          </p:nvPr>
        </p:nvSpPr>
        <p:spPr>
          <a:xfrm>
            <a:off x="6217919" y="2582333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91440" lvl="0" indent="3556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marL="384048" lvl="1" indent="-7924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marL="566928" lvl="2" indent="-97027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marL="749808" lvl="3" indent="-10210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marL="932688" lvl="4" indent="-9448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marL="1100000" lvl="5" indent="-1475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marL="1300000" lvl="6" indent="-1443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marL="1500000" lvl="7" indent="-1411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marL="1699999" lvl="8" indent="-150599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3175" y="6400800"/>
            <a:ext cx="12188824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/>
          <p:nvPr/>
        </p:nvSpPr>
        <p:spPr>
          <a:xfrm>
            <a:off x="15" y="633431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15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594358"/>
            <a:ext cx="3200399" cy="228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4800600" y="731520"/>
            <a:ext cx="6492239" cy="5257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91440" lvl="0" indent="3556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marL="384048" lvl="1" indent="-7924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marL="566928" lvl="2" indent="-97027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marL="749808" lvl="3" indent="-10210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marL="932688" lvl="4" indent="-9448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marL="1100000" lvl="5" indent="-1475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marL="1300000" lvl="6" indent="-1443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marL="1500000" lvl="7" indent="-1411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marL="1699999" lvl="8" indent="-150599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2"/>
          </p:nvPr>
        </p:nvSpPr>
        <p:spPr>
          <a:xfrm>
            <a:off x="457200" y="2926080"/>
            <a:ext cx="3200399" cy="3379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Clr>
                <a:srgbClr val="FFFFFF"/>
              </a:buClr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65512" y="6459785"/>
            <a:ext cx="261850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800600" y="6459785"/>
            <a:ext cx="4648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/>
        </p:nvSpPr>
        <p:spPr>
          <a:xfrm>
            <a:off x="0" y="4953000"/>
            <a:ext cx="12188824" cy="19049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6" name="Shape 76"/>
          <p:cNvSpPr/>
          <p:nvPr/>
        </p:nvSpPr>
        <p:spPr>
          <a:xfrm>
            <a:off x="15" y="491507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1097279" y="5074919"/>
            <a:ext cx="10113264" cy="8229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pic>
        <p:nvPicPr>
          <p:cNvPr id="78" name="Shape 78"/>
          <p:cNvPicPr preferRelativeResize="0">
            <a:picLocks noGrp="1"/>
          </p:cNvPicPr>
          <p:nvPr>
            <p:ph type="pic" idx="2"/>
          </p:nvPr>
        </p:nvPicPr>
        <p:blipFill/>
        <p:spPr>
          <a:xfrm>
            <a:off x="15" y="0"/>
            <a:ext cx="12191984" cy="4915076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</p:pic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1097279" y="5907023"/>
            <a:ext cx="10113264" cy="594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spcAft>
                <a:spcPts val="600"/>
              </a:spcAft>
              <a:buClr>
                <a:srgbClr val="FFFFFF"/>
              </a:buClr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" name="Shape 7"/>
          <p:cNvSpPr/>
          <p:nvPr/>
        </p:nvSpPr>
        <p:spPr>
          <a:xfrm>
            <a:off x="0" y="6334316"/>
            <a:ext cx="12192000" cy="65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91440" marR="0" lvl="0" indent="3556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marL="384048" marR="0" lvl="1" indent="-7924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marL="566928" marR="0" lvl="2" indent="-97027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marL="749808" marR="0" lvl="3" indent="-10210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marL="932688" marR="0" lvl="4" indent="-9448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marL="1100000" marR="0" lvl="5" indent="-1475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marL="1300000" marR="0" lvl="6" indent="-1443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marL="1500000" marR="0" lvl="7" indent="-1411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marL="1699999" marR="0" lvl="8" indent="-150599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" name="Shape 13"/>
          <p:cNvCxnSpPr/>
          <p:nvPr/>
        </p:nvCxnSpPr>
        <p:spPr>
          <a:xfrm>
            <a:off x="1193532" y="1737844"/>
            <a:ext cx="9966959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ctrTitle"/>
          </p:nvPr>
        </p:nvSpPr>
        <p:spPr>
          <a:xfrm>
            <a:off x="1097279" y="758952"/>
            <a:ext cx="10058399" cy="35661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262626"/>
              </a:buClr>
              <a:buSzPct val="25000"/>
              <a:buFont typeface="Calibri"/>
              <a:buNone/>
            </a:pPr>
            <a:r>
              <a:rPr lang="en-US" sz="80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80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80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6600" b="1" i="1" u="none" strike="noStrike" cap="non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Software and System Delivery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subTitle" idx="1"/>
          </p:nvPr>
        </p:nvSpPr>
        <p:spPr>
          <a:xfrm>
            <a:off x="1100050" y="4455619"/>
            <a:ext cx="100583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libri"/>
              <a:buNone/>
            </a:pPr>
            <a:r>
              <a:rPr lang="en-US"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IT 440:SYSTEM INTEGRATION </a:t>
            </a:r>
          </a:p>
          <a:p>
            <a:pPr marL="0" marR="0" lvl="0" indent="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25000"/>
              <a:buFont typeface="Calibri"/>
              <a:buNone/>
            </a:pPr>
            <a:endParaRPr sz="24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lang="en-US" sz="6000" b="1" i="0" u="none" strike="noStrike" cap="non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FIRST ARTICLE INSPECTION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4000" b="1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lang="en-US" sz="40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examines subcontractor production units and determines whether the software is ready for delivery to the customer. 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4000" b="1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Subcontractors: </a:t>
            </a:r>
            <a:r>
              <a:rPr lang="en-US" sz="40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work with customer’s engineering teams to finalize regression analysis. 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1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lang="en-US" sz="6000" b="1" i="0" u="none" strike="noStrike" cap="non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SOFTWARE FAI CHECKLISTS 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lang="en-US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Verification requirements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lang="en-US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Data package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lang="en-US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Version control document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lang="en-US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Verification process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lang="en-US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Product release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lang="en-US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Acceptance test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lang="en-US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FAI completion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lang="en-US" sz="4800" b="1" i="0" u="none" strike="noStrike" cap="none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FUNCTIONAL CONFIGURATION AUDIT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400" b="1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verifies work product performance complies with the hardware, software, and interface requirements specification (IRS). 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400" b="1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Requirement: </a:t>
            </a: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test data must be reviewed and verified in addition to  showing that the hardware and software perform as required by configuration identification.</a:t>
            </a:r>
          </a:p>
          <a:p>
            <a:pPr marL="749808" marR="0" lvl="3" indent="-19100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Must have a technical understanding to accomplish the concerning the validation/ verification per the TP concerning software,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6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400" b="1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Use: </a:t>
            </a: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to provide the prerequisite to acceptance of a configuration item. 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lang="en-US" sz="6000" b="1" i="0" u="none" strike="noStrike" cap="non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FCA ACTIVITIES </a:t>
            </a: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</a:pPr>
            <a:endParaRPr sz="2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Verifies work product performs to required configurations.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Changes release for major or minor engineering 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Establishes baseline for  product and configuration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lang="en-US" sz="5400" b="1" i="0" u="none" strike="noStrike" cap="non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PHYSICAL CONFIGURATION AUDIT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800" b="1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lang="en-US" sz="28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identifies the baseline for production and acceptance of the work product configuration</a:t>
            </a:r>
          </a:p>
          <a:p>
            <a:pPr marL="566928" marR="0" lvl="2" indent="-18592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Ensures  acceptance test requirements are comprehensive and meet the necessary requirements for acceptance.</a:t>
            </a:r>
          </a:p>
          <a:p>
            <a:pPr marL="566928" marR="0" lvl="2" indent="-185928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Demonstrates management systems for quality, engineering, and configuration management information accurately control configuration of subsequent production units.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600"/>
              </a:spcBef>
              <a:spcAft>
                <a:spcPts val="200"/>
              </a:spcAft>
              <a:buClr>
                <a:schemeClr val="accent1"/>
              </a:buClr>
              <a:buSzPct val="25000"/>
              <a:buFont typeface="Calibri"/>
              <a:buNone/>
            </a:pPr>
            <a:r>
              <a:rPr lang="en-US" sz="2800" b="1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 Option: </a:t>
            </a:r>
            <a:r>
              <a:rPr lang="en-US" sz="28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current conduction with the FCA.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lang="en-US" sz="6000" b="1" i="0" u="none" strike="noStrike" cap="non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PCA ACTIVITIES </a:t>
            </a:r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3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As-built configuration in correlation with the as-designed product configuration.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3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Determine acceptance test requirements in accordance with quality assurance.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3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Release engineering changes. 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3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Establish final product baseline.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lang="en-US" sz="4800" b="1" i="0" u="none" strike="noStrike" cap="non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Upon completion of this week’s activities, you will be able to: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lang="en-US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Explain why it is important to make the right decisions before delivery of software and system end items or hardware to the customer.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lang="en-US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Discuss how schedules become the priority before quality, and why the lack of confidence in the cus­tomer will have an impact on future working agreements and contracts.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lang="en-US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Identify how the effective methods for software and systems integration will provide assurance that customer requirements are met before any thoughts about hurrying delivery.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lang="en-US" sz="4300" b="1" i="0" u="none" strike="noStrike" cap="none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IMPORTANT ASPECTS BEFORE DELIVERY OF SOFTWARE AND SYSTEMS TO CUSTOMERS 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Completion of software media and data verification and validation.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Release of software documentation and readiness for delivery. 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Conduction of necessary FAIs (first-article inspections), FCAs (functional configuration audits), and PCAs (physical configuration audits.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Closure of all action items.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lang="en-US" sz="5400" b="1" i="0" u="none" strike="noStrike" cap="non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SOFTWARE MEDIA AND DATA DELIVERY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Must be in accordance with security requirements for a program/ project per defined and documented security plan.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Marking information displayed electronically for software media and on the exterior of the physical media (i.e., disk sets, DVDs, CDs, etc.) containing software. 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Software work products are identified in program and project development plans. 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Identification approach assigned to released software and accompanying software documentation.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/>
              <a:buNone/>
            </a:pPr>
            <a:endParaRPr sz="2000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lang="en-US" sz="6000" b="1" i="0" u="none" strike="noStrike" cap="non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SOFTWARE DOCUMENTATION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400" b="1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provides defined/documented releases for varying  levels of software and systems integration.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1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Use: </a:t>
            </a:r>
          </a:p>
          <a:p>
            <a:pPr marL="749808" marR="0" lvl="3" indent="-19100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Systems engineering plan (SEP)</a:t>
            </a:r>
          </a:p>
          <a:p>
            <a:pPr marL="749808" marR="0" lvl="3" indent="-191008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Development plan (DP)</a:t>
            </a:r>
          </a:p>
          <a:p>
            <a:pPr marL="749808" marR="0" lvl="3" indent="-191008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Software configuration management plan (SCMP)</a:t>
            </a:r>
          </a:p>
          <a:p>
            <a:pPr marL="749808" marR="0" lvl="3" indent="-191008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Software test plans and procedures</a:t>
            </a:r>
          </a:p>
          <a:p>
            <a:pPr marL="749808" marR="0" lvl="3" indent="-191008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Software and systems integration plan (SSIP)</a:t>
            </a:r>
          </a:p>
          <a:p>
            <a:pPr marL="749808" marR="0" lvl="3" indent="-191008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Quality plan (QP)</a:t>
            </a:r>
          </a:p>
          <a:p>
            <a:pPr marL="749808" marR="0" lvl="3" indent="-191008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Documentation for version control</a:t>
            </a:r>
          </a:p>
          <a:p>
            <a:pPr marL="749808" marR="0" lvl="3" indent="-191008" algn="l" rtl="0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Build and installation procedure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lang="en-US" sz="4800" b="1" i="0" u="none" strike="noStrike" cap="none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VERSION CONTROL DOCUMENTATION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3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Documentation: </a:t>
            </a:r>
            <a:r>
              <a:rPr lang="en-US" sz="3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provides version control to identify and describe software versions of existing work products. 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3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Use</a:t>
            </a:r>
            <a:r>
              <a:rPr lang="en-US" sz="3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release, track, and control  software versions at software and system levels.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lang="en-US" sz="5400" b="1" i="0" u="none" strike="noStrike" cap="non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BUILD AND INSTALLATION PROCEDURE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3200" b="1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lang="en-US" sz="32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details description of how to build and install software for systems integration.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3200" b="1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Responsibility</a:t>
            </a:r>
            <a:r>
              <a:rPr lang="en-US" sz="32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configuration management team, with input from software designers, procedures for software and systems integration builds.</a:t>
            </a:r>
          </a:p>
          <a:p>
            <a:pPr marL="1100000" marR="0" lvl="5" indent="-2364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/>
              <a:buChar char="◦"/>
            </a:pPr>
            <a:r>
              <a:rPr lang="en-US" sz="32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The CM organization is responsible for the development, control, and release of build and installation procedures.</a:t>
            </a:r>
            <a:r>
              <a:rPr lang="en-US" sz="3200" b="1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lang="en-US" sz="6600" b="1" i="0" u="none" strike="noStrike" cap="non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DELIVERY PACKAGE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libri"/>
              <a:buNone/>
            </a:pPr>
            <a:r>
              <a:rPr lang="en-US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Consists of software media and documentation associated with the version of the software, printed copies, and identified system work products or hardware packages. 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lang="en-US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used to meet contract delivery requirements program agreed to accomplish. 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Responsible Parties: </a:t>
            </a:r>
            <a:r>
              <a:rPr lang="en-US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senior management and program/project managers in addition to identified teams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lang="en-US" sz="4800" b="1" i="0" u="none" strike="noStrike" cap="non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FINAL SOFTWARE AND SYSTEMS DELIVERY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8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This is the last delivery after program and projects have completed the FAI and FCA/PCA. 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1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lang="en-US" sz="20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provides processes and procedures to ensure all aspects are correctly accomplished. 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1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Result: </a:t>
            </a:r>
            <a:r>
              <a:rPr lang="en-US" sz="20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programs and projects are able to sustain continuous improvement. 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1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Risks: </a:t>
            </a:r>
            <a:r>
              <a:rPr lang="en-US" sz="20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ineffective delivery systems. 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1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Global Market Survival: </a:t>
            </a:r>
            <a:r>
              <a:rPr lang="en-US" sz="20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programs and projects must continuously improve their work products, services, and delivery systems. 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1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Programs and Projects: </a:t>
            </a:r>
            <a:r>
              <a:rPr lang="en-US" sz="20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create work products and services to meet the needs of the customer.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Retrospect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773</Words>
  <Application>Microsoft Office PowerPoint</Application>
  <PresentationFormat>Widescreen</PresentationFormat>
  <Paragraphs>77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Noto Symbol</vt:lpstr>
      <vt:lpstr>Retrospect</vt:lpstr>
      <vt:lpstr>  Software and System Delivery</vt:lpstr>
      <vt:lpstr>Upon completion of this week’s activities, you will be able to:</vt:lpstr>
      <vt:lpstr>IMPORTANT ASPECTS BEFORE DELIVERY OF SOFTWARE AND SYSTEMS TO CUSTOMERS </vt:lpstr>
      <vt:lpstr>SOFTWARE MEDIA AND DATA DELIVERY</vt:lpstr>
      <vt:lpstr>SOFTWARE DOCUMENTATION</vt:lpstr>
      <vt:lpstr>VERSION CONTROL DOCUMENTATION</vt:lpstr>
      <vt:lpstr>BUILD AND INSTALLATION PROCEDURE</vt:lpstr>
      <vt:lpstr>DELIVERY PACKAGE</vt:lpstr>
      <vt:lpstr>FINAL SOFTWARE AND SYSTEMS DELIVERY</vt:lpstr>
      <vt:lpstr>FIRST ARTICLE INSPECTION</vt:lpstr>
      <vt:lpstr>SOFTWARE FAI CHECKLISTS </vt:lpstr>
      <vt:lpstr>FUNCTIONAL CONFIGURATION AUDIT</vt:lpstr>
      <vt:lpstr>FCA ACTIVITIES </vt:lpstr>
      <vt:lpstr>PHYSICAL CONFIGURATION AUDIT</vt:lpstr>
      <vt:lpstr>PCA ACTIVITIES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Software and System Delivery</dc:title>
  <cp:lastModifiedBy>fahad towaibah</cp:lastModifiedBy>
  <cp:revision>2</cp:revision>
  <dcterms:modified xsi:type="dcterms:W3CDTF">2016-01-05T22:10:36Z</dcterms:modified>
</cp:coreProperties>
</file>