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12192000"/>
  <p:notesSz cx="6858000" cy="9144000"/>
  <p:embeddedFontLst>
    <p:embeddedFont>
      <p:font typeface="Calibri"/>
      <p:regular r:id="rId26"/>
      <p:bold r:id="rId27"/>
      <p:italic r:id="rId28"/>
      <p:boldItalic r:id="rId29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Calibri-regular.fntdata"/><Relationship Id="rId25" Type="http://schemas.openxmlformats.org/officeDocument/2006/relationships/slide" Target="slides/slide20.xml"/><Relationship Id="rId28" Type="http://schemas.openxmlformats.org/officeDocument/2006/relationships/font" Target="fonts/Calibri-italic.fntdata"/><Relationship Id="rId27" Type="http://schemas.openxmlformats.org/officeDocument/2006/relationships/font" Target="fonts/Calibri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Calibri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2" name="Shape 16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" name="Shape 18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" name="Shape 18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" name="Shape 19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" name="Shape 19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4" name="Shape 20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0" name="Shape 21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6" name="Shape 21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" name="Shape 11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" name="Shape 13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7" name="Shape 13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9" name="Shape 14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 txBox="1"/>
          <p:nvPr>
            <p:ph type="ctrTitle"/>
          </p:nvPr>
        </p:nvSpPr>
        <p:spPr>
          <a:xfrm>
            <a:off x="1097279" y="758952"/>
            <a:ext cx="10058399" cy="35661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lnSpc>
                <a:spcPct val="85000"/>
              </a:lnSpc>
              <a:spcBef>
                <a:spcPts val="0"/>
              </a:spcBef>
              <a:buClr>
                <a:srgbClr val="262626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100050" y="4455619"/>
            <a:ext cx="100583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None/>
              <a:defRPr/>
            </a:lvl1pPr>
            <a:lvl2pPr indent="0" marL="4572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2pPr>
            <a:lvl3pPr indent="0" marL="9144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3pPr>
            <a:lvl4pPr indent="0" marL="13716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4pPr>
            <a:lvl5pPr indent="0" marL="18288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5pPr>
            <a:lvl6pPr indent="0" marL="22860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6pPr>
            <a:lvl7pPr indent="0" marL="27432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7pPr>
            <a:lvl8pPr indent="0" marL="32004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8pPr>
            <a:lvl9pPr indent="0" marL="36576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cxnSp>
        <p:nvCxnSpPr>
          <p:cNvPr id="21" name="Shape 21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 rot="5400000">
            <a:off x="4114799" y="-1171785"/>
            <a:ext cx="4023360" cy="10058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 txBox="1"/>
          <p:nvPr>
            <p:ph type="title"/>
          </p:nvPr>
        </p:nvSpPr>
        <p:spPr>
          <a:xfrm rot="5400000">
            <a:off x="7160639" y="1979038"/>
            <a:ext cx="5757421" cy="26288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92" name="Shape 92"/>
          <p:cNvSpPr txBox="1"/>
          <p:nvPr>
            <p:ph idx="1" type="body"/>
          </p:nvPr>
        </p:nvSpPr>
        <p:spPr>
          <a:xfrm rot="5400000">
            <a:off x="1826639" y="-573660"/>
            <a:ext cx="5757422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93" name="Shape 93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4" name="Shape 94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marL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1097279" y="1845733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6217919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lt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 txBox="1"/>
          <p:nvPr>
            <p:ph type="title"/>
          </p:nvPr>
        </p:nvSpPr>
        <p:spPr>
          <a:xfrm>
            <a:off x="1097279" y="758952"/>
            <a:ext cx="10058399" cy="35661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lnSpc>
                <a:spcPct val="85000"/>
              </a:lnSpc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1097279" y="4453128"/>
            <a:ext cx="100583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cxnSp>
        <p:nvCxnSpPr>
          <p:cNvPr id="43" name="Shape 43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1097279" y="1846051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1097279" y="2582333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3" type="body"/>
          </p:nvPr>
        </p:nvSpPr>
        <p:spPr>
          <a:xfrm>
            <a:off x="6217919" y="1846051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4" type="body"/>
          </p:nvPr>
        </p:nvSpPr>
        <p:spPr>
          <a:xfrm>
            <a:off x="6217919" y="2582333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15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type="title"/>
          </p:nvPr>
        </p:nvSpPr>
        <p:spPr>
          <a:xfrm>
            <a:off x="457200" y="594358"/>
            <a:ext cx="3200399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4800600" y="731520"/>
            <a:ext cx="6492239" cy="5257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2" type="body"/>
          </p:nvPr>
        </p:nvSpPr>
        <p:spPr>
          <a:xfrm>
            <a:off x="457200" y="2926080"/>
            <a:ext cx="3200399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rgbClr val="FFFFFF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465512" y="6459785"/>
            <a:ext cx="261850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4800600" y="6459785"/>
            <a:ext cx="4648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>
            <a:off x="0" y="4953000"/>
            <a:ext cx="12188824" cy="19049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5" name="Shape 75"/>
          <p:cNvSpPr/>
          <p:nvPr/>
        </p:nvSpPr>
        <p:spPr>
          <a:xfrm>
            <a:off x="15" y="491507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 txBox="1"/>
          <p:nvPr>
            <p:ph type="title"/>
          </p:nvPr>
        </p:nvSpPr>
        <p:spPr>
          <a:xfrm>
            <a:off x="1097279" y="5074919"/>
            <a:ext cx="10113264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/>
          <p:nvPr>
            <p:ph idx="2" type="pic"/>
          </p:nvPr>
        </p:nvSpPr>
        <p:spPr>
          <a:xfrm>
            <a:off x="15" y="0"/>
            <a:ext cx="12191984" cy="4915076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1097279" y="5907023"/>
            <a:ext cx="10113264" cy="5943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spcAft>
                <a:spcPts val="600"/>
              </a:spcAft>
              <a:buClr>
                <a:srgbClr val="FFFFFF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" name="Shape 6"/>
          <p:cNvSpPr/>
          <p:nvPr/>
        </p:nvSpPr>
        <p:spPr>
          <a:xfrm>
            <a:off x="0" y="6334316"/>
            <a:ext cx="12192000" cy="65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" name="Shape 7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marR="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9" name="Shape 9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cxnSp>
        <p:nvCxnSpPr>
          <p:cNvPr id="12" name="Shape 12"/>
          <p:cNvCxnSpPr/>
          <p:nvPr/>
        </p:nvCxnSpPr>
        <p:spPr>
          <a:xfrm>
            <a:off x="1193532" y="1737844"/>
            <a:ext cx="9966959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ctrTitle"/>
          </p:nvPr>
        </p:nvSpPr>
        <p:spPr>
          <a:xfrm>
            <a:off x="1097279" y="758952"/>
            <a:ext cx="10058399" cy="35661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alibri"/>
              <a:buNone/>
            </a:pPr>
            <a:br>
              <a:rPr b="0" baseline="0" i="0" lang="en-US" sz="80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baseline="0" i="0" lang="en-US" sz="80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baseline="0" i="1" lang="en-US" sz="8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Software Design</a:t>
            </a:r>
          </a:p>
        </p:txBody>
      </p:sp>
      <p:sp>
        <p:nvSpPr>
          <p:cNvPr id="98" name="Shape 98"/>
          <p:cNvSpPr txBox="1"/>
          <p:nvPr>
            <p:ph idx="1" type="subTitle"/>
          </p:nvPr>
        </p:nvSpPr>
        <p:spPr>
          <a:xfrm>
            <a:off x="1100050" y="4455619"/>
            <a:ext cx="100583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1" marL="457200" marR="0" rtl="0" algn="r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b="0" baseline="0" i="0" lang="en-US" sz="2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IT 440: SYSTEM INTEGRATION 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PEER REVIEWS CRITERIA 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Schedule the peer review at a convenient time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Assign reviewers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Prepare/update materials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 checklists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Introduce training materials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Select software work products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 entry and exit criteria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4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SOFTWARE DESIGN/DEVELOPMENT METHODS </a:t>
            </a:r>
          </a:p>
        </p:txBody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1097279" y="1845733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Concurrent Software/Design Development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 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Requirement: software design expertise to anticipate where the defined design is going.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/>
              <a:buChar char=" 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Con: possible to delay commitment until the last moment when failure to make a decision eliminates an important alternative or decision.</a:t>
            </a:r>
          </a:p>
        </p:txBody>
      </p:sp>
      <p:sp>
        <p:nvSpPr>
          <p:cNvPr id="159" name="Shape 159"/>
          <p:cNvSpPr txBox="1"/>
          <p:nvPr>
            <p:ph idx="2" type="body"/>
          </p:nvPr>
        </p:nvSpPr>
        <p:spPr>
          <a:xfrm>
            <a:off x="6217919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Lean Software Design/Development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 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Objective: to move as many changes as possible from the top curve to the bottom curve.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 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Delays the freezing of all design decisions as long as possible.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 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Emphasizes designing and managing changes throughout the life cycle.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/>
              <a:buChar char=" 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Provides a better understanding of software engineering and quick delivery to customers.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4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AGILE SOFTWARE PROCESSES</a:t>
            </a:r>
          </a:p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Provides fewer defects.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Supports numerous initiatives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Provides a program and project with a manager’s approach to emphasize short-term program and project planning.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Adopts values that are consistently depicts processes and makes decisions that may reject a software design.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More effective than the traditional models due to perfection versus good-enough concepts for software design practices.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Provides capability to understand information first before jumping into software design and development.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0" baseline="0" i="0" lang="en-US" sz="4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FOUR KEY ELEMENTS OF AGILE SOFTWARE ENGINEERING</a:t>
            </a:r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457708" lvl="1" marL="74980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0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team has control of work assignments</a:t>
            </a:r>
          </a:p>
          <a:p>
            <a:pPr indent="-457708" lvl="1" marL="74980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0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Communication with team members and customers is needed</a:t>
            </a:r>
          </a:p>
          <a:p>
            <a:pPr indent="-457708" lvl="1" marL="74980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0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Change is good: “Think outside the box”</a:t>
            </a:r>
          </a:p>
          <a:p>
            <a:pPr indent="-457708" lvl="1" marL="749808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0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Customer satisfaction and expectations are achieved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4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CONFIGURATION MANAGEMENT</a:t>
            </a:r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CM methods are a supporting discipline not directly involved in creating executable code. In the Agile process, CM methods are not referenced for specific routines.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CM Purpose</a:t>
            </a: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trim process and provide more automation in tools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Brings back focus to configuration control objectives. 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Software tools common to other team members are adapted to the process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 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When Agile processes lack configuration control, Lean principles are a waste of time and lead to chaos. As a result, there is no progress in software design/development.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/>
              <a:buChar char=" 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ability to control change is the foundation of design/development activities.  CM methods should not limit change or it will become a barrier for program and project plans.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SOFTWARE STANDARDS</a:t>
            </a:r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</a:t>
            </a: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ensures development processes are in accordance with identified process models.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Minimum software standards consist of the following:</a:t>
            </a:r>
          </a:p>
          <a:p>
            <a:pPr indent="-230000" lvl="7" marL="1500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Documented and maintained plans and procedures</a:t>
            </a:r>
          </a:p>
          <a:p>
            <a:pPr indent="-230000" lvl="7" marL="1500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Peer reviews </a:t>
            </a:r>
          </a:p>
          <a:p>
            <a:pPr indent="-230000" lvl="7" marL="1500000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Standard software tools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5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CAPABILITY MATURITY MODEL INTEGRATION</a:t>
            </a:r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</a:t>
            </a: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provides opportunity to address software design/development with support to customers after delivery. </a:t>
            </a:r>
          </a:p>
          <a:p>
            <a:pPr indent="-239499" lvl="8" marL="1699999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Provides a systematic approach to software engineering tasks in programs and projects. </a:t>
            </a:r>
          </a:p>
          <a:p>
            <a:pPr indent="-239499" lvl="8" marL="1699999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Enhance the knowledge base for software designers.</a:t>
            </a:r>
          </a:p>
          <a:p>
            <a:pPr indent="-239499" lvl="8" marL="1699999" marR="0" rtl="0" algn="l">
              <a:lnSpc>
                <a:spcPct val="8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Provides content for performance during the software life cycle.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4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CMMI SOFTWARE ENGINEERING TASKS</a:t>
            </a:r>
          </a:p>
        </p:txBody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191008" lvl="3" marL="74980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Identify internal and external interfaces</a:t>
            </a:r>
          </a:p>
          <a:p>
            <a:pPr indent="-191008" lvl="3" marL="74980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Establish infrastructure abilities with software design </a:t>
            </a:r>
          </a:p>
          <a:p>
            <a:pPr indent="-191008" lvl="3" marL="74980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Develop plans, processes, and procedures</a:t>
            </a:r>
          </a:p>
          <a:p>
            <a:pPr indent="-191008" lvl="3" marL="749808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Reuse capabilities for identified software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LEAN SIX SIGMA</a:t>
            </a:r>
          </a:p>
        </p:txBody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</a:t>
            </a:r>
            <a:r>
              <a:rPr b="0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reduces process variation, resulting in fewer errors and defects.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Goal: </a:t>
            </a:r>
            <a:r>
              <a:rPr b="0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Zero defects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Six Sigma Process:</a:t>
            </a:r>
          </a:p>
          <a:p>
            <a:pPr indent="-465559" lvl="8" marL="206576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Define</a:t>
            </a:r>
          </a:p>
          <a:p>
            <a:pPr indent="-465559" lvl="8" marL="20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Measure</a:t>
            </a:r>
          </a:p>
          <a:p>
            <a:pPr indent="-465559" lvl="8" marL="20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</a:p>
          <a:p>
            <a:pPr indent="-465559" lvl="8" marL="2065760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Improve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4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LEAN GOAL:  ELIMINATE EIGHT WASTES </a:t>
            </a:r>
          </a:p>
        </p:txBody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0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Defects</a:t>
            </a:r>
          </a:p>
          <a:p>
            <a:pPr indent="-457200" lvl="0" marL="4572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0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Overproduction</a:t>
            </a:r>
          </a:p>
          <a:p>
            <a:pPr indent="-457200" lvl="0" marL="4572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0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Waiting</a:t>
            </a:r>
          </a:p>
          <a:p>
            <a:pPr indent="-457200" lvl="0" marL="4572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0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Nonutilized talent</a:t>
            </a:r>
          </a:p>
          <a:p>
            <a:pPr indent="-457200" lvl="0" marL="4572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0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Transportation</a:t>
            </a:r>
          </a:p>
          <a:p>
            <a:pPr indent="-457200" lvl="0" marL="4572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0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Inventory</a:t>
            </a:r>
          </a:p>
          <a:p>
            <a:pPr indent="-457200" lvl="0" marL="45720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0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Motion</a:t>
            </a:r>
          </a:p>
          <a:p>
            <a:pPr indent="-457200" lvl="0" marL="45720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AutoNum type="arabicPeriod"/>
            </a:pPr>
            <a:r>
              <a:rPr b="0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Excess processing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4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Upon completion of this week’s activities, you will be able to: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Discuss how software design is a consistent approach and method for the develop­ment of software requirements in defined designs of a work product.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Identify how the software architecture definition provides a framework for the creation of the product design and at times can provide constrictions.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Explain how the software design definition implements details about a software product’s architec­ture, components, and interfaces.</a:t>
            </a:r>
          </a:p>
          <a:p>
            <a:pPr indent="3556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Font typeface="Calibri"/>
              <a:buNone/>
            </a:pPr>
            <a:r>
              <a:t/>
            </a:r>
            <a:endParaRPr b="0" baseline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Software Design/Development</a:t>
            </a:r>
          </a:p>
        </p:txBody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4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</a:t>
            </a:r>
            <a:r>
              <a:rPr b="0" baseline="0" i="0" lang="en-US" sz="4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secure databases related to software.</a:t>
            </a:r>
          </a:p>
          <a:p>
            <a:pPr indent="-233200" lvl="6" marL="1300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4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Effective software and systems integration methods create profit from inside the software design/development sector. </a:t>
            </a:r>
          </a:p>
          <a:p>
            <a:pPr indent="35560" lvl="0" marL="91440" marR="0" rtl="0" algn="l">
              <a:lnSpc>
                <a:spcPct val="90000"/>
              </a:lnSpc>
              <a:spcBef>
                <a:spcPts val="1600"/>
              </a:spcBef>
              <a:spcAft>
                <a:spcPts val="200"/>
              </a:spcAft>
              <a:buClr>
                <a:schemeClr val="accent1"/>
              </a:buClr>
              <a:buFont typeface="Calibri"/>
              <a:buNone/>
            </a:pPr>
            <a:r>
              <a:t/>
            </a:r>
            <a:endParaRPr b="0" baseline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SOFTWARE DESIGN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3556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t/>
            </a:r>
            <a:endParaRPr b="0" baseline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</a:t>
            </a: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develops software requirements in defined designs of a work product. 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Implements details about a software product’s architecture, components, and interfaces.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Used by software designers.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documented according to program and project plans, ideas, processes, and procedures and applicable internal work instructions.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br>
              <a:rPr b="0" baseline="0" i="0" lang="en-US" sz="4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baseline="0" i="0" lang="en-US" sz="4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baseline="0" i="0" lang="en-US" sz="5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DEVELOPMENT PLAN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3556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t/>
            </a:r>
            <a:endParaRPr b="0" baseline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80000"/>
              <a:buFont typeface="Calibri"/>
              <a:buChar char=" "/>
            </a:pPr>
            <a:r>
              <a:rPr b="1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</a:t>
            </a:r>
            <a:r>
              <a:rPr b="0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a well-defined process useful for implementation and applicable standards.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Tasks</a:t>
            </a:r>
            <a:r>
              <a:rPr b="0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identify major software functions (components), functional hierarchy diagrams, and hardware/software interfaces.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5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SOFTWARE DESIGN DECISIONS</a:t>
            </a:r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</a:t>
            </a: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provides design concepts and decisions for a work product. </a:t>
            </a:r>
          </a:p>
          <a:p>
            <a:pPr indent="-236400" lvl="5" marL="1100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Analysis and integration of software requirements definition and the software operational concepts identify the capabilities and characteristics required to make key design decisions.</a:t>
            </a:r>
          </a:p>
          <a:p>
            <a:pPr indent="-236400" lvl="5" marL="1100000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Software designer uses software design tools for requirements, code development, configuration management (CM), and software documentation.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4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SOFTWARE REQUIREMENTS EVALUATION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</a:t>
            </a: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defines software operational scenarios to ensure problems affecting software design are identified, evaluated, and resolved. </a:t>
            </a:r>
          </a:p>
          <a:p>
            <a:pPr indent="-185928" lvl="2" marL="56692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 risk analysis using prototype software is performed  to support early requirements evaluations and design feasibility. </a:t>
            </a:r>
          </a:p>
          <a:p>
            <a:pPr indent="-185928" lvl="2" marL="566928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If requirement is proven unusable and not to be implemented for use, data from evaluations is fed back into the output of the software requirements development phase.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SOFTWARE REUSE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</a:t>
            </a: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identifies evaluations by software architecture definitions on how to decide on the incorporation of components into the software design.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Reuse Criteria</a:t>
            </a: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identified in defined software plans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Determines if the program and project re-use library or existing software work products can be used for near-term software design activities.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PEER REVIEWS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</a:t>
            </a: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to find and correct as many errors as possible before test team integration or customers find problems. 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Starts with requirements, design models, and uninterrupted code and unit tests for the software designer. 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Applied at various stages during the software design/development life cycle 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Creates clean software work products and provides assurance that issues or errors are discovered and resolved.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4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EXAMPLES OF PEER REVIEW METHODS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4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Inspections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4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Structured walk-throughs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4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Deliberate refactoring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4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Pair programming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Retrospect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