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embeddedFontLst>
    <p:embeddedFont>
      <p:font typeface="Calibri"/>
      <p:regular r:id="rId22"/>
      <p:bold r:id="rId23"/>
      <p:italic r:id="rId24"/>
      <p:boldItalic r:id="rId2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Calibri-regular.fntdata"/><Relationship Id="rId21" Type="http://schemas.openxmlformats.org/officeDocument/2006/relationships/slide" Target="slides/slide16.xml"/><Relationship Id="rId24" Type="http://schemas.openxmlformats.org/officeDocument/2006/relationships/font" Target="fonts/Calibri-italic.fntdata"/><Relationship Id="rId23" Type="http://schemas.openxmlformats.org/officeDocument/2006/relationships/font" Target="fonts/Calibri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Calibri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21" name="Shape 2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4114799" y="-1171785"/>
            <a:ext cx="4023360" cy="10058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 rot="5400000">
            <a:off x="7160639" y="1979038"/>
            <a:ext cx="5757421" cy="2628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1826639" y="-573660"/>
            <a:ext cx="5757422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marL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 txBox="1"/>
          <p:nvPr>
            <p:ph type="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lnSpc>
                <a:spcPct val="85000"/>
              </a:lnSpc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097279" y="4453128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36" name="Shape 3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097279" y="1845733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621791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09727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109727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6217919" y="1846051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6217919" y="2582333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175" y="6400800"/>
            <a:ext cx="12188824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5" y="633431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5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594358"/>
            <a:ext cx="3200399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800600" y="731520"/>
            <a:ext cx="649223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57200" y="2926080"/>
            <a:ext cx="3200399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65512" y="6459785"/>
            <a:ext cx="26185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800600" y="6459785"/>
            <a:ext cx="4648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4953000"/>
            <a:ext cx="12188824" cy="1904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5" y="4915076"/>
            <a:ext cx="1218882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x="1097279" y="5074919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pic>
        <p:nvPicPr>
          <p:cNvPr id="77" name="Shape 77"/>
          <p:cNvPicPr preferRelativeResize="0"/>
          <p:nvPr>
            <p:ph idx="2" type="pic"/>
          </p:nvPr>
        </p:nvPicPr>
        <p:blipFill/>
        <p:spPr>
          <a:xfrm>
            <a:off x="15" y="0"/>
            <a:ext cx="12191984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pic>
      <p:sp>
        <p:nvSpPr>
          <p:cNvPr id="78" name="Shape 78"/>
          <p:cNvSpPr txBox="1"/>
          <p:nvPr>
            <p:ph idx="1" type="body"/>
          </p:nvPr>
        </p:nvSpPr>
        <p:spPr>
          <a:xfrm>
            <a:off x="1097279" y="5907023"/>
            <a:ext cx="10113264" cy="5943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6334316"/>
            <a:ext cx="12192000" cy="65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3556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/>
              <a:buChar char=" "/>
              <a:defRPr/>
            </a:lvl1pPr>
            <a:lvl2pPr indent="-79248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2pPr>
            <a:lvl3pPr indent="-97027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3pPr>
            <a:lvl4pPr indent="-102108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4pPr>
            <a:lvl5pPr indent="-94488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5pPr>
            <a:lvl6pPr indent="-147500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6pPr>
            <a:lvl7pPr indent="-144300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7pPr>
            <a:lvl8pPr indent="-141100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8pPr>
            <a:lvl9pPr indent="-150599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/>
              <a:buChar char="◦"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1097279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1" type="ftr"/>
          </p:nvPr>
        </p:nvSpPr>
        <p:spPr>
          <a:xfrm>
            <a:off x="3686185" y="6459785"/>
            <a:ext cx="48228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9900457" y="6459785"/>
            <a:ext cx="13120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2" name="Shape 12"/>
          <p:cNvCxnSpPr/>
          <p:nvPr/>
        </p:nvCxnSpPr>
        <p:spPr>
          <a:xfrm>
            <a:off x="1193532" y="1737844"/>
            <a:ext cx="996695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themeOverride" Target="../theme/themeOverride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themeOverride" Target="../theme/themeOverride1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1097279" y="758952"/>
            <a:ext cx="10058399" cy="3566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1E4E79"/>
              </a:buClr>
              <a:buSzPct val="25000"/>
              <a:buFont typeface="Calibri"/>
              <a:buNone/>
            </a:pPr>
            <a:r>
              <a:rPr b="1" baseline="0" i="1" lang="en-US" sz="8000" u="none" cap="none" strike="noStrike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Software Requirements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1100050" y="4455619"/>
            <a:ext cx="10058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baseline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IT 440: SYSTEM INTEGRATION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VERIFICATION AND VALIDATION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Verification and validation begins with the review of software requirements.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 Priority Purpose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determines the extent of verification and validation for each defined requirement. 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Verification and validation is identified, a list of techniques that includes analysis is developed, inspections made, demonstrations run, and software integration tests conducted.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ACCOMPLISHED SYSTEMS VERIFICATION AND VALIDATION OF REQUIREMENTS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Performance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plan, evaluate, and record software work product compliance with established requirements.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Risk Reduction Assessment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ensures software design/development activities satisfy user needs in a manner that is efficient and cost-effective for integration of validation and requirement verification.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REQUIREMENTS DOCUMENTATION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Includes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software requirements and related information.</a:t>
            </a:r>
          </a:p>
          <a:p>
            <a:pPr indent="-233200" lvl="6" marL="13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Use cases and derived software requirements  are the source of each requirement. </a:t>
            </a:r>
          </a:p>
          <a:p>
            <a:pPr indent="-3047" lvl="1" marL="15544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documented based upon development plans, software processes, and product standards.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REQUIREMENTS TRACEABILITY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Documented according to developing planning, defined processes, and software work product instructions.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Purpose: enters information into the traceability system according to the program/ project for traceability standards.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Traceable from system requirements or user requirements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Clearly lead to  software architectural component.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FORMAL REVIEW PREPARATION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Critical Requirement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defined and complete software requirements must be in place before formal review.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FCA Involvement: reviews requirements connected to the release of software documentation and procedures that trace to hardware drawings configured in work products.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Customer involved in both audits.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After customer satisfaction and audit approval the customer has the deliverable work product in possession.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noFill/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5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MANAGING A REQUIREMENTS TOOL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Software requirements tools should: 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Have ability to impose multiple format requirements 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 traceability and impact analysis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Support software baselines and releases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Alert modifications of requirements database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RELEASED SOFTWARE REQUIREMENTS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designed to address the areas of software design/development that can affect requirements definitions.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aligns business goals and objectives 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reduces rework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increases productivity</a:t>
            </a:r>
          </a:p>
          <a:p>
            <a:pPr indent="-183388" lvl="4" marL="93268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ensures that requirements lead directly to program and project success and effective software delivery </a:t>
            </a:r>
          </a:p>
          <a:p>
            <a:pPr indent="3556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0" baseline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Upon completion of this week’s activities you will be able to: 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 how software requirements provide programs and projects with a systematic approach to the development of software requirements pro­vided by various ideas and solutions.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Discuss how software requirements establish the principals for software design and integration test activities for both soft­ware and systems integration.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Noto Symbol"/>
              <a:buChar char="✓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Differentiate the generation and execution of software requirements and how they are created as a stand-alone item or as an item embedded in higher-level assembly.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br>
              <a:rPr b="0" baseline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5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DEFINED SOFTWARE REQUIREMENTS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provide a systematic approach for program and project development of software requirements delivered by a number of ideas and solutions.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establish the principals for software design and integration test activities for software and systems integration.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created as a stand-alone item or as an item embedded in higher-level assemblies.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br>
              <a:rPr b="0" baseline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baseline="0" i="0" lang="en-US" sz="43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DEFINITION OF SOFTWARE REQUIREMENTS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libri"/>
              <a:buNone/>
            </a:pPr>
            <a:r>
              <a:t/>
            </a:r>
            <a:endParaRPr b="1" baseline="0" i="0" sz="24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Stage One</a:t>
            </a:r>
            <a:r>
              <a:rPr b="0" baseline="0" i="0" lang="en-US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review of the functional or performance requirements to identify the constraints on software. 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Defined into greater detail to define derived software requirements.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 Requirement</a:t>
            </a: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 used to determine accuracy, completeness, and applicability of the requirements for product.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Tool Purpose</a:t>
            </a: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(dynamic object-oriented requirements system [DOORS], matrix worksheets, etc.) used to understand potential architectures and associated software requirements.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Work Product</a:t>
            </a:r>
            <a:r>
              <a:rPr b="0" baseline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the execution and the knowledge of what flows from the start of requirements analysis to verification and validation drives software requirements development.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Include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a step-by-step process to develop requirements for software work products.</a:t>
            </a:r>
          </a:p>
          <a:p>
            <a:pPr indent="-191008" lvl="3" marL="74980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fulfillment of high-level user requirements, allocated system requirements, and ideas for system operational concepts.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Reports</a:t>
            </a:r>
            <a:r>
              <a:rPr b="0" baseline="0" i="0" lang="en-US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produced as run procedures verified and validated to support test and evaluations.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 CASE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describe a flow of operations for the performance of systems and software implementation.</a:t>
            </a:r>
          </a:p>
          <a:p>
            <a:pPr indent="-233200" lvl="6" marL="1300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Defines the limitations/technical considerations established on target computers, work product execution strategy, and operating systems.</a:t>
            </a:r>
          </a:p>
          <a:p>
            <a:pPr indent="-3047" lvl="1" marL="1554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Includes</a:t>
            </a: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functionality, performance, maintenance, and support considerations, in addition to the work product’s operational environment</a:t>
            </a:r>
          </a:p>
          <a:p>
            <a:pPr indent="-293550" lvl="5" marL="1157150" marR="0" rtl="0" algn="l">
              <a:lnSpc>
                <a:spcPct val="90000"/>
              </a:lnSpc>
              <a:spcBef>
                <a:spcPts val="6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Incorporates boundaries and constraint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7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FUNCTIONS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Analysis Purpose</a:t>
            </a:r>
            <a:r>
              <a:rPr b="0" baseline="0" i="0" lang="en-US" sz="4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to guarantee an accurate and thorough understanding of software performance. </a:t>
            </a:r>
          </a:p>
          <a:p>
            <a:pPr indent="-239499" lvl="8" marL="1699999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baseline="0" i="0" lang="en-US" sz="4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 ongoing activity during the software requirements definition process.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ARCHITECTURE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1097279" y="1845733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Identified/ defined as part of derived software requirements.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Function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software design/development life cycle states and modes are established.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Application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timing, sequence, conditions, and execution probability define and redefine functional interface requirements for system architectures.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1097279" y="286603"/>
            <a:ext cx="10058399" cy="1450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1" baseline="0" i="0" lang="en-US" sz="6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INTEGRATION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1097279" y="1765051"/>
            <a:ext cx="10058399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Purpose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transforms functional architecture into optimal design solutions.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1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Planning Resource Component</a:t>
            </a:r>
            <a:r>
              <a:rPr b="0" baseline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critical for implementation of disciplined interface management principles is critical in order to perform systems build integration activities for the execution.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