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6858000" cx="12192000"/>
  <p:notesSz cx="6858000" cy="9144000"/>
  <p:embeddedFontLst>
    <p:embeddedFont>
      <p:font typeface="Calibri"/>
      <p:regular r:id="rId24"/>
      <p:bold r:id="rId25"/>
      <p:italic r:id="rId26"/>
      <p:boldItalic r:id="rId27"/>
    </p:embeddedFont>
  </p:embeddedFontLst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font" Target="fonts/Calibri-regular.fntdata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Calibri-italic.fntdata"/><Relationship Id="rId25" Type="http://schemas.openxmlformats.org/officeDocument/2006/relationships/font" Target="fonts/Calibri-bold.fntdata"/><Relationship Id="rId27" Type="http://schemas.openxmlformats.org/officeDocument/2006/relationships/font" Target="fonts/Calibri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1" name="Shape 10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6" name="Shape 15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2" name="Shape 16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8" name="Shape 16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4" name="Shape 17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0" name="Shape 18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6" name="Shape 18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4" name="Shape 20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0" name="Shape 23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6" name="Shape 23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8" name="Shape 10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4" name="Shape 11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0" name="Shape 12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6" name="Shape 12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2" name="Shape 13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8" name="Shape 13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4" name="Shape 14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0" name="Shape 15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0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>
            <a:off x="3175" y="6400800"/>
            <a:ext cx="12188824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" name="Shape 15"/>
          <p:cNvSpPr/>
          <p:nvPr/>
        </p:nvSpPr>
        <p:spPr>
          <a:xfrm>
            <a:off x="15" y="6334316"/>
            <a:ext cx="12188824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" name="Shape 16"/>
          <p:cNvSpPr txBox="1"/>
          <p:nvPr>
            <p:ph type="ctrTitle"/>
          </p:nvPr>
        </p:nvSpPr>
        <p:spPr>
          <a:xfrm>
            <a:off x="1097279" y="758952"/>
            <a:ext cx="10058399" cy="35661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lnSpc>
                <a:spcPct val="85000"/>
              </a:lnSpc>
              <a:spcBef>
                <a:spcPts val="0"/>
              </a:spcBef>
              <a:buClr>
                <a:srgbClr val="262626"/>
              </a:buClr>
              <a:buFont typeface="Calibri"/>
              <a:buNone/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1100050" y="4455619"/>
            <a:ext cx="1005839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None/>
              <a:defRPr/>
            </a:lvl1pPr>
            <a:lvl2pPr indent="0" marL="457200" marR="0" rtl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None/>
              <a:defRPr/>
            </a:lvl2pPr>
            <a:lvl3pPr indent="0" marL="914400" marR="0" rtl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None/>
              <a:defRPr/>
            </a:lvl3pPr>
            <a:lvl4pPr indent="0" marL="1371600" marR="0" rtl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None/>
              <a:defRPr/>
            </a:lvl4pPr>
            <a:lvl5pPr indent="0" marL="1828800" marR="0" rtl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None/>
              <a:defRPr/>
            </a:lvl5pPr>
            <a:lvl6pPr indent="0" marL="2286000" marR="0" rtl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None/>
              <a:defRPr/>
            </a:lvl6pPr>
            <a:lvl7pPr indent="0" marL="2743200" marR="0" rtl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None/>
              <a:defRPr/>
            </a:lvl7pPr>
            <a:lvl8pPr indent="0" marL="3200400" marR="0" rtl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None/>
              <a:defRPr/>
            </a:lvl8pPr>
            <a:lvl9pPr indent="0" marL="3657600" marR="0" rtl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0" type="dt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1" type="ftr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cxnSp>
        <p:nvCxnSpPr>
          <p:cNvPr id="21" name="Shape 21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84" name="Shape 84"/>
          <p:cNvSpPr txBox="1"/>
          <p:nvPr>
            <p:ph idx="1" type="body"/>
          </p:nvPr>
        </p:nvSpPr>
        <p:spPr>
          <a:xfrm rot="5400000">
            <a:off x="4114799" y="-1171785"/>
            <a:ext cx="4023360" cy="10058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35560" marL="91440" rtl="0" algn="l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/>
            </a:lvl1pPr>
            <a:lvl2pPr indent="-79248" marL="38404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2pPr>
            <a:lvl3pPr indent="-97027" marL="56692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3pPr>
            <a:lvl4pPr indent="-102108" marL="74980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4pPr>
            <a:lvl5pPr indent="-94488" marL="93268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5pPr>
            <a:lvl6pPr indent="-147500" marL="11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6pPr>
            <a:lvl7pPr indent="-144300" marL="13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7pPr>
            <a:lvl8pPr indent="-141100" marL="15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8pPr>
            <a:lvl9pPr indent="-150599" marL="1699999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9pPr>
          </a:lstStyle>
          <a:p/>
        </p:txBody>
      </p:sp>
      <p:sp>
        <p:nvSpPr>
          <p:cNvPr id="85" name="Shape 85"/>
          <p:cNvSpPr txBox="1"/>
          <p:nvPr>
            <p:ph idx="10" type="dt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6" name="Shape 86"/>
          <p:cNvSpPr txBox="1"/>
          <p:nvPr>
            <p:ph idx="11" type="ftr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7" name="Shape 87"/>
          <p:cNvSpPr txBox="1"/>
          <p:nvPr>
            <p:ph idx="12" type="sldNum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/>
        </p:nvSpPr>
        <p:spPr>
          <a:xfrm>
            <a:off x="3175" y="6400800"/>
            <a:ext cx="12188824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0" name="Shape 90"/>
          <p:cNvSpPr/>
          <p:nvPr/>
        </p:nvSpPr>
        <p:spPr>
          <a:xfrm>
            <a:off x="15" y="6334316"/>
            <a:ext cx="12188824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1" name="Shape 91"/>
          <p:cNvSpPr txBox="1"/>
          <p:nvPr>
            <p:ph type="title"/>
          </p:nvPr>
        </p:nvSpPr>
        <p:spPr>
          <a:xfrm rot="5400000">
            <a:off x="7160639" y="1979038"/>
            <a:ext cx="5757421" cy="26288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92" name="Shape 92"/>
          <p:cNvSpPr txBox="1"/>
          <p:nvPr>
            <p:ph idx="1" type="body"/>
          </p:nvPr>
        </p:nvSpPr>
        <p:spPr>
          <a:xfrm rot="5400000">
            <a:off x="1826639" y="-573660"/>
            <a:ext cx="5757422" cy="7734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35560" marL="91440" rtl="0" algn="l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/>
            </a:lvl1pPr>
            <a:lvl2pPr indent="-79248" marL="38404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2pPr>
            <a:lvl3pPr indent="-97027" marL="56692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3pPr>
            <a:lvl4pPr indent="-102108" marL="74980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4pPr>
            <a:lvl5pPr indent="-94488" marL="93268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5pPr>
            <a:lvl6pPr indent="-147500" marL="11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6pPr>
            <a:lvl7pPr indent="-144300" marL="13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7pPr>
            <a:lvl8pPr indent="-141100" marL="15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8pPr>
            <a:lvl9pPr indent="-150599" marL="1699999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9pPr>
          </a:lstStyle>
          <a:p/>
        </p:txBody>
      </p:sp>
      <p:sp>
        <p:nvSpPr>
          <p:cNvPr id="93" name="Shape 93"/>
          <p:cNvSpPr txBox="1"/>
          <p:nvPr>
            <p:ph idx="10" type="dt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4" name="Shape 94"/>
          <p:cNvSpPr txBox="1"/>
          <p:nvPr>
            <p:ph idx="11" type="ftr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5" name="Shape 95"/>
          <p:cNvSpPr txBox="1"/>
          <p:nvPr>
            <p:ph idx="12" type="sldNum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x="1097279" y="1845733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35560" marL="91440" rtl="0" algn="l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/>
            </a:lvl1pPr>
            <a:lvl2pPr indent="-79248" marL="38404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2pPr>
            <a:lvl3pPr indent="-97027" marL="56692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3pPr>
            <a:lvl4pPr indent="-102108" marL="74980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4pPr>
            <a:lvl5pPr indent="-94488" marL="93268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5pPr>
            <a:lvl6pPr indent="-147500" marL="11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6pPr>
            <a:lvl7pPr indent="-144300" marL="13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7pPr>
            <a:lvl8pPr indent="-141100" marL="15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8pPr>
            <a:lvl9pPr indent="-150599" marL="1699999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2" type="body"/>
          </p:nvPr>
        </p:nvSpPr>
        <p:spPr>
          <a:xfrm>
            <a:off x="6217919" y="1845734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35560" marL="91440" rtl="0" algn="l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/>
            </a:lvl1pPr>
            <a:lvl2pPr indent="-79248" marL="38404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2pPr>
            <a:lvl3pPr indent="-97027" marL="56692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3pPr>
            <a:lvl4pPr indent="-102108" marL="74980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4pPr>
            <a:lvl5pPr indent="-94488" marL="93268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5pPr>
            <a:lvl6pPr indent="-147500" marL="11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6pPr>
            <a:lvl7pPr indent="-144300" marL="13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7pPr>
            <a:lvl8pPr indent="-141100" marL="15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8pPr>
            <a:lvl9pPr indent="-150599" marL="1699999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0" type="dt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1" type="ftr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marL="0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35560" marL="91440" rtl="0" algn="l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/>
            </a:lvl1pPr>
            <a:lvl2pPr indent="-79248" marL="38404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2pPr>
            <a:lvl3pPr indent="-97027" marL="56692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3pPr>
            <a:lvl4pPr indent="-102108" marL="74980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4pPr>
            <a:lvl5pPr indent="-94488" marL="93268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5pPr>
            <a:lvl6pPr indent="-147500" marL="11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6pPr>
            <a:lvl7pPr indent="-144300" marL="13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7pPr>
            <a:lvl8pPr indent="-141100" marL="15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8pPr>
            <a:lvl9pPr indent="-150599" marL="1699999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10" type="dt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11" type="ftr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bg>
      <p:bgPr>
        <a:solidFill>
          <a:schemeClr val="lt1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3175" y="6400800"/>
            <a:ext cx="12188824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/>
          <p:nvPr/>
        </p:nvSpPr>
        <p:spPr>
          <a:xfrm>
            <a:off x="15" y="6334316"/>
            <a:ext cx="12188824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" name="Shape 38"/>
          <p:cNvSpPr txBox="1"/>
          <p:nvPr>
            <p:ph type="title"/>
          </p:nvPr>
        </p:nvSpPr>
        <p:spPr>
          <a:xfrm>
            <a:off x="1097279" y="758952"/>
            <a:ext cx="10058399" cy="35661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lnSpc>
                <a:spcPct val="85000"/>
              </a:lnSpc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x="1097279" y="4453128"/>
            <a:ext cx="1005839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Clr>
                <a:schemeClr val="dk2"/>
              </a:buClr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0" type="dt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1" name="Shape 41"/>
          <p:cNvSpPr txBox="1"/>
          <p:nvPr>
            <p:ph idx="11" type="ftr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cxnSp>
        <p:nvCxnSpPr>
          <p:cNvPr id="43" name="Shape 43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1097279" y="1846051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rtl="0">
              <a:spcBef>
                <a:spcPts val="0"/>
              </a:spcBef>
              <a:buClr>
                <a:schemeClr val="dk2"/>
              </a:buClr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2" type="body"/>
          </p:nvPr>
        </p:nvSpPr>
        <p:spPr>
          <a:xfrm>
            <a:off x="1097279" y="2582333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35560" marL="91440" rtl="0" algn="l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/>
            </a:lvl1pPr>
            <a:lvl2pPr indent="-79248" marL="38404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2pPr>
            <a:lvl3pPr indent="-97027" marL="56692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3pPr>
            <a:lvl4pPr indent="-102108" marL="74980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4pPr>
            <a:lvl5pPr indent="-94488" marL="93268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5pPr>
            <a:lvl6pPr indent="-147500" marL="11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6pPr>
            <a:lvl7pPr indent="-144300" marL="13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7pPr>
            <a:lvl8pPr indent="-141100" marL="15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8pPr>
            <a:lvl9pPr indent="-150599" marL="1699999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9pPr>
          </a:lstStyle>
          <a:p/>
        </p:txBody>
      </p:sp>
      <p:sp>
        <p:nvSpPr>
          <p:cNvPr id="48" name="Shape 48"/>
          <p:cNvSpPr txBox="1"/>
          <p:nvPr>
            <p:ph idx="3" type="body"/>
          </p:nvPr>
        </p:nvSpPr>
        <p:spPr>
          <a:xfrm>
            <a:off x="6217919" y="1846051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rtl="0">
              <a:spcBef>
                <a:spcPts val="0"/>
              </a:spcBef>
              <a:buClr>
                <a:schemeClr val="dk2"/>
              </a:buClr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49" name="Shape 49"/>
          <p:cNvSpPr txBox="1"/>
          <p:nvPr>
            <p:ph idx="4" type="body"/>
          </p:nvPr>
        </p:nvSpPr>
        <p:spPr>
          <a:xfrm>
            <a:off x="6217919" y="2582333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35560" marL="91440" rtl="0" algn="l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/>
            </a:lvl1pPr>
            <a:lvl2pPr indent="-79248" marL="38404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2pPr>
            <a:lvl3pPr indent="-97027" marL="56692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3pPr>
            <a:lvl4pPr indent="-102108" marL="74980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4pPr>
            <a:lvl5pPr indent="-94488" marL="93268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5pPr>
            <a:lvl6pPr indent="-147500" marL="11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6pPr>
            <a:lvl7pPr indent="-144300" marL="13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7pPr>
            <a:lvl8pPr indent="-141100" marL="15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8pPr>
            <a:lvl9pPr indent="-150599" marL="1699999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9pPr>
          </a:lstStyle>
          <a:p/>
        </p:txBody>
      </p:sp>
      <p:sp>
        <p:nvSpPr>
          <p:cNvPr id="50" name="Shape 50"/>
          <p:cNvSpPr txBox="1"/>
          <p:nvPr>
            <p:ph idx="10" type="dt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1" name="Shape 51"/>
          <p:cNvSpPr txBox="1"/>
          <p:nvPr>
            <p:ph idx="11" type="ftr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0" type="dt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6" name="Shape 56"/>
          <p:cNvSpPr txBox="1"/>
          <p:nvPr>
            <p:ph idx="11" type="ftr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7" name="Shape 57"/>
          <p:cNvSpPr txBox="1"/>
          <p:nvPr>
            <p:ph idx="12" type="sldNum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/>
        </p:nvSpPr>
        <p:spPr>
          <a:xfrm>
            <a:off x="3175" y="6400800"/>
            <a:ext cx="12188824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0" name="Shape 60"/>
          <p:cNvSpPr/>
          <p:nvPr/>
        </p:nvSpPr>
        <p:spPr>
          <a:xfrm>
            <a:off x="15" y="6334316"/>
            <a:ext cx="12188824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1" name="Shape 61"/>
          <p:cNvSpPr txBox="1"/>
          <p:nvPr>
            <p:ph idx="10" type="dt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2" name="Shape 62"/>
          <p:cNvSpPr txBox="1"/>
          <p:nvPr>
            <p:ph idx="11" type="ftr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3" name="Shape 63"/>
          <p:cNvSpPr txBox="1"/>
          <p:nvPr>
            <p:ph idx="12" type="sldNum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/>
        </p:nvSpPr>
        <p:spPr>
          <a:xfrm>
            <a:off x="15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6" name="Shape 66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7" name="Shape 67"/>
          <p:cNvSpPr txBox="1"/>
          <p:nvPr>
            <p:ph type="title"/>
          </p:nvPr>
        </p:nvSpPr>
        <p:spPr>
          <a:xfrm>
            <a:off x="457200" y="594358"/>
            <a:ext cx="3200399" cy="2286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4800600" y="731520"/>
            <a:ext cx="6492239" cy="5257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35560" marL="91440" rtl="0" algn="l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/>
            </a:lvl1pPr>
            <a:lvl2pPr indent="-79248" marL="38404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2pPr>
            <a:lvl3pPr indent="-97027" marL="56692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3pPr>
            <a:lvl4pPr indent="-102108" marL="74980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4pPr>
            <a:lvl5pPr indent="-94488" marL="93268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5pPr>
            <a:lvl6pPr indent="-147500" marL="11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6pPr>
            <a:lvl7pPr indent="-144300" marL="13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7pPr>
            <a:lvl8pPr indent="-141100" marL="15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8pPr>
            <a:lvl9pPr indent="-150599" marL="1699999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9pPr>
          </a:lstStyle>
          <a:p/>
        </p:txBody>
      </p:sp>
      <p:sp>
        <p:nvSpPr>
          <p:cNvPr id="69" name="Shape 69"/>
          <p:cNvSpPr txBox="1"/>
          <p:nvPr>
            <p:ph idx="2" type="body"/>
          </p:nvPr>
        </p:nvSpPr>
        <p:spPr>
          <a:xfrm>
            <a:off x="457200" y="2926080"/>
            <a:ext cx="3200399" cy="33791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Clr>
                <a:srgbClr val="FFFFFF"/>
              </a:buClr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70" name="Shape 70"/>
          <p:cNvSpPr txBox="1"/>
          <p:nvPr>
            <p:ph idx="10" type="dt"/>
          </p:nvPr>
        </p:nvSpPr>
        <p:spPr>
          <a:xfrm>
            <a:off x="465512" y="6459785"/>
            <a:ext cx="261850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1" name="Shape 71"/>
          <p:cNvSpPr txBox="1"/>
          <p:nvPr>
            <p:ph idx="11" type="ftr"/>
          </p:nvPr>
        </p:nvSpPr>
        <p:spPr>
          <a:xfrm>
            <a:off x="4800600" y="6459785"/>
            <a:ext cx="4648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2" name="Shape 72"/>
          <p:cNvSpPr txBox="1"/>
          <p:nvPr>
            <p:ph idx="12" type="sldNum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/>
        </p:nvSpPr>
        <p:spPr>
          <a:xfrm>
            <a:off x="0" y="4953000"/>
            <a:ext cx="12188824" cy="190499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5" name="Shape 75"/>
          <p:cNvSpPr/>
          <p:nvPr/>
        </p:nvSpPr>
        <p:spPr>
          <a:xfrm>
            <a:off x="15" y="4915076"/>
            <a:ext cx="12188824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6" name="Shape 76"/>
          <p:cNvSpPr txBox="1"/>
          <p:nvPr>
            <p:ph type="title"/>
          </p:nvPr>
        </p:nvSpPr>
        <p:spPr>
          <a:xfrm>
            <a:off x="1097279" y="5074919"/>
            <a:ext cx="10113264" cy="82296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pic>
        <p:nvPicPr>
          <p:cNvPr id="77" name="Shape 77"/>
          <p:cNvPicPr preferRelativeResize="0"/>
          <p:nvPr>
            <p:ph idx="2" type="pic"/>
          </p:nvPr>
        </p:nvPicPr>
        <p:blipFill/>
        <p:spPr>
          <a:xfrm>
            <a:off x="15" y="0"/>
            <a:ext cx="12191984" cy="4915076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pic>
      <p:sp>
        <p:nvSpPr>
          <p:cNvPr id="78" name="Shape 78"/>
          <p:cNvSpPr txBox="1"/>
          <p:nvPr>
            <p:ph idx="1" type="body"/>
          </p:nvPr>
        </p:nvSpPr>
        <p:spPr>
          <a:xfrm>
            <a:off x="1097279" y="5907023"/>
            <a:ext cx="10113264" cy="5943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spcAft>
                <a:spcPts val="600"/>
              </a:spcAft>
              <a:buClr>
                <a:srgbClr val="FFFFFF"/>
              </a:buClr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79" name="Shape 79"/>
          <p:cNvSpPr txBox="1"/>
          <p:nvPr>
            <p:ph idx="10" type="dt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0" name="Shape 80"/>
          <p:cNvSpPr txBox="1"/>
          <p:nvPr>
            <p:ph idx="11" type="ftr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1" name="Shape 81"/>
          <p:cNvSpPr txBox="1"/>
          <p:nvPr>
            <p:ph idx="12" type="sldNum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" name="Shape 6"/>
          <p:cNvSpPr/>
          <p:nvPr/>
        </p:nvSpPr>
        <p:spPr>
          <a:xfrm>
            <a:off x="0" y="6334316"/>
            <a:ext cx="12192000" cy="65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" name="Shape 7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Font typeface="Calibri"/>
              <a:buNone/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" name="Shape 8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35560" marL="91440" marR="0" rtl="0" algn="l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/>
            </a:lvl1pPr>
            <a:lvl2pPr indent="-79248" marL="384048" marR="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2pPr>
            <a:lvl3pPr indent="-97027" marL="566928" marR="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3pPr>
            <a:lvl4pPr indent="-102108" marL="749808" marR="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4pPr>
            <a:lvl5pPr indent="-94488" marL="932688" marR="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5pPr>
            <a:lvl6pPr indent="-147500" marL="1100000" marR="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6pPr>
            <a:lvl7pPr indent="-144300" marL="1300000" marR="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7pPr>
            <a:lvl8pPr indent="-141100" marL="1500000" marR="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8pPr>
            <a:lvl9pPr indent="-150599" marL="1699999" marR="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9pPr>
          </a:lstStyle>
          <a:p/>
        </p:txBody>
      </p:sp>
      <p:sp>
        <p:nvSpPr>
          <p:cNvPr id="9" name="Shape 9"/>
          <p:cNvSpPr txBox="1"/>
          <p:nvPr>
            <p:ph idx="10" type="dt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0" name="Shape 10"/>
          <p:cNvSpPr txBox="1"/>
          <p:nvPr>
            <p:ph idx="11" type="ftr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1" name="Shape 11"/>
          <p:cNvSpPr txBox="1"/>
          <p:nvPr>
            <p:ph idx="12" type="sldNum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cxnSp>
        <p:nvCxnSpPr>
          <p:cNvPr id="12" name="Shape 12"/>
          <p:cNvCxnSpPr/>
          <p:nvPr/>
        </p:nvCxnSpPr>
        <p:spPr>
          <a:xfrm>
            <a:off x="1193532" y="1737844"/>
            <a:ext cx="9966959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type="ctrTitle"/>
          </p:nvPr>
        </p:nvSpPr>
        <p:spPr>
          <a:xfrm>
            <a:off x="1097279" y="758952"/>
            <a:ext cx="10058399" cy="35661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262626"/>
              </a:buClr>
              <a:buSzPct val="25000"/>
              <a:buFont typeface="Calibri"/>
              <a:buNone/>
            </a:pPr>
            <a:br>
              <a:rPr b="0" baseline="0" i="0" lang="en-US" sz="595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baseline="0" i="0" lang="en-US" sz="595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baseline="0" i="0" lang="en-US" sz="605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Program and Project Planning</a:t>
            </a:r>
            <a:br>
              <a:rPr b="0" baseline="0" i="0" lang="en-US" sz="7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98" name="Shape 98"/>
          <p:cNvSpPr txBox="1"/>
          <p:nvPr>
            <p:ph idx="1" type="subTitle"/>
          </p:nvPr>
        </p:nvSpPr>
        <p:spPr>
          <a:xfrm>
            <a:off x="1100050" y="4455619"/>
            <a:ext cx="1005839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Calibri"/>
              <a:buNone/>
            </a:pPr>
            <a:r>
              <a:rPr b="0" baseline="0" i="0" lang="en-US" sz="24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IT 440: SYSTEM INTEGRATION</a:t>
            </a:r>
          </a:p>
          <a:p>
            <a:pPr indent="0" lvl="0" marL="0" marR="0" rtl="0" algn="l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Font typeface="Calibri"/>
              <a:buNone/>
            </a:pPr>
            <a:r>
              <a:t/>
            </a:r>
            <a:endParaRPr b="0" baseline="0" i="0" sz="24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/>
          <p:nvPr>
            <p:ph type="title"/>
          </p:nvPr>
        </p:nvSpPr>
        <p:spPr>
          <a:xfrm>
            <a:off x="1097279" y="286604"/>
            <a:ext cx="10058399" cy="101507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b="1" baseline="0" i="0" lang="en-US" sz="48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PLANNING ACTIVITIES SHOULD INCLUDE</a:t>
            </a:r>
            <a:r>
              <a:rPr b="1" baseline="0" i="0" lang="en-US" sz="4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</a:p>
        </p:txBody>
      </p:sp>
      <p:sp>
        <p:nvSpPr>
          <p:cNvPr id="153" name="Shape 153"/>
          <p:cNvSpPr txBox="1"/>
          <p:nvPr>
            <p:ph idx="1" type="body"/>
          </p:nvPr>
        </p:nvSpPr>
        <p:spPr>
          <a:xfrm>
            <a:off x="1097279" y="1764253"/>
            <a:ext cx="9983096" cy="410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0" baseline="0" i="0" lang="en-US" sz="26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• Lessons learned from previous programs and projects</a:t>
            </a:r>
          </a:p>
          <a:p>
            <a:pPr indent="-91440" lvl="0" marL="91440" marR="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0" baseline="0" i="0" lang="en-US" sz="26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• Cost/schedule estimates and plans for staffing </a:t>
            </a:r>
          </a:p>
          <a:p>
            <a:pPr indent="-91440" lvl="0" marL="91440" marR="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0" baseline="0" i="0" lang="en-US" sz="26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• Definitions for software and system requirement </a:t>
            </a:r>
          </a:p>
          <a:p>
            <a:pPr indent="-91440" lvl="0" marL="91440" marR="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0" baseline="0" i="0" lang="en-US" sz="26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• Requirements for safety and security </a:t>
            </a:r>
          </a:p>
          <a:p>
            <a:pPr indent="-91440" lvl="0" marL="91440" marR="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0" baseline="0" i="0" lang="en-US" sz="26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• Selection of software subcontractors</a:t>
            </a:r>
          </a:p>
          <a:p>
            <a:pPr indent="-91440" lvl="0" marL="91440" marR="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0" baseline="0" i="0" lang="en-US" sz="26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• Engineering documentation and historical data impacts</a:t>
            </a:r>
          </a:p>
          <a:p>
            <a:pPr indent="-91440" lvl="0" marL="91440" marR="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0" baseline="0" i="0" lang="en-US" sz="26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• Objectives for program/project </a:t>
            </a:r>
          </a:p>
          <a:p>
            <a:pPr indent="-91440" lvl="0" marL="91440" marR="0" rtl="0" algn="l">
              <a:lnSpc>
                <a:spcPct val="8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0" baseline="0" i="0" lang="en-US" sz="26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• Contract interpretation of necessary requirements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b="1" baseline="0" i="0" lang="en-US" sz="60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PLANNED SCHEDULES</a:t>
            </a:r>
          </a:p>
        </p:txBody>
      </p:sp>
      <p:sp>
        <p:nvSpPr>
          <p:cNvPr id="159" name="Shape 159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1" baseline="0" i="0" lang="en-US" sz="36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Purpose</a:t>
            </a:r>
            <a:r>
              <a:rPr b="0" baseline="0" i="0" lang="en-US" sz="36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: defines tasks and processes to be conducted for implementation 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1" baseline="0" i="0" lang="en-US" sz="36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Importance</a:t>
            </a:r>
            <a:r>
              <a:rPr b="0" baseline="0" i="0" lang="en-US" sz="36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: planned schedules affect team capabilities for risk assessment, configuration control, and quality. 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b="1" baseline="0" i="0" lang="en-US" sz="60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THE THREE CRITICAL FACTORS </a:t>
            </a:r>
          </a:p>
        </p:txBody>
      </p:sp>
      <p:sp>
        <p:nvSpPr>
          <p:cNvPr id="165" name="Shape 165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-183388" lvl="4" marL="93268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b="0" baseline="0" i="0" lang="en-US" sz="54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Scope </a:t>
            </a:r>
          </a:p>
          <a:p>
            <a:pPr indent="-183388" lvl="4" marL="932688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b="0" baseline="0" i="0" lang="en-US" sz="54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Budget </a:t>
            </a:r>
          </a:p>
          <a:p>
            <a:pPr indent="-183388" lvl="4" marL="932688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b="0" baseline="0" i="0" lang="en-US" sz="54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Quality </a:t>
            </a:r>
          </a:p>
          <a:p>
            <a:pPr indent="35560" lvl="0" marL="91440" marR="0" rtl="0" algn="l">
              <a:lnSpc>
                <a:spcPct val="90000"/>
              </a:lnSpc>
              <a:spcBef>
                <a:spcPts val="1600"/>
              </a:spcBef>
              <a:spcAft>
                <a:spcPts val="200"/>
              </a:spcAft>
              <a:buClr>
                <a:schemeClr val="accent1"/>
              </a:buClr>
              <a:buFont typeface="Arial"/>
              <a:buNone/>
            </a:pPr>
            <a:r>
              <a:t/>
            </a:r>
            <a:endParaRPr b="0" baseline="0" i="0" sz="20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b="1" baseline="0" i="0" lang="en-US" sz="54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CRITICAL ITEMS IN A DEVELOPMENT PLAN</a:t>
            </a:r>
          </a:p>
        </p:txBody>
      </p:sp>
      <p:sp>
        <p:nvSpPr>
          <p:cNvPr id="171" name="Shape 171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b="0" baseline="0" i="0" lang="en-US" sz="36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Planned schedules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b="0" baseline="0" i="0" lang="en-US" sz="36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Engineering information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b="0" baseline="0" i="0" lang="en-US" sz="36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Software production direction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b="0" baseline="0" i="0" lang="en-US" sz="36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A process consistent with system-level  planning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b="0" baseline="0" i="0" lang="en-US" sz="36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Consistency in agreement with the steps outlined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b="1" baseline="0" i="0" lang="en-US" sz="54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DEVELOPMENT PLANNING STEP</a:t>
            </a:r>
            <a:r>
              <a:rPr b="1" baseline="0" i="0" lang="en-US" sz="5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 </a:t>
            </a:r>
          </a:p>
        </p:txBody>
      </p:sp>
      <p:sp>
        <p:nvSpPr>
          <p:cNvPr id="177" name="Shape 177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Define entry and exit criteria for the software design/development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Review and assessment of the work product/task requirements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Define/update the process for each software activity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Develop/update the estimating process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Develop initial cost with schedule estimation and potential risks included 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Prepare detailed implementation plans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b="1" baseline="0" i="0" lang="en-US" sz="54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THE IMPORTANCE OF TEAMWORK</a:t>
            </a:r>
          </a:p>
        </p:txBody>
      </p:sp>
      <p:sp>
        <p:nvSpPr>
          <p:cNvPr id="183" name="Shape 183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0" baseline="0" i="0" lang="en-US" sz="36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Energy and consistency influence high-performance goals. Therefore, trust and cohesiveness must be maintained in the work environment. 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0" baseline="0" i="0" lang="en-US" sz="36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A plan is successful when a team delivers a high-quality work product, meets the defined schedule and maintains budget. 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b="1" baseline="0" i="0" lang="en-US" sz="6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TEAM RESPONSIBILITIES </a:t>
            </a:r>
          </a:p>
        </p:txBody>
      </p:sp>
      <p:grpSp>
        <p:nvGrpSpPr>
          <p:cNvPr id="189" name="Shape 189"/>
          <p:cNvGrpSpPr/>
          <p:nvPr/>
        </p:nvGrpSpPr>
        <p:grpSpPr>
          <a:xfrm>
            <a:off x="3939922" y="1847163"/>
            <a:ext cx="4372477" cy="4020922"/>
            <a:chOff x="2842959" y="900"/>
            <a:chExt cx="4372477" cy="4020922"/>
          </a:xfrm>
        </p:grpSpPr>
        <p:sp>
          <p:nvSpPr>
            <p:cNvPr id="190" name="Shape 190"/>
            <p:cNvSpPr/>
            <p:nvPr/>
          </p:nvSpPr>
          <p:spPr>
            <a:xfrm>
              <a:off x="4154982" y="900"/>
              <a:ext cx="1748431" cy="1748431"/>
            </a:xfrm>
            <a:prstGeom prst="ellipse">
              <a:avLst/>
            </a:prstGeom>
            <a:solidFill>
              <a:srgbClr val="599BD5"/>
            </a:solidFill>
            <a:ln cap="flat" cmpd="sng" w="15875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91" name="Shape 191"/>
            <p:cNvSpPr txBox="1"/>
            <p:nvPr/>
          </p:nvSpPr>
          <p:spPr>
            <a:xfrm>
              <a:off x="4411035" y="256952"/>
              <a:ext cx="1236328" cy="12363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1575" lIns="21575" rIns="21575" tIns="21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595"/>
                </a:spcAft>
                <a:buSzPct val="25000"/>
                <a:buNone/>
              </a:pPr>
              <a:r>
                <a:rPr b="0" baseline="0" i="0" lang="en-US" sz="17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Meet and achieve team objectives</a:t>
              </a:r>
            </a:p>
          </p:txBody>
        </p:sp>
        <p:sp>
          <p:nvSpPr>
            <p:cNvPr id="192" name="Shape 192"/>
            <p:cNvSpPr/>
            <p:nvPr/>
          </p:nvSpPr>
          <p:spPr>
            <a:xfrm rot="3600000">
              <a:off x="5446606" y="1704939"/>
              <a:ext cx="464074" cy="590095"/>
            </a:xfrm>
            <a:prstGeom prst="rightArrow">
              <a:avLst>
                <a:gd fmla="val 60000" name="adj1"/>
                <a:gd fmla="val 50000" name="adj2"/>
              </a:avLst>
            </a:prstGeom>
            <a:solidFill>
              <a:srgbClr val="C7DDE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93" name="Shape 193"/>
            <p:cNvSpPr txBox="1"/>
            <p:nvPr/>
          </p:nvSpPr>
          <p:spPr>
            <a:xfrm rot="3600000">
              <a:off x="5481412" y="1762673"/>
              <a:ext cx="324851" cy="3540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rIns="0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490"/>
                </a:spcAft>
                <a:buNone/>
              </a:pPr>
              <a:r>
                <a:t/>
              </a:r>
              <a:endParaRPr b="0" baseline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4" name="Shape 194"/>
            <p:cNvSpPr/>
            <p:nvPr/>
          </p:nvSpPr>
          <p:spPr>
            <a:xfrm>
              <a:off x="5467005" y="2273391"/>
              <a:ext cx="1748431" cy="1748431"/>
            </a:xfrm>
            <a:prstGeom prst="ellipse">
              <a:avLst/>
            </a:prstGeom>
            <a:solidFill>
              <a:srgbClr val="599BD5"/>
            </a:solidFill>
            <a:ln cap="flat" cmpd="sng" w="15875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95" name="Shape 195"/>
            <p:cNvSpPr txBox="1"/>
            <p:nvPr/>
          </p:nvSpPr>
          <p:spPr>
            <a:xfrm>
              <a:off x="5723057" y="2529442"/>
              <a:ext cx="1236328" cy="12363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1575" lIns="21575" rIns="21575" tIns="21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595"/>
                </a:spcAft>
                <a:buSzPct val="25000"/>
                <a:buNone/>
              </a:pPr>
              <a:r>
                <a:rPr b="0" baseline="0" i="0" lang="en-US" sz="17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• Resolve conflicts and issues</a:t>
              </a:r>
            </a:p>
          </p:txBody>
        </p:sp>
        <p:sp>
          <p:nvSpPr>
            <p:cNvPr id="196" name="Shape 196"/>
            <p:cNvSpPr/>
            <p:nvPr/>
          </p:nvSpPr>
          <p:spPr>
            <a:xfrm rot="10800000">
              <a:off x="4810295" y="2852559"/>
              <a:ext cx="464074" cy="590095"/>
            </a:xfrm>
            <a:prstGeom prst="rightArrow">
              <a:avLst>
                <a:gd fmla="val 60000" name="adj1"/>
                <a:gd fmla="val 50000" name="adj2"/>
              </a:avLst>
            </a:prstGeom>
            <a:solidFill>
              <a:srgbClr val="C7DDE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97" name="Shape 197"/>
            <p:cNvSpPr txBox="1"/>
            <p:nvPr/>
          </p:nvSpPr>
          <p:spPr>
            <a:xfrm>
              <a:off x="4949517" y="2970577"/>
              <a:ext cx="324851" cy="3540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rIns="0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490"/>
                </a:spcAft>
                <a:buNone/>
              </a:pPr>
              <a:r>
                <a:t/>
              </a:r>
              <a:endParaRPr b="0" baseline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" name="Shape 198"/>
            <p:cNvSpPr/>
            <p:nvPr/>
          </p:nvSpPr>
          <p:spPr>
            <a:xfrm>
              <a:off x="2842959" y="2273391"/>
              <a:ext cx="1748431" cy="1748431"/>
            </a:xfrm>
            <a:prstGeom prst="ellipse">
              <a:avLst/>
            </a:prstGeom>
            <a:solidFill>
              <a:srgbClr val="599BD5"/>
            </a:solidFill>
            <a:ln cap="flat" cmpd="sng" w="15875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99" name="Shape 199"/>
            <p:cNvSpPr txBox="1"/>
            <p:nvPr/>
          </p:nvSpPr>
          <p:spPr>
            <a:xfrm>
              <a:off x="3099011" y="2529442"/>
              <a:ext cx="1236328" cy="12363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1575" lIns="21575" rIns="21575" tIns="21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595"/>
                </a:spcAft>
                <a:buSzPct val="25000"/>
                <a:buNone/>
              </a:pPr>
              <a:r>
                <a:rPr b="0" baseline="0" i="0" lang="en-US" sz="17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• Satisfy customer requirements</a:t>
              </a:r>
            </a:p>
          </p:txBody>
        </p:sp>
        <p:sp>
          <p:nvSpPr>
            <p:cNvPr id="200" name="Shape 200"/>
            <p:cNvSpPr/>
            <p:nvPr/>
          </p:nvSpPr>
          <p:spPr>
            <a:xfrm rot="-3600000">
              <a:off x="4134584" y="1727688"/>
              <a:ext cx="464074" cy="590095"/>
            </a:xfrm>
            <a:prstGeom prst="rightArrow">
              <a:avLst>
                <a:gd fmla="val 60000" name="adj1"/>
                <a:gd fmla="val 50000" name="adj2"/>
              </a:avLst>
            </a:prstGeom>
            <a:solidFill>
              <a:srgbClr val="C7DDE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1" name="Shape 201"/>
            <p:cNvSpPr txBox="1"/>
            <p:nvPr/>
          </p:nvSpPr>
          <p:spPr>
            <a:xfrm rot="-3600000">
              <a:off x="4169390" y="1905992"/>
              <a:ext cx="324851" cy="3540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rIns="0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490"/>
                </a:spcAft>
                <a:buNone/>
              </a:pPr>
              <a:r>
                <a:t/>
              </a:r>
              <a:endParaRPr b="0" baseline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b="1" baseline="0" i="0" lang="en-US" sz="60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TEAM ACTION CYCLE </a:t>
            </a:r>
          </a:p>
        </p:txBody>
      </p:sp>
      <p:grpSp>
        <p:nvGrpSpPr>
          <p:cNvPr id="207" name="Shape 207"/>
          <p:cNvGrpSpPr/>
          <p:nvPr/>
        </p:nvGrpSpPr>
        <p:grpSpPr>
          <a:xfrm>
            <a:off x="4042970" y="1846645"/>
            <a:ext cx="4166382" cy="4021959"/>
            <a:chOff x="2946008" y="381"/>
            <a:chExt cx="4166382" cy="4021959"/>
          </a:xfrm>
        </p:grpSpPr>
        <p:sp>
          <p:nvSpPr>
            <p:cNvPr id="208" name="Shape 208"/>
            <p:cNvSpPr/>
            <p:nvPr/>
          </p:nvSpPr>
          <p:spPr>
            <a:xfrm>
              <a:off x="4421423" y="381"/>
              <a:ext cx="1215552" cy="1215552"/>
            </a:xfrm>
            <a:prstGeom prst="ellipse">
              <a:avLst/>
            </a:prstGeom>
            <a:solidFill>
              <a:srgbClr val="599BD5"/>
            </a:solidFill>
            <a:ln cap="flat" cmpd="sng" w="15875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9" name="Shape 209"/>
            <p:cNvSpPr txBox="1"/>
            <p:nvPr/>
          </p:nvSpPr>
          <p:spPr>
            <a:xfrm>
              <a:off x="4599437" y="178395"/>
              <a:ext cx="859524" cy="8595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6500" lIns="16500" rIns="16500" tIns="165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455"/>
                </a:spcAft>
                <a:buSzPct val="25000"/>
                <a:buNone/>
              </a:pPr>
              <a:r>
                <a:rPr b="0" baseline="0" i="0" lang="en-US" sz="13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DETERMINE GOALS </a:t>
              </a:r>
            </a:p>
          </p:txBody>
        </p:sp>
        <p:sp>
          <p:nvSpPr>
            <p:cNvPr id="210" name="Shape 210"/>
            <p:cNvSpPr/>
            <p:nvPr/>
          </p:nvSpPr>
          <p:spPr>
            <a:xfrm rot="2160000">
              <a:off x="5598364" y="933647"/>
              <a:ext cx="322323" cy="410249"/>
            </a:xfrm>
            <a:prstGeom prst="rightArrow">
              <a:avLst>
                <a:gd fmla="val 60000" name="adj1"/>
                <a:gd fmla="val 50000" name="adj2"/>
              </a:avLst>
            </a:prstGeom>
            <a:solidFill>
              <a:srgbClr val="C7DDE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1" name="Shape 211"/>
            <p:cNvSpPr txBox="1"/>
            <p:nvPr/>
          </p:nvSpPr>
          <p:spPr>
            <a:xfrm rot="2160000">
              <a:off x="5607599" y="987278"/>
              <a:ext cx="225627" cy="2461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rIns="0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385"/>
                </a:spcAft>
                <a:buNone/>
              </a:pPr>
              <a:r>
                <a:t/>
              </a:r>
              <a:endParaRPr b="0" baseline="0" i="0" sz="1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2" name="Shape 212"/>
            <p:cNvSpPr/>
            <p:nvPr/>
          </p:nvSpPr>
          <p:spPr>
            <a:xfrm>
              <a:off x="5896837" y="1072333"/>
              <a:ext cx="1215552" cy="1215552"/>
            </a:xfrm>
            <a:prstGeom prst="ellipse">
              <a:avLst/>
            </a:prstGeom>
            <a:solidFill>
              <a:srgbClr val="599BD5"/>
            </a:solidFill>
            <a:ln cap="flat" cmpd="sng" w="15875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3" name="Shape 213"/>
            <p:cNvSpPr txBox="1"/>
            <p:nvPr/>
          </p:nvSpPr>
          <p:spPr>
            <a:xfrm>
              <a:off x="6074851" y="1250348"/>
              <a:ext cx="859524" cy="8595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300" lIns="20300" rIns="20300" tIns="203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560"/>
                </a:spcAft>
                <a:buSzPct val="25000"/>
                <a:buNone/>
              </a:pPr>
              <a:r>
                <a:rPr b="0" baseline="0" i="0" lang="en-US" sz="16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CREATE RESPONSIBILITIES </a:t>
              </a:r>
            </a:p>
          </p:txBody>
        </p:sp>
        <p:sp>
          <p:nvSpPr>
            <p:cNvPr id="214" name="Shape 214"/>
            <p:cNvSpPr/>
            <p:nvPr/>
          </p:nvSpPr>
          <p:spPr>
            <a:xfrm rot="6480000">
              <a:off x="6064491" y="2333536"/>
              <a:ext cx="322324" cy="410249"/>
            </a:xfrm>
            <a:prstGeom prst="rightArrow">
              <a:avLst>
                <a:gd fmla="val 60000" name="adj1"/>
                <a:gd fmla="val 50000" name="adj2"/>
              </a:avLst>
            </a:prstGeom>
            <a:solidFill>
              <a:srgbClr val="C7DDE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5" name="Shape 215"/>
            <p:cNvSpPr txBox="1"/>
            <p:nvPr/>
          </p:nvSpPr>
          <p:spPr>
            <a:xfrm rot="-4320000">
              <a:off x="6127781" y="2369605"/>
              <a:ext cx="225627" cy="2461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rIns="0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385"/>
                </a:spcAft>
                <a:buNone/>
              </a:pPr>
              <a:r>
                <a:t/>
              </a:r>
              <a:endParaRPr b="0" baseline="0" i="0" sz="1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6" name="Shape 216"/>
            <p:cNvSpPr/>
            <p:nvPr/>
          </p:nvSpPr>
          <p:spPr>
            <a:xfrm>
              <a:off x="5333278" y="2806788"/>
              <a:ext cx="1215552" cy="1215552"/>
            </a:xfrm>
            <a:prstGeom prst="ellipse">
              <a:avLst/>
            </a:prstGeom>
            <a:solidFill>
              <a:srgbClr val="599BD5"/>
            </a:solidFill>
            <a:ln cap="flat" cmpd="sng" w="15875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7" name="Shape 217"/>
            <p:cNvSpPr txBox="1"/>
            <p:nvPr/>
          </p:nvSpPr>
          <p:spPr>
            <a:xfrm>
              <a:off x="5511292" y="2984801"/>
              <a:ext cx="859524" cy="8595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6500" lIns="16500" rIns="16500" tIns="165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455"/>
                </a:spcAft>
                <a:buSzPct val="25000"/>
                <a:buNone/>
              </a:pPr>
              <a:r>
                <a:rPr b="0" baseline="0" i="0" lang="en-US" sz="13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DEVELOP A PLAN </a:t>
              </a:r>
            </a:p>
          </p:txBody>
        </p:sp>
        <p:sp>
          <p:nvSpPr>
            <p:cNvPr id="218" name="Shape 218"/>
            <p:cNvSpPr/>
            <p:nvPr/>
          </p:nvSpPr>
          <p:spPr>
            <a:xfrm rot="10800000">
              <a:off x="4877159" y="3209440"/>
              <a:ext cx="322324" cy="410249"/>
            </a:xfrm>
            <a:prstGeom prst="rightArrow">
              <a:avLst>
                <a:gd fmla="val 60000" name="adj1"/>
                <a:gd fmla="val 50000" name="adj2"/>
              </a:avLst>
            </a:prstGeom>
            <a:solidFill>
              <a:srgbClr val="C7DDE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9" name="Shape 219"/>
            <p:cNvSpPr txBox="1"/>
            <p:nvPr/>
          </p:nvSpPr>
          <p:spPr>
            <a:xfrm>
              <a:off x="4973857" y="3291489"/>
              <a:ext cx="225626" cy="2461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rIns="0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385"/>
                </a:spcAft>
                <a:buNone/>
              </a:pPr>
              <a:r>
                <a:t/>
              </a:r>
              <a:endParaRPr b="0" baseline="0" i="0" sz="1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0" name="Shape 220"/>
            <p:cNvSpPr/>
            <p:nvPr/>
          </p:nvSpPr>
          <p:spPr>
            <a:xfrm>
              <a:off x="3509566" y="2806788"/>
              <a:ext cx="1215552" cy="1215552"/>
            </a:xfrm>
            <a:prstGeom prst="ellipse">
              <a:avLst/>
            </a:prstGeom>
            <a:solidFill>
              <a:srgbClr val="599BD5"/>
            </a:solidFill>
            <a:ln cap="flat" cmpd="sng" w="15875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1" name="Shape 221"/>
            <p:cNvSpPr txBox="1"/>
            <p:nvPr/>
          </p:nvSpPr>
          <p:spPr>
            <a:xfrm>
              <a:off x="3687580" y="2984801"/>
              <a:ext cx="859524" cy="8595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6500" lIns="16500" rIns="16500" tIns="165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455"/>
                </a:spcAft>
                <a:buSzPct val="25000"/>
                <a:buNone/>
              </a:pPr>
              <a:r>
                <a:rPr b="0" baseline="0" i="0" lang="en-US" sz="13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TEST OUTCOMES </a:t>
              </a:r>
            </a:p>
          </p:txBody>
        </p:sp>
        <p:sp>
          <p:nvSpPr>
            <p:cNvPr id="222" name="Shape 222"/>
            <p:cNvSpPr/>
            <p:nvPr/>
          </p:nvSpPr>
          <p:spPr>
            <a:xfrm rot="-6480000">
              <a:off x="3677220" y="2350888"/>
              <a:ext cx="322324" cy="410249"/>
            </a:xfrm>
            <a:prstGeom prst="rightArrow">
              <a:avLst>
                <a:gd fmla="val 60000" name="adj1"/>
                <a:gd fmla="val 50000" name="adj2"/>
              </a:avLst>
            </a:prstGeom>
            <a:solidFill>
              <a:srgbClr val="C7DDE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3" name="Shape 223"/>
            <p:cNvSpPr txBox="1"/>
            <p:nvPr/>
          </p:nvSpPr>
          <p:spPr>
            <a:xfrm rot="4320000">
              <a:off x="3740509" y="2478920"/>
              <a:ext cx="225627" cy="2461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rIns="0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385"/>
                </a:spcAft>
                <a:buNone/>
              </a:pPr>
              <a:r>
                <a:t/>
              </a:r>
              <a:endParaRPr b="0" baseline="0" i="0" sz="1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4" name="Shape 224"/>
            <p:cNvSpPr/>
            <p:nvPr/>
          </p:nvSpPr>
          <p:spPr>
            <a:xfrm>
              <a:off x="2946008" y="1072333"/>
              <a:ext cx="1215552" cy="1215552"/>
            </a:xfrm>
            <a:prstGeom prst="ellipse">
              <a:avLst/>
            </a:prstGeom>
            <a:solidFill>
              <a:srgbClr val="599BD5"/>
            </a:solidFill>
            <a:ln cap="flat" cmpd="sng" w="15875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5" name="Shape 225"/>
            <p:cNvSpPr txBox="1"/>
            <p:nvPr/>
          </p:nvSpPr>
          <p:spPr>
            <a:xfrm>
              <a:off x="3124022" y="1250348"/>
              <a:ext cx="859524" cy="8595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6500" lIns="16500" rIns="16500" tIns="165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455"/>
                </a:spcAft>
                <a:buSzPct val="25000"/>
                <a:buNone/>
              </a:pPr>
              <a:r>
                <a:rPr b="0" baseline="0" i="0" lang="en-US" sz="13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COMMIT TO ACTION AND FOLLOW UP </a:t>
              </a:r>
            </a:p>
          </p:txBody>
        </p:sp>
        <p:sp>
          <p:nvSpPr>
            <p:cNvPr id="226" name="Shape 226"/>
            <p:cNvSpPr/>
            <p:nvPr/>
          </p:nvSpPr>
          <p:spPr>
            <a:xfrm rot="-2160000">
              <a:off x="4122950" y="944372"/>
              <a:ext cx="322323" cy="410249"/>
            </a:xfrm>
            <a:prstGeom prst="rightArrow">
              <a:avLst>
                <a:gd fmla="val 60000" name="adj1"/>
                <a:gd fmla="val 50000" name="adj2"/>
              </a:avLst>
            </a:prstGeom>
            <a:solidFill>
              <a:srgbClr val="C7DDE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7" name="Shape 227"/>
            <p:cNvSpPr txBox="1"/>
            <p:nvPr/>
          </p:nvSpPr>
          <p:spPr>
            <a:xfrm rot="-2160000">
              <a:off x="4132183" y="1054840"/>
              <a:ext cx="225627" cy="2461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rIns="0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385"/>
                </a:spcAft>
                <a:buNone/>
              </a:pPr>
              <a:r>
                <a:t/>
              </a:r>
              <a:endParaRPr b="0" baseline="0" i="0" sz="1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b="1" baseline="0" i="0" lang="en-US" sz="60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EFFECTIVE TEAM MEMBERS  </a:t>
            </a:r>
          </a:p>
        </p:txBody>
      </p:sp>
      <p:sp>
        <p:nvSpPr>
          <p:cNvPr id="233" name="Shape 233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-185928" lvl="2" marL="56692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36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Know how to manage their own reactivity </a:t>
            </a:r>
          </a:p>
          <a:p>
            <a:pPr indent="-185928" lvl="2" marL="566928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36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Are curious about what caused the blame</a:t>
            </a:r>
          </a:p>
          <a:p>
            <a:pPr indent="-185928" lvl="2" marL="566928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36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Let members of a team know how something has an impact on them </a:t>
            </a:r>
          </a:p>
          <a:p>
            <a:pPr indent="-185928" lvl="2" marL="566928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36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Rely on others’ experience and expertise</a:t>
            </a:r>
          </a:p>
          <a:p>
            <a:pPr indent="0" lvl="0" marL="0" marR="0" rtl="0" algn="ctr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Font typeface="Calibri"/>
              <a:buNone/>
            </a:pPr>
            <a:r>
              <a:t/>
            </a:r>
            <a:endParaRPr b="0" baseline="0" i="0" sz="2000" u="none" cap="none" strike="noStrike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25000"/>
              <a:buFont typeface="Calibri"/>
              <a:buNone/>
            </a:pPr>
            <a:r>
              <a:rPr b="0" baseline="0" i="0" lang="en-US" sz="40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Remember: There is no “I” in </a:t>
            </a:r>
            <a:r>
              <a:rPr b="0" baseline="0" i="1" lang="en-US" sz="40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team</a:t>
            </a:r>
            <a:r>
              <a:rPr b="0" baseline="0" i="0" lang="en-US" sz="40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b="1" baseline="0" i="0" lang="en-US" sz="60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ESSENTIAL ELEMENTS </a:t>
            </a:r>
          </a:p>
        </p:txBody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1097279" y="1845733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8636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Calibri"/>
              <a:buNone/>
            </a:pPr>
            <a:r>
              <a:t/>
            </a:r>
            <a:endParaRPr b="0" baseline="0" i="0" sz="2800" u="none" cap="none" strike="noStrike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Definitions of systems design 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Software requirements and design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Configuration control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Systems and software integration</a:t>
            </a:r>
          </a:p>
          <a:p>
            <a:pPr indent="3556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Font typeface="Arial"/>
              <a:buNone/>
            </a:pPr>
            <a:r>
              <a:t/>
            </a:r>
            <a:endParaRPr b="0" baseline="0" i="0" sz="20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Shape 105"/>
          <p:cNvSpPr txBox="1"/>
          <p:nvPr>
            <p:ph idx="2" type="body"/>
          </p:nvPr>
        </p:nvSpPr>
        <p:spPr>
          <a:xfrm>
            <a:off x="6486860" y="1845733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3556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t/>
            </a:r>
            <a:endParaRPr b="0" baseline="0" i="0" sz="20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Subcontractor involvement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Deliveries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Product quality evaluations</a:t>
            </a:r>
          </a:p>
          <a:p>
            <a:pPr indent="3556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Font typeface="Calibri"/>
              <a:buNone/>
            </a:pPr>
            <a:r>
              <a:t/>
            </a:r>
            <a:endParaRPr b="0" baseline="0" i="0" sz="20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br>
              <a:rPr b="0" baseline="0" i="0" lang="en-US" sz="4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baseline="0" i="0" lang="en-US" sz="4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baseline="0" i="0" lang="en-US" sz="605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PROGRAM PLAN DEVELOPMENT</a:t>
            </a:r>
          </a:p>
        </p:txBody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3556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Calibri"/>
              <a:buNone/>
            </a:pPr>
            <a:r>
              <a:t/>
            </a:r>
            <a:endParaRPr b="0" baseline="0" i="0" sz="20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0" baseline="0" i="0" lang="en-US" sz="32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1. Program objectives are defined/ technical and management disciplines identified.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0" baseline="0" i="0" lang="en-US" sz="32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2. Information outlines a cause for: </a:t>
            </a:r>
          </a:p>
          <a:p>
            <a:pPr indent="-239499" lvl="8" marL="1699999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◦"/>
            </a:pPr>
            <a:r>
              <a:rPr b="0" baseline="0" i="0" lang="en-US" sz="32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Cost evaluations </a:t>
            </a:r>
          </a:p>
          <a:p>
            <a:pPr indent="-239499" lvl="8" marL="1699999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◦"/>
            </a:pPr>
            <a:r>
              <a:rPr b="0" baseline="0" i="0" lang="en-US" sz="32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Risk management assessments </a:t>
            </a:r>
          </a:p>
          <a:p>
            <a:pPr indent="-239499" lvl="8" marL="1699999" marR="0" rtl="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/>
              <a:buChar char="◦"/>
            </a:pPr>
            <a:r>
              <a:rPr b="0" baseline="0" i="0" lang="en-US" sz="32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Defined and documented tasks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b="1" baseline="0" i="0" lang="en-US" sz="60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EFFECTIVE PROGRAMS</a:t>
            </a:r>
          </a:p>
        </p:txBody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Perform within the scope of defined objectives 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Implement: </a:t>
            </a:r>
          </a:p>
          <a:p>
            <a:pPr indent="-236400" lvl="5" marL="1100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b="0" baseline="0" i="0" lang="en-US" sz="32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Required data</a:t>
            </a:r>
          </a:p>
          <a:p>
            <a:pPr indent="-236400" lvl="5" marL="11000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b="0" baseline="0" i="0" lang="en-US" sz="32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Tasks or functions</a:t>
            </a:r>
          </a:p>
          <a:p>
            <a:pPr indent="-236400" lvl="5" marL="11000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b="0" baseline="0" i="0" lang="en-US" sz="32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How the work product performs</a:t>
            </a:r>
          </a:p>
          <a:p>
            <a:pPr indent="-236400" lvl="5" marL="1100000" marR="0" rtl="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b="0" baseline="0" i="0" lang="en-US" sz="32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Quantitative mechanisms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b="1" baseline="0" i="0" lang="en-US" sz="60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ESTABLISHED FRAMEWORK </a:t>
            </a:r>
          </a:p>
        </p:txBody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Effective planning entails multiple tasks, scheduled milestones, and quality aspects for everyone involved from management to employees.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Configuration management personnel monitor the framework process.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b="1" baseline="0" i="0" lang="en-US" sz="60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PROJECT GUIDELINES </a:t>
            </a:r>
          </a:p>
        </p:txBody>
      </p:sp>
      <p:sp>
        <p:nvSpPr>
          <p:cNvPr id="129" name="Shape 129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0" baseline="0" i="0" lang="en-US" sz="40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To eliminate communication issues, guidelines must be established. The following are  components of a quality project guideline: </a:t>
            </a:r>
          </a:p>
          <a:p>
            <a:pPr indent="-239499" lvl="8" marL="1699999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Daily meetings</a:t>
            </a:r>
          </a:p>
          <a:p>
            <a:pPr indent="-239499" lvl="8" marL="1699999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Idea sharing </a:t>
            </a:r>
          </a:p>
          <a:p>
            <a:pPr indent="-239499" lvl="8" marL="1699999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Keep project managers informed </a:t>
            </a:r>
          </a:p>
          <a:p>
            <a:pPr indent="-239499" lvl="8" marL="1699999" marR="0" rtl="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Complaint resolution 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b="1" baseline="0" i="0" lang="en-US" sz="54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COMMUNICATION PLANNING PRINCIPALS </a:t>
            </a:r>
          </a:p>
        </p:txBody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-193548" lvl="1" marL="38404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24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Define and understand quality</a:t>
            </a:r>
          </a:p>
          <a:p>
            <a:pPr indent="-193548" lvl="1" marL="384048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24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Define goals and objectives </a:t>
            </a:r>
          </a:p>
          <a:p>
            <a:pPr indent="-193548" lvl="1" marL="384048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24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Establish a set of managers who: </a:t>
            </a:r>
          </a:p>
          <a:p>
            <a:pPr indent="-236400" lvl="5" marL="11000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Understand the technical practices that support systems and software engineering</a:t>
            </a:r>
          </a:p>
          <a:p>
            <a:pPr indent="-236400" lvl="5" marL="11000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Can clearly define and provide a scope for the team defining the development stages  </a:t>
            </a:r>
          </a:p>
          <a:p>
            <a:pPr indent="-236400" lvl="5" marL="11000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Provide a scope for the team to know what is ahead</a:t>
            </a:r>
          </a:p>
          <a:p>
            <a:pPr indent="-236400" lvl="5" marL="11000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Involve systems and software teams to help with delivery schedules</a:t>
            </a:r>
          </a:p>
          <a:p>
            <a:pPr indent="-236400" lvl="5" marL="11000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Can accommodate change and identify potential risks that impact on program and project planning</a:t>
            </a:r>
          </a:p>
          <a:p>
            <a:pPr indent="-236400" lvl="5" marL="1100000" marR="0" rtl="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Track the progress daily and adjusting if needed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b="1" baseline="0" i="0" lang="en-US" sz="60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SENIOR MANAGEMENT</a:t>
            </a:r>
          </a:p>
        </p:txBody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0" baseline="0" i="0" lang="en-US" sz="24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Role:</a:t>
            </a:r>
          </a:p>
          <a:p>
            <a:pPr indent="-183388" lvl="4" marL="93268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24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 provide the common framework for program and project planning to address engineering tasks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0" baseline="0" i="0" lang="en-US" sz="24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Responsibilities: </a:t>
            </a:r>
          </a:p>
          <a:p>
            <a:pPr indent="-183388" lvl="4" marL="93268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24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Communicate efficiently and manage a team wisely</a:t>
            </a:r>
          </a:p>
          <a:p>
            <a:pPr indent="-183388" lvl="4" marL="932688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24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Implement and use reasonable schedules </a:t>
            </a:r>
          </a:p>
          <a:p>
            <a:pPr indent="-183388" lvl="4" marL="932688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24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Oversee the development of a quality work product that meets the needs of the customer</a:t>
            </a:r>
          </a:p>
          <a:p>
            <a:pPr indent="-183388" lvl="4" marL="932688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24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Demand the best from designers and developers</a:t>
            </a:r>
          </a:p>
          <a:p>
            <a:pPr indent="-94488" lvl="4" marL="932688" marR="0" rtl="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Clr>
                <a:schemeClr val="accent1"/>
              </a:buClr>
              <a:buFont typeface="Arial"/>
              <a:buNone/>
            </a:pPr>
            <a:r>
              <a:t/>
            </a:r>
            <a:endParaRPr b="0" baseline="0" i="0" sz="14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b="1" baseline="0" i="0" lang="en-US" sz="54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PROGRAM AND PROJECT PLANNING</a:t>
            </a:r>
          </a:p>
        </p:txBody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0" baseline="0" i="0" lang="en-US" sz="36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According to CMMI</a:t>
            </a:r>
            <a:r>
              <a:rPr b="0" baseline="30000" i="0" lang="en-US" sz="36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® </a:t>
            </a:r>
            <a:r>
              <a:rPr b="0" baseline="0" i="0" lang="en-US" sz="36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for Development the project plan: </a:t>
            </a:r>
          </a:p>
          <a:p>
            <a:pPr indent="-233200" lvl="6" marL="1300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36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Refers to the overall plan for controlling the project. </a:t>
            </a:r>
          </a:p>
          <a:p>
            <a:pPr indent="-233200" lvl="6" marL="1300000" marR="0" rtl="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36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Includes a coherent picture of who does what 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Retrospect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