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36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7.xml"/>
  <Override ContentType="application/vnd.openxmlformats-officedocument.presentationml.slide+xml" PartName="/ppt/slides/slide47.xml"/>
  <Override ContentType="application/vnd.openxmlformats-officedocument.presentationml.slide+xml" PartName="/ppt/slides/slide45.xml"/>
  <Override ContentType="application/vnd.openxmlformats-officedocument.presentationml.slide+xml" PartName="/ppt/slides/slide6.xml"/>
  <Override ContentType="application/vnd.openxmlformats-officedocument.presentationml.slide+xml" PartName="/ppt/slides/slide33.xml"/>
  <Override ContentType="application/vnd.openxmlformats-officedocument.presentationml.slide+xml" PartName="/ppt/slides/slide36.xml"/>
  <Override ContentType="application/vnd.openxmlformats-officedocument.presentationml.slide+xml" PartName="/ppt/slides/slide35.xml"/>
  <Override ContentType="application/vnd.openxmlformats-officedocument.presentationml.slide+xml" PartName="/ppt/slides/slide56.xml"/>
  <Override ContentType="application/vnd.openxmlformats-officedocument.presentationml.slide+xml" PartName="/ppt/slides/slide24.xml"/>
  <Override ContentType="application/vnd.openxmlformats-officedocument.presentationml.slide+xml" PartName="/ppt/slides/slide50.xml"/>
  <Override ContentType="application/vnd.openxmlformats-officedocument.presentationml.slide+xml" PartName="/ppt/slides/slide11.xml"/>
  <Override ContentType="application/vnd.openxmlformats-officedocument.presentationml.slide+xml" PartName="/ppt/slides/slide42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1.xml"/>
  <Override ContentType="application/vnd.openxmlformats-officedocument.presentationml.slide+xml" PartName="/ppt/slides/slide44.xml"/>
  <Override ContentType="application/vnd.openxmlformats-officedocument.presentationml.slide+xml" PartName="/ppt/slides/slide46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49.xml"/>
  <Override ContentType="application/vnd.openxmlformats-officedocument.presentationml.slide+xml" PartName="/ppt/slides/slide4.xml"/>
  <Override ContentType="application/vnd.openxmlformats-officedocument.presentationml.slide+xml" PartName="/ppt/slides/slide28.xml"/>
  <Override ContentType="application/vnd.openxmlformats-officedocument.presentationml.slide+xml" PartName="/ppt/slides/slide14.xml"/>
  <Override ContentType="application/vnd.openxmlformats-officedocument.presentationml.slide+xml" PartName="/ppt/slides/slide52.xml"/>
  <Override ContentType="application/vnd.openxmlformats-officedocument.presentationml.slide+xml" PartName="/ppt/slides/slide22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48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3.xml"/>
  <Override ContentType="application/vnd.openxmlformats-officedocument.presentationml.slide+xml" PartName="/ppt/slides/slide25.xml"/>
  <Override ContentType="application/vnd.openxmlformats-officedocument.presentationml.slide+xml" PartName="/ppt/slides/slide54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34.xml"/>
  <Override ContentType="application/vnd.openxmlformats-officedocument.presentationml.slide+xml" PartName="/ppt/slides/slide10.xml"/>
  <Override ContentType="application/vnd.openxmlformats-officedocument.presentationml.slide+xml" PartName="/ppt/slides/slide51.xml"/>
  <Override ContentType="application/vnd.openxmlformats-officedocument.presentationml.slide+xml" PartName="/ppt/slides/slide57.xml"/>
  <Override ContentType="application/vnd.openxmlformats-officedocument.presentationml.slide+xml" PartName="/ppt/slides/slide31.xml"/>
  <Override ContentType="application/vnd.openxmlformats-officedocument.presentationml.slide+xml" PartName="/ppt/slides/slide43.xml"/>
  <Override ContentType="application/vnd.openxmlformats-officedocument.presentationml.slide+xml" PartName="/ppt/slides/slide32.xml"/>
  <Override ContentType="application/vnd.openxmlformats-officedocument.presentationml.slide+xml" PartName="/ppt/slides/slide20.xml"/>
  <Override ContentType="application/vnd.openxmlformats-officedocument.presentationml.slide+xml" PartName="/ppt/slides/slide38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41.xml"/>
  <Override ContentType="application/vnd.openxmlformats-officedocument.presentationml.slide+xml" PartName="/ppt/slides/slide55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4" r:id="rId4"/>
    <p:sldMasterId id="214748367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y="9144000" cx="6858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51142A5-1149-47A9-A5AD-B827800F73CE}">
  <a:tblStyle styleId="{E51142A5-1149-47A9-A5AD-B827800F73CE}" styleName="Table_0"/>
  <a:tblStyle styleId="{A3F1952F-CE64-4D31-A6EE-CB742AB72096}" styleName="Table_1"/>
  <a:tblStyle styleId="{8EF1F098-35DC-44A6-86FC-B6D7A27F924C}" styleName="Table_2"/>
</a:tblStyleLst>
</file>

<file path=ppt/_rels/presentation.xml.rels><?xml version="1.0" encoding="UTF-8" standalone="yes"?><Relationships xmlns="http://schemas.openxmlformats.org/package/2006/relationships"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2" Type="http://schemas.openxmlformats.org/officeDocument/2006/relationships/presProps" Target="presProps.xml"/><Relationship Id="rId1" Type="http://schemas.openxmlformats.org/officeDocument/2006/relationships/theme" Target="theme/theme4.xml"/><Relationship Id="rId40" Type="http://schemas.openxmlformats.org/officeDocument/2006/relationships/slide" Target="slides/slide34.xml"/><Relationship Id="rId4" Type="http://schemas.openxmlformats.org/officeDocument/2006/relationships/slideMaster" Target="slideMasters/slideMaster1.xml"/><Relationship Id="rId41" Type="http://schemas.openxmlformats.org/officeDocument/2006/relationships/slide" Target="slides/slide35.xml"/><Relationship Id="rId3" Type="http://schemas.openxmlformats.org/officeDocument/2006/relationships/tableStyles" Target="tableStyles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57" Type="http://schemas.openxmlformats.org/officeDocument/2006/relationships/slide" Target="slides/slide51.xml"/><Relationship Id="rId56" Type="http://schemas.openxmlformats.org/officeDocument/2006/relationships/slide" Target="slides/slide50.xml"/><Relationship Id="rId55" Type="http://schemas.openxmlformats.org/officeDocument/2006/relationships/slide" Target="slides/slide49.xml"/><Relationship Id="rId54" Type="http://schemas.openxmlformats.org/officeDocument/2006/relationships/slide" Target="slides/slide48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29" Type="http://schemas.openxmlformats.org/officeDocument/2006/relationships/slide" Target="slides/slide2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60" Type="http://schemas.openxmlformats.org/officeDocument/2006/relationships/slide" Target="slides/slide54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0" Type="http://schemas.openxmlformats.org/officeDocument/2006/relationships/slide" Target="slides/slide14.xml"/><Relationship Id="rId62" Type="http://schemas.openxmlformats.org/officeDocument/2006/relationships/slide" Target="slides/slide56.xml"/><Relationship Id="rId61" Type="http://schemas.openxmlformats.org/officeDocument/2006/relationships/slide" Target="slides/slide55.xml"/><Relationship Id="rId63" Type="http://schemas.openxmlformats.org/officeDocument/2006/relationships/slide" Target="slides/slide5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Calibri"/>
              <a:buNone/>
            </a:pPr>
            <a:r>
              <a:rPr b="0" baseline="0" i="0" lang="en-US" sz="1200" u="none" cap="none" strike="noStrike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Calibri"/>
              <a:buNone/>
            </a:pPr>
            <a:r>
              <a:rPr b="0" baseline="0" i="0" lang="en-US" sz="1200" u="none" cap="none" strike="noStrike">
                <a:latin typeface="Calibri"/>
                <a:ea typeface="Calibri"/>
                <a:cs typeface="Calibri"/>
                <a:sym typeface="Calibri"/>
              </a:rPr>
              <a:t>Chapter16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8" name="Shape 31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1" name="Shape 47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1" name="Shape 50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6" name="Shape 51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1" name="Shape 53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7" name="Shape 54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2" name="Shape 56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2" name="Shape 59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7" name="Shape 60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3" name="Shape 62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8" name="Shape 63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Shape 6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3" name="Shape 65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2" name="Shape 67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7" name="Shape 68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2" name="Shape 70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7" name="Shape 71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2" name="Shape 73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6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Shape 7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8" name="Shape 74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4" name="Shape 764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0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2" name="Shape 78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7" name="Shape 797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0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Shape 8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2" name="Shape 812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Shape 8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6" name="Shape 82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Shape 8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0" name="Shape 84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5" name="Shape 855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0" name="Shape 870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Shape 8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6" name="Shape 88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Shape 9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1" name="Shape 90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Shape 9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6" name="Shape 91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Shape 9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1" name="Shape 93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4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6" name="Shape 946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9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1" name="Shape 961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2143125" y="685800"/>
            <a:ext cx="257174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/>
          <p:nvPr>
            <p:ph idx="2" type="pic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 rot="5400000">
            <a:off x="411956" y="2064543"/>
            <a:ext cx="6034086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 rot="5400000">
            <a:off x="1842558" y="3495676"/>
            <a:ext cx="7802033" cy="154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 rot="5400000">
            <a:off x="-1300691" y="2009776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4290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348615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3" type="body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4" type="body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Custom Layou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/>
          <p:nvPr>
            <p:ph idx="2" type="pic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411956" y="2064543"/>
            <a:ext cx="6034086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 rot="5400000">
            <a:off x="1842558" y="3495676"/>
            <a:ext cx="7802033" cy="154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 rot="5400000">
            <a:off x="-1300691" y="2009776"/>
            <a:ext cx="7802033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4290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3486150" y="2133600"/>
            <a:ext cx="302894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Custom Layou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4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3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1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4" Type="http://schemas.openxmlformats.org/officeDocument/2006/relationships/theme" Target="../theme/theme1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2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88900" lvl="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1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2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3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4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5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indent="-88900" lvl="6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indent="-88900" lvl="7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indent="-88900" lvl="8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0.png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1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2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4.png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5.png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6.png"/></Relationships>
</file>

<file path=ppt/slides/_rels/slide3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7.png"/></Relationships>
</file>

<file path=ppt/slides/_rels/slide3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8.png"/></Relationships>
</file>

<file path=ppt/slides/_rels/slide3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10.png"/></Relationships>
</file>

<file path=ppt/slides/_rels/slide4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09.png"/></Relationships>
</file>

<file path=ppt/slides/_rels/slide4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11.png"/></Relationships>
</file>

<file path=ppt/slides/_rels/slide4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9.xml"/><Relationship Id="rId3" Type="http://schemas.openxmlformats.org/officeDocument/2006/relationships/image" Target="../media/image12.png"/></Relationships>
</file>

<file path=ppt/slides/_rels/slide5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3" name="Shape 10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4" name="Shape 104"/>
          <p:cNvSpPr txBox="1"/>
          <p:nvPr/>
        </p:nvSpPr>
        <p:spPr>
          <a:xfrm>
            <a:off x="1219200" y="8382000"/>
            <a:ext cx="4343400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8" name="Shape 10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9" name="Shape 109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33400" y="533400"/>
            <a:ext cx="5776912" cy="3746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Management Topics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x="457200" y="2133600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Drawbacks of SNMP 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32" name="Shape 23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3" name="Shape 23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5" name="Shape 23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457200" y="1219200"/>
            <a:ext cx="5943599" cy="2289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Inadequate information modeling – simple data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structures and protocol operations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based rather than object oriented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inheritance – so no information re-use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Inadequate primitive for bulk information retrieval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UDP transport restricts size of data sent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Limited configuration management support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 level semantics</a:t>
            </a:r>
          </a:p>
        </p:txBody>
      </p:sp>
      <p:cxnSp>
        <p:nvCxnSpPr>
          <p:cNvPr id="237" name="Shape 23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8" name="Shape 23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39" name="Shape 23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0" name="Shape 24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NM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8" name="Shape 24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0" name="Shape 25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33400" y="1143000"/>
            <a:ext cx="5943599" cy="27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Designed as successor to SNMPOSI-NM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Comprehensive management technology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addressing datacom and telecom arena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CMIP/CMISE support many primitives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access is powerful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bulk and selective retrieval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Connection-oriented transport included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Found to be complex and technologically too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advanced for deployment in late ‘80s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3" name="Shape 25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5" name="Shape 25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Overcoming SNMP Shortcomings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62" name="Shape 26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3" name="Shape 26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64" name="Shape 26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5" name="Shape 26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381000" y="1219200"/>
            <a:ext cx="6248399" cy="2492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Evolutionary efforts were made to address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shortcomings</a:t>
            </a:r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Improving SMI</a:t>
            </a:r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Improving SNMP protocol</a:t>
            </a:r>
          </a:p>
          <a:p>
            <a:pPr indent="0" lvl="1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Enhancing configuration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cxnSp>
        <p:nvCxnSpPr>
          <p:cNvPr id="267" name="Shape 2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8" name="Shape 26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69" name="Shape 26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0" name="Shape 27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Improving SMI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77" name="Shape 27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8" name="Shape 27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79" name="Shape 27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0" name="Shape 28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381000" y="1295400"/>
            <a:ext cx="6324600" cy="3387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Research Task Force (IRTF)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Management Research Group (NMRG)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developed </a:t>
            </a:r>
            <a:r>
              <a:rPr b="1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SMIng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Allows arbitrarily nested data structures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Facilitates re-usability of complex data structures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Extensible mechanisms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IETF was to develop a standards track for above in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2000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Phase 1: requirements drawn up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Phase 2: two strong proposals emerged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Efforts to merge these failed, in 2003 group was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wound up</a:t>
            </a:r>
          </a:p>
        </p:txBody>
      </p:sp>
      <p:cxnSp>
        <p:nvCxnSpPr>
          <p:cNvPr id="282" name="Shape 28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3" name="Shape 28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84" name="Shape 28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5" name="Shape 28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Protocol Improvement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92" name="Shape 29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3" name="Shape 29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94" name="Shape 29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5" name="Shape 29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457200" y="1219200"/>
            <a:ext cx="56388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Attempt to improve protocol shortcomings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Efforts to reduce overhead due to OID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redundancy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Compression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Suppression of redundant OID fragments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Effect bulk transfer at MIB level instead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OID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of TCP as transport protocol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Did not meet with success because of industry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reluctance to accept  new technology	</a:t>
            </a:r>
          </a:p>
        </p:txBody>
      </p:sp>
      <p:cxnSp>
        <p:nvCxnSpPr>
          <p:cNvPr id="297" name="Shape 29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8" name="Shape 29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99" name="Shape 29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0" name="Shape 30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Configuration Management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307" name="Shape 30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8" name="Shape 30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309" name="Shape 30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0" name="Shape 31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533400" y="1219200"/>
            <a:ext cx="5943599" cy="3113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COPS PR Common Open Policy Service–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Policy Provisioning) for improving Configuration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capability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Resource Allocation Protocol (RAP)–WG for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policy-based configuration and provisioning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Specification language: Structure of Policy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Provisioning Information (SPPI)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TCP is transport protocol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Intends to make configuration changes based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on PBMS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Did not meet with market acceptance</a:t>
            </a:r>
          </a:p>
        </p:txBody>
      </p:sp>
      <p:cxnSp>
        <p:nvCxnSpPr>
          <p:cNvPr id="312" name="Shape 3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3" name="Shape 31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Web-based Management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322" name="Shape 3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3" name="Shape 32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533400" y="3810000"/>
            <a:ext cx="5638800" cy="4308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Early approaches: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Embedded Web server in device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Browser can connect to the URL of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device and html pages with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information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Provides graphical displays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 information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Improved configuration facility, detailed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device management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Drawbacks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More an EMS-like approach – no end-to-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end view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High level management functions such as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map-based view, root cause analysis, trend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analysis not supported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6" name="Shape 32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27" name="Shape 3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8" name="Shape 32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9" name="Shape 329"/>
          <p:cNvCxnSpPr/>
          <p:nvPr/>
        </p:nvCxnSpPr>
        <p:spPr>
          <a:xfrm>
            <a:off x="609600" y="3429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0" name="Shape 330"/>
          <p:cNvSpPr txBox="1"/>
          <p:nvPr/>
        </p:nvSpPr>
        <p:spPr>
          <a:xfrm>
            <a:off x="0" y="3429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1219200"/>
            <a:ext cx="2252662" cy="220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DMI MIB</a:t>
            </a:r>
          </a:p>
        </p:txBody>
      </p:sp>
      <p:cxnSp>
        <p:nvCxnSpPr>
          <p:cNvPr id="337" name="Shape 337"/>
          <p:cNvCxnSpPr/>
          <p:nvPr/>
        </p:nvCxnSpPr>
        <p:spPr>
          <a:xfrm>
            <a:off x="609600" y="54102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8" name="Shape 338"/>
          <p:cNvSpPr txBox="1"/>
          <p:nvPr/>
        </p:nvSpPr>
        <p:spPr>
          <a:xfrm>
            <a:off x="0" y="5410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40" name="Shape 34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341" name="Shape 3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914400"/>
            <a:ext cx="4813299" cy="41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Shape 342"/>
          <p:cNvSpPr txBox="1"/>
          <p:nvPr/>
        </p:nvSpPr>
        <p:spPr>
          <a:xfrm>
            <a:off x="533400" y="5791200"/>
            <a:ext cx="58674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Desktop Interface Management (DMI ) standard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specified by Desktop Interface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(DMTF)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DMTF task expanded to specify  Web-based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enterprise management  (WBEM)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MIF specified using ASN.1 syntax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managed by an SNMP manager 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4" name="Shape 34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609600" y="51054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16.2  Desktop Interface MIB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WBEM Architecture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3" name="Shape 353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55" name="Shape 3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356" name="Shape 3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28800" y="990600"/>
            <a:ext cx="3006724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Shape 357"/>
          <p:cNvSpPr txBox="1"/>
          <p:nvPr/>
        </p:nvSpPr>
        <p:spPr>
          <a:xfrm>
            <a:off x="533400" y="4953000"/>
            <a:ext cx="5791200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WBEM based on Common Information Module, </a:t>
            </a:r>
            <a:b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developed by Microsoft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CIM is information-modeling framework intended to </a:t>
            </a:r>
            <a:b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accommodate all protocols and frameworks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oriented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Five components: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 client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CIM object manager (CIMOM)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CIM schema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protocol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Managed objects with specific protocol</a:t>
            </a:r>
          </a:p>
        </p:txBody>
      </p:sp>
      <p:cxnSp>
        <p:nvCxnSpPr>
          <p:cNvPr id="358" name="Shape 35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9" name="Shape 35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609600" y="4267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16.3  WBEM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609600" y="533400"/>
            <a:ext cx="5562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Simplified WBEM CIM </a:t>
            </a:r>
            <a:b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Core Model </a:t>
            </a:r>
          </a:p>
        </p:txBody>
      </p:sp>
      <p:cxnSp>
        <p:nvCxnSpPr>
          <p:cNvPr id="367" name="Shape 367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8" name="Shape 368"/>
          <p:cNvSpPr txBox="1"/>
          <p:nvPr/>
        </p:nvSpPr>
        <p:spPr>
          <a:xfrm>
            <a:off x="0" y="5029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1" name="Shape 371"/>
          <p:cNvSpPr txBox="1"/>
          <p:nvPr/>
        </p:nvSpPr>
        <p:spPr>
          <a:xfrm>
            <a:off x="533400" y="5486400"/>
            <a:ext cx="58674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system element is a group of 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System an aggregate of Managed System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Elements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Subclasses of system element are: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PhysicalElement (e.g., interface card) and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LogicalElement (IP address)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access point is management,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measurement,  and configuration of a service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3" name="Shape 3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828800"/>
            <a:ext cx="6337300" cy="2733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4" name="Shape 3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75" name="Shape 37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Shape 37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609600" y="4648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16.4  Simplified WBEM CIM Core Model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120" name="Shape 12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1" name="Shape 12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2" name="Shape 12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33400" y="1219200"/>
            <a:ext cx="5333999" cy="47085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generation NM requirements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ITU-T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IETF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Status of current NM technology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 Model: FCAPS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Limitations of SNMP management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Web-based development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 interface and Web management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WBEM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WIMA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CORBA-based NM technology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NM technology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of NM technologies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Recent NM-related standards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sp>
        <p:nvSpPr>
          <p:cNvPr id="126" name="Shape 126"/>
          <p:cNvSpPr txBox="1"/>
          <p:nvPr>
            <p:ph type="title"/>
          </p:nvPr>
        </p:nvSpPr>
        <p:spPr>
          <a:xfrm>
            <a:off x="342900" y="533400"/>
            <a:ext cx="61721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WIMA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5" name="Shape 38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386" name="Shape 38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7" name="Shape 387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381000" y="1143000"/>
            <a:ext cx="60197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Web-based interface management architecture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push-based management for repetitive tasks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Pull-based for occasional on-demand tasks 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Reduces management bandwidth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SNMP MIB and organization model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Compression adds further benefit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Some functions moved from manager to agent</a:t>
            </a:r>
          </a:p>
        </p:txBody>
      </p:sp>
      <p:cxnSp>
        <p:nvCxnSpPr>
          <p:cNvPr id="389" name="Shape 38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0" name="Shape 39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2" name="Shape 39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WIMA Communication Model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399" name="Shape 399"/>
          <p:cNvCxnSpPr/>
          <p:nvPr/>
        </p:nvCxnSpPr>
        <p:spPr>
          <a:xfrm>
            <a:off x="609600" y="51816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0" name="Shape 400"/>
          <p:cNvSpPr txBox="1"/>
          <p:nvPr/>
        </p:nvSpPr>
        <p:spPr>
          <a:xfrm>
            <a:off x="0" y="5181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01" name="Shape 40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2" name="Shape 402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403" name="Shape 403"/>
          <p:cNvSpPr txBox="1"/>
          <p:nvPr/>
        </p:nvSpPr>
        <p:spPr>
          <a:xfrm>
            <a:off x="533400" y="1295400"/>
            <a:ext cx="5638800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 model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HTTP based instead of SNMP based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Transport protocol is TCP instead of UDP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Compression to save bandwidth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Unlimited number of MIB variables per push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cycle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BER encoding of data replaced by MIME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(Multipurpose Internet Mail Extensions)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parts + {strings, serialized Java objects,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XML, etc.}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Natural table retrievals</a:t>
            </a:r>
          </a:p>
        </p:txBody>
      </p:sp>
      <p:cxnSp>
        <p:nvCxnSpPr>
          <p:cNvPr id="404" name="Shape 40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5" name="Shape 405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7" name="Shape 407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MIME-based Push</a:t>
            </a:r>
          </a:p>
        </p:txBody>
      </p:sp>
      <p:sp>
        <p:nvSpPr>
          <p:cNvPr id="413" name="Shape 413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14" name="Shape 41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5" name="Shape 41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16" name="Shape 41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7" name="Shape 417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457200" y="1219200"/>
            <a:ext cx="5638800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 offers no native support for bidirectional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persistent connections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Before HTTP sends a Response, it must have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received a Request – no unsolicited messages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Initiate the data transfer from the HTTP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client, and send an infinitely long response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from the HTTP server, with separators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embedded in the payload of the response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the multipart  type of MIME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(Multipurpose Internet Mail Extensions)</a:t>
            </a:r>
          </a:p>
        </p:txBody>
      </p:sp>
      <p:cxnSp>
        <p:nvCxnSpPr>
          <p:cNvPr id="419" name="Shape 4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0" name="Shape 42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21" name="Shape 42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2" name="Shape 42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MIME-based Push (cont.)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29" name="Shape 429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0" name="Shape 430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31" name="Shape 43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2" name="Shape 432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433" name="Shape 4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43000"/>
            <a:ext cx="6858000" cy="2420937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/>
          <p:nvPr/>
        </p:nvSpPr>
        <p:spPr>
          <a:xfrm>
            <a:off x="609600" y="3657600"/>
            <a:ext cx="5638800" cy="2308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every push cycle, the agent sends a new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MIME part including a number of {OID, value}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pairs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MIME separator delimits two consecutive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push cycles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Encode only one notification per MIME part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MIME parts transferring MIB data are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compressed with gzip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6" name="Shape 43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37" name="Shape 43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8" name="Shape 43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>
            <p:ph type="title"/>
          </p:nvPr>
        </p:nvSpPr>
        <p:spPr>
          <a:xfrm>
            <a:off x="0" y="533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CORBA-based Network Management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45" name="Shape 44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6" name="Shape 44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47" name="Shape 44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48" name="Shape 44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449" name="Shape 44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0" name="Shape 45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51" name="Shape 45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2" name="Shape 45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457200" y="1600200"/>
            <a:ext cx="5943599" cy="25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Client-server model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Fully object-oriented approach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Targets programmatic interface between manager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agent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Distributed application with objects interacting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via services exposed by their interfaces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Meant for interworking of networked applications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developed on different platforms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CORBA-based Management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60" name="Shape 460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1" name="Shape 461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62" name="Shape 46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3" name="Shape 46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609600" y="1219200"/>
            <a:ext cx="5638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CORBA (OMG’s proposal) is the real-world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approach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Request Broker (ORB) provides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underlying platform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ORB provides access, location, failure, resource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transparency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Specifies an RPC over TCP/IP – Internet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Inter-ORB Protocol (IIOP)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Interoperable References (IOR) of interfaces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through naming or trading service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 Definition Language (IDL) for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specifying interfaces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CORBA inherently supports some basic NM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needs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Efficient data retrieval – bulk and selective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 with filtering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Transaction support</a:t>
            </a:r>
          </a:p>
        </p:txBody>
      </p:sp>
      <p:cxnSp>
        <p:nvCxnSpPr>
          <p:cNvPr id="465" name="Shape 4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6" name="Shape 46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68" name="Shape 46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CORBA-based Management (cont.)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75" name="Shape 475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6" name="Shape 476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77" name="Shape 47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78" name="Shape 47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533400" y="1219200"/>
            <a:ext cx="5638800" cy="409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model – fully object oriented with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inheritance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Interfaces to objects defined via Interface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Definition Language (IDL)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Interfaces can be specialized through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inheritance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 inheritance, polymorphism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supported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Inter-ORB Protocol (IIOP)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provides reliable transport over TCP/IP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Grouping and retrieval of attributes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Iterator interface </a:t>
            </a:r>
          </a:p>
        </p:txBody>
      </p:sp>
      <p:cxnSp>
        <p:nvCxnSpPr>
          <p:cNvPr id="480" name="Shape 48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1" name="Shape 48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82" name="Shape 4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83" name="Shape 48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Work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490" name="Shape 49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1" name="Shape 49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492" name="Shape 49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3" name="Shape 49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609600" y="1219200"/>
            <a:ext cx="5638800" cy="369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TMF and OMG set up Joint Inter Domain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(JIDM) WG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Aim was to provide static mapping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GDMO attributes to IDLs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This approach has drawbacks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One remote call per attribute is costly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Scalability issue because of large number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connections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Solution to this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Rather than syntactic translation from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GDMO to IDLs, follow semantic approach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 commonly accessed attributes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object </a:t>
            </a:r>
          </a:p>
        </p:txBody>
      </p:sp>
      <p:cxnSp>
        <p:nvCxnSpPr>
          <p:cNvPr id="495" name="Shape 4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6" name="Shape 49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497" name="Shape 49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8" name="Shape 49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JIDM Scenarios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05" name="Shape 50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6" name="Shape 50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07" name="Shape 5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8" name="Shape 50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509" name="Shape 5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95400"/>
            <a:ext cx="6858000" cy="37036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0" name="Shape 51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1" name="Shape 51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12" name="Shape 5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3" name="Shape 51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and Distribution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20" name="Shape 52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1" name="Shape 52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22" name="Shape 5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3" name="Shape 52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609600" y="1219200"/>
            <a:ext cx="5638800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=&gt; access and communication between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MOs and management applications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Both request  response and notifications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supported by CORBA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request looks like an API call, response is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return value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IIOP over TCP/IP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CORBA objects are specified and accessed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separately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Contrast to MO cluster administered by an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agent in traditional manager/agent paradigm</a:t>
            </a:r>
          </a:p>
        </p:txBody>
      </p:sp>
      <p:cxnSp>
        <p:nvCxnSpPr>
          <p:cNvPr id="525" name="Shape 5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6" name="Shape 52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27" name="Shape 5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28" name="Shape 52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0" y="533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New Management Technologies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133" name="Shape 13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4" name="Shape 134"/>
          <p:cNvCxnSpPr/>
          <p:nvPr/>
        </p:nvCxnSpPr>
        <p:spPr>
          <a:xfrm>
            <a:off x="609600" y="51816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5" name="Shape 135"/>
          <p:cNvSpPr txBox="1"/>
          <p:nvPr/>
        </p:nvSpPr>
        <p:spPr>
          <a:xfrm>
            <a:off x="0" y="5181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136" name="Shape 13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7" name="Shape 137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33400" y="1600200"/>
            <a:ext cx="5791200" cy="25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Since late ’80s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Networks have evolved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needs have changed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technologies have evolved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Mismatch in speed of evolution of networks and management requirements vis a vis management technology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>
            <p:ph type="title"/>
          </p:nvPr>
        </p:nvSpPr>
        <p:spPr>
          <a:xfrm>
            <a:off x="0" y="533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Architecture of </a:t>
            </a:r>
            <a:b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CORBA-based NMS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35" name="Shape 53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6" name="Shape 53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37" name="Shape 53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38" name="Shape 53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539" name="Shape 5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447800"/>
            <a:ext cx="6705599" cy="34464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0" name="Shape 54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1" name="Shape 54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42" name="Shape 54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43" name="Shape 54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Shape 544"/>
          <p:cNvSpPr txBox="1"/>
          <p:nvPr/>
        </p:nvSpPr>
        <p:spPr>
          <a:xfrm>
            <a:off x="609600" y="4953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16.7  CORBA-Based Manager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Scalability, Flexibility, Security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51" name="Shape 551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2" name="Shape 552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53" name="Shape 55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4" name="Shape 55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457200" y="1219200"/>
            <a:ext cx="5638800" cy="2586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Event-driven management supported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Lower bandwidth utilization by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traffic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Lends itself naturally to hierarchical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 level of security services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APIs specified for authentication, protection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against replay, message confidentiality, access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control, auditing, authorization</a:t>
            </a:r>
          </a:p>
        </p:txBody>
      </p:sp>
      <p:cxnSp>
        <p:nvCxnSpPr>
          <p:cNvPr id="556" name="Shape 55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7" name="Shape 55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58" name="Shape 55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59" name="Shape 55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CORBA Issues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66" name="Shape 566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7" name="Shape 567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68" name="Shape 56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9" name="Shape 56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x="457200" y="1143000"/>
            <a:ext cx="6400799" cy="440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support for bulk or selective transfer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One remote invocation per attribute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Scalability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Large number of dynamic objects may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cause memory issues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Commonly accessed attributes grouped together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Dynamic entities such as connections are not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modeled as separate objects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Same problems exist with Web services….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more!!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1" name="Shape 5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2" name="Shape 57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73" name="Shape 5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4" name="Shape 57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MTNM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81" name="Shape 581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2" name="Shape 582"/>
          <p:cNvSpPr txBox="1"/>
          <p:nvPr/>
        </p:nvSpPr>
        <p:spPr>
          <a:xfrm>
            <a:off x="0" y="5562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83" name="Shape 5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4" name="Shape 58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533400" y="1143000"/>
            <a:ext cx="5638800" cy="440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Multi-Technology Network Management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Defines the information exchange between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NMS and EMS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Enables management of datacom and telecom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TeleManagement Forum (TMF) initiative: set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documents specify the standard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Business agreement for the exchange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information: TMF 513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MTNM Information Model: TMF 608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 Model: TMF 814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CORBA as transport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 of CORBA IDLs published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Uses Naming and Notification Service of 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CORBA </a:t>
            </a:r>
          </a:p>
        </p:txBody>
      </p:sp>
      <p:cxnSp>
        <p:nvCxnSpPr>
          <p:cNvPr id="586" name="Shape 58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7" name="Shape 58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588" name="Shape 58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9" name="Shape 58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TMF 814 Basics</a:t>
            </a:r>
          </a:p>
        </p:txBody>
      </p:sp>
      <p:sp>
        <p:nvSpPr>
          <p:cNvPr id="595" name="Shape 59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596" name="Shape 596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7" name="Shape 597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99" name="Shape 59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00" name="Shape 600"/>
          <p:cNvSpPr txBox="1"/>
          <p:nvPr/>
        </p:nvSpPr>
        <p:spPr>
          <a:xfrm>
            <a:off x="457200" y="1066800"/>
            <a:ext cx="5638800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standard recommends that a number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key objects in the network be exposed via this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interface.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Objects are modeled based on the layered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concepts and layer decomposition laid out in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ITU G.805.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object model that is based on these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concepts is assumed to be used by the EMS.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number of object managers that have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services to obtain data about the objects in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are defined. </a:t>
            </a:r>
          </a:p>
        </p:txBody>
      </p:sp>
      <p:cxnSp>
        <p:nvCxnSpPr>
          <p:cNvPr id="601" name="Shape 60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2" name="Shape 60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03" name="Shape 60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04" name="Shape 60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TMF 814-based Management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11" name="Shape 611"/>
          <p:cNvCxnSpPr/>
          <p:nvPr/>
        </p:nvCxnSpPr>
        <p:spPr>
          <a:xfrm>
            <a:off x="609600" y="5486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2" name="Shape 612"/>
          <p:cNvSpPr txBox="1"/>
          <p:nvPr/>
        </p:nvSpPr>
        <p:spPr>
          <a:xfrm>
            <a:off x="0" y="5486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13" name="Shape 61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4" name="Shape 61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615" name="Shape 6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19200"/>
            <a:ext cx="6035674" cy="37957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6" name="Shape 61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7" name="Shape 61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18" name="Shape 61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19" name="Shape 61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Shape 620"/>
          <p:cNvSpPr txBox="1"/>
          <p:nvPr/>
        </p:nvSpPr>
        <p:spPr>
          <a:xfrm>
            <a:off x="0" y="51054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16.9  TMF 814-Based NMS and EMSs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Management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27" name="Shape 62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8" name="Shape 62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29" name="Shape 62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0" name="Shape 63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457200" y="1143000"/>
            <a:ext cx="5638800" cy="3665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Distributed system approach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Complete, precise specifications of protocols imperative to a distributed system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standards exist 	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Databases are queried using SQL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Clients use ODBC/JDBC compliant APIs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Remote object access is via standard RPC mechanisms or CORBA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these standards were developed independently of each other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build on each other or use common basic concepts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 differs in this respect</a:t>
            </a:r>
          </a:p>
        </p:txBody>
      </p:sp>
      <p:cxnSp>
        <p:nvCxnSpPr>
          <p:cNvPr id="632" name="Shape 63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3" name="Shape 63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34" name="Shape 63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35" name="Shape 63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of XML in Management</a:t>
            </a:r>
          </a:p>
        </p:txBody>
      </p:sp>
      <p:sp>
        <p:nvSpPr>
          <p:cNvPr id="641" name="Shape 64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42" name="Shape 64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3" name="Shape 64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44" name="Shape 64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5" name="Shape 64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46" name="Shape 646"/>
          <p:cNvSpPr txBox="1"/>
          <p:nvPr/>
        </p:nvSpPr>
        <p:spPr>
          <a:xfrm>
            <a:off x="609600" y="1295400"/>
            <a:ext cx="56388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Desktop Management Task Force (DMTF) Web Based Enterprise Management (WBEM) have already used XML in Service and Application management.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newer concept is the use of XML/Web Services for network management.</a:t>
            </a:r>
          </a:p>
        </p:txBody>
      </p:sp>
      <p:cxnSp>
        <p:nvCxnSpPr>
          <p:cNvPr id="647" name="Shape 6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48" name="Shape 64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49" name="Shape 64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0" name="Shape 65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Shape 65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 as Core Building Block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57" name="Shape 65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8" name="Shape 65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59" name="Shape 6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0" name="Shape 66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661" name="Shape 6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43000"/>
            <a:ext cx="7239000" cy="47593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2" name="Shape 6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3" name="Shape 66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64" name="Shape 66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5" name="Shape 66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6" name="Shape 666"/>
          <p:cNvCxnSpPr/>
          <p:nvPr/>
        </p:nvCxnSpPr>
        <p:spPr>
          <a:xfrm>
            <a:off x="609600" y="6400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67" name="Shape 667"/>
          <p:cNvSpPr txBox="1"/>
          <p:nvPr/>
        </p:nvSpPr>
        <p:spPr>
          <a:xfrm>
            <a:off x="0" y="6400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sp>
        <p:nvSpPr>
          <p:cNvPr id="668" name="Shape 668"/>
          <p:cNvSpPr txBox="1"/>
          <p:nvPr/>
        </p:nvSpPr>
        <p:spPr>
          <a:xfrm>
            <a:off x="533400" y="6858000"/>
            <a:ext cx="5638800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 is core building block upon which related technologies are being developed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609600" y="6096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16.10  Interrelation between XML and Associated Technologies</a:t>
            </a:r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Advantages of Use of XML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76" name="Shape 676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7" name="Shape 677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78" name="Shape 67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9" name="Shape 67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80" name="Shape 680"/>
          <p:cNvSpPr txBox="1"/>
          <p:nvPr/>
        </p:nvSpPr>
        <p:spPr>
          <a:xfrm>
            <a:off x="609600" y="1219200"/>
            <a:ext cx="5638800" cy="25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Ease of use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Highly structured – arbitrary hierarchies can be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represented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Reduced cost of development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maintenance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Powerful management transactions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Unifying system and service management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Extensible mechanism</a:t>
            </a:r>
          </a:p>
        </p:txBody>
      </p:sp>
      <p:cxnSp>
        <p:nvCxnSpPr>
          <p:cNvPr id="681" name="Shape 6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2" name="Shape 68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83" name="Shape 6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4" name="Shape 68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Evolution of Networks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09600" y="1219200"/>
            <a:ext cx="5638800" cy="4308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mid-late ’80s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Devices simple, resources constrained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Capabilities were limited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functional complexity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complexity in configuration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intelligence and programmability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  devices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Networks that provide a wide range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NGNs: Packet-based networks for all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services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Providing unfettered access for users to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networks and to competing service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providers for services of their choice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x="609600" y="5715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8" name="Shape 148"/>
          <p:cNvSpPr txBox="1"/>
          <p:nvPr/>
        </p:nvSpPr>
        <p:spPr>
          <a:xfrm>
            <a:off x="0" y="5715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150" name="Shape 15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1" name="Shape 15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2" name="Shape 15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 in Network Management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691" name="Shape 691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2" name="Shape 692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693" name="Shape 69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4" name="Shape 69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95" name="Shape 695"/>
          <p:cNvSpPr txBox="1"/>
          <p:nvPr/>
        </p:nvSpPr>
        <p:spPr>
          <a:xfrm>
            <a:off x="533400" y="1219200"/>
            <a:ext cx="56388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 documents provide a structured way to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represent management data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Widely deployed protocols such as TCP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HTTP can be used to ship data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are standard APIs (DOM and SAX) to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access the data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Items within documents can be accessed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using Xpath expressions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XSLT can be used to process data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can be structured as XML schemas</a:t>
            </a:r>
          </a:p>
        </p:txBody>
      </p:sp>
      <p:cxnSp>
        <p:nvCxnSpPr>
          <p:cNvPr id="696" name="Shape 69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7" name="Shape 69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698" name="Shape 6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99" name="Shape 69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Management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06" name="Shape 706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7" name="Shape 707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08" name="Shape 70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09" name="Shape 70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710" name="Shape 710"/>
          <p:cNvSpPr txBox="1"/>
          <p:nvPr/>
        </p:nvSpPr>
        <p:spPr>
          <a:xfrm>
            <a:off x="609600" y="1219200"/>
            <a:ext cx="56388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model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 document, XML schemas, DTD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Communication model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XML/HTTP/TCP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Xpath to identify management information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 using HTTP post from agent</a:t>
            </a:r>
          </a:p>
        </p:txBody>
      </p:sp>
      <p:cxnSp>
        <p:nvCxnSpPr>
          <p:cNvPr id="711" name="Shape 71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2" name="Shape 71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13" name="Shape 71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14" name="Shape 71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 txBox="1"/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Device Management</a:t>
            </a:r>
          </a:p>
        </p:txBody>
      </p:sp>
      <p:sp>
        <p:nvSpPr>
          <p:cNvPr id="720" name="Shape 72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21" name="Shape 721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2" name="Shape 722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23" name="Shape 72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4" name="Shape 72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725" name="Shape 725"/>
          <p:cNvSpPr txBox="1"/>
          <p:nvPr/>
        </p:nvSpPr>
        <p:spPr>
          <a:xfrm>
            <a:off x="533400" y="1295400"/>
            <a:ext cx="56388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Use SNMP manager and SNMP agent, XML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only at the UI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XML-based manager (XBM) and SNMP-based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agent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SNMP-based manager and XML agent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XML-based manager and XML-based agent</a:t>
            </a:r>
          </a:p>
        </p:txBody>
      </p:sp>
      <p:cxnSp>
        <p:nvCxnSpPr>
          <p:cNvPr id="726" name="Shape 72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7" name="Shape 72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28" name="Shape 72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29" name="Shape 72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Shape 734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 for IP Device Management</a:t>
            </a:r>
          </a:p>
        </p:txBody>
      </p:sp>
      <p:sp>
        <p:nvSpPr>
          <p:cNvPr id="735" name="Shape 73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36" name="Shape 736"/>
          <p:cNvCxnSpPr/>
          <p:nvPr/>
        </p:nvCxnSpPr>
        <p:spPr>
          <a:xfrm>
            <a:off x="609600" y="5715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37" name="Shape 737"/>
          <p:cNvSpPr txBox="1"/>
          <p:nvPr/>
        </p:nvSpPr>
        <p:spPr>
          <a:xfrm>
            <a:off x="0" y="5715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38" name="Shape 73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39" name="Shape 73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740" name="Shape 740"/>
          <p:cNvPicPr preferRelativeResize="0"/>
          <p:nvPr/>
        </p:nvPicPr>
        <p:blipFill rotWithShape="1">
          <a:blip r:embed="rId3">
            <a:alphaModFix/>
          </a:blip>
          <a:srcRect b="-2179" l="-202" r="0" t="0"/>
          <a:stretch/>
        </p:blipFill>
        <p:spPr>
          <a:xfrm>
            <a:off x="228600" y="1066800"/>
            <a:ext cx="6324600" cy="4419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1" name="Shape 74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42" name="Shape 74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43" name="Shape 74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44" name="Shape 74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Shape 745"/>
          <p:cNvSpPr txBox="1"/>
          <p:nvPr/>
        </p:nvSpPr>
        <p:spPr>
          <a:xfrm>
            <a:off x="609600" y="54864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16.12  Three Specific XML-Based Architectures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49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Shape 75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Manager</a:t>
            </a:r>
          </a:p>
        </p:txBody>
      </p:sp>
      <p:sp>
        <p:nvSpPr>
          <p:cNvPr id="751" name="Shape 75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52" name="Shape 75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53" name="Shape 75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54" name="Shape 75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55" name="Shape 75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756" name="Shape 7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066800"/>
            <a:ext cx="6400799" cy="38115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7" name="Shape 75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58" name="Shape 75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59" name="Shape 7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60" name="Shape 76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Shape 761"/>
          <p:cNvSpPr txBox="1"/>
          <p:nvPr/>
        </p:nvSpPr>
        <p:spPr>
          <a:xfrm>
            <a:off x="533400" y="4953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16.13  Generalized XML-Based NM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Shape 766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XML-based Agent</a:t>
            </a:r>
          </a:p>
        </p:txBody>
      </p:sp>
      <p:sp>
        <p:nvSpPr>
          <p:cNvPr id="767" name="Shape 767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68" name="Shape 768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69" name="Shape 769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70" name="Shape 77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71" name="Shape 771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772" name="Shape 7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143000"/>
            <a:ext cx="6013449" cy="46116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3" name="Shape 7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74" name="Shape 77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75" name="Shape 77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76" name="Shape 776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Shape 777"/>
          <p:cNvSpPr txBox="1"/>
          <p:nvPr/>
        </p:nvSpPr>
        <p:spPr>
          <a:xfrm>
            <a:off x="0" y="57912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16.15  XML-Based Agent Architecture</a:t>
            </a:r>
          </a:p>
        </p:txBody>
      </p:sp>
      <p:cxnSp>
        <p:nvCxnSpPr>
          <p:cNvPr id="778" name="Shape 778"/>
          <p:cNvCxnSpPr/>
          <p:nvPr/>
        </p:nvCxnSpPr>
        <p:spPr>
          <a:xfrm>
            <a:off x="762000" y="6096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79" name="Shape 779"/>
          <p:cNvSpPr txBox="1"/>
          <p:nvPr/>
        </p:nvSpPr>
        <p:spPr>
          <a:xfrm>
            <a:off x="152400" y="6096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83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 txBox="1"/>
          <p:nvPr>
            <p:ph type="title"/>
          </p:nvPr>
        </p:nvSpPr>
        <p:spPr>
          <a:xfrm>
            <a:off x="0" y="533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Summing up Web-based Management</a:t>
            </a:r>
          </a:p>
        </p:txBody>
      </p:sp>
      <p:sp>
        <p:nvSpPr>
          <p:cNvPr id="785" name="Shape 78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786" name="Shape 786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87" name="Shape 787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788" name="Shape 78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89" name="Shape 78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790" name="Shape 790"/>
          <p:cNvSpPr txBox="1"/>
          <p:nvPr/>
        </p:nvSpPr>
        <p:spPr>
          <a:xfrm>
            <a:off x="609600" y="1676400"/>
            <a:ext cx="5714999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Reduced cost of development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maintenance of management solutions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More expressive and powerful transactions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Extensible approach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Better security and transaction support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is an issue, bandwidth is an issue</a:t>
            </a:r>
          </a:p>
        </p:txBody>
      </p:sp>
      <p:cxnSp>
        <p:nvCxnSpPr>
          <p:cNvPr id="791" name="Shape 79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92" name="Shape 792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793" name="Shape 79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94" name="Shape 794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98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 Services</a:t>
            </a:r>
          </a:p>
        </p:txBody>
      </p:sp>
      <p:sp>
        <p:nvSpPr>
          <p:cNvPr id="800" name="Shape 80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01" name="Shape 801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2" name="Shape 802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803" name="Shape 80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4" name="Shape 804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05" name="Shape 805"/>
          <p:cNvSpPr txBox="1"/>
          <p:nvPr/>
        </p:nvSpPr>
        <p:spPr>
          <a:xfrm>
            <a:off x="609600" y="1219200"/>
            <a:ext cx="5638800" cy="25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XML-based framework for building distributed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Basic Web services platform is XML + HTTP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Being considered for management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More from perspective of a Service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Oriented Architecture for integrating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applications than from device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perspective</a:t>
            </a:r>
          </a:p>
        </p:txBody>
      </p:sp>
      <p:cxnSp>
        <p:nvCxnSpPr>
          <p:cNvPr id="806" name="Shape 80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7" name="Shape 80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08" name="Shape 80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9" name="Shape 80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13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" name="Shape 814"/>
          <p:cNvSpPr txBox="1"/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of Management Protocols</a:t>
            </a:r>
          </a:p>
        </p:txBody>
      </p:sp>
      <p:sp>
        <p:nvSpPr>
          <p:cNvPr id="815" name="Shape 815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16" name="Shape 81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817" name="Shape 81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18" name="Shape 81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819" name="Shape 819"/>
          <p:cNvGraphicFramePr/>
          <p:nvPr/>
        </p:nvGraphicFramePr>
        <p:xfrm>
          <a:off x="381000" y="9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{A3F1952F-CE64-4D31-A6EE-CB742AB72096}</a:tableStyleId>
              </a:tblPr>
              <a:tblGrid>
                <a:gridCol w="1485900"/>
                <a:gridCol w="1247775"/>
                <a:gridCol w="1144575"/>
                <a:gridCol w="1350950"/>
                <a:gridCol w="1247775"/>
              </a:tblGrid>
              <a:tr h="484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Feature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OSI 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XML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493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Information model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ASN.1/GDMO fully object -oriented, powerful, comprehensive but very complicated.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SMI/MIBs are basic, simple, but not object oriented, less powerful.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 IDLs specify a fully object-oriented model, less powerful than ASN1/GDMO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XML or WSDL documents - powerful, very expressive, flexible. 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065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Organization model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Manager-agent paradigm using CMISE as the protocol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Manager-agent paradigm using SNMP as the protocol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Client-server model with programmatic interface   between server and client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Message -based architecture with XML SOAP-based messages between server and client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9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 model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CMISE over OSI protocol stack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 over UDP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 RPC over TCP, IIOP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Usually HTTP over TCP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46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Service location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Inter-ORB-reference (IOR)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Universal Resource Identifier (URI)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46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Naming, directory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N/A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Naming service, interface repository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UDDI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90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Management operations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Comprehen-sive, powerful, support for notifications with filtering and scoping.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Basic, very few operations, notifications (traps) supported.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Powerful, notifications with filtering, somewhat less comprehensive than OSI.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exists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820" name="Shape 82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21" name="Shape 82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22" name="Shape 8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23" name="Shape 82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27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Shape 828"/>
          <p:cNvSpPr txBox="1"/>
          <p:nvPr>
            <p:ph type="title"/>
          </p:nvPr>
        </p:nvSpPr>
        <p:spPr>
          <a:xfrm>
            <a:off x="0" y="533400"/>
            <a:ext cx="6858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of Management Protocols (cont.)</a:t>
            </a:r>
          </a:p>
        </p:txBody>
      </p:sp>
      <p:sp>
        <p:nvSpPr>
          <p:cNvPr id="829" name="Shape 82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30" name="Shape 83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831" name="Shape 83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32" name="Shape 832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833" name="Shape 833"/>
          <p:cNvGraphicFramePr/>
          <p:nvPr/>
        </p:nvGraphicFramePr>
        <p:xfrm>
          <a:off x="1524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{8EF1F098-35DC-44A6-86FC-B6D7A27F924C}</a:tableStyleId>
              </a:tblPr>
              <a:tblGrid>
                <a:gridCol w="1143000"/>
                <a:gridCol w="914400"/>
                <a:gridCol w="1543050"/>
                <a:gridCol w="1455725"/>
                <a:gridCol w="1344600"/>
              </a:tblGrid>
              <a:tr h="509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Feature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OSI 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XML</a:t>
                      </a:r>
                    </a:p>
                  </a:txBody>
                  <a:tcPr marT="0" marB="0" marR="26725" marL="26725" anchor="ctr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77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 for configuration management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Average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 satisfactory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Good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Very powerful support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84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Scalability, flexibility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Scalable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Scalable. Useful for retrieval of small quantities of data from large number of elements rather than bulk data from fewer numbers.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 pose scalability issues at the element management level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 pose scalability issues at the element management level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524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Maturity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Mature and time tested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Mature and time tested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Mature. Has been in use since mid-1990s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Relatively new vendors support since around 2000.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920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Performance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Satisfac-tory and very efficient for fine grained operations.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Performs well especially for retrieval of atomic data. Very efficient for fine grained operations.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Satisfactory. Not very efficient for fine grained operations. More efficient when multiple objects retrieved with a single method call.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Poses problems for bandwidth usage, response times and CPU usage at the NE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52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Security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SNMP v3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CORBA security service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HTTP/SSL, XML signature</a:t>
                      </a:r>
                    </a:p>
                  </a:txBody>
                  <a:tcPr marT="0" marB="0" marR="26725" marL="26725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834" name="Shape 8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35" name="Shape 835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36" name="Shape 83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37" name="Shape 837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NGN Requirements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160" name="Shape 16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1" name="Shape 161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162" name="Shape 162"/>
          <p:cNvGraphicFramePr/>
          <p:nvPr/>
        </p:nvGraphicFramePr>
        <p:xfrm>
          <a:off x="533400" y="1371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{E51142A5-1149-47A9-A5AD-B827800F73CE}</a:tableStyleId>
              </a:tblPr>
              <a:tblGrid>
                <a:gridCol w="2693975"/>
                <a:gridCol w="3097200"/>
              </a:tblGrid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Original Requirement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1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New Requirements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End-to-end transparency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Packet inspection, NAT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Peer-to-peer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NATs/firewalls/servers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Connectionless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MPLS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9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Best effort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Real-time demands, bandwidth demands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User back-off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QoS guarantees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Network empowerment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User empowerment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flow state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Flow state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Trust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Hackers everywhere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Static addresses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DHCP, mobility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Fairness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QoS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22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Terminal-to-host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Mass public residential services, multiterminal, multi QoS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Flat network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Access and core domains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74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Simple protocol layering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Protocol maze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7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Research/Defence use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b="0" baseline="0" i="0" lang="en-US" sz="18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Commercialization, competition, consumer choice</a:t>
                      </a:r>
                    </a:p>
                  </a:txBody>
                  <a:tcPr marT="0" marB="0" marR="63500" marL="63500">
                    <a:lnL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cxnSp>
        <p:nvCxnSpPr>
          <p:cNvPr id="163" name="Shape 16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4" name="Shape 164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6" name="Shape 166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441325" y="6970711"/>
            <a:ext cx="36004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NGN…Next Generation Networks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Recent Trends</a:t>
            </a:r>
          </a:p>
        </p:txBody>
      </p:sp>
      <p:sp>
        <p:nvSpPr>
          <p:cNvPr id="843" name="Shape 843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44" name="Shape 84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45" name="Shape 84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846" name="Shape 84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47" name="Shape 847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48" name="Shape 848"/>
          <p:cNvSpPr txBox="1"/>
          <p:nvPr/>
        </p:nvSpPr>
        <p:spPr>
          <a:xfrm>
            <a:off x="609600" y="1219200"/>
            <a:ext cx="56388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efficient service delivery, end-to-end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automation of certain processes essential.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eTOM map specifies these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Software architecture of individual applications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must cater to seamless integration.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Oriented Architecture holds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promise of meeting this requirement.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MTOSI and OASIS are two standards getting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established in this regard.</a:t>
            </a:r>
          </a:p>
        </p:txBody>
      </p:sp>
      <p:cxnSp>
        <p:nvCxnSpPr>
          <p:cNvPr id="849" name="Shape 84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50" name="Shape 85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51" name="Shape 85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52" name="Shape 85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MTOSI</a:t>
            </a:r>
          </a:p>
        </p:txBody>
      </p:sp>
      <p:sp>
        <p:nvSpPr>
          <p:cNvPr id="858" name="Shape 858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59" name="Shape 859"/>
          <p:cNvCxnSpPr/>
          <p:nvPr/>
        </p:nvCxnSpPr>
        <p:spPr>
          <a:xfrm>
            <a:off x="609600" y="7010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0" name="Shape 860"/>
          <p:cNvSpPr txBox="1"/>
          <p:nvPr/>
        </p:nvSpPr>
        <p:spPr>
          <a:xfrm>
            <a:off x="0" y="7010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861" name="Shape 8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2" name="Shape 862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63" name="Shape 863"/>
          <p:cNvSpPr txBox="1"/>
          <p:nvPr/>
        </p:nvSpPr>
        <p:spPr>
          <a:xfrm>
            <a:off x="533400" y="1143000"/>
            <a:ext cx="5638800" cy="6770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 Technology Operations Systems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Interface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 that provides an integration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framework for different applications in Service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Provider’s Operations Centre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Processes referred to as Operations Systems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 OS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functional areas of an NMS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(FCAPS)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Root Cause Analysis, Service Impact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Analysis, SLA monitoring, etc.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objective of MTOSI is to extend MTNM 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using XML/Web services interface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Results in integration of the different OS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components using SOA and NGOSS design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principles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Initial focus of MTOSI was to develop an OS-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to-OS interface that covers the NMS/EMS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interface as a special case</a:t>
            </a:r>
          </a:p>
          <a:p>
            <a:pPr indent="1143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4" name="Shape 86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5" name="Shape 865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66" name="Shape 86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67" name="Shape 867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Shape 872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MTOSI-based Architecture</a:t>
            </a:r>
          </a:p>
        </p:txBody>
      </p:sp>
      <p:sp>
        <p:nvSpPr>
          <p:cNvPr id="873" name="Shape 873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74" name="Shape 87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75" name="Shape 87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876" name="Shape 87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77" name="Shape 877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878" name="Shape 8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371600"/>
            <a:ext cx="6248399" cy="4365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9" name="Shape 8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80" name="Shape 880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81" name="Shape 88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82" name="Shape 882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Shape 883"/>
          <p:cNvSpPr txBox="1"/>
          <p:nvPr/>
        </p:nvSpPr>
        <p:spPr>
          <a:xfrm>
            <a:off x="0" y="6172200"/>
            <a:ext cx="6858000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16.17  MTOSI Architecture</a:t>
            </a:r>
          </a:p>
        </p:txBody>
      </p:sp>
    </p:spTree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Shape 888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OASIS</a:t>
            </a:r>
          </a:p>
        </p:txBody>
      </p:sp>
      <p:sp>
        <p:nvSpPr>
          <p:cNvPr id="889" name="Shape 88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890" name="Shape 89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91" name="Shape 89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892" name="Shape 89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93" name="Shape 89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685800" y="1219200"/>
            <a:ext cx="56388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“Organization for the Advancement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Structured Information Standards (OASIS) is a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not-for-profit consortium that drives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development, convergence, and adoption of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open standards for the global information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society.”</a:t>
            </a:r>
          </a:p>
        </p:txBody>
      </p:sp>
      <p:cxnSp>
        <p:nvCxnSpPr>
          <p:cNvPr id="895" name="Shape 8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96" name="Shape 89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897" name="Shape 89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98" name="Shape 89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02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OASIS Standards</a:t>
            </a:r>
          </a:p>
        </p:txBody>
      </p:sp>
      <p:sp>
        <p:nvSpPr>
          <p:cNvPr id="904" name="Shape 90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905" name="Shape 90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06" name="Shape 90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907" name="Shape 90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08" name="Shape 90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09" name="Shape 909"/>
          <p:cNvSpPr txBox="1"/>
          <p:nvPr/>
        </p:nvSpPr>
        <p:spPr>
          <a:xfrm>
            <a:off x="685800" y="1219200"/>
            <a:ext cx="56388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 Services Distributed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(WSDM) [WSD] committee defined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architecture and technology to manage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distributed resources using Web services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Standard particularly applicable to systems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two applicable standards are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Using Web Services (MUWS)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Of Web Services (MOWS).</a:t>
            </a:r>
          </a:p>
        </p:txBody>
      </p:sp>
      <p:cxnSp>
        <p:nvCxnSpPr>
          <p:cNvPr id="910" name="Shape 91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11" name="Shape 91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912" name="Shape 9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13" name="Shape 91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Shape 918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MUWS</a:t>
            </a:r>
          </a:p>
        </p:txBody>
      </p:sp>
      <p:sp>
        <p:nvSpPr>
          <p:cNvPr id="919" name="Shape 91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920" name="Shape 92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1" name="Shape 92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922" name="Shape 92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3" name="Shape 92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24" name="Shape 924"/>
          <p:cNvSpPr txBox="1"/>
          <p:nvPr/>
        </p:nvSpPr>
        <p:spPr>
          <a:xfrm>
            <a:off x="609600" y="1143000"/>
            <a:ext cx="5638800" cy="347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the use of Web services as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foundation of a systems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framework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Includes the use of Web services for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interaction between the managed resources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management applications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Wire-level specification of how to describe the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manageability of a resource using WSDL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documents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Capability for discovery of manageable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resources and their manageability capabilities. </a:t>
            </a:r>
          </a:p>
        </p:txBody>
      </p:sp>
      <p:cxnSp>
        <p:nvCxnSpPr>
          <p:cNvPr id="925" name="Shape 9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6" name="Shape 92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927" name="Shape 92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8" name="Shape 92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32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Shape 933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MOWS</a:t>
            </a:r>
          </a:p>
        </p:txBody>
      </p:sp>
      <p:sp>
        <p:nvSpPr>
          <p:cNvPr id="934" name="Shape 934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935" name="Shape 93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36" name="Shape 93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937" name="Shape 93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38" name="Shape 938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x="609600" y="1143000"/>
            <a:ext cx="56388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Includes management-specific attributes to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expose properties such as lifecycle state and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performance of Web services.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operations to monitor/control a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Web service itself are specified.</a:t>
            </a:r>
          </a:p>
        </p:txBody>
      </p:sp>
      <p:cxnSp>
        <p:nvCxnSpPr>
          <p:cNvPr id="940" name="Shape 94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41" name="Shape 941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942" name="Shape 94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43" name="Shape 943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47" name="Shape 9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" name="Shape 948"/>
          <p:cNvSpPr txBox="1"/>
          <p:nvPr>
            <p:ph type="title"/>
          </p:nvPr>
        </p:nvSpPr>
        <p:spPr>
          <a:xfrm>
            <a:off x="0" y="533400"/>
            <a:ext cx="6858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</a:p>
        </p:txBody>
      </p:sp>
      <p:sp>
        <p:nvSpPr>
          <p:cNvPr id="949" name="Shape 949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950" name="Shape 950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1" name="Shape 951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952" name="Shape 95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3" name="Shape 953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54" name="Shape 954"/>
          <p:cNvSpPr txBox="1"/>
          <p:nvPr/>
        </p:nvSpPr>
        <p:spPr>
          <a:xfrm>
            <a:off x="533400" y="1066800"/>
            <a:ext cx="5638800" cy="4094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 Provider’s NOC has several loosely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coupled applications interacting with managed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resources and with each other.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facing interface is low-level, efficient,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fast.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communication via event-driven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bus architecture required rather than a request-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response model.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Web services-based management approach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appropriate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MTOSI, in the telecom IT environment ,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 WSDM for systems management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meet the needs.</a:t>
            </a:r>
          </a:p>
        </p:txBody>
      </p:sp>
      <p:cxnSp>
        <p:nvCxnSpPr>
          <p:cNvPr id="955" name="Shape 9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6" name="Shape 956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957" name="Shape 95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58" name="Shape 958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Changes in Operator Needs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33400" y="1219200"/>
            <a:ext cx="5638800" cy="2862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of large backbone networks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requires powerful configuration management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Move from device management approach to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system management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Service-centric view of network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VoIP (residential and business), multimedia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streaming, IP TV, fast data connectivity,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triple play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Increased speed of service delivery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Automation of business processes</a:t>
            </a:r>
          </a:p>
        </p:txBody>
      </p:sp>
      <p:cxnSp>
        <p:nvCxnSpPr>
          <p:cNvPr id="174" name="Shape 17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5" name="Shape 17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7" name="Shape 177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178" name="Shape 17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9" name="Shape 179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Configuration Management Needs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187" name="Shape 18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8" name="Shape 18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0" name="Shape 19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533400" y="1219200"/>
            <a:ext cx="5638800" cy="2563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concurrent configuration changes to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several network devices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Download bulk configuration changes on many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devices 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Schedule configuration operations on devices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at particular times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Roll back support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Coordinated activation of downloaded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configurations</a:t>
            </a:r>
          </a:p>
        </p:txBody>
      </p:sp>
      <p:cxnSp>
        <p:nvCxnSpPr>
          <p:cNvPr id="192" name="Shape 19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3" name="Shape 19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194" name="Shape 19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5" name="Shape 19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Consequences for Management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02" name="Shape 20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3" name="Shape 20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04" name="Shape 20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5" name="Shape 205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1000" y="1219200"/>
            <a:ext cx="6476999" cy="2289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Rethinking management principles –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Integration of independent developments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support for delivering quality service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Changes resulting from “user” focus as opposed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to “network” focus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Importance of developing standardized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 software for easy maintenance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extensibility</a:t>
            </a:r>
          </a:p>
        </p:txBody>
      </p:sp>
      <p:cxnSp>
        <p:nvCxnSpPr>
          <p:cNvPr id="207" name="Shape 20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8" name="Shape 208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09" name="Shape 20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0" name="Shape 210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Traditional Approaches - Datacomm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8" name="Shape 218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0" name="Shape 220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57200" y="1219200"/>
            <a:ext cx="5867400" cy="2586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 based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Aim was to have simple small footprint protocol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Kept self contained and independent of other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 services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Catered to fault, performance monitoring, and  </a:t>
            </a:r>
            <a:b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simple configuration management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Soon after release, shortcomings were exposed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SNMPv2: Get-Bulk, Inform, SMIv2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SNMPv3: security</a:t>
            </a:r>
          </a:p>
        </p:txBody>
      </p:sp>
      <p:cxnSp>
        <p:nvCxnSpPr>
          <p:cNvPr id="222" name="Shape 22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3" name="Shape 223"/>
          <p:cNvSpPr txBox="1"/>
          <p:nvPr/>
        </p:nvSpPr>
        <p:spPr>
          <a:xfrm>
            <a:off x="533400" y="24765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16		     	                Advanced Management Topics</a:t>
            </a:r>
          </a:p>
        </p:txBody>
      </p:sp>
      <p:cxnSp>
        <p:nvCxnSpPr>
          <p:cNvPr id="224" name="Shape 22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5" name="Shape 225"/>
          <p:cNvSpPr txBox="1"/>
          <p:nvPr/>
        </p:nvSpPr>
        <p:spPr>
          <a:xfrm>
            <a:off x="1219200" y="8382000"/>
            <a:ext cx="43434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and N. Usha Rani 2010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