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6858000" cy="9144000" type="screen4x3"/>
  <p:notesSz cx="6842125" cy="91741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252"/>
    <p:restoredTop sz="94662"/>
  </p:normalViewPr>
  <p:slideViewPr>
    <p:cSldViewPr snapToGrid="0" snapToObjects="1">
      <p:cViewPr varScale="1">
        <p:scale>
          <a:sx n="78" d="100"/>
          <a:sy n="78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6544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76675" y="0"/>
            <a:ext cx="296544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rnd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715375"/>
            <a:ext cx="296544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76675" y="8715375"/>
            <a:ext cx="296544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lvl="1">
              <a:spcBef>
                <a:spcPts val="0"/>
              </a:spcBef>
            </a:pPr>
            <a:endParaRPr/>
          </a:p>
          <a:p>
            <a:pPr lvl="2">
              <a:spcBef>
                <a:spcPts val="0"/>
              </a:spcBef>
            </a:pPr>
            <a:endParaRPr/>
          </a:p>
          <a:p>
            <a:pPr lvl="3">
              <a:spcBef>
                <a:spcPts val="0"/>
              </a:spcBef>
            </a:pPr>
            <a:endParaRPr/>
          </a:p>
          <a:p>
            <a:pPr lvl="4">
              <a:spcBef>
                <a:spcPts val="0"/>
              </a:spcBef>
            </a:pPr>
            <a:endParaRPr/>
          </a:p>
          <a:p>
            <a:pPr lvl="5">
              <a:spcBef>
                <a:spcPts val="0"/>
              </a:spcBef>
            </a:pPr>
            <a:endParaRPr/>
          </a:p>
          <a:p>
            <a:pPr lvl="6">
              <a:spcBef>
                <a:spcPts val="0"/>
              </a:spcBef>
            </a:pPr>
            <a:endParaRPr/>
          </a:p>
          <a:p>
            <a:pPr lvl="7">
              <a:spcBef>
                <a:spcPts val="0"/>
              </a:spcBef>
            </a:pPr>
            <a:endParaRPr/>
          </a:p>
          <a:p>
            <a:pPr lvl="8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9" name="Shape 209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38" name="Shape 238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66" name="Shape 266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8" name="Shape 278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93" name="Shape 293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7"/>
            <a:ext cx="2581274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7" name="Shape 77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8" name="Shape 148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912812" y="4357687"/>
            <a:ext cx="5016500" cy="4129086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2130425" y="687388"/>
            <a:ext cx="2581275" cy="34417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514350" y="2840038"/>
            <a:ext cx="5829299" cy="19605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1pPr>
            <a:lvl2pPr marL="457200" marR="0" lvl="1" indent="0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2pPr>
            <a:lvl3pPr marL="914400" marR="0" lvl="2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3pPr>
            <a:lvl4pPr marL="1371600" marR="0" lvl="3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4pPr>
            <a:lvl5pPr marL="1828800" marR="0" lvl="4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5pPr>
            <a:lvl6pPr marL="2286000" marR="0" lvl="5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6pPr>
            <a:lvl7pPr marL="2743200" marR="0" lvl="6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7pPr>
            <a:lvl8pPr marL="3200400" marR="0" lvl="7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8pPr>
            <a:lvl9pPr marL="3657600" marR="0" lvl="8" indent="0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 rot="5400000">
            <a:off x="685800" y="2470149"/>
            <a:ext cx="5486399" cy="5829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 rot="5400000">
            <a:off x="1957387" y="3741737"/>
            <a:ext cx="7315200" cy="145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 rot="5400000">
            <a:off x="-1033462" y="2360612"/>
            <a:ext cx="7315200" cy="4219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541337" y="5875337"/>
            <a:ext cx="5829299" cy="1816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541337" y="3875087"/>
            <a:ext cx="5829299" cy="2000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51435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3505200" y="2641600"/>
            <a:ext cx="283845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2900" y="366712"/>
            <a:ext cx="61721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2900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342900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3484562" y="2046288"/>
            <a:ext cx="3030537" cy="8540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3484562" y="2900363"/>
            <a:ext cx="3030537" cy="52673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342900" y="363537"/>
            <a:ext cx="2255837" cy="154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2681288" y="363537"/>
            <a:ext cx="3833811" cy="7804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>
          <a:xfrm>
            <a:off x="342900" y="1912938"/>
            <a:ext cx="2255837" cy="62547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344612" y="6400800"/>
            <a:ext cx="4114800" cy="755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pic" idx="2"/>
          </p:nvPr>
        </p:nvSpPr>
        <p:spPr>
          <a:xfrm>
            <a:off x="1344612" y="817562"/>
            <a:ext cx="4114800" cy="5486399"/>
          </a:xfrm>
          <a:prstGeom prst="rect">
            <a:avLst/>
          </a:prstGeom>
          <a:noFill/>
          <a:ln>
            <a:noFill/>
          </a:ln>
        </p:spPr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1344612" y="7156450"/>
            <a:ext cx="4114800" cy="10731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Times New Roman"/>
              <a:buNone/>
              <a:defRPr/>
            </a:lvl1pPr>
            <a:lvl2pPr marL="457200" lvl="1" indent="0" rtl="0">
              <a:spcBef>
                <a:spcPts val="0"/>
              </a:spcBef>
              <a:buFont typeface="Times New Roman"/>
              <a:buNone/>
              <a:defRPr/>
            </a:lvl2pPr>
            <a:lvl3pPr marL="914400" lvl="2" indent="0" rtl="0">
              <a:spcBef>
                <a:spcPts val="0"/>
              </a:spcBef>
              <a:buFont typeface="Times New Roman"/>
              <a:buNone/>
              <a:defRPr/>
            </a:lvl3pPr>
            <a:lvl4pPr marL="1371600" lvl="3" indent="0" rtl="0">
              <a:spcBef>
                <a:spcPts val="0"/>
              </a:spcBef>
              <a:buFont typeface="Times New Roman"/>
              <a:buNone/>
              <a:defRPr/>
            </a:lvl4pPr>
            <a:lvl5pPr marL="1828800" lvl="4" indent="0" rtl="0">
              <a:spcBef>
                <a:spcPts val="0"/>
              </a:spcBef>
              <a:buFont typeface="Times New Roman"/>
              <a:buNone/>
              <a:defRPr/>
            </a:lvl5pPr>
            <a:lvl6pPr marL="2286000" lvl="5" indent="0" rtl="0">
              <a:spcBef>
                <a:spcPts val="0"/>
              </a:spcBef>
              <a:buFont typeface="Times New Roman"/>
              <a:buNone/>
              <a:defRPr/>
            </a:lvl6pPr>
            <a:lvl7pPr marL="2743200" lvl="6" indent="0" rtl="0">
              <a:spcBef>
                <a:spcPts val="0"/>
              </a:spcBef>
              <a:buFont typeface="Times New Roman"/>
              <a:buNone/>
              <a:defRPr/>
            </a:lvl7pPr>
            <a:lvl8pPr marL="3200400" lvl="7" indent="0" rtl="0">
              <a:spcBef>
                <a:spcPts val="0"/>
              </a:spcBef>
              <a:buFont typeface="Times New Roman"/>
              <a:buNone/>
              <a:defRPr/>
            </a:lvl8pPr>
            <a:lvl9pPr marL="3657600" lvl="8" indent="0" rtl="0">
              <a:spcBef>
                <a:spcPts val="0"/>
              </a:spcBef>
              <a:buFont typeface="Times New Roman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514350" y="8128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514350" y="2641600"/>
            <a:ext cx="58292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6pPr>
            <a:lvl7pPr marL="2971800" marR="0" lvl="6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7pPr>
            <a:lvl8pPr marL="3429000" marR="0" lvl="7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8pPr>
            <a:lvl9pPr marL="3886200" marR="0" lvl="8" indent="-101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Char char="»"/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51435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2343150" y="8331200"/>
            <a:ext cx="21717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/>
        </p:nvSpPr>
        <p:spPr>
          <a:xfrm>
            <a:off x="533400" y="533400"/>
            <a:ext cx="5638800" cy="43751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2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4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Telecommunications Management Network</a:t>
            </a:r>
          </a:p>
        </p:txBody>
      </p:sp>
      <p:sp>
        <p:nvSpPr>
          <p:cNvPr id="56" name="Shape 56"/>
          <p:cNvSpPr txBox="1"/>
          <p:nvPr/>
        </p:nvSpPr>
        <p:spPr>
          <a:xfrm>
            <a:off x="5105400" y="228600"/>
            <a:ext cx="1841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7" name="Shape 5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58" name="Shape 58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  <p:cxnSp>
        <p:nvCxnSpPr>
          <p:cNvPr id="59" name="Shape 5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0" name="Shape 6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61" name="Shape 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533400" y="2286000"/>
            <a:ext cx="5829299" cy="1524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Chapter</a:t>
            </a:r>
            <a:r>
              <a:rPr lang="en-US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0" name="Shape 180"/>
          <p:cNvCxnSpPr/>
          <p:nvPr/>
        </p:nvCxnSpPr>
        <p:spPr>
          <a:xfrm>
            <a:off x="609600" y="5715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81" name="Shape 181"/>
          <p:cNvSpPr txBox="1"/>
          <p:nvPr/>
        </p:nvSpPr>
        <p:spPr>
          <a:xfrm>
            <a:off x="0" y="5715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Functional Architecture (cont.)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84" name="Shape 18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143000"/>
            <a:ext cx="5105399" cy="4557711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Shape 185"/>
          <p:cNvSpPr txBox="1"/>
          <p:nvPr/>
        </p:nvSpPr>
        <p:spPr>
          <a:xfrm>
            <a:off x="441325" y="6030912"/>
            <a:ext cx="6180137" cy="22256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MF: Operations on the information between network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elements; e.g., filtering, protocol conversion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MF can be shared between multiple OSSs;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e.g., RMON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WSF:Human-TMN activities interface; e.g., GUI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QAF: Adapter function to accommodate non-TMN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entities; e.g., proxy server, SNMP-to-CMIP </a:t>
            </a:r>
          </a:p>
        </p:txBody>
      </p:sp>
      <p:cxnSp>
        <p:nvCxnSpPr>
          <p:cNvPr id="186" name="Shape 18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87" name="Shape 18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88" name="Shape 18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0" name="Shape 190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5" name="Shape 195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96" name="Shape 196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TMN Reference Point</a:t>
            </a:r>
          </a:p>
        </p:txBody>
      </p:sp>
      <p:sp>
        <p:nvSpPr>
          <p:cNvPr id="198" name="Shape 198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2335211" y="392112"/>
            <a:ext cx="184149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/>
          <p:nvPr/>
        </p:nvSpPr>
        <p:spPr>
          <a:xfrm>
            <a:off x="457200" y="1905000"/>
            <a:ext cx="5908675" cy="1201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1" name="Shape 201"/>
          <p:cNvSpPr txBox="1"/>
          <p:nvPr/>
        </p:nvSpPr>
        <p:spPr>
          <a:xfrm>
            <a:off x="457200" y="4953000"/>
            <a:ext cx="6249986" cy="3444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  blocks connected by conceptual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interfaces, called </a:t>
            </a:r>
            <a:r>
              <a:rPr lang="en-US" sz="2000" b="0" i="1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reference point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Designated by lower case letters (upper case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letter for physical interfaces)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x: Interface between operations systems that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belong to different domains; e.g., interface between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two NMSs belonging to two different domains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q3: Interface between two OSFs in the same domain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qx: Interface between mediation function such as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RMON and agent in the network element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f: Interface to the workstation</a:t>
            </a:r>
          </a:p>
        </p:txBody>
      </p:sp>
      <p:cxnSp>
        <p:nvCxnSpPr>
          <p:cNvPr id="202" name="Shape 20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3" name="Shape 20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04" name="Shape 20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05" name="Shape 20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06" name="Shape 206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1" name="Shape 211"/>
          <p:cNvCxnSpPr/>
          <p:nvPr/>
        </p:nvCxnSpPr>
        <p:spPr>
          <a:xfrm>
            <a:off x="609600" y="7467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2" name="Shape 212"/>
          <p:cNvSpPr txBox="1"/>
          <p:nvPr/>
        </p:nvSpPr>
        <p:spPr>
          <a:xfrm>
            <a:off x="0" y="7467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457200" y="533400"/>
            <a:ext cx="56388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 Architecture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15" name="Shape 2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066800"/>
            <a:ext cx="6248399" cy="61658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6" name="Shape 21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17" name="Shape 21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19" name="Shape 21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0" name="Shape 220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609600" y="7239000"/>
            <a:ext cx="571499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Figure 10.9 TMN Physical Architecture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6" name="Shape 226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27" name="Shape 227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28" name="Shape 228"/>
          <p:cNvSpPr txBox="1"/>
          <p:nvPr/>
        </p:nvSpPr>
        <p:spPr>
          <a:xfrm>
            <a:off x="623887" y="533400"/>
            <a:ext cx="55483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Information Architecture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30" name="Shape 23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676400"/>
            <a:ext cx="5872161" cy="17192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31" name="Shape 23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2" name="Shape 23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33" name="Shape 23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34" name="Shape 23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35" name="Shape 235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0" name="Shape 240"/>
          <p:cNvCxnSpPr/>
          <p:nvPr/>
        </p:nvCxnSpPr>
        <p:spPr>
          <a:xfrm>
            <a:off x="609600" y="6096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1" name="Shape 241"/>
          <p:cNvSpPr txBox="1"/>
          <p:nvPr/>
        </p:nvSpPr>
        <p:spPr>
          <a:xfrm>
            <a:off x="0" y="6096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Service </a:t>
            </a:r>
            <a:r>
              <a:rPr lang="en-US" sz="32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Architecture </a:t>
            </a:r>
            <a:r>
              <a:rPr lang="ar-SA" sz="3200" b="1" i="0" u="none" strike="noStrike" cap="none" dirty="0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الرسمة</a:t>
            </a:r>
            <a:endParaRPr lang="en-US" sz="32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44" name="Shape 2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76400" y="1219200"/>
            <a:ext cx="3265486" cy="48545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45" name="Shape 245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6" name="Shape 246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47" name="Shape 247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48" name="Shape 24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49" name="Shape 249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/>
        </p:nvSpPr>
        <p:spPr>
          <a:xfrm>
            <a:off x="433387" y="533400"/>
            <a:ext cx="5738811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Services &amp; Functions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56" name="Shape 25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5800" y="990600"/>
            <a:ext cx="5280025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7" name="Shape 257"/>
          <p:cNvCxnSpPr/>
          <p:nvPr/>
        </p:nvCxnSpPr>
        <p:spPr>
          <a:xfrm>
            <a:off x="609600" y="7696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8" name="Shape 258"/>
          <p:cNvSpPr txBox="1"/>
          <p:nvPr/>
        </p:nvSpPr>
        <p:spPr>
          <a:xfrm>
            <a:off x="0" y="7696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259" name="Shape 259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0" name="Shape 260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62" name="Shape 26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63" name="Shape 263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Example (NMF)</a:t>
            </a:r>
          </a:p>
        </p:txBody>
      </p:sp>
      <p:sp>
        <p:nvSpPr>
          <p:cNvPr id="269" name="Shape 269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270" name="Shape 2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0" y="1295400"/>
            <a:ext cx="5878512" cy="700563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71" name="Shape 27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2" name="Shape 27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73" name="Shape 27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74" name="Shape 27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75" name="Shape 275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80" name="Shape 280"/>
          <p:cNvCxnSpPr/>
          <p:nvPr/>
        </p:nvCxnSpPr>
        <p:spPr>
          <a:xfrm>
            <a:off x="609600" y="5867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1" name="Shape 281"/>
          <p:cNvSpPr txBox="1"/>
          <p:nvPr/>
        </p:nvSpPr>
        <p:spPr>
          <a:xfrm>
            <a:off x="0" y="5867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82" name="Shape 282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283" name="Shape 28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4" name="Shape 28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8292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2400" i="0" u="none" strike="noStrike" cap="none" dirty="0" smtClean="0">
                <a:solidFill>
                  <a:srgbClr val="FF0000"/>
                </a:solidFill>
                <a:sym typeface="Arial"/>
              </a:rPr>
              <a:t> </a:t>
            </a:r>
            <a:r>
              <a:rPr lang="ar-SA" sz="2400" dirty="0">
                <a:solidFill>
                  <a:srgbClr val="FF0000"/>
                </a:solidFill>
              </a:rPr>
              <a:t> </a:t>
            </a:r>
            <a:r>
              <a:rPr lang="ar-SA" sz="2400" dirty="0" smtClean="0">
                <a:solidFill>
                  <a:srgbClr val="FF0000"/>
                </a:solidFill>
              </a:rPr>
              <a:t>شرح الكلام</a:t>
            </a:r>
            <a:r>
              <a:rPr lang="en-US" sz="3200" b="1" i="0" u="none" strike="noStrike" cap="none" dirty="0" err="1" smtClean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eTOM</a:t>
            </a:r>
            <a:endParaRPr lang="en-US" sz="3200" b="1" i="0" u="none" strike="noStrike" cap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287" name="Shape 28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88" name="Shape 288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  <p:pic>
        <p:nvPicPr>
          <p:cNvPr id="289" name="Shape 28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4400" y="1066800"/>
            <a:ext cx="5427662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290" name="Shape 290"/>
          <p:cNvSpPr txBox="1"/>
          <p:nvPr/>
        </p:nvSpPr>
        <p:spPr>
          <a:xfrm>
            <a:off x="533400" y="6324600"/>
            <a:ext cx="5957887" cy="23701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 Forum top-down implementation approach of TMN 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(ITU-T)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eTOM  (enhanced Telecom Operations)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Framework to automate delivery of “information,</a:t>
            </a: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communication, and entertainment services”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Addresses business processes end-to-end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Multiple levels (0, 1, 2,and 3) based on details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5" name="Shape 295"/>
          <p:cNvCxnSpPr/>
          <p:nvPr/>
        </p:nvCxnSpPr>
        <p:spPr>
          <a:xfrm>
            <a:off x="609600" y="5334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6" name="Shape 296"/>
          <p:cNvSpPr txBox="1"/>
          <p:nvPr/>
        </p:nvSpPr>
        <p:spPr>
          <a:xfrm>
            <a:off x="0" y="5334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297" name="Shape 297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298" name="Shape 298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9" name="Shape 299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00" name="Shape 300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8292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TMN &amp; eTOM</a:t>
            </a:r>
          </a:p>
        </p:txBody>
      </p:sp>
      <p:sp>
        <p:nvSpPr>
          <p:cNvPr id="301" name="Shape 301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02" name="Shape 302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03" name="Shape 303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  <p:pic>
        <p:nvPicPr>
          <p:cNvPr id="304" name="Shape 3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4812" y="1295400"/>
            <a:ext cx="5843587" cy="3962399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Shape 305"/>
          <p:cNvSpPr txBox="1"/>
          <p:nvPr/>
        </p:nvSpPr>
        <p:spPr>
          <a:xfrm>
            <a:off x="533400" y="5791200"/>
            <a:ext cx="5943599" cy="224631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eTOM-to-TMN mapping of functions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Fulfillment		Configuration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Assurance		Fault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                       Performance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Billing		Accounting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Eqivalent NMS application functions in both TMN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and eTOM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0" name="Shape 310"/>
          <p:cNvCxnSpPr/>
          <p:nvPr/>
        </p:nvCxnSpPr>
        <p:spPr>
          <a:xfrm>
            <a:off x="609600" y="7772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1" name="Shape 311"/>
          <p:cNvSpPr txBox="1"/>
          <p:nvPr/>
        </p:nvSpPr>
        <p:spPr>
          <a:xfrm>
            <a:off x="0" y="7772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312" name="Shape 312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cxnSp>
        <p:nvCxnSpPr>
          <p:cNvPr id="313" name="Shape 31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4" name="Shape 31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829299" cy="914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eTOM-to-TMN</a:t>
            </a:r>
            <a:b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32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M.3400 (Level 2) Processes</a:t>
            </a:r>
          </a:p>
        </p:txBody>
      </p:sp>
      <p:sp>
        <p:nvSpPr>
          <p:cNvPr id="316" name="Shape 316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317" name="Shape 317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318" name="Shape 318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  <p:pic>
        <p:nvPicPr>
          <p:cNvPr id="319" name="Shape 31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600" y="1676400"/>
            <a:ext cx="5645149" cy="51863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5105400" y="228600"/>
            <a:ext cx="184149" cy="2746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8" name="Shape 68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69" name="Shape 69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  <p:cxnSp>
        <p:nvCxnSpPr>
          <p:cNvPr id="70" name="Shape 70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71" name="Shape 71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533400" y="533400"/>
            <a:ext cx="5829299" cy="533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Objectives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533400" y="1066800"/>
            <a:ext cx="5829299" cy="7010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Telecommunications Management Network, TMN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 of Operations Support System, OSS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conceptual model includes: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Customers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 providers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Operations support systems, OSSs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System operators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standards and documentation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architecture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Functional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Physical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Informational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service management architecture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element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Element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Service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Business management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service management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Operations, Administration, Maintenance, Provisioning; OAMP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TMN implementation methodologies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OMNIPoint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eTOM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9" name="Shape 79"/>
          <p:cNvCxnSpPr/>
          <p:nvPr/>
        </p:nvCxnSpPr>
        <p:spPr>
          <a:xfrm>
            <a:off x="609600" y="4724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0" name="Shape 80"/>
          <p:cNvSpPr txBox="1"/>
          <p:nvPr/>
        </p:nvSpPr>
        <p:spPr>
          <a:xfrm>
            <a:off x="0" y="47244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x="533400" y="533400"/>
            <a:ext cx="5714999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TMN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685800" y="1042987"/>
            <a:ext cx="6027736" cy="26479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Necessity for interoperability basis for TMN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Need for management of more than just the 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network components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Networks / subnetworks need to be managed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Services - internal and external need management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Business management needs to be addressed </a:t>
            </a:r>
          </a:p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TMN joint effort by ITU-T and ISO</a:t>
            </a:r>
          </a:p>
        </p:txBody>
      </p:sp>
      <p:cxnSp>
        <p:nvCxnSpPr>
          <p:cNvPr id="83" name="Shape 83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4" name="Shape 84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85" name="Shape 85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86" name="Shape 86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87" name="Shape 87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" name="Shape 92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3" name="Shape 93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94" name="Shape 94"/>
          <p:cNvSpPr txBox="1"/>
          <p:nvPr/>
        </p:nvSpPr>
        <p:spPr>
          <a:xfrm>
            <a:off x="446087" y="533400"/>
            <a:ext cx="572611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OS: Trunk Testing System</a:t>
            </a: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1187" y="1447800"/>
            <a:ext cx="5410200" cy="30098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441325" y="5040312"/>
            <a:ext cx="6181725" cy="16160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Trunk is a logical connection between two switching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nodes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Periodic measurement of loss and S/N of all trunks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Failing threshold set for QoS; failing trunks removed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out of service before the customer complains</a:t>
            </a:r>
          </a:p>
        </p:txBody>
      </p:sp>
      <p:cxnSp>
        <p:nvCxnSpPr>
          <p:cNvPr id="97" name="Shape 97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98" name="Shape 98"/>
          <p:cNvSpPr txBox="1"/>
          <p:nvPr/>
        </p:nvSpPr>
        <p:spPr>
          <a:xfrm>
            <a:off x="1812925" y="8458200"/>
            <a:ext cx="3332161" cy="46196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00" name="Shape 100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1" name="Shape 101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6" name="Shape 106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07" name="Shape 107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177800" y="533400"/>
            <a:ext cx="66802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OS: Telephone Switch Traffic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457200" y="5105400"/>
            <a:ext cx="6194425" cy="19383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Traffic monitored at switch appearance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Call-blocking statistics obtained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Traffic and call-blocking statistics provide data 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for planning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Importance of Operations, Administration,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Mainte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</a:t>
            </a:r>
            <a:b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r>
              <a:rPr lang="en-US" sz="2000" b="0" i="0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nance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and Provisioning</a:t>
            </a:r>
          </a:p>
        </p:txBody>
      </p:sp>
      <p:pic>
        <p:nvPicPr>
          <p:cNvPr id="111" name="Shape 1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07194" y="-38893"/>
            <a:ext cx="7772400" cy="601186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2" name="Shape 112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3" name="Shape 113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15" name="Shape 115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16" name="Shape 116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/>
          <p:nvPr/>
        </p:nvSpPr>
        <p:spPr>
          <a:xfrm>
            <a:off x="533400" y="533400"/>
            <a:ext cx="55626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TMN Conceptual Model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441325" y="5040312"/>
            <a:ext cx="190500" cy="52863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1000" y="1320800"/>
            <a:ext cx="6172199" cy="460216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4" name="Shape 124"/>
          <p:cNvCxnSpPr/>
          <p:nvPr/>
        </p:nvCxnSpPr>
        <p:spPr>
          <a:xfrm>
            <a:off x="609600" y="59436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5" name="Shape 125"/>
          <p:cNvSpPr txBox="1"/>
          <p:nvPr/>
        </p:nvSpPr>
        <p:spPr>
          <a:xfrm>
            <a:off x="0" y="59436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cxnSp>
        <p:nvCxnSpPr>
          <p:cNvPr id="126" name="Shape 12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27" name="Shape 12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28" name="Shape 12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29" name="Shape 12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0" name="Shape 130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hape 135"/>
          <p:cNvCxnSpPr/>
          <p:nvPr/>
        </p:nvCxnSpPr>
        <p:spPr>
          <a:xfrm>
            <a:off x="609600" y="73152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36" name="Shape 136"/>
          <p:cNvSpPr txBox="1"/>
          <p:nvPr/>
        </p:nvSpPr>
        <p:spPr>
          <a:xfrm>
            <a:off x="0" y="73152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0" y="533400"/>
            <a:ext cx="6858000" cy="58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TMN Conceptual Model (cont.)</a:t>
            </a:r>
          </a:p>
        </p:txBody>
      </p:sp>
      <p:sp>
        <p:nvSpPr>
          <p:cNvPr id="138" name="Shape 138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1143000"/>
            <a:ext cx="3578224" cy="6153149"/>
          </a:xfrm>
          <a:prstGeom prst="rect">
            <a:avLst/>
          </a:prstGeom>
          <a:noFill/>
          <a:ln>
            <a:noFill/>
          </a:ln>
        </p:spPr>
      </p:pic>
      <p:sp>
        <p:nvSpPr>
          <p:cNvPr id="140" name="Shape 140"/>
          <p:cNvSpPr txBox="1"/>
          <p:nvPr/>
        </p:nvSpPr>
        <p:spPr>
          <a:xfrm>
            <a:off x="517525" y="7707311"/>
            <a:ext cx="1782762" cy="7016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Components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Interfaces</a:t>
            </a:r>
          </a:p>
        </p:txBody>
      </p:sp>
      <p:cxnSp>
        <p:nvCxnSpPr>
          <p:cNvPr id="141" name="Shape 14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2" name="Shape 14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44" name="Shape 14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45" name="Shape 145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0" name="Shape 150"/>
          <p:cNvCxnSpPr/>
          <p:nvPr/>
        </p:nvCxnSpPr>
        <p:spPr>
          <a:xfrm>
            <a:off x="609600" y="457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1" name="Shape 151"/>
          <p:cNvSpPr txBox="1"/>
          <p:nvPr/>
        </p:nvSpPr>
        <p:spPr>
          <a:xfrm>
            <a:off x="0" y="4572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533400" y="533400"/>
            <a:ext cx="5638800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TMN Architecture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38200" y="1752600"/>
            <a:ext cx="5068886" cy="1881186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/>
        </p:nvSpPr>
        <p:spPr>
          <a:xfrm>
            <a:off x="533400" y="4953000"/>
            <a:ext cx="5160962" cy="28352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Functional architecture: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Functional modules or blocks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Reference points between modules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Physical architecture: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Physical blocks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Physical interfaces between the blocks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Informational architecture: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Information exchange between entities</a:t>
            </a:r>
          </a:p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Object oriented </a:t>
            </a:r>
          </a:p>
        </p:txBody>
      </p:sp>
      <p:cxnSp>
        <p:nvCxnSpPr>
          <p:cNvPr id="156" name="Shape 156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57" name="Shape 157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58" name="Shape 158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0" name="Shape 160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5" name="Shape 165"/>
          <p:cNvCxnSpPr/>
          <p:nvPr/>
        </p:nvCxnSpPr>
        <p:spPr>
          <a:xfrm>
            <a:off x="609600" y="5715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66" name="Shape 166"/>
          <p:cNvSpPr txBox="1"/>
          <p:nvPr/>
        </p:nvSpPr>
        <p:spPr>
          <a:xfrm>
            <a:off x="0" y="5715000"/>
            <a:ext cx="1524000" cy="457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marL="45720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4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Notes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33400" y="533400"/>
            <a:ext cx="5605462" cy="57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Functional Architecture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41325" y="5040312"/>
            <a:ext cx="254000" cy="3968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000" y="1143000"/>
            <a:ext cx="5105399" cy="4557711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Shape 170"/>
          <p:cNvSpPr txBox="1"/>
          <p:nvPr/>
        </p:nvSpPr>
        <p:spPr>
          <a:xfrm>
            <a:off x="536575" y="6096000"/>
            <a:ext cx="6016624" cy="192087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OSF: Functions performed by Operations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systems: e.g., NMS, testing, accounting, trouble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tracking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NEF: Functions needed to support network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elements; network elements themselves are not</a:t>
            </a:r>
            <a:b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part of TMN: e.g., NM agent, MIB, collision rate</a:t>
            </a:r>
          </a:p>
        </p:txBody>
      </p:sp>
      <p:cxnSp>
        <p:nvCxnSpPr>
          <p:cNvPr id="171" name="Shape 171"/>
          <p:cNvCxnSpPr/>
          <p:nvPr/>
        </p:nvCxnSpPr>
        <p:spPr>
          <a:xfrm>
            <a:off x="609600" y="83820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2" name="Shape 172"/>
          <p:cNvSpPr txBox="1"/>
          <p:nvPr/>
        </p:nvSpPr>
        <p:spPr>
          <a:xfrm>
            <a:off x="1828800" y="8458200"/>
            <a:ext cx="3300412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Network Management: Principles and Practice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©  Mani Subramanian 2010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4914900" y="8331200"/>
            <a:ext cx="1428749" cy="609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lang="en-US" sz="1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</a:p>
        </p:txBody>
      </p:sp>
      <p:cxnSp>
        <p:nvCxnSpPr>
          <p:cNvPr id="174" name="Shape 174"/>
          <p:cNvCxnSpPr/>
          <p:nvPr/>
        </p:nvCxnSpPr>
        <p:spPr>
          <a:xfrm>
            <a:off x="533400" y="533400"/>
            <a:ext cx="5638800" cy="0"/>
          </a:xfrm>
          <a:prstGeom prst="straightConnector1">
            <a:avLst/>
          </a:prstGeom>
          <a:noFill/>
          <a:ln w="12700" cap="rnd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175" name="Shape 175"/>
          <p:cNvSpPr txBox="1"/>
          <p:nvPr/>
        </p:nvSpPr>
        <p:spPr>
          <a:xfrm>
            <a:off x="304800" y="228600"/>
            <a:ext cx="5886449" cy="2762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Chapter 10	                      Telecommunications Management Network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553</Words>
  <Application>Microsoft Macintosh PowerPoint</Application>
  <PresentationFormat>عرض على الشاشة (4:3)‏</PresentationFormat>
  <Paragraphs>202</Paragraphs>
  <Slides>19</Slides>
  <Notes>19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2" baseType="lpstr">
      <vt:lpstr>Times New Roman</vt:lpstr>
      <vt:lpstr>Arial</vt:lpstr>
      <vt:lpstr>Office Theme</vt:lpstr>
      <vt:lpstr>Chapter 10</vt:lpstr>
      <vt:lpstr>Objectives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شرح الكلامeTOM</vt:lpstr>
      <vt:lpstr>TMN &amp; eTOM</vt:lpstr>
      <vt:lpstr>eTOM-to-TMN  M.3400 (Level 2) Processes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</dc:title>
  <cp:lastModifiedBy>Munira MR</cp:lastModifiedBy>
  <cp:revision>5</cp:revision>
  <dcterms:modified xsi:type="dcterms:W3CDTF">2017-05-24T05:45:23Z</dcterms:modified>
</cp:coreProperties>
</file>