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9144000" cx="6858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42E86FA-AF93-4210-8D54-274F3EEF1EE4}">
  <a:tblStyle styleName="Table_0" styleId="{E42E86FA-AF93-4210-8D54-274F3EEF1EE4}"/>
  <a:tblStyle styleName="Table_1" styleId="{08391866-44D8-403F-A5E1-C3E6B98AF8A9}"/>
</a:tblStyleLst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680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1" name="Shape 3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2" name="Shape 31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3" name="Shape 31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/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Times New Roman"/>
              <a:buNone/>
            </a:pPr>
            <a:r>
              <a:rPr strike="noStrike" u="none" b="0" cap="none" baseline="0" sz="1200" lang="en-US" i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7" name="Shape 3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8" name="Shape 35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9" name="Shape 359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1" name="Shape 3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2" name="Shape 37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6" name="Shape 3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1" name="Shape 4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2" name="Shape 40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6" name="Shape 4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7" name="Shape 41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1" name="Shape 4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2" name="Shape 44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6" name="Shape 4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7" name="Shape 45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1" name="Shape 4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2" name="Shape 47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5" name="Shape 4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6" name="Shape 49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7" name="Shape 497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0" name="Shape 5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1" name="Shape 51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2" name="Shape 512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6" name="Shape 5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7" name="Shape 52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8" name="Shape 52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1" name="Shape 5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2" name="Shape 56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3" name="Shape 56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5" name="Shape 5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6" name="Shape 57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0" name="Shape 5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1" name="Shape 59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2" name="Shape 592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4" name="Shape 6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5" name="Shape 60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6" name="Shape 606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7" name="Shape 6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8" name="Shape 61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9" name="Shape 619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1" name="Shape 6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2" name="Shape 63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3" name="Shape 633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6" name="Shape 6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7" name="Shape 64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8" name="Shape 648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2143125"/>
            <a:ext cy="3429000" cx="25717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5875337" x="541337"/>
            <a:ext cy="1816099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3875087" x="541337"/>
            <a:ext cy="200025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2641600" x="514350"/>
            <a:ext cy="5486399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y="2840038" x="514350"/>
            <a:ext cy="1960561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y="5181600" x="1028700"/>
            <a:ext cy="2336800" cx="4800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 rot="5400000">
            <a:off y="3741737" x="1957387"/>
            <a:ext cy="1457324" cx="731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 rot="5400000">
            <a:off y="2360612" x="-1033462"/>
            <a:ext cy="4219575" cx="731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y="2470149" x="685800"/>
            <a:ext cy="58292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6400800" x="1344612"/>
            <a:ext cy="755649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>
            <p:ph idx="2" type="pic"/>
          </p:nvPr>
        </p:nvSpPr>
        <p:spPr>
          <a:xfrm>
            <a:off y="817562" x="1344612"/>
            <a:ext cy="5486399" cx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7156450" x="1344612"/>
            <a:ext cy="1073150" cx="411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363537" x="342900"/>
            <a:ext cy="1549400" cx="22558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363537" x="2681288"/>
            <a:ext cy="7804150" cx="38338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y="1912938" x="342900"/>
            <a:ext cy="6254749" cx="22558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366712" x="342900"/>
            <a:ext cy="1524000" cx="6172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2046288" x="342900"/>
            <a:ext cy="854074" cx="3030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2900363" x="342900"/>
            <a:ext cy="5267324" cx="3030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3" type="body"/>
          </p:nvPr>
        </p:nvSpPr>
        <p:spPr>
          <a:xfrm>
            <a:off y="2046288" x="3484562"/>
            <a:ext cy="854074" cx="3030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4" type="body"/>
          </p:nvPr>
        </p:nvSpPr>
        <p:spPr>
          <a:xfrm>
            <a:off y="2900363" x="3484562"/>
            <a:ext cy="5267324" cx="3030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2641600" x="514350"/>
            <a:ext cy="5486399" cx="28384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641600" x="3505200"/>
            <a:ext cy="5486399" cx="28384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theme/theme1.xml" Type="http://schemas.openxmlformats.org/officeDocument/2006/relationships/theme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812800" x="514350"/>
            <a:ext cy="1524000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2641600" x="514350"/>
            <a:ext cy="5486399" cx="5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algn="l" rtl="0" marR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algn="l" rtl="0" marR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8331200" x="51435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8331200" x="2343150"/>
            <a:ext cy="609599" cx="217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3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0.png" Type="http://schemas.openxmlformats.org/officeDocument/2006/relationships/image" Id="rId4"/><Relationship Target="../media/image16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7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5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4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2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30.png" Type="http://schemas.openxmlformats.org/officeDocument/2006/relationships/image" Id="rId4"/><Relationship Target="../media/image27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6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28.pn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32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31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29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4" name="Shape 54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5" name="Shape 55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7" name="Shape 57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8" name="Shape 58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y="1905000" x="381000"/>
            <a:ext cy="4648199" cx="5829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4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Chapter 2</a:t>
            </a:r>
            <a:b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Review of Information Network and Technology</a:t>
            </a:r>
            <a:br>
              <a:rPr strike="noStrike" u="none" b="0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3" name="Shape 183"/>
          <p:cNvCxnSpPr/>
          <p:nvPr/>
        </p:nvCxnSpPr>
        <p:spPr>
          <a:xfrm>
            <a:off y="7467600" x="609600"/>
            <a:ext cy="1587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4" name="Shape 184"/>
          <p:cNvSpPr txBox="1"/>
          <p:nvPr/>
        </p:nvSpPr>
        <p:spPr>
          <a:xfrm>
            <a:off y="74676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y="7848600" x="533400"/>
            <a:ext cy="396874" cx="53244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Fiber Network could be Gigabit LAN or MAN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9" name="Shape 189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 txBox="1"/>
          <p:nvPr>
            <p:ph type="title"/>
          </p:nvPr>
        </p:nvSpPr>
        <p:spPr>
          <a:xfrm>
            <a:off y="533400" x="533400"/>
            <a:ext cy="457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Campus Network</a:t>
            </a: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1143000"/>
            <a:ext cy="6237286" cx="5310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98" name="Shape 198"/>
          <p:cNvCxnSpPr/>
          <p:nvPr/>
        </p:nvCxnSpPr>
        <p:spPr>
          <a:xfrm>
            <a:off y="3875087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99" name="Shape 199"/>
          <p:cNvSpPr txBox="1"/>
          <p:nvPr/>
        </p:nvSpPr>
        <p:spPr>
          <a:xfrm>
            <a:off y="3875087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00" name="Shape 200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01" name="Shape 201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WAN Topologies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381000"/>
            <a:ext cy="2098674" cx="301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143000" x="3733800"/>
            <a:ext cy="2611436" cx="267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y="4267200" x="441325"/>
            <a:ext cy="4094162" cx="58070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Mesh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Implemented in network layer level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 paths between nodes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Flat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Redundancy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Load balancing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Shortest path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Tree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with Ethernet bridges 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Hierarchical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Efficient for small networks and special purpose </a:t>
            </a:r>
            <a:b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Ring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SONET / SDH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feeder network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y="8610600" x="5181600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13" name="Shape 213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14" name="Shape 214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5" name="Shape 215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16" name="Shape 216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17" name="Shape 217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Ethernet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5638800" x="457200"/>
            <a:ext cy="2530475" cx="4632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802.3 standard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 Mbps data rate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Collision - analogy of hollow pipe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Principle of operation; CSMA/CD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Segment length and drop cable length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Minimum size of packet 64 bytes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Maximum size of packet 1500 bytes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 configuration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47800" x="838200"/>
            <a:ext cy="2397125" cx="561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y="8469311" x="5851525"/>
            <a:ext cy="517524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4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28" name="Shape 228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29" name="Shape 229"/>
          <p:cNvCxnSpPr/>
          <p:nvPr/>
        </p:nvCxnSpPr>
        <p:spPr>
          <a:xfrm>
            <a:off y="5170487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30" name="Shape 230"/>
          <p:cNvSpPr txBox="1"/>
          <p:nvPr/>
        </p:nvSpPr>
        <p:spPr>
          <a:xfrm>
            <a:off y="5170487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31" name="Shape 231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32" name="Shape 232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 Ethernet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y="5562600" x="457200"/>
            <a:ext cy="2292349" cx="6134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Rationale 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Max drop length 100m =&gt; Max round-trip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time 1/10 of Ethernet; hence 10 times data rate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 100Base-T4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Compatibility with 10BaseT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Cat 5e (Max 100 m, 100 MHz)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Cat 6 (Max 100 m, 250 MHz)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100Base FX optical fiber (Max 10 km single and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400 m multimode)      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1143000"/>
            <a:ext cy="3608386" cx="4637086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42" name="Shape 242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3" name="Shape 243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4" name="Shape 244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45" name="Shape 245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6" name="Shape 246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Gigbit Ethernet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47800" x="609600"/>
            <a:ext cy="2511425" cx="5634036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 txBox="1"/>
          <p:nvPr/>
        </p:nvSpPr>
        <p:spPr>
          <a:xfrm>
            <a:off y="5638800" x="457200"/>
            <a:ext cy="1616074" cx="6210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size 512 bytes, slot size 4.096 microseconds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Minimum frame size 64 bytes for backward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compatibility; Slot filled with carrier extension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bursts with no idle time between frames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increases efficiency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57" name="Shape 257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8" name="Shape 258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9" name="Shape 259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1" name="Shape 261"/>
          <p:cNvSpPr txBox="1"/>
          <p:nvPr/>
        </p:nvSpPr>
        <p:spPr>
          <a:xfrm>
            <a:off y="457200" x="533400"/>
            <a:ext cy="579436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Switched Ethernet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95400" x="1295400"/>
            <a:ext cy="3844925" cx="3722686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y="5638800" x="457200"/>
            <a:ext cy="701674" cx="60467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Maximum throughput increased ~N/2 in N-port hub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Snooping capability lost for management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72" name="Shape 272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73" name="Shape 273"/>
          <p:cNvCxnSpPr/>
          <p:nvPr/>
        </p:nvCxnSpPr>
        <p:spPr>
          <a:xfrm>
            <a:off y="6019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74" name="Shape 274"/>
          <p:cNvSpPr txBox="1"/>
          <p:nvPr/>
        </p:nvSpPr>
        <p:spPr>
          <a:xfrm>
            <a:off y="6019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76" name="Shape 276"/>
          <p:cNvSpPr txBox="1"/>
          <p:nvPr/>
        </p:nvSpPr>
        <p:spPr>
          <a:xfrm>
            <a:off y="457200" x="0"/>
            <a:ext cy="95408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Client-Server Configuration using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Switched Hub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278" name="Shape 27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52600" x="1219200"/>
            <a:ext cy="4190999" cx="4637086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Shape 27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86" name="Shape 28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7" name="Shape 287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88" name="Shape 288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89" name="Shape 28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0" name="Shape 290"/>
          <p:cNvSpPr txBox="1"/>
          <p:nvPr/>
        </p:nvSpPr>
        <p:spPr>
          <a:xfrm>
            <a:off y="457200" x="6096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Virtual LAN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292" name="Shape 29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71600" x="228600"/>
            <a:ext cy="2981325" cx="6248399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y="5649912" x="441325"/>
            <a:ext cy="1311275" cx="632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Switched hub enables establishing virtual LANs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Permits switching stations between LANs without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physical moving of equipment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Remote VLAN via switch offered by service providers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2" name="Shape 302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3" name="Shape 303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04" name="Shape 30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5" name="Shape 305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Token Ring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y="5715000" x="457200"/>
            <a:ext cy="1323975" cx="42719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Adopted by IBM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802.5 standard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rates of 4 Mbps and 16 Mbps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Single- and dual-ring LANs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47800" x="1219200"/>
            <a:ext cy="2713037" cx="3808412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4" name="Shape 3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5" name="Shape 31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16" name="Shape 31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17" name="Shape 317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18" name="Shape 318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19" name="Shape 31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20" name="Shape 320"/>
          <p:cNvSpPr txBox="1"/>
          <p:nvPr/>
        </p:nvSpPr>
        <p:spPr>
          <a:xfrm>
            <a:off y="457200" x="533400"/>
            <a:ext cy="579436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Dual Ring Token Ring LAN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322" name="Shape 32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47800" x="1371600"/>
            <a:ext cy="2751136" cx="4179886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Shape 323"/>
          <p:cNvSpPr txBox="1"/>
          <p:nvPr/>
        </p:nvSpPr>
        <p:spPr>
          <a:xfrm>
            <a:off y="5649912" x="517525"/>
            <a:ext cy="396874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6" name="Shape 6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7" name="Shape 67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y="533400" x="457200"/>
            <a:ext cy="533399" cx="5829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1116012" x="533400"/>
            <a:ext cy="7172324" cx="6299200"/>
          </a:xfrm>
          <a:prstGeom prst="rect">
            <a:avLst/>
          </a:prstGeom>
          <a:noFill/>
          <a:ln>
            <a:noFill/>
          </a:ln>
        </p:spPr>
        <p:txBody>
          <a:bodyPr bIns="0" rIns="91425" lIns="91425" tIns="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components and technologies to be managed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Topologies: LAN and WAN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Wired LAN topology: Bus, Ring, Star, and Hybrid Hub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LAN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WAN topology: Mesh and Tree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Fixed and mobile wireless networks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Fiber networks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Ethernet LAN: 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media and MAC protocol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 and 100 Mbps; 1 and 10 Gbps Ethernet LAN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Switched and Duplex Ethernet LANs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Virtual 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Token-ring 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FDDI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components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Bridges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Routers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Circuit switching and packet switching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technology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media: Wired and Wireless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modes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Multiplexing: TDM and WDM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SONET and SDH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Multimedia networks and services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31" name="Shape 33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32" name="Shape 332"/>
          <p:cNvCxnSpPr/>
          <p:nvPr/>
        </p:nvCxnSpPr>
        <p:spPr>
          <a:xfrm>
            <a:off y="70104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33" name="Shape 333"/>
          <p:cNvSpPr txBox="1"/>
          <p:nvPr/>
        </p:nvSpPr>
        <p:spPr>
          <a:xfrm>
            <a:off y="70104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34" name="Shape 33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35" name="Shape 335"/>
          <p:cNvSpPr txBox="1"/>
          <p:nvPr/>
        </p:nvSpPr>
        <p:spPr>
          <a:xfrm>
            <a:off y="457200" x="609600"/>
            <a:ext cy="584200" cx="55292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Recovery in TR LAN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y="7402511" x="517525"/>
            <a:ext cy="701674" cx="29384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Station failure recovery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Link failure recovery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Shape 34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1219200"/>
            <a:ext cy="2728911" cx="441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3733800" x="1600200"/>
            <a:ext cy="3076574" cx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47" name="Shape 347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8" name="Shape 348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49" name="Shape 349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51" name="Shape 351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FDDI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353" name="Shape 35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43000" x="990600"/>
            <a:ext cy="4116386" cx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Shape 354"/>
          <p:cNvSpPr txBox="1"/>
          <p:nvPr/>
        </p:nvSpPr>
        <p:spPr>
          <a:xfrm>
            <a:off y="5649912" x="441325"/>
            <a:ext cy="2225675" cx="61229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fiber optics medium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Modified token-ring protocol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rate 100 Mbps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Segment length 100 km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500 stations in the ring with max separation of 2 km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Single- and dual-attached stations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Dual-attached stations load share the two rings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0" name="Shape 3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1" name="Shape 361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62" name="Shape 362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63" name="Shape 363"/>
          <p:cNvCxnSpPr/>
          <p:nvPr/>
        </p:nvCxnSpPr>
        <p:spPr>
          <a:xfrm>
            <a:off y="6477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4" name="Shape 364"/>
          <p:cNvSpPr txBox="1"/>
          <p:nvPr/>
        </p:nvSpPr>
        <p:spPr>
          <a:xfrm>
            <a:off y="64770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65" name="Shape 365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6" name="Shape 366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Network Nodes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368" name="Shape 36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71600" x="685800"/>
            <a:ext cy="4997449" cx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Shape 36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4" name="Shape 3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5" name="Shape 37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76" name="Shape 37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7" name="Shape 377"/>
          <p:cNvCxnSpPr/>
          <p:nvPr/>
        </p:nvCxnSpPr>
        <p:spPr>
          <a:xfrm>
            <a:off y="47244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78" name="Shape 378"/>
          <p:cNvSpPr txBox="1"/>
          <p:nvPr/>
        </p:nvSpPr>
        <p:spPr>
          <a:xfrm>
            <a:off y="47244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79" name="Shape 37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0" name="Shape 380"/>
          <p:cNvSpPr txBox="1"/>
          <p:nvPr/>
        </p:nvSpPr>
        <p:spPr>
          <a:xfrm>
            <a:off y="457200" x="533400"/>
            <a:ext cy="584200" cx="55816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Node Components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y="5181600" x="609600"/>
            <a:ext cy="3170236" cx="3935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Bridges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Remote bridges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Half bridge / half router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devices (ADM, SDH)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access components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Residential distribution devices</a:t>
            </a:r>
          </a:p>
        </p:txBody>
      </p:sp>
      <p:pic>
        <p:nvPicPr>
          <p:cNvPr id="383" name="Shape 38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524000" x="381000"/>
            <a:ext cy="2790825" cx="6091237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Shape 38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0" name="Shape 39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92" name="Shape 392"/>
          <p:cNvCxnSpPr/>
          <p:nvPr/>
        </p:nvCxnSpPr>
        <p:spPr>
          <a:xfrm>
            <a:off y="51816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3" name="Shape 393"/>
          <p:cNvSpPr txBox="1"/>
          <p:nvPr/>
        </p:nvSpPr>
        <p:spPr>
          <a:xfrm>
            <a:off y="51816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94" name="Shape 39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5" name="Shape 395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Hubs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y="5638800" x="533400"/>
            <a:ext cy="1616074" cx="47037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 is a platform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 dependent on what is housed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Switched LAN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Bridge</a:t>
            </a:r>
          </a:p>
        </p:txBody>
      </p:sp>
      <p:pic>
        <p:nvPicPr>
          <p:cNvPr id="398" name="Shape 398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95400" x="762000"/>
            <a:ext cy="3603625" cx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Shape 39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5" name="Shape 40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7" name="Shape 407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08" name="Shape 408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09" name="Shape 40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10" name="Shape 410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Stacked Hubs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412" name="Shape 41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447800" x="685800"/>
            <a:ext cy="2705100" cx="56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Shape 413"/>
          <p:cNvSpPr txBox="1"/>
          <p:nvPr/>
        </p:nvSpPr>
        <p:spPr>
          <a:xfrm>
            <a:off y="5715000" x="533400"/>
            <a:ext cy="1311275" cx="5675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 ports can be scaled up using stacked hubs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Stacked hub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Extend back plane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Connected as daisy chain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9" name="Shape 4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0" name="Shape 42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21" name="Shape 42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22" name="Shape 422"/>
          <p:cNvCxnSpPr/>
          <p:nvPr/>
        </p:nvCxnSpPr>
        <p:spPr>
          <a:xfrm>
            <a:off y="58674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23" name="Shape 423"/>
          <p:cNvSpPr txBox="1"/>
          <p:nvPr/>
        </p:nvSpPr>
        <p:spPr>
          <a:xfrm>
            <a:off y="58674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24" name="Shape 42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25" name="Shape 425"/>
          <p:cNvSpPr txBox="1"/>
          <p:nvPr/>
        </p:nvSpPr>
        <p:spPr>
          <a:xfrm>
            <a:off y="457200" x="533400"/>
            <a:ext cy="584200" cx="5714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Bridges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427" name="Shape 427"/>
          <p:cNvSpPr/>
          <p:nvPr/>
        </p:nvSpPr>
        <p:spPr>
          <a:xfrm>
            <a:off y="1371600" x="2895600"/>
            <a:ext cy="685799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</a:t>
            </a:r>
          </a:p>
        </p:txBody>
      </p:sp>
      <p:sp>
        <p:nvSpPr>
          <p:cNvPr id="428" name="Shape 428"/>
          <p:cNvSpPr/>
          <p:nvPr/>
        </p:nvSpPr>
        <p:spPr>
          <a:xfrm>
            <a:off y="2743200" x="990600"/>
            <a:ext cy="685799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Bridge</a:t>
            </a:r>
          </a:p>
        </p:txBody>
      </p:sp>
      <p:sp>
        <p:nvSpPr>
          <p:cNvPr id="429" name="Shape 429"/>
          <p:cNvSpPr/>
          <p:nvPr/>
        </p:nvSpPr>
        <p:spPr>
          <a:xfrm>
            <a:off y="2743200" x="4114800"/>
            <a:ext cy="838199" cx="20574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Remote Bridge</a:t>
            </a:r>
          </a:p>
        </p:txBody>
      </p:sp>
      <p:sp>
        <p:nvSpPr>
          <p:cNvPr id="430" name="Shape 430"/>
          <p:cNvSpPr/>
          <p:nvPr/>
        </p:nvSpPr>
        <p:spPr>
          <a:xfrm>
            <a:off y="3657600" x="228600"/>
            <a:ext cy="685799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</a:p>
        </p:txBody>
      </p:sp>
      <p:sp>
        <p:nvSpPr>
          <p:cNvPr id="431" name="Shape 431"/>
          <p:cNvSpPr/>
          <p:nvPr/>
        </p:nvSpPr>
        <p:spPr>
          <a:xfrm>
            <a:off y="4419600" x="1447800"/>
            <a:ext cy="685799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Multiport</a:t>
            </a:r>
          </a:p>
        </p:txBody>
      </p:sp>
      <p:sp>
        <p:nvSpPr>
          <p:cNvPr id="432" name="Shape 432"/>
          <p:cNvSpPr/>
          <p:nvPr/>
        </p:nvSpPr>
        <p:spPr>
          <a:xfrm>
            <a:off y="4876800" x="2971800"/>
            <a:ext cy="838199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Multiport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Multi-protocol</a:t>
            </a:r>
          </a:p>
        </p:txBody>
      </p:sp>
      <p:cxnSp>
        <p:nvCxnSpPr>
          <p:cNvPr id="433" name="Shape 433"/>
          <p:cNvCxnSpPr/>
          <p:nvPr/>
        </p:nvCxnSpPr>
        <p:spPr>
          <a:xfrm flipH="1">
            <a:off y="2057400" x="1828800"/>
            <a:ext cy="685799" cx="1981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434" name="Shape 434"/>
          <p:cNvCxnSpPr/>
          <p:nvPr/>
        </p:nvCxnSpPr>
        <p:spPr>
          <a:xfrm flipH="1">
            <a:off y="3429000" x="1066800"/>
            <a:ext cy="228600" cx="685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435" name="Shape 435"/>
          <p:cNvCxnSpPr/>
          <p:nvPr/>
        </p:nvCxnSpPr>
        <p:spPr>
          <a:xfrm>
            <a:off y="3429000" x="1752600"/>
            <a:ext cy="990599" cx="533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436" name="Shape 436"/>
          <p:cNvCxnSpPr/>
          <p:nvPr/>
        </p:nvCxnSpPr>
        <p:spPr>
          <a:xfrm>
            <a:off y="3429000" x="1752600"/>
            <a:ext cy="1371599" cx="2057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437" name="Shape 437"/>
          <p:cNvCxnSpPr/>
          <p:nvPr/>
        </p:nvCxnSpPr>
        <p:spPr>
          <a:xfrm>
            <a:off y="2057400" x="3810000"/>
            <a:ext cy="685799" cx="1371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438" name="Shape 438"/>
          <p:cNvSpPr txBox="1"/>
          <p:nvPr/>
        </p:nvSpPr>
        <p:spPr>
          <a:xfrm>
            <a:off y="6259512" x="517525"/>
            <a:ext cy="1920875" cx="62452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Bridges two nodes at data link control layer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Ethernet: tree topology, transparent bridge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Token ring:mesh topology, source routing bridge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Remote bridge uses WAN interface cards;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same protocol used at both ends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Ethernet bridge is a learning bridge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5" name="Shape 44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46" name="Shape 44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47" name="Shape 447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48" name="Shape 448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49" name="Shape 44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50" name="Shape 450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Routers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452" name="Shape 45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533400"/>
            <a:ext cy="3660775" cx="5824537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Shape 453"/>
          <p:cNvSpPr txBox="1"/>
          <p:nvPr/>
        </p:nvSpPr>
        <p:spPr>
          <a:xfrm>
            <a:off y="5638800" x="457200"/>
            <a:ext cy="1920875" cx="56816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Routers operate at network layer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Routes packets between nodes of similar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protocols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Routing table used to route packets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DLC and Physical layers could be different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under the same common network layer protocol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0" name="Shape 46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61" name="Shape 46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62" name="Shape 462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63" name="Shape 463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64" name="Shape 46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65" name="Shape 465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Gateway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467" name="Shape 46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95400" x="533400"/>
            <a:ext cy="3613150" cx="5748336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Shape 468"/>
          <p:cNvSpPr txBox="1"/>
          <p:nvPr/>
        </p:nvSpPr>
        <p:spPr>
          <a:xfrm>
            <a:off y="5649912" x="441325"/>
            <a:ext cy="1920875" cx="5702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 is router connecting two networks with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dissimilar network protocols.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 does the protocol conversion at the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layer.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 converter does the conversion at the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 layer.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4" name="Shape 4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5" name="Shape 47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76" name="Shape 47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77" name="Shape 477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78" name="Shape 478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479" name="Shape 47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80" name="Shape 480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Tunneling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482" name="Shape 48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43000" x="533400"/>
            <a:ext cy="1446211" cx="5714999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Shape 483"/>
          <p:cNvSpPr/>
          <p:nvPr/>
        </p:nvSpPr>
        <p:spPr>
          <a:xfrm>
            <a:off y="2895600" x="838200"/>
            <a:ext cy="914400" cx="1752600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Joe’s Mobile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Loc: Seattle</a:t>
            </a:r>
          </a:p>
        </p:txBody>
      </p:sp>
      <p:sp>
        <p:nvSpPr>
          <p:cNvPr id="484" name="Shape 484"/>
          <p:cNvSpPr/>
          <p:nvPr/>
        </p:nvSpPr>
        <p:spPr>
          <a:xfrm>
            <a:off y="4419600" x="838200"/>
            <a:ext cy="762000" cx="1600199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Sally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L.A</a:t>
            </a:r>
          </a:p>
        </p:txBody>
      </p:sp>
      <p:sp>
        <p:nvSpPr>
          <p:cNvPr id="485" name="Shape 485"/>
          <p:cNvSpPr/>
          <p:nvPr/>
        </p:nvSpPr>
        <p:spPr>
          <a:xfrm>
            <a:off y="3505200" x="4495800"/>
            <a:ext cy="762000" cx="1600199"/>
          </a:xfrm>
          <a:prstGeom prst="ellipse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 LAN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NY</a:t>
            </a:r>
          </a:p>
        </p:txBody>
      </p:sp>
      <p:cxnSp>
        <p:nvCxnSpPr>
          <p:cNvPr id="486" name="Shape 486"/>
          <p:cNvCxnSpPr/>
          <p:nvPr/>
        </p:nvCxnSpPr>
        <p:spPr>
          <a:xfrm rot="10800000">
            <a:off y="3810000" x="1600200"/>
            <a:ext cy="533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triangle"/>
            <a:tailEnd w="med" len="med" type="triangle"/>
          </a:ln>
        </p:spPr>
      </p:cxnSp>
      <p:sp>
        <p:nvSpPr>
          <p:cNvPr id="487" name="Shape 487"/>
          <p:cNvSpPr txBox="1"/>
          <p:nvPr/>
        </p:nvSpPr>
        <p:spPr>
          <a:xfrm>
            <a:off y="3886200" x="914400"/>
            <a:ext cy="396874" cx="1447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Tunneling</a:t>
            </a:r>
          </a:p>
        </p:txBody>
      </p:sp>
      <p:cxnSp>
        <p:nvCxnSpPr>
          <p:cNvPr id="488" name="Shape 488"/>
          <p:cNvCxnSpPr/>
          <p:nvPr/>
        </p:nvCxnSpPr>
        <p:spPr>
          <a:xfrm>
            <a:off y="3352800" x="2590800"/>
            <a:ext cy="511174" cx="19049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489" name="Shape 489"/>
          <p:cNvSpPr txBox="1"/>
          <p:nvPr/>
        </p:nvSpPr>
        <p:spPr>
          <a:xfrm>
            <a:off y="3962400" x="2667000"/>
            <a:ext cy="533399" cx="990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Foreign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Agent</a:t>
            </a:r>
          </a:p>
        </p:txBody>
      </p:sp>
      <p:cxnSp>
        <p:nvCxnSpPr>
          <p:cNvPr id="490" name="Shape 490"/>
          <p:cNvCxnSpPr/>
          <p:nvPr/>
        </p:nvCxnSpPr>
        <p:spPr>
          <a:xfrm flipH="1">
            <a:off y="3810000" x="3657600"/>
            <a:ext cy="457200" cx="838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491" name="Shape 491"/>
          <p:cNvCxnSpPr/>
          <p:nvPr/>
        </p:nvCxnSpPr>
        <p:spPr>
          <a:xfrm>
            <a:off y="3352800" x="2590800"/>
            <a:ext cy="609599" cx="533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492" name="Shape 492"/>
          <p:cNvSpPr txBox="1"/>
          <p:nvPr/>
        </p:nvSpPr>
        <p:spPr>
          <a:xfrm>
            <a:off y="5562600" x="457200"/>
            <a:ext cy="2835274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Tunneling is transmission of packets (via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multiprotocol routers) by encapsulation.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Figure 2.24, packets are encapsulated and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transmitted through X.25 network in a serial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mode.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mobile environment, Joe and his home agent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 NY communicate Joe’s Seattle location to the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foreign agent.  His communication with Sally in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LA is tunneled.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79" name="Shape 79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80" name="Shape 80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81" name="Shape 81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Chapter 2  		   Review of Information Network and Technology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1066800" x="533400"/>
            <a:ext cy="1108074" cx="6026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What are the technologies that need to managed?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Challenges of technological progress on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management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y="533400" x="228600"/>
            <a:ext cy="533399" cx="632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and Management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8" name="Shape 4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9" name="Shape 499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00" name="Shape 500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01" name="Shape 501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02" name="Shape 502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03" name="Shape 503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04" name="Shape 504"/>
          <p:cNvSpPr txBox="1"/>
          <p:nvPr/>
        </p:nvSpPr>
        <p:spPr>
          <a:xfrm>
            <a:off y="457200" x="533400"/>
            <a:ext cy="579436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Half-Bridge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506" name="Shape 50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09800" x="1066800"/>
            <a:ext cy="1798636" cx="47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Shape 507"/>
          <p:cNvSpPr txBox="1"/>
          <p:nvPr/>
        </p:nvSpPr>
        <p:spPr>
          <a:xfrm>
            <a:off y="5649912" x="517525"/>
            <a:ext cy="2225675" cx="6054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Half-bridge (also referred to as half-router) is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point-to-point communication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PPP protocol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Helps low-end users to communicate with ISP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on dial-up link saving the expense of dedicated link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Router encapsulates packets in PPP frames and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puts serial outputs to the bridge, and vice-versa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3" name="Shape 5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4" name="Shape 514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15" name="Shape 515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16" name="Shape 516"/>
          <p:cNvCxnSpPr/>
          <p:nvPr/>
        </p:nvCxnSpPr>
        <p:spPr>
          <a:xfrm>
            <a:off y="5703887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7" name="Shape 517"/>
          <p:cNvSpPr txBox="1"/>
          <p:nvPr/>
        </p:nvSpPr>
        <p:spPr>
          <a:xfrm>
            <a:off y="5703887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18" name="Shape 518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9" name="Shape 519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Switched Networks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y="6019800" x="457200"/>
            <a:ext cy="2225675" cx="5591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Switches are embedded in bridges and routers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Switched network used in WAN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types of switched networks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Circuit-switched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Packet-switched</a:t>
            </a:r>
          </a:p>
          <a:p>
            <a:pPr algn="l" rtl="0" lvl="2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Datagram service</a:t>
            </a:r>
          </a:p>
          <a:p>
            <a:pPr algn="l" rtl="0" lvl="2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Virtual circuit</a:t>
            </a:r>
          </a:p>
        </p:txBody>
      </p:sp>
      <p:pic>
        <p:nvPicPr>
          <p:cNvPr id="522" name="Shape 52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066800" x="762000"/>
            <a:ext cy="2116137" cx="5338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3429000" x="838200"/>
            <a:ext cy="2124074" cx="5335587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Shape 52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9" name="Shape 5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0" name="Shape 530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31" name="Shape 531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32" name="Shape 532"/>
          <p:cNvCxnSpPr/>
          <p:nvPr/>
        </p:nvCxnSpPr>
        <p:spPr>
          <a:xfrm>
            <a:off y="5257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33" name="Shape 533"/>
          <p:cNvSpPr txBox="1"/>
          <p:nvPr/>
        </p:nvSpPr>
        <p:spPr>
          <a:xfrm>
            <a:off y="5257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34" name="Shape 534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35" name="Shape 535"/>
          <p:cNvSpPr txBox="1"/>
          <p:nvPr/>
        </p:nvSpPr>
        <p:spPr>
          <a:xfrm>
            <a:off y="457200" x="457200"/>
            <a:ext cy="584200" cx="57086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Transmission Technology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y="1143000" x="2133600"/>
            <a:ext cy="396874" cx="3079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Transmission Technology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y="1905000" x="1676400"/>
            <a:ext cy="396874" cx="1087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Medium</a:t>
            </a:r>
          </a:p>
        </p:txBody>
      </p:sp>
      <p:sp>
        <p:nvSpPr>
          <p:cNvPr id="539" name="Shape 539"/>
          <p:cNvSpPr txBox="1"/>
          <p:nvPr/>
        </p:nvSpPr>
        <p:spPr>
          <a:xfrm>
            <a:off y="1981200" x="4572000"/>
            <a:ext cy="396874" cx="8191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y="2743200" x="990600"/>
            <a:ext cy="396874" cx="8477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Wired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y="2743200" x="2514600"/>
            <a:ext cy="396874" cx="11588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y="3429000" x="609600"/>
            <a:ext cy="396874" cx="6794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y="3417887" x="1387475"/>
            <a:ext cy="396874" cx="7778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WAN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y="2808286" x="3962400"/>
            <a:ext cy="396874" cx="8921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y="2819400" x="5318125"/>
            <a:ext cy="396874" cx="97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Analog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y="3429000" x="2209800"/>
            <a:ext cy="396874" cx="2473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 Mobile Satellite</a:t>
            </a:r>
          </a:p>
        </p:txBody>
      </p:sp>
      <p:cxnSp>
        <p:nvCxnSpPr>
          <p:cNvPr id="547" name="Shape 547"/>
          <p:cNvCxnSpPr/>
          <p:nvPr/>
        </p:nvCxnSpPr>
        <p:spPr>
          <a:xfrm flipH="1">
            <a:off y="1676400" x="2362199"/>
            <a:ext cy="22860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48" name="Shape 548"/>
          <p:cNvCxnSpPr/>
          <p:nvPr/>
        </p:nvCxnSpPr>
        <p:spPr>
          <a:xfrm>
            <a:off y="1676400" x="3657600"/>
            <a:ext cy="304799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49" name="Shape 549"/>
          <p:cNvCxnSpPr/>
          <p:nvPr/>
        </p:nvCxnSpPr>
        <p:spPr>
          <a:xfrm flipH="1">
            <a:off y="2362200" x="1524000"/>
            <a:ext cy="457200" cx="685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0" name="Shape 550"/>
          <p:cNvCxnSpPr/>
          <p:nvPr/>
        </p:nvCxnSpPr>
        <p:spPr>
          <a:xfrm>
            <a:off y="2362200" x="2209800"/>
            <a:ext cy="381000" cx="8381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1" name="Shape 551"/>
          <p:cNvCxnSpPr/>
          <p:nvPr/>
        </p:nvCxnSpPr>
        <p:spPr>
          <a:xfrm flipH="1">
            <a:off y="3200400" x="914399"/>
            <a:ext cy="304799" cx="4572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2" name="Shape 552"/>
          <p:cNvCxnSpPr/>
          <p:nvPr/>
        </p:nvCxnSpPr>
        <p:spPr>
          <a:xfrm>
            <a:off y="3200400" x="1371600"/>
            <a:ext cy="228600" cx="304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3" name="Shape 553"/>
          <p:cNvCxnSpPr/>
          <p:nvPr/>
        </p:nvCxnSpPr>
        <p:spPr>
          <a:xfrm flipH="1">
            <a:off y="3200400" x="2514600"/>
            <a:ext cy="304799" cx="609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4" name="Shape 554"/>
          <p:cNvCxnSpPr/>
          <p:nvPr/>
        </p:nvCxnSpPr>
        <p:spPr>
          <a:xfrm>
            <a:off y="3200400" x="3124200"/>
            <a:ext cy="304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5" name="Shape 555"/>
          <p:cNvCxnSpPr/>
          <p:nvPr/>
        </p:nvCxnSpPr>
        <p:spPr>
          <a:xfrm>
            <a:off y="3200400" x="3124200"/>
            <a:ext cy="304799" cx="990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6" name="Shape 556"/>
          <p:cNvCxnSpPr/>
          <p:nvPr/>
        </p:nvCxnSpPr>
        <p:spPr>
          <a:xfrm flipH="1">
            <a:off y="2438400" x="4343400"/>
            <a:ext cy="381000" cx="609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57" name="Shape 557"/>
          <p:cNvCxnSpPr/>
          <p:nvPr/>
        </p:nvCxnSpPr>
        <p:spPr>
          <a:xfrm>
            <a:off y="2438400" x="4953000"/>
            <a:ext cy="457200" cx="685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58" name="Shape 558"/>
          <p:cNvSpPr txBox="1"/>
          <p:nvPr/>
        </p:nvSpPr>
        <p:spPr>
          <a:xfrm>
            <a:off y="5726112" x="517525"/>
            <a:ext cy="1920875" cx="320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transport media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UTP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Coax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Fiber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Terrestrial wireless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Satellite transmission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4" name="Shape 5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5" name="Shape 56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66" name="Shape 56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67" name="Shape 567"/>
          <p:cNvCxnSpPr/>
          <p:nvPr/>
        </p:nvCxnSpPr>
        <p:spPr>
          <a:xfrm>
            <a:off y="7620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68" name="Shape 568"/>
          <p:cNvSpPr txBox="1"/>
          <p:nvPr/>
        </p:nvSpPr>
        <p:spPr>
          <a:xfrm>
            <a:off y="76200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69" name="Shape 56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70" name="Shape 570"/>
          <p:cNvSpPr txBox="1"/>
          <p:nvPr/>
        </p:nvSpPr>
        <p:spPr>
          <a:xfrm>
            <a:off y="457200" x="533400"/>
            <a:ext cy="584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Transmission Modes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572" name="Shape 57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95400" x="762000"/>
            <a:ext cy="6248399" cx="5414961"/>
          </a:xfrm>
          <a:prstGeom prst="rect">
            <a:avLst/>
          </a:prstGeom>
          <a:noFill/>
          <a:ln>
            <a:noFill/>
          </a:ln>
        </p:spPr>
      </p:pic>
      <p:sp>
        <p:nvSpPr>
          <p:cNvPr id="573" name="Shape 573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9" name="Shape 579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80" name="Shape 580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81" name="Shape 581"/>
          <p:cNvCxnSpPr/>
          <p:nvPr/>
        </p:nvCxnSpPr>
        <p:spPr>
          <a:xfrm>
            <a:off y="56388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82" name="Shape 582"/>
          <p:cNvSpPr txBox="1"/>
          <p:nvPr/>
        </p:nvSpPr>
        <p:spPr>
          <a:xfrm>
            <a:off y="56388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83" name="Shape 583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84" name="Shape 584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7" name="Shape 58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371600" x="609600"/>
            <a:ext cy="3719511" cx="5714999"/>
          </a:xfrm>
          <a:prstGeom prst="rect">
            <a:avLst/>
          </a:prstGeom>
          <a:noFill/>
          <a:ln>
            <a:noFill/>
          </a:ln>
        </p:spPr>
      </p:pic>
      <p:sp>
        <p:nvSpPr>
          <p:cNvPr id="588" name="Shape 588"/>
          <p:cNvSpPr txBox="1"/>
          <p:nvPr>
            <p:ph type="title"/>
          </p:nvPr>
        </p:nvSpPr>
        <p:spPr>
          <a:xfrm>
            <a:off y="533400" x="0"/>
            <a:ext cy="457200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MPLS Transmission Mode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y="6019800" x="533400"/>
            <a:ext cy="1920875" cx="49641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Multiprotocol Label Switching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Combines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Richness of IP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of ATM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Label inserted between 2</a:t>
            </a:r>
            <a:r>
              <a:rPr strike="noStrike" u="none" b="0" cap="none" baseline="3000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3</a:t>
            </a:r>
            <a:r>
              <a:rPr strike="noStrike" u="none" b="0" cap="none" baseline="3000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layers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Compatible with IP and ATM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3" name="Shape 5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4" name="Shape 594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595" name="Shape 595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596" name="Shape 596"/>
          <p:cNvCxnSpPr/>
          <p:nvPr/>
        </p:nvCxnSpPr>
        <p:spPr>
          <a:xfrm>
            <a:off y="5399087" x="625475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97" name="Shape 597"/>
          <p:cNvSpPr txBox="1"/>
          <p:nvPr/>
        </p:nvSpPr>
        <p:spPr>
          <a:xfrm>
            <a:off y="54864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99" name="Shape 599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600" name="Shape 600"/>
          <p:cNvSpPr txBox="1"/>
          <p:nvPr/>
        </p:nvSpPr>
        <p:spPr>
          <a:xfrm>
            <a:off y="8458200" x="1844675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01" name="Shape 601"/>
          <p:cNvSpPr txBox="1"/>
          <p:nvPr>
            <p:ph type="title"/>
          </p:nvPr>
        </p:nvSpPr>
        <p:spPr>
          <a:xfrm>
            <a:off y="533400" x="533400"/>
            <a:ext cy="457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SONET Transmission</a:t>
            </a:r>
          </a:p>
        </p:txBody>
      </p:sp>
      <p:pic>
        <p:nvPicPr>
          <p:cNvPr id="602" name="Shape 60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43000" x="457200"/>
            <a:ext cy="4270375" cx="5829299"/>
          </a:xfrm>
          <a:prstGeom prst="rect">
            <a:avLst/>
          </a:prstGeom>
          <a:noFill/>
          <a:ln>
            <a:noFill/>
          </a:ln>
        </p:spPr>
      </p:pic>
      <p:sp>
        <p:nvSpPr>
          <p:cNvPr id="603" name="Shape 603"/>
          <p:cNvSpPr txBox="1"/>
          <p:nvPr/>
        </p:nvSpPr>
        <p:spPr>
          <a:xfrm>
            <a:off y="5867400" x="533400"/>
            <a:ext cy="2530475" cx="59166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Synchronous Optical Network (SONET) based on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Synchronous Digital Hierarchy (SDH)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Incompatible T1 and E1 made into universally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compatible digital network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fiber optics carrying large bandwidth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Basic digital bandwidth STS-1 of 51.84 Mbps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Hierarchy based on STM-N (Synchronous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Transmission Mode): STM-1, STM-4, etc.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7" name="Shape 6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8" name="Shape 608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09" name="Shape 609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610" name="Shape 610"/>
          <p:cNvCxnSpPr/>
          <p:nvPr/>
        </p:nvCxnSpPr>
        <p:spPr>
          <a:xfrm>
            <a:off y="48006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11" name="Shape 611"/>
          <p:cNvSpPr txBox="1"/>
          <p:nvPr/>
        </p:nvSpPr>
        <p:spPr>
          <a:xfrm>
            <a:off y="48006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12" name="Shape 612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13" name="Shape 613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15" name="Shape 615"/>
          <p:cNvSpPr txBox="1"/>
          <p:nvPr>
            <p:ph type="title"/>
          </p:nvPr>
        </p:nvSpPr>
        <p:spPr>
          <a:xfrm>
            <a:off y="533400" x="0"/>
            <a:ext cy="457200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Synchronous Digital Hierarchy</a:t>
            </a:r>
          </a:p>
        </p:txBody>
      </p:sp>
      <p:graphicFrame>
        <p:nvGraphicFramePr>
          <p:cNvPr id="616" name="Shape 616"/>
          <p:cNvGraphicFramePr/>
          <p:nvPr/>
        </p:nvGraphicFramePr>
        <p:xfrm>
          <a:off y="1219200" x="12954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{08391866-44D8-403F-A5E1-C3E6B98AF8A9}</a:tableStyleId>
              </a:tblPr>
              <a:tblGrid>
                <a:gridCol w="1406525"/>
                <a:gridCol w="1119175"/>
                <a:gridCol w="1512875"/>
              </a:tblGrid>
              <a:tr h="5207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1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SONET Signal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1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SDH Signal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1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Bit Rate (Mbps)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STS-1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51.84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STS-3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STM-1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155.52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STS-12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STM-4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622.08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STS-24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trike="noStrike" u="none" cap="none" baseline="0"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1244.16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STS-48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STM-16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2488.32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STS-192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STM-64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9953.28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143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STS-768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STM-256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4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39,814.32</a:t>
                      </a:r>
                    </a:p>
                  </a:txBody>
                  <a:tcPr marR="0" marB="0" marT="0" marL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0" name="Shape 6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1" name="Shape 621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22" name="Shape 622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623" name="Shape 623"/>
          <p:cNvCxnSpPr/>
          <p:nvPr/>
        </p:nvCxnSpPr>
        <p:spPr>
          <a:xfrm>
            <a:off y="55626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24" name="Shape 624"/>
          <p:cNvSpPr txBox="1"/>
          <p:nvPr/>
        </p:nvSpPr>
        <p:spPr>
          <a:xfrm>
            <a:off y="55626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25" name="Shape 625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26" name="Shape 62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28" name="Shape 628"/>
          <p:cNvSpPr txBox="1"/>
          <p:nvPr>
            <p:ph type="title"/>
          </p:nvPr>
        </p:nvSpPr>
        <p:spPr>
          <a:xfrm>
            <a:off y="533400" x="457200"/>
            <a:ext cy="457200" cx="5829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DWDM</a:t>
            </a:r>
          </a:p>
        </p:txBody>
      </p:sp>
      <p:pic>
        <p:nvPicPr>
          <p:cNvPr id="629" name="Shape 62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38200" x="381000"/>
            <a:ext cy="4546599" cx="5829299"/>
          </a:xfrm>
          <a:prstGeom prst="rect">
            <a:avLst/>
          </a:prstGeom>
          <a:noFill/>
          <a:ln>
            <a:noFill/>
          </a:ln>
        </p:spPr>
      </p:pic>
      <p:sp>
        <p:nvSpPr>
          <p:cNvPr id="630" name="Shape 630"/>
          <p:cNvSpPr txBox="1"/>
          <p:nvPr/>
        </p:nvSpPr>
        <p:spPr>
          <a:xfrm>
            <a:off y="5954712" x="517525"/>
            <a:ext cy="1311275" cx="5816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(Dense) Wavelength Division Multiplexing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Similar to FDM at lower frequecies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 wavelength carrier can be configured for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multiple protocol transmision.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4" name="Shape 6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5" name="Shape 635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36" name="Shape 636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637" name="Shape 637"/>
          <p:cNvCxnSpPr/>
          <p:nvPr/>
        </p:nvCxnSpPr>
        <p:spPr>
          <a:xfrm>
            <a:off y="457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38" name="Shape 638"/>
          <p:cNvSpPr txBox="1"/>
          <p:nvPr/>
        </p:nvSpPr>
        <p:spPr>
          <a:xfrm>
            <a:off y="45720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640" name="Shape 640"/>
          <p:cNvSpPr txBox="1"/>
          <p:nvPr/>
        </p:nvSpPr>
        <p:spPr>
          <a:xfrm>
            <a:off y="457200" x="533400"/>
            <a:ext cy="584200" cx="56324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Broadband Services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642" name="Shape 64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143000" x="609600"/>
            <a:ext cy="3333750" cx="5672137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Shape 643"/>
          <p:cNvSpPr txBox="1"/>
          <p:nvPr/>
        </p:nvSpPr>
        <p:spPr>
          <a:xfrm>
            <a:off y="4953000" x="457200"/>
            <a:ext cy="3314700" cx="579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Integrated services: Voice, video, and data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Narrow band ISDN (Integrated Services Digital Net.)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Basic rate:2B + D (B channel 64 kbps and</a:t>
            </a:r>
            <a:b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 channel 16 kbps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Primary rate: 23B + D channels </a:t>
            </a:r>
          </a:p>
          <a:p>
            <a:pPr algn="l" rtl="0" lvl="0" marR="0" indent="0" mar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(ISDN) Services uses ATM technology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SONET (Synchronous Optical Network) or SDH </a:t>
            </a:r>
            <a:b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(Synchronous Digital Hierarchy)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rate OC-n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OC-1  51.84 Mbps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OC-3  155.52 Mbps</a:t>
            </a:r>
          </a:p>
          <a:p>
            <a:pPr algn="l" rtl="0" lvl="1" marR="0" indent="0" marL="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technologies: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Cable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ADSL (Asymmetric Digital Subscriber Line)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Fixed Wireless</a:t>
            </a:r>
          </a:p>
          <a:p>
            <a:pPr algn="l" rtl="0" lvl="2" marR="0" indent="0" marL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cellular wireless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44" name="Shape 644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45" name="Shape 645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93" name="Shape 93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94" name="Shape 94"/>
          <p:cNvCxnSpPr/>
          <p:nvPr/>
        </p:nvCxnSpPr>
        <p:spPr>
          <a:xfrm>
            <a:off y="61722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5" name="Shape 95"/>
          <p:cNvSpPr txBox="1"/>
          <p:nvPr/>
        </p:nvSpPr>
        <p:spPr>
          <a:xfrm>
            <a:off y="61722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1066800" x="457200"/>
            <a:ext cy="4359274" cx="4756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components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Links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Nodes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Topology: How they’re configured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Bridges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Routers and Gateways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Switches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Media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Transmission Modes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ISDN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networks and services	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5268912" x="441325"/>
            <a:ext cy="396874" cx="2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8458200" x="1812925"/>
            <a:ext cy="646112" cx="33321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Shape 100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01" name="Shape 101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533400" x="0"/>
            <a:ext cy="533399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Network Technology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09" name="Shape 109"/>
          <p:cNvCxnSpPr/>
          <p:nvPr/>
        </p:nvCxnSpPr>
        <p:spPr>
          <a:xfrm>
            <a:off y="4953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y="49530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1066800"/>
            <a:ext cy="3684587" cx="415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y="5268912" x="517525"/>
            <a:ext cy="2225675" cx="59483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Bus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in Ethernet LAN family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Common shared medium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Randomized access (CSMA/CD)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Easy to implement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Lower utilization under heavy traffic 30%-40%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Single culprit could effect the entire LAN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8458200" x="1812925"/>
            <a:ext cy="646112" cx="33321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2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Shape 115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16" name="Shape 116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533400" x="533400"/>
            <a:ext cy="482599" cx="579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LAN Topologies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23" name="Shape 123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4" name="Shape 124"/>
          <p:cNvCxnSpPr/>
          <p:nvPr/>
        </p:nvCxnSpPr>
        <p:spPr>
          <a:xfrm>
            <a:off y="4953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5" name="Shape 125"/>
          <p:cNvSpPr txBox="1"/>
          <p:nvPr/>
        </p:nvSpPr>
        <p:spPr>
          <a:xfrm>
            <a:off y="4953000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19200" x="1066800"/>
            <a:ext cy="3684587" cx="415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y="5268912" x="517525"/>
            <a:ext cy="2225675" cx="40036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Ring Topology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Used in token ring and FDDI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Shared medium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Deterministic access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Master DTE has control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High utilization &gt;90%</a:t>
            </a:r>
          </a:p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Also used in MAN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31" name="Shape 131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533400" x="0"/>
            <a:ext cy="457200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LAN Topologies (cont.)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38" name="Shape 138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39" name="Shape 139"/>
          <p:cNvCxnSpPr/>
          <p:nvPr/>
        </p:nvCxnSpPr>
        <p:spPr>
          <a:xfrm>
            <a:off y="5486400" x="396875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40" name="Shape 140"/>
          <p:cNvSpPr txBox="1"/>
          <p:nvPr/>
        </p:nvSpPr>
        <p:spPr>
          <a:xfrm>
            <a:off y="5486400" x="-212725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533400" x="3136900"/>
            <a:ext cy="579436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Review of Information Network and Technology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895600" x="609600"/>
            <a:ext cy="2503486" cx="555466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y="5954712" x="228600"/>
            <a:ext cy="1616074" cx="5548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 topology used with bus and ring topology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 is “LAN in a box”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What does the electronic LAN inside the box </a:t>
            </a:r>
            <a:b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look like?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Why has hub become so popular?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1295400" x="1905000"/>
            <a:ext cy="1398587" cx="280828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48" name="Shape 148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y="533400" x="533400"/>
            <a:ext cy="457200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 &amp; Hybrid LAN Topologies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56" name="Shape 156"/>
          <p:cNvCxnSpPr/>
          <p:nvPr/>
        </p:nvCxnSpPr>
        <p:spPr>
          <a:xfrm>
            <a:off y="5932487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7" name="Shape 157"/>
          <p:cNvSpPr txBox="1"/>
          <p:nvPr/>
        </p:nvSpPr>
        <p:spPr>
          <a:xfrm>
            <a:off y="5932487" x="0"/>
            <a:ext cy="457200" cx="1524000"/>
          </a:xfrm>
          <a:prstGeom prst="rect">
            <a:avLst/>
          </a:prstGeom>
          <a:noFill/>
          <a:ln>
            <a:noFill/>
          </a:ln>
        </p:spPr>
        <p:txBody>
          <a:bodyPr bIns="46025" rIns="92075" lIns="92075" tIns="46025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9" name="Shape 159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>
            <p:ph type="title"/>
          </p:nvPr>
        </p:nvSpPr>
        <p:spPr>
          <a:xfrm>
            <a:off y="533400" x="533400"/>
            <a:ext cy="457200" cx="5829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Wireless LAN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6324600" x="457200"/>
            <a:ext cy="701674" cx="16859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Hierarchical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 Hoc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600200" x="685800"/>
            <a:ext cy="4167186" cx="5767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/>
        </p:nvSpPr>
        <p:spPr>
          <a:xfrm>
            <a:off y="8331200" x="4914900"/>
            <a:ext cy="609599" cx="1428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70" name="Shape 170"/>
          <p:cNvCxnSpPr/>
          <p:nvPr/>
        </p:nvCxnSpPr>
        <p:spPr>
          <a:xfrm>
            <a:off y="533400" x="5334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71" name="Shape 171"/>
          <p:cNvCxnSpPr/>
          <p:nvPr/>
        </p:nvCxnSpPr>
        <p:spPr>
          <a:xfrm>
            <a:off y="8382000" x="609600"/>
            <a:ext cy="0" cx="5638800"/>
          </a:xfrm>
          <a:prstGeom prst="straightConnector1">
            <a:avLst/>
          </a:prstGeom>
          <a:noFill/>
          <a:ln w="12700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72" name="Shape 172"/>
          <p:cNvSpPr txBox="1"/>
          <p:nvPr/>
        </p:nvSpPr>
        <p:spPr>
          <a:xfrm>
            <a:off y="228600" x="0"/>
            <a:ext cy="274636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Chapter 2  		   Review of Information Network and Technology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y="8458200" x="1828800"/>
            <a:ext cy="457200" cx="33004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8469311" x="5851525"/>
            <a:ext cy="304799" cx="184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y="533400" x="0"/>
            <a:ext cy="838199" cx="6858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802.11 </a:t>
            </a:r>
            <a:b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Standards and Amendments</a:t>
            </a:r>
          </a:p>
        </p:txBody>
      </p:sp>
      <p:graphicFrame>
        <p:nvGraphicFramePr>
          <p:cNvPr id="176" name="Shape 176"/>
          <p:cNvGraphicFramePr/>
          <p:nvPr/>
        </p:nvGraphicFramePr>
        <p:xfrm>
          <a:off y="1828800" x="3810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{E42E86FA-AF93-4210-8D54-274F3EEF1EE4}</a:tableStyleId>
              </a:tblPr>
              <a:tblGrid>
                <a:gridCol w="1062025"/>
                <a:gridCol w="5186350"/>
              </a:tblGrid>
              <a:tr h="708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 Mbps data rate 5.15 MHz to 5.35 and 5.4 MHz to 5.825 MHz 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45402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802.11b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 Mbps data rate at 2.4 GHz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2387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802.11e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Addresses QoS issues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032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802.11f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Addresses multivendor AP interoperability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397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802.11g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Higher data rate extension to 54 Mbps in the 2.4 GHz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86517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802.11h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Dynamic frequency selection and transmit power control for operation of 5 GHz products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2387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802.11i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Addresses security issues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397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802.11j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Addresses channelization in Japan’s 4.9 GHz band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700075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802.11k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Enables medium and network resources more efficiently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41350"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802.11n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R="0" indent="0"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strike="noStrike" u="none" b="0" cap="none" baseline="0" sz="1800" lang="en-US" i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Addition of multiple-input multiple-output (MIMO)</a:t>
                      </a: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;</a:t>
                      </a:r>
                      <a:b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strike="noStrike" u="none" b="0" cap="none" baseline="0" sz="1800" lang="en-US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WiFi certification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