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37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2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33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17.xml" ContentType="application/vnd.openxmlformats-officedocument.presentationml.slide+xml"/>
  <Override PartName="/ppt/slides/slide24.xml" ContentType="application/vnd.openxmlformats-officedocument.presentationml.slide+xml"/>
  <Override PartName="/ppt/slides/slide3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1.xml" ContentType="application/vnd.openxmlformats-officedocument.presentationml.slide+xml"/>
  <Override PartName="/ppt/slides/slide38.xml" ContentType="application/vnd.openxmlformats-officedocument.presentationml.slide+xml"/>
  <Override PartName="/ppt/slides/slide20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9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30.xml" ContentType="application/vnd.openxmlformats-officedocument.presentationml.slide+xml"/>
  <Override PartName="/ppt/slides/slide8.xml" ContentType="application/vnd.openxmlformats-officedocument.presentationml.slide+xml"/>
  <Override PartName="/ppt/slides/slide27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</p:sldIdLst>
  <p:sldSz cy="9144000" cx="6858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E42E86FA-AF93-4210-8D54-274F3EEF1EE4}">
  <a:tblStyle styleName="Table_0" styleId="{E42E86FA-AF93-4210-8D54-274F3EEF1EE4}"/>
  <a:tblStyle styleName="Table_1" styleId="{08391866-44D8-403F-A5E1-C3E6B98AF8A9}"/>
</a:tblStyleLst>
</file>

<file path=ppt/_rels/presentation.xml.rels><?xml version="1.0" encoding="UTF-8" standalone="yes"?><Relationships xmlns="http://schemas.openxmlformats.org/package/2006/relationships"><Relationship Target="slides/slide34.xml" Type="http://schemas.openxmlformats.org/officeDocument/2006/relationships/slide" Id="rId39"/><Relationship Target="slides/slide33.xml" Type="http://schemas.openxmlformats.org/officeDocument/2006/relationships/slide" Id="rId38"/><Relationship Target="slides/slide32.xml" Type="http://schemas.openxmlformats.org/officeDocument/2006/relationships/slide" Id="rId37"/><Relationship Target="slides/slide14.xml" Type="http://schemas.openxmlformats.org/officeDocument/2006/relationships/slide" Id="rId19"/><Relationship Target="slides/slide31.xml" Type="http://schemas.openxmlformats.org/officeDocument/2006/relationships/slide" Id="rId36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25.xml" Type="http://schemas.openxmlformats.org/officeDocument/2006/relationships/slide" Id="rId30"/><Relationship Target="slides/slide7.xml" Type="http://schemas.openxmlformats.org/officeDocument/2006/relationships/slide" Id="rId12"/><Relationship Target="slides/slide26.xml" Type="http://schemas.openxmlformats.org/officeDocument/2006/relationships/slide" Id="rId31"/><Relationship Target="slides/slide8.xml" Type="http://schemas.openxmlformats.org/officeDocument/2006/relationships/slide" Id="rId13"/><Relationship Target="slides/slide5.xml" Type="http://schemas.openxmlformats.org/officeDocument/2006/relationships/slide" Id="rId10"/><Relationship Target="slides/slide6.xml" Type="http://schemas.openxmlformats.org/officeDocument/2006/relationships/slide" Id="rId11"/><Relationship Target="slides/slide29.xml" Type="http://schemas.openxmlformats.org/officeDocument/2006/relationships/slide" Id="rId34"/><Relationship Target="slides/slide30.xml" Type="http://schemas.openxmlformats.org/officeDocument/2006/relationships/slide" Id="rId35"/><Relationship Target="slides/slide27.xml" Type="http://schemas.openxmlformats.org/officeDocument/2006/relationships/slide" Id="rId32"/><Relationship Target="slides/slide28.xml" Type="http://schemas.openxmlformats.org/officeDocument/2006/relationships/slide" Id="rId33"/><Relationship Target="slides/slide24.xml" Type="http://schemas.openxmlformats.org/officeDocument/2006/relationships/slide" Id="rId29"/><Relationship Target="slides/slide21.xml" Type="http://schemas.openxmlformats.org/officeDocument/2006/relationships/slide" Id="rId26"/><Relationship Target="slides/slide20.xml" Type="http://schemas.openxmlformats.org/officeDocument/2006/relationships/slide" Id="rId25"/><Relationship Target="slides/slide23.xml" Type="http://schemas.openxmlformats.org/officeDocument/2006/relationships/slide" Id="rId28"/><Relationship Target="slides/slide22.xml" Type="http://schemas.openxmlformats.org/officeDocument/2006/relationships/slide" Id="rId27"/><Relationship Target="presProps.xml" Type="http://schemas.openxmlformats.org/officeDocument/2006/relationships/presProps" Id="rId2"/><Relationship Target="slides/slide16.xml" Type="http://schemas.openxmlformats.org/officeDocument/2006/relationships/slide" Id="rId21"/><Relationship Target="slides/slide35.xml" Type="http://schemas.openxmlformats.org/officeDocument/2006/relationships/slide" Id="rId40"/><Relationship Target="theme/theme2.xml" Type="http://schemas.openxmlformats.org/officeDocument/2006/relationships/theme" Id="rId1"/><Relationship Target="slides/slide17.xml" Type="http://schemas.openxmlformats.org/officeDocument/2006/relationships/slide" Id="rId22"/><Relationship Target="slides/slide36.xml" Type="http://schemas.openxmlformats.org/officeDocument/2006/relationships/slide" Id="rId41"/><Relationship Target="slideMasters/slideMaster1.xml" Type="http://schemas.openxmlformats.org/officeDocument/2006/relationships/slideMaster" Id="rId4"/><Relationship Target="slides/slide18.xml" Type="http://schemas.openxmlformats.org/officeDocument/2006/relationships/slide" Id="rId23"/><Relationship Target="slides/slide37.xml" Type="http://schemas.openxmlformats.org/officeDocument/2006/relationships/slide" Id="rId42"/><Relationship Target="tableStyles.xml" Type="http://schemas.openxmlformats.org/officeDocument/2006/relationships/tableStyles" Id="rId3"/><Relationship Target="slides/slide19.xml" Type="http://schemas.openxmlformats.org/officeDocument/2006/relationships/slide" Id="rId24"/><Relationship Target="slides/slide38.xml" Type="http://schemas.openxmlformats.org/officeDocument/2006/relationships/slide" Id="rId43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y="0" x="0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y="0" x="3886200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prstDash val="solid"/>
            <a:miter/>
            <a:headEnd w="med" len="med" type="none"/>
            <a:tailEnd w="med" len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y="8686800" x="0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y="8686800" x="3886200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 txBox="1"/>
          <p:nvPr/>
        </p:nvSpPr>
        <p:spPr>
          <a:xfrm>
            <a:off y="8686800" x="3886200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Font typeface="Times New Roman"/>
              <a:buNone/>
            </a:pPr>
            <a:r>
              <a:rPr strike="noStrike" u="none" b="0" cap="none" baseline="0" sz="1200" lang="en-US" i="0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62" name="Shape 62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2" name="Shape 1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3" name="Shape 193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4" name="Shape 194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8" name="Shape 2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9" name="Shape 209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0" name="Shape 210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3" name="Shape 2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4" name="Shape 224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5" name="Shape 225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37" name="Shape 2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8" name="Shape 238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9" name="Shape 239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2" name="Shape 2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3" name="Shape 253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4" name="Shape 254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67" name="Shape 2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8" name="Shape 268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9" name="Shape 269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81" name="Shape 2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2" name="Shape 282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3" name="Shape 283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96" name="Shape 2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7" name="Shape 297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8" name="Shape 298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11" name="Shape 3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2" name="Shape 312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3" name="Shape 313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6" name="Shape 3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7" name="Shape 327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8" name="Shape 328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 txBox="1"/>
          <p:nvPr/>
        </p:nvSpPr>
        <p:spPr>
          <a:xfrm>
            <a:off y="8686800" x="3886200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Font typeface="Times New Roman"/>
              <a:buNone/>
            </a:pPr>
            <a:r>
              <a:rPr strike="noStrike" u="none" b="0" cap="none" baseline="0" sz="1200" lang="en-US" i="0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75" name="Shape 75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42" name="Shape 3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3" name="Shape 343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4" name="Shape 344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57" name="Shape 3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8" name="Shape 358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9" name="Shape 359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71" name="Shape 3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2" name="Shape 372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3" name="Shape 373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86" name="Shape 3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87" name="Shape 387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8" name="Shape 388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01" name="Shape 4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2" name="Shape 402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3" name="Shape 403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16" name="Shape 4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7" name="Shape 417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8" name="Shape 418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41" name="Shape 4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2" name="Shape 442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3" name="Shape 443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56" name="Shape 4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7" name="Shape 457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58" name="Shape 458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71" name="Shape 4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2" name="Shape 472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3" name="Shape 473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95" name="Shape 4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6" name="Shape 496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97" name="Shape 497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0" name="Shape 90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10" name="Shape 5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1" name="Shape 511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12" name="Shape 512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26" name="Shape 5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27" name="Shape 527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28" name="Shape 528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61" name="Shape 5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2" name="Shape 562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63" name="Shape 563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75" name="Shape 5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6" name="Shape 576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77" name="Shape 577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90" name="Shape 5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91" name="Shape 591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92" name="Shape 592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04" name="Shape 6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5" name="Shape 605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06" name="Shape 606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17" name="Shape 6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8" name="Shape 618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9" name="Shape 619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31" name="Shape 6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2" name="Shape 632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33" name="Shape 633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46" name="Shape 6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47" name="Shape 647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48" name="Shape 648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3" name="Shape 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4" name="Shape 104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5" name="Shape 105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8" name="Shape 1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9" name="Shape 119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0" name="Shape 120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3" name="Shape 1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4" name="Shape 134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5" name="Shape 135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0" name="Shape 1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1" name="Shape 151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2" name="Shape 152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5" name="Shape 1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6" name="Shape 166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7" name="Shape 167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7" name="Shape 1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8" name="Shape 178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9" name="Shape 179"/>
          <p:cNvSpPr/>
          <p:nvPr>
            <p:ph idx="2" type="sldImg"/>
          </p:nvPr>
        </p:nvSpPr>
        <p:spPr>
          <a:xfrm>
            <a:off y="685800" x="2143125"/>
            <a:ext cy="3429000" cx="25717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0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7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8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9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bl">
  <p:cSld name="Title and Table">
    <p:spTree>
      <p:nvGrpSpPr>
        <p:cNvPr id="14" name="Shape 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y="812800" x="514350"/>
            <a:ext cy="1524000" cx="58292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/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/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/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y="5875337" x="541337"/>
            <a:ext cy="1816099" cx="58292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y="3875087" x="541337"/>
            <a:ext cy="2000250" cx="58292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Font typeface="Times New Roman"/>
              <a:buNone/>
              <a:defRPr/>
            </a:lvl1pPr>
            <a:lvl2pPr rtl="0" indent="0" marL="457200">
              <a:spcBef>
                <a:spcPts val="0"/>
              </a:spcBef>
              <a:buFont typeface="Times New Roman"/>
              <a:buNone/>
              <a:defRPr/>
            </a:lvl2pPr>
            <a:lvl3pPr rtl="0" indent="0" marL="914400">
              <a:spcBef>
                <a:spcPts val="0"/>
              </a:spcBef>
              <a:buFont typeface="Times New Roman"/>
              <a:buNone/>
              <a:defRPr/>
            </a:lvl3pPr>
            <a:lvl4pPr rtl="0" indent="0" marL="1371600">
              <a:spcBef>
                <a:spcPts val="0"/>
              </a:spcBef>
              <a:buFont typeface="Times New Roman"/>
              <a:buNone/>
              <a:defRPr/>
            </a:lvl4pPr>
            <a:lvl5pPr rtl="0" indent="0" marL="1828800">
              <a:spcBef>
                <a:spcPts val="0"/>
              </a:spcBef>
              <a:buFont typeface="Times New Roman"/>
              <a:buNone/>
              <a:defRPr/>
            </a:lvl5pPr>
            <a:lvl6pPr rtl="0" indent="0" marL="2286000">
              <a:spcBef>
                <a:spcPts val="0"/>
              </a:spcBef>
              <a:buFont typeface="Times New Roman"/>
              <a:buNone/>
              <a:defRPr/>
            </a:lvl6pPr>
            <a:lvl7pPr rtl="0" indent="0" marL="2743200">
              <a:spcBef>
                <a:spcPts val="0"/>
              </a:spcBef>
              <a:buFont typeface="Times New Roman"/>
              <a:buNone/>
              <a:defRPr/>
            </a:lvl7pPr>
            <a:lvl8pPr rtl="0" indent="0" marL="3200400">
              <a:spcBef>
                <a:spcPts val="0"/>
              </a:spcBef>
              <a:buFont typeface="Times New Roman"/>
              <a:buNone/>
              <a:defRPr/>
            </a:lvl8pPr>
            <a:lvl9pPr rtl="0" indent="0" marL="3657600">
              <a:spcBef>
                <a:spcPts val="0"/>
              </a:spcBef>
              <a:buFont typeface="Times New Roman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y="812800" x="514350"/>
            <a:ext cy="1524000" cx="58292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/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/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/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y="2641600" x="514350"/>
            <a:ext cy="5486399" cx="58292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1397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algn="l" rtl="0" indent="-1079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algn="l" rtl="0" indent="-76200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algn="l" rtl="0" indent="-1016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algn="l" rtl="0" indent="-1016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algn="l" rtl="0" indent="-101600" marL="2514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algn="l" rtl="0" indent="-101600" marL="2971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algn="l" rtl="0" indent="-101600" marL="3429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algn="l" rtl="0" indent="-101600" marL="3886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 txBox="1"/>
          <p:nvPr>
            <p:ph type="ctrTitle"/>
          </p:nvPr>
        </p:nvSpPr>
        <p:spPr>
          <a:xfrm>
            <a:off y="2840038" x="514350"/>
            <a:ext cy="1960561" cx="58292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ct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ct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ct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ct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ct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ct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ct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ct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" type="subTitle"/>
          </p:nvPr>
        </p:nvSpPr>
        <p:spPr>
          <a:xfrm>
            <a:off y="5181600" x="1028700"/>
            <a:ext cy="2336800" cx="4800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1pPr>
            <a:lvl2pPr algn="ctr" rtl="0" marR="0" indent="0" marL="45720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2pPr>
            <a:lvl3pPr algn="ctr" rtl="0" marR="0" indent="0" marL="9144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3pPr>
            <a:lvl4pPr algn="ctr" rtl="0" marR="0" indent="0" marL="1371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4pPr>
            <a:lvl5pPr algn="ctr" rtl="0" marR="0" indent="0" marL="1828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5pPr>
            <a:lvl6pPr algn="ctr" rtl="0" marR="0" indent="0" marL="2286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6pPr>
            <a:lvl7pPr algn="ctr" rtl="0" marR="0" indent="0" marL="2743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7pPr>
            <a:lvl8pPr algn="ctr" rtl="0" marR="0" indent="0" marL="3200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8pPr>
            <a:lvl9pPr algn="ctr" rtl="0" marR="0" indent="0" marL="3657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16" name="Shape 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 rot="5400000">
            <a:off y="3741737" x="1957387"/>
            <a:ext cy="1457324" cx="7315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/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/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/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 rot="5400000">
            <a:off y="2360612" x="-1033462"/>
            <a:ext cy="4219575" cx="7315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1397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algn="l" rtl="0" indent="-1079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algn="l" rtl="0" indent="-76200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algn="l" rtl="0" indent="-1016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algn="l" rtl="0" indent="-1016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algn="l" rtl="0" indent="-101600" marL="2514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algn="l" rtl="0" indent="-101600" marL="2971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algn="l" rtl="0" indent="-101600" marL="3429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algn="l" rtl="0" indent="-101600" marL="3886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type="title"/>
          </p:nvPr>
        </p:nvSpPr>
        <p:spPr>
          <a:xfrm>
            <a:off y="812800" x="514350"/>
            <a:ext cy="1524000" cx="58292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/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/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/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 rot="5400000">
            <a:off y="2470149" x="685800"/>
            <a:ext cy="5829299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1397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algn="l" rtl="0" indent="-1079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algn="l" rtl="0" indent="-76200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algn="l" rtl="0" indent="-1016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algn="l" rtl="0" indent="-1016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algn="l" rtl="0" indent="-101600" marL="2514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algn="l" rtl="0" indent="-101600" marL="2971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algn="l" rtl="0" indent="-101600" marL="3429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algn="l" rtl="0" indent="-101600" marL="3886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y="6400800" x="1344612"/>
            <a:ext cy="755649" cx="41148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/>
          <p:nvPr>
            <p:ph idx="2" type="pic"/>
          </p:nvPr>
        </p:nvSpPr>
        <p:spPr>
          <a:xfrm>
            <a:off y="817562" x="1344612"/>
            <a:ext cy="5486399" cx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y="7156450" x="1344612"/>
            <a:ext cy="1073150" cx="41148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spcBef>
                <a:spcPts val="0"/>
              </a:spcBef>
              <a:buFont typeface="Times New Roman"/>
              <a:buNone/>
              <a:defRPr/>
            </a:lvl1pPr>
            <a:lvl2pPr rtl="0" indent="0" marL="457200">
              <a:spcBef>
                <a:spcPts val="0"/>
              </a:spcBef>
              <a:buFont typeface="Times New Roman"/>
              <a:buNone/>
              <a:defRPr/>
            </a:lvl2pPr>
            <a:lvl3pPr rtl="0" indent="0" marL="914400">
              <a:spcBef>
                <a:spcPts val="0"/>
              </a:spcBef>
              <a:buFont typeface="Times New Roman"/>
              <a:buNone/>
              <a:defRPr/>
            </a:lvl3pPr>
            <a:lvl4pPr rtl="0" indent="0" marL="1371600">
              <a:spcBef>
                <a:spcPts val="0"/>
              </a:spcBef>
              <a:buFont typeface="Times New Roman"/>
              <a:buNone/>
              <a:defRPr/>
            </a:lvl4pPr>
            <a:lvl5pPr rtl="0" indent="0" marL="1828800">
              <a:spcBef>
                <a:spcPts val="0"/>
              </a:spcBef>
              <a:buFont typeface="Times New Roman"/>
              <a:buNone/>
              <a:defRPr/>
            </a:lvl5pPr>
            <a:lvl6pPr rtl="0" indent="0" marL="2286000">
              <a:spcBef>
                <a:spcPts val="0"/>
              </a:spcBef>
              <a:buFont typeface="Times New Roman"/>
              <a:buNone/>
              <a:defRPr/>
            </a:lvl6pPr>
            <a:lvl7pPr rtl="0" indent="0" marL="2743200">
              <a:spcBef>
                <a:spcPts val="0"/>
              </a:spcBef>
              <a:buFont typeface="Times New Roman"/>
              <a:buNone/>
              <a:defRPr/>
            </a:lvl7pPr>
            <a:lvl8pPr rtl="0" indent="0" marL="3200400">
              <a:spcBef>
                <a:spcPts val="0"/>
              </a:spcBef>
              <a:buFont typeface="Times New Roman"/>
              <a:buNone/>
              <a:defRPr/>
            </a:lvl8pPr>
            <a:lvl9pPr rtl="0" indent="0" marL="3657600">
              <a:spcBef>
                <a:spcPts val="0"/>
              </a:spcBef>
              <a:buFont typeface="Times New Roman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y="363537" x="342900"/>
            <a:ext cy="1549400" cx="22558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y="363537" x="2681288"/>
            <a:ext cy="7804150" cx="3833811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9" name="Shape 29"/>
          <p:cNvSpPr txBox="1"/>
          <p:nvPr>
            <p:ph idx="2" type="body"/>
          </p:nvPr>
        </p:nvSpPr>
        <p:spPr>
          <a:xfrm>
            <a:off y="1912938" x="342900"/>
            <a:ext cy="6254749" cx="22558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spcBef>
                <a:spcPts val="0"/>
              </a:spcBef>
              <a:buFont typeface="Times New Roman"/>
              <a:buNone/>
              <a:defRPr/>
            </a:lvl1pPr>
            <a:lvl2pPr rtl="0" indent="0" marL="457200">
              <a:spcBef>
                <a:spcPts val="0"/>
              </a:spcBef>
              <a:buFont typeface="Times New Roman"/>
              <a:buNone/>
              <a:defRPr/>
            </a:lvl2pPr>
            <a:lvl3pPr rtl="0" indent="0" marL="914400">
              <a:spcBef>
                <a:spcPts val="0"/>
              </a:spcBef>
              <a:buFont typeface="Times New Roman"/>
              <a:buNone/>
              <a:defRPr/>
            </a:lvl3pPr>
            <a:lvl4pPr rtl="0" indent="0" marL="1371600">
              <a:spcBef>
                <a:spcPts val="0"/>
              </a:spcBef>
              <a:buFont typeface="Times New Roman"/>
              <a:buNone/>
              <a:defRPr/>
            </a:lvl4pPr>
            <a:lvl5pPr rtl="0" indent="0" marL="1828800">
              <a:spcBef>
                <a:spcPts val="0"/>
              </a:spcBef>
              <a:buFont typeface="Times New Roman"/>
              <a:buNone/>
              <a:defRPr/>
            </a:lvl5pPr>
            <a:lvl6pPr rtl="0" indent="0" marL="2286000">
              <a:spcBef>
                <a:spcPts val="0"/>
              </a:spcBef>
              <a:buFont typeface="Times New Roman"/>
              <a:buNone/>
              <a:defRPr/>
            </a:lvl6pPr>
            <a:lvl7pPr rtl="0" indent="0" marL="2743200">
              <a:spcBef>
                <a:spcPts val="0"/>
              </a:spcBef>
              <a:buFont typeface="Times New Roman"/>
              <a:buNone/>
              <a:defRPr/>
            </a:lvl7pPr>
            <a:lvl8pPr rtl="0" indent="0" marL="3200400">
              <a:spcBef>
                <a:spcPts val="0"/>
              </a:spcBef>
              <a:buFont typeface="Times New Roman"/>
              <a:buNone/>
              <a:defRPr/>
            </a:lvl8pPr>
            <a:lvl9pPr rtl="0" indent="0" marL="3657600">
              <a:spcBef>
                <a:spcPts val="0"/>
              </a:spcBef>
              <a:buFont typeface="Times New Roman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0" name="Shape 30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y="812800" x="514350"/>
            <a:ext cy="1524000" cx="58292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/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/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/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33" name="Shape 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y="366712" x="342900"/>
            <a:ext cy="1524000" cx="61721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y="2046288" x="342900"/>
            <a:ext cy="854074" cx="30305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Font typeface="Times New Roman"/>
              <a:buNone/>
              <a:defRPr/>
            </a:lvl1pPr>
            <a:lvl2pPr rtl="0" indent="0" marL="457200">
              <a:spcBef>
                <a:spcPts val="0"/>
              </a:spcBef>
              <a:buFont typeface="Times New Roman"/>
              <a:buNone/>
              <a:defRPr/>
            </a:lvl2pPr>
            <a:lvl3pPr rtl="0" indent="0" marL="914400">
              <a:spcBef>
                <a:spcPts val="0"/>
              </a:spcBef>
              <a:buFont typeface="Times New Roman"/>
              <a:buNone/>
              <a:defRPr/>
            </a:lvl3pPr>
            <a:lvl4pPr rtl="0" indent="0" marL="1371600">
              <a:spcBef>
                <a:spcPts val="0"/>
              </a:spcBef>
              <a:buFont typeface="Times New Roman"/>
              <a:buNone/>
              <a:defRPr/>
            </a:lvl4pPr>
            <a:lvl5pPr rtl="0" indent="0" marL="1828800">
              <a:spcBef>
                <a:spcPts val="0"/>
              </a:spcBef>
              <a:buFont typeface="Times New Roman"/>
              <a:buNone/>
              <a:defRPr/>
            </a:lvl5pPr>
            <a:lvl6pPr rtl="0" indent="0" marL="2286000">
              <a:spcBef>
                <a:spcPts val="0"/>
              </a:spcBef>
              <a:buFont typeface="Times New Roman"/>
              <a:buNone/>
              <a:defRPr/>
            </a:lvl6pPr>
            <a:lvl7pPr rtl="0" indent="0" marL="2743200">
              <a:spcBef>
                <a:spcPts val="0"/>
              </a:spcBef>
              <a:buFont typeface="Times New Roman"/>
              <a:buNone/>
              <a:defRPr/>
            </a:lvl7pPr>
            <a:lvl8pPr rtl="0" indent="0" marL="3200400">
              <a:spcBef>
                <a:spcPts val="0"/>
              </a:spcBef>
              <a:buFont typeface="Times New Roman"/>
              <a:buNone/>
              <a:defRPr/>
            </a:lvl8pPr>
            <a:lvl9pPr rtl="0" indent="0" marL="3657600">
              <a:spcBef>
                <a:spcPts val="0"/>
              </a:spcBef>
              <a:buFont typeface="Times New Roman"/>
              <a:buNone/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2" type="body"/>
          </p:nvPr>
        </p:nvSpPr>
        <p:spPr>
          <a:xfrm>
            <a:off y="2900363" x="342900"/>
            <a:ext cy="5267324" cx="30305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3" type="body"/>
          </p:nvPr>
        </p:nvSpPr>
        <p:spPr>
          <a:xfrm>
            <a:off y="2046288" x="3484562"/>
            <a:ext cy="854074" cx="30305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Font typeface="Times New Roman"/>
              <a:buNone/>
              <a:defRPr/>
            </a:lvl1pPr>
            <a:lvl2pPr rtl="0" indent="0" marL="457200">
              <a:spcBef>
                <a:spcPts val="0"/>
              </a:spcBef>
              <a:buFont typeface="Times New Roman"/>
              <a:buNone/>
              <a:defRPr/>
            </a:lvl2pPr>
            <a:lvl3pPr rtl="0" indent="0" marL="914400">
              <a:spcBef>
                <a:spcPts val="0"/>
              </a:spcBef>
              <a:buFont typeface="Times New Roman"/>
              <a:buNone/>
              <a:defRPr/>
            </a:lvl3pPr>
            <a:lvl4pPr rtl="0" indent="0" marL="1371600">
              <a:spcBef>
                <a:spcPts val="0"/>
              </a:spcBef>
              <a:buFont typeface="Times New Roman"/>
              <a:buNone/>
              <a:defRPr/>
            </a:lvl4pPr>
            <a:lvl5pPr rtl="0" indent="0" marL="1828800">
              <a:spcBef>
                <a:spcPts val="0"/>
              </a:spcBef>
              <a:buFont typeface="Times New Roman"/>
              <a:buNone/>
              <a:defRPr/>
            </a:lvl5pPr>
            <a:lvl6pPr rtl="0" indent="0" marL="2286000">
              <a:spcBef>
                <a:spcPts val="0"/>
              </a:spcBef>
              <a:buFont typeface="Times New Roman"/>
              <a:buNone/>
              <a:defRPr/>
            </a:lvl6pPr>
            <a:lvl7pPr rtl="0" indent="0" marL="2743200">
              <a:spcBef>
                <a:spcPts val="0"/>
              </a:spcBef>
              <a:buFont typeface="Times New Roman"/>
              <a:buNone/>
              <a:defRPr/>
            </a:lvl7pPr>
            <a:lvl8pPr rtl="0" indent="0" marL="3200400">
              <a:spcBef>
                <a:spcPts val="0"/>
              </a:spcBef>
              <a:buFont typeface="Times New Roman"/>
              <a:buNone/>
              <a:defRPr/>
            </a:lvl8pPr>
            <a:lvl9pPr rtl="0" indent="0" marL="3657600">
              <a:spcBef>
                <a:spcPts val="0"/>
              </a:spcBef>
              <a:buFont typeface="Times New Roman"/>
              <a:buNone/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4" type="body"/>
          </p:nvPr>
        </p:nvSpPr>
        <p:spPr>
          <a:xfrm>
            <a:off y="2900363" x="3484562"/>
            <a:ext cy="5267324" cx="30305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y="812800" x="514350"/>
            <a:ext cy="1524000" cx="58292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/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/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/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y="2641600" x="514350"/>
            <a:ext cy="5486399" cx="283845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2" name="Shape 42"/>
          <p:cNvSpPr txBox="1"/>
          <p:nvPr>
            <p:ph idx="2" type="body"/>
          </p:nvPr>
        </p:nvSpPr>
        <p:spPr>
          <a:xfrm>
            <a:off y="2641600" x="3505200"/>
            <a:ext cy="5486399" cx="283845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2.xml" Type="http://schemas.openxmlformats.org/officeDocument/2006/relationships/slideLayout" Id="rId12"/><Relationship Target="../theme/theme1.xml" Type="http://schemas.openxmlformats.org/officeDocument/2006/relationships/theme" Id="rId13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10.xml" Type="http://schemas.openxmlformats.org/officeDocument/2006/relationships/slideLayout" Id="rId10"/><Relationship Target="../slideLayouts/slideLayout3.xml" Type="http://schemas.openxmlformats.org/officeDocument/2006/relationships/slideLayout" Id="rId3"/><Relationship Target="../slideLayouts/slideLayout11.xml" Type="http://schemas.openxmlformats.org/officeDocument/2006/relationships/slideLayout" Id="rId11"/><Relationship Target="../slideLayouts/slideLayout9.xml" Type="http://schemas.openxmlformats.org/officeDocument/2006/relationships/slideLayout" Id="rId9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slideLayouts/slideLayout8.xml" Type="http://schemas.openxmlformats.org/officeDocument/2006/relationships/slideLayout" Id="rId8"/><Relationship Target="../slideLayouts/slideLayout7.xml" Type="http://schemas.openxmlformats.org/officeDocument/2006/relationships/slideLayout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 txBox="1"/>
          <p:nvPr>
            <p:ph type="title"/>
          </p:nvPr>
        </p:nvSpPr>
        <p:spPr>
          <a:xfrm>
            <a:off y="812800" x="514350"/>
            <a:ext cy="1524000" cx="58292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ct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ct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ct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ct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ct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ct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ct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ct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0" name="Shape 10"/>
          <p:cNvSpPr txBox="1"/>
          <p:nvPr>
            <p:ph idx="1" type="body"/>
          </p:nvPr>
        </p:nvSpPr>
        <p:spPr>
          <a:xfrm>
            <a:off y="2641600" x="514350"/>
            <a:ext cy="5486399" cx="58292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-1397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algn="l" rtl="0" marR="0" indent="-1079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algn="l" rtl="0" marR="0" indent="-76200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algn="l" rtl="0" marR="0" indent="-1016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algn="l" rtl="0" marR="0" indent="-1016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algn="l" rtl="0" marR="0" indent="-101600" marL="2514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algn="l" rtl="0" marR="0" indent="-101600" marL="2971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algn="l" rtl="0" marR="0" indent="-101600" marL="3429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algn="l" rtl="0" marR="0" indent="-101600" marL="3886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/>
        </p:txBody>
      </p:sp>
      <p:sp>
        <p:nvSpPr>
          <p:cNvPr id="11" name="Shape 11"/>
          <p:cNvSpPr txBox="1"/>
          <p:nvPr>
            <p:ph idx="10" type="dt"/>
          </p:nvPr>
        </p:nvSpPr>
        <p:spPr>
          <a:xfrm>
            <a:off y="8331200" x="51435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1" type="ftr"/>
          </p:nvPr>
        </p:nvSpPr>
        <p:spPr>
          <a:xfrm>
            <a:off y="8331200" x="2343150"/>
            <a:ext cy="609599" cx="21717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sldNum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2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7.pn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1.png" Type="http://schemas.openxmlformats.org/officeDocument/2006/relationships/image" Id="rId4"/><Relationship Target="../media/image05.png" Type="http://schemas.openxmlformats.org/officeDocument/2006/relationships/image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10.png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23.png" Type="http://schemas.openxmlformats.org/officeDocument/2006/relationships/image" Id="rId3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9.png" Type="http://schemas.openxmlformats.org/officeDocument/2006/relationships/image" Id="rId3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8.png" Type="http://schemas.openxmlformats.org/officeDocument/2006/relationships/image" Id="rId3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12.png" Type="http://schemas.openxmlformats.org/officeDocument/2006/relationships/image" Id="rId3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11.png" Type="http://schemas.openxmlformats.org/officeDocument/2006/relationships/image" Id="rId3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19.pn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20.png" Type="http://schemas.openxmlformats.org/officeDocument/2006/relationships/image" Id="rId4"/><Relationship Target="../media/image16.png" Type="http://schemas.openxmlformats.org/officeDocument/2006/relationships/image" Id="rId3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14.png" Type="http://schemas.openxmlformats.org/officeDocument/2006/relationships/image" Id="rId3"/></Relationships>
</file>

<file path=ppt/slides/_rels/slide22.xml.rels><?xml version="1.0" encoding="UTF-8" standalone="yes"?><Relationships xmlns="http://schemas.openxmlformats.org/package/2006/relationships"><Relationship Target="../notesSlides/notesSlide22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13.png" Type="http://schemas.openxmlformats.org/officeDocument/2006/relationships/image" Id="rId3"/></Relationships>
</file>

<file path=ppt/slides/_rels/slide23.xml.rels><?xml version="1.0" encoding="UTF-8" standalone="yes"?><Relationships xmlns="http://schemas.openxmlformats.org/package/2006/relationships"><Relationship Target="../notesSlides/notesSlide23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17.png" Type="http://schemas.openxmlformats.org/officeDocument/2006/relationships/image" Id="rId3"/></Relationships>
</file>

<file path=ppt/slides/_rels/slide24.xml.rels><?xml version="1.0" encoding="UTF-8" standalone="yes"?><Relationships xmlns="http://schemas.openxmlformats.org/package/2006/relationships"><Relationship Target="../notesSlides/notesSlide24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18.png" Type="http://schemas.openxmlformats.org/officeDocument/2006/relationships/image" Id="rId3"/></Relationships>
</file>

<file path=ppt/slides/_rels/slide25.xml.rels><?xml version="1.0" encoding="UTF-8" standalone="yes"?><Relationships xmlns="http://schemas.openxmlformats.org/package/2006/relationships"><Relationship Target="../notesSlides/notesSlide25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15.png" Type="http://schemas.openxmlformats.org/officeDocument/2006/relationships/image" Id="rId3"/></Relationships>
</file>

<file path=ppt/slides/_rels/slide26.xml.rels><?xml version="1.0" encoding="UTF-8" standalone="yes"?><Relationships xmlns="http://schemas.openxmlformats.org/package/2006/relationships"><Relationship Target="../notesSlides/notesSlide26.xml" Type="http://schemas.openxmlformats.org/officeDocument/2006/relationships/notesSlide" Id="rId2"/><Relationship Target="../slideLayouts/slideLayout6.xml" Type="http://schemas.openxmlformats.org/officeDocument/2006/relationships/slideLayout" Id="rId1"/></Relationships>
</file>

<file path=ppt/slides/_rels/slide27.xml.rels><?xml version="1.0" encoding="UTF-8" standalone="yes"?><Relationships xmlns="http://schemas.openxmlformats.org/package/2006/relationships"><Relationship Target="../notesSlides/notesSlide27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21.png" Type="http://schemas.openxmlformats.org/officeDocument/2006/relationships/image" Id="rId3"/></Relationships>
</file>

<file path=ppt/slides/_rels/slide28.xml.rels><?xml version="1.0" encoding="UTF-8" standalone="yes"?><Relationships xmlns="http://schemas.openxmlformats.org/package/2006/relationships"><Relationship Target="../notesSlides/notesSlide28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25.png" Type="http://schemas.openxmlformats.org/officeDocument/2006/relationships/image" Id="rId3"/></Relationships>
</file>

<file path=ppt/slides/_rels/slide29.xml.rels><?xml version="1.0" encoding="UTF-8" standalone="yes"?><Relationships xmlns="http://schemas.openxmlformats.org/package/2006/relationships"><Relationship Target="../notesSlides/notesSlide29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24.pn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30.xml.rels><?xml version="1.0" encoding="UTF-8" standalone="yes"?><Relationships xmlns="http://schemas.openxmlformats.org/package/2006/relationships"><Relationship Target="../notesSlides/notesSlide30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22.png" Type="http://schemas.openxmlformats.org/officeDocument/2006/relationships/image" Id="rId3"/></Relationships>
</file>

<file path=ppt/slides/_rels/slide31.xml.rels><?xml version="1.0" encoding="UTF-8" standalone="yes"?><Relationships xmlns="http://schemas.openxmlformats.org/package/2006/relationships"><Relationship Target="../notesSlides/notesSlide31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30.png" Type="http://schemas.openxmlformats.org/officeDocument/2006/relationships/image" Id="rId4"/><Relationship Target="../media/image27.png" Type="http://schemas.openxmlformats.org/officeDocument/2006/relationships/image" Id="rId3"/></Relationships>
</file>

<file path=ppt/slides/_rels/slide32.xml.rels><?xml version="1.0" encoding="UTF-8" standalone="yes"?><Relationships xmlns="http://schemas.openxmlformats.org/package/2006/relationships"><Relationship Target="../notesSlides/notesSlide32.xml" Type="http://schemas.openxmlformats.org/officeDocument/2006/relationships/notesSlide" Id="rId2"/><Relationship Target="../slideLayouts/slideLayout6.xml" Type="http://schemas.openxmlformats.org/officeDocument/2006/relationships/slideLayout" Id="rId1"/></Relationships>
</file>

<file path=ppt/slides/_rels/slide33.xml.rels><?xml version="1.0" encoding="UTF-8" standalone="yes"?><Relationships xmlns="http://schemas.openxmlformats.org/package/2006/relationships"><Relationship Target="../notesSlides/notesSlide33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26.png" Type="http://schemas.openxmlformats.org/officeDocument/2006/relationships/image" Id="rId3"/></Relationships>
</file>

<file path=ppt/slides/_rels/slide34.xml.rels><?xml version="1.0" encoding="UTF-8" standalone="yes"?><Relationships xmlns="http://schemas.openxmlformats.org/package/2006/relationships"><Relationship Target="../notesSlides/notesSlide34.xml" Type="http://schemas.openxmlformats.org/officeDocument/2006/relationships/notesSlide" Id="rId2"/><Relationship Target="../slideLayouts/slideLayout7.xml" Type="http://schemas.openxmlformats.org/officeDocument/2006/relationships/slideLayout" Id="rId1"/><Relationship Target="../media/image28.png" Type="http://schemas.openxmlformats.org/officeDocument/2006/relationships/image" Id="rId3"/></Relationships>
</file>

<file path=ppt/slides/_rels/slide35.xml.rels><?xml version="1.0" encoding="UTF-8" standalone="yes"?><Relationships xmlns="http://schemas.openxmlformats.org/package/2006/relationships"><Relationship Target="../notesSlides/notesSlide35.xml" Type="http://schemas.openxmlformats.org/officeDocument/2006/relationships/notesSlide" Id="rId2"/><Relationship Target="../slideLayouts/slideLayout11.xml" Type="http://schemas.openxmlformats.org/officeDocument/2006/relationships/slideLayout" Id="rId1"/><Relationship Target="../media/image32.png" Type="http://schemas.openxmlformats.org/officeDocument/2006/relationships/image" Id="rId3"/></Relationships>
</file>

<file path=ppt/slides/_rels/slide36.xml.rels><?xml version="1.0" encoding="UTF-8" standalone="yes"?><Relationships xmlns="http://schemas.openxmlformats.org/package/2006/relationships"><Relationship Target="../notesSlides/notesSlide36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37.xml.rels><?xml version="1.0" encoding="UTF-8" standalone="yes"?><Relationships xmlns="http://schemas.openxmlformats.org/package/2006/relationships"><Relationship Target="../notesSlides/notesSlide37.xml" Type="http://schemas.openxmlformats.org/officeDocument/2006/relationships/notesSlide" Id="rId2"/><Relationship Target="../slideLayouts/slideLayout11.xml" Type="http://schemas.openxmlformats.org/officeDocument/2006/relationships/slideLayout" Id="rId1"/><Relationship Target="../media/image31.png" Type="http://schemas.openxmlformats.org/officeDocument/2006/relationships/image" Id="rId3"/></Relationships>
</file>

<file path=ppt/slides/_rels/slide38.xml.rels><?xml version="1.0" encoding="UTF-8" standalone="yes"?><Relationships xmlns="http://schemas.openxmlformats.org/package/2006/relationships"><Relationship Target="../notesSlides/notesSlide38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29.pn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7.xml" Type="http://schemas.openxmlformats.org/officeDocument/2006/relationships/slideLayout" Id="rId1"/><Relationship Target="../media/image06.pn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7.xml" Type="http://schemas.openxmlformats.org/officeDocument/2006/relationships/slideLayout" Id="rId1"/><Relationship Target="../media/image06.pn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7.xml" Type="http://schemas.openxmlformats.org/officeDocument/2006/relationships/slideLayout" Id="rId1"/><Relationship Target="../media/image00.png" Type="http://schemas.openxmlformats.org/officeDocument/2006/relationships/image" Id="rId4"/><Relationship Target="../media/image02.pn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11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54" name="Shape 54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55" name="Shape 55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sp>
        <p:nvSpPr>
          <p:cNvPr id="56" name="Shape 56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57" name="Shape 57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58" name="Shape 58"/>
          <p:cNvSpPr txBox="1"/>
          <p:nvPr/>
        </p:nvSpPr>
        <p:spPr>
          <a:xfrm>
            <a:off y="8469311" x="5851525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Shape 59"/>
          <p:cNvSpPr txBox="1"/>
          <p:nvPr>
            <p:ph type="ctrTitle"/>
          </p:nvPr>
        </p:nvSpPr>
        <p:spPr>
          <a:xfrm>
            <a:off y="1905000" x="381000"/>
            <a:ext cy="4648199" cx="58292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br>
              <a:rPr strike="noStrike" u="none" b="0" cap="none" baseline="0" sz="44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strike="noStrike" u="none" b="0" cap="none" baseline="0" sz="44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44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Chapter 2</a:t>
            </a:r>
            <a:br>
              <a:rPr strike="noStrike" u="none" b="1" cap="none" baseline="0" sz="32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strike="noStrike" u="none" b="1" cap="none" baseline="0" sz="32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32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Review of Information Network and Technology</a:t>
            </a:r>
            <a:br>
              <a:rPr strike="noStrike" u="none" b="0" cap="none" baseline="0" sz="32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0" name="Shape 1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1" name="Shape 181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82" name="Shape 182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83" name="Shape 183"/>
          <p:cNvCxnSpPr/>
          <p:nvPr/>
        </p:nvCxnSpPr>
        <p:spPr>
          <a:xfrm>
            <a:off y="7467600" x="609600"/>
            <a:ext cy="1587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84" name="Shape 184"/>
          <p:cNvSpPr txBox="1"/>
          <p:nvPr/>
        </p:nvSpPr>
        <p:spPr>
          <a:xfrm>
            <a:off y="7467600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185" name="Shape 185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sp>
        <p:nvSpPr>
          <p:cNvPr id="186" name="Shape 186"/>
          <p:cNvSpPr txBox="1"/>
          <p:nvPr/>
        </p:nvSpPr>
        <p:spPr>
          <a:xfrm>
            <a:off y="7848600" x="533400"/>
            <a:ext cy="396874" cx="532447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Fiber Network could be Gigabit LAN or MAN</a:t>
            </a:r>
          </a:p>
        </p:txBody>
      </p:sp>
      <p:sp>
        <p:nvSpPr>
          <p:cNvPr id="187" name="Shape 187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188" name="Shape 188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89" name="Shape 189"/>
          <p:cNvSpPr txBox="1"/>
          <p:nvPr/>
        </p:nvSpPr>
        <p:spPr>
          <a:xfrm>
            <a:off y="8469311" x="5851525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Shape 190"/>
          <p:cNvSpPr txBox="1"/>
          <p:nvPr>
            <p:ph type="title"/>
          </p:nvPr>
        </p:nvSpPr>
        <p:spPr>
          <a:xfrm>
            <a:off y="533400" x="533400"/>
            <a:ext cy="457200" cx="5638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Campus Network</a:t>
            </a:r>
          </a:p>
        </p:txBody>
      </p:sp>
      <p:pic>
        <p:nvPicPr>
          <p:cNvPr id="191" name="Shape 191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219200" x="1143000"/>
            <a:ext cy="6237286" cx="53101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5" name="Shape 1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6" name="Shape 196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97" name="Shape 197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98" name="Shape 198"/>
          <p:cNvCxnSpPr/>
          <p:nvPr/>
        </p:nvCxnSpPr>
        <p:spPr>
          <a:xfrm>
            <a:off y="3875087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99" name="Shape 199"/>
          <p:cNvSpPr txBox="1"/>
          <p:nvPr/>
        </p:nvSpPr>
        <p:spPr>
          <a:xfrm>
            <a:off y="3875087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200" name="Shape 200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01" name="Shape 201"/>
          <p:cNvSpPr txBox="1"/>
          <p:nvPr/>
        </p:nvSpPr>
        <p:spPr>
          <a:xfrm>
            <a:off y="457200" x="533400"/>
            <a:ext cy="584200" cx="5638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WAN Topologies</a:t>
            </a:r>
          </a:p>
        </p:txBody>
      </p:sp>
      <p:sp>
        <p:nvSpPr>
          <p:cNvPr id="202" name="Shape 202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pic>
        <p:nvPicPr>
          <p:cNvPr id="203" name="Shape 203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219200" x="381000"/>
            <a:ext cy="2098674" cx="3014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Shape 204"/>
          <p:cNvPicPr preferRelativeResize="0"/>
          <p:nvPr/>
        </p:nvPicPr>
        <p:blipFill rotWithShape="1">
          <a:blip r:embed="rId4">
            <a:alphaModFix/>
          </a:blip>
          <a:srcRect t="0" b="0" r="0" l="0"/>
          <a:stretch/>
        </p:blipFill>
        <p:spPr>
          <a:xfrm>
            <a:off y="1143000" x="3733800"/>
            <a:ext cy="2611436" cx="2670175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Shape 205"/>
          <p:cNvSpPr txBox="1"/>
          <p:nvPr/>
        </p:nvSpPr>
        <p:spPr>
          <a:xfrm>
            <a:off y="4267200" x="441325"/>
            <a:ext cy="4094162" cx="580707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Mesh topology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Implemented in network layer level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Multiple paths between nodes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Flat topology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Redundancy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Load balancing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Shortest path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Tree topology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Used with Ethernet bridges 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Hierarchical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Efficient for small networks and special purpose </a:t>
            </a:r>
            <a:b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networks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Ring Topology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SONET / SDH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MAN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Broadband feeder network</a:t>
            </a:r>
          </a:p>
        </p:txBody>
      </p:sp>
      <p:sp>
        <p:nvSpPr>
          <p:cNvPr id="206" name="Shape 206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207" name="Shape 207"/>
          <p:cNvSpPr txBox="1"/>
          <p:nvPr/>
        </p:nvSpPr>
        <p:spPr>
          <a:xfrm>
            <a:off y="8610600" x="5181600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1" name="Shape 2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2" name="Shape 212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213" name="Shape 213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14" name="Shape 214"/>
          <p:cNvCxnSpPr/>
          <p:nvPr/>
        </p:nvCxnSpPr>
        <p:spPr>
          <a:xfrm>
            <a:off y="52578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15" name="Shape 215"/>
          <p:cNvSpPr txBox="1"/>
          <p:nvPr/>
        </p:nvSpPr>
        <p:spPr>
          <a:xfrm>
            <a:off y="5257800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216" name="Shape 216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17" name="Shape 217"/>
          <p:cNvSpPr txBox="1"/>
          <p:nvPr/>
        </p:nvSpPr>
        <p:spPr>
          <a:xfrm>
            <a:off y="457200" x="533400"/>
            <a:ext cy="584200" cx="5638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Ethernet</a:t>
            </a:r>
          </a:p>
        </p:txBody>
      </p:sp>
      <p:sp>
        <p:nvSpPr>
          <p:cNvPr id="218" name="Shape 218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sp>
        <p:nvSpPr>
          <p:cNvPr id="219" name="Shape 219"/>
          <p:cNvSpPr txBox="1"/>
          <p:nvPr/>
        </p:nvSpPr>
        <p:spPr>
          <a:xfrm>
            <a:off y="5638800" x="457200"/>
            <a:ext cy="2530475" cx="463232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IEEE 802.3 standard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10 Mbps data rate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Collision - analogy of hollow pipe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Principle of operation; CSMA/CD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Segment length and drop cable length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Minimum size of packet 64 bytes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Maximum size of packet 1500 bytes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Hub configuration</a:t>
            </a:r>
          </a:p>
        </p:txBody>
      </p:sp>
      <p:pic>
        <p:nvPicPr>
          <p:cNvPr id="220" name="Shape 220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447800" x="838200"/>
            <a:ext cy="2397125" cx="5616575"/>
          </a:xfrm>
          <a:prstGeom prst="rect">
            <a:avLst/>
          </a:prstGeom>
          <a:noFill/>
          <a:ln>
            <a:noFill/>
          </a:ln>
        </p:spPr>
      </p:pic>
      <p:sp>
        <p:nvSpPr>
          <p:cNvPr id="221" name="Shape 221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222" name="Shape 222"/>
          <p:cNvSpPr txBox="1"/>
          <p:nvPr/>
        </p:nvSpPr>
        <p:spPr>
          <a:xfrm>
            <a:off y="8469311" x="5851525"/>
            <a:ext cy="517524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trike="noStrike" u="none" b="0" cap="none" baseline="0" sz="14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4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6" name="Shape 2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7" name="Shape 227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228" name="Shape 228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29" name="Shape 229"/>
          <p:cNvCxnSpPr/>
          <p:nvPr/>
        </p:nvCxnSpPr>
        <p:spPr>
          <a:xfrm>
            <a:off y="5170487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30" name="Shape 230"/>
          <p:cNvSpPr txBox="1"/>
          <p:nvPr/>
        </p:nvSpPr>
        <p:spPr>
          <a:xfrm>
            <a:off y="5170487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231" name="Shape 231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32" name="Shape 232"/>
          <p:cNvSpPr txBox="1"/>
          <p:nvPr/>
        </p:nvSpPr>
        <p:spPr>
          <a:xfrm>
            <a:off y="457200" x="533400"/>
            <a:ext cy="584200" cx="5638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Fast Ethernet</a:t>
            </a:r>
          </a:p>
        </p:txBody>
      </p:sp>
      <p:sp>
        <p:nvSpPr>
          <p:cNvPr id="233" name="Shape 233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y="5562600" x="457200"/>
            <a:ext cy="2292349" cx="61340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Rationale </a:t>
            </a:r>
          </a:p>
          <a:p>
            <a:pPr algn="l" rtl="0" lvl="1" marR="0" indent="0" marL="4572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Max drop length 100m =&gt; Max round-trip </a:t>
            </a:r>
            <a:b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time 1/10 of Ethernet; hence 10 times data rate</a:t>
            </a:r>
          </a:p>
          <a:p>
            <a:pPr algn="l" rtl="0" lvl="0" marR="0" indent="0" mar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Standard 100Base-T4</a:t>
            </a:r>
          </a:p>
          <a:p>
            <a:pPr algn="l" rtl="0" lvl="0" marR="0" indent="0" mar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Compatibility with 10BaseT</a:t>
            </a:r>
          </a:p>
          <a:p>
            <a:pPr algn="l" rtl="0" lvl="0" marR="0" indent="0" mar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Cat 5e (Max 100 m, 100 MHz)</a:t>
            </a:r>
          </a:p>
          <a:p>
            <a:pPr algn="l" rtl="0" lvl="0" marR="0" indent="0" mar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Cat 6 (Max 100 m, 250 MHz)</a:t>
            </a:r>
          </a:p>
          <a:p>
            <a:pPr algn="l" rtl="0" lvl="0" marR="0" indent="0" mar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100Base FX optical fiber (Max 10 km single and</a:t>
            </a:r>
            <a:b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400 m multimode)      </a:t>
            </a:r>
          </a:p>
        </p:txBody>
      </p:sp>
      <p:pic>
        <p:nvPicPr>
          <p:cNvPr id="235" name="Shape 235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219200" x="1143000"/>
            <a:ext cy="3608386" cx="4637086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Shape 236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0" name="Shape 2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1" name="Shape 241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242" name="Shape 242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43" name="Shape 243"/>
          <p:cNvCxnSpPr/>
          <p:nvPr/>
        </p:nvCxnSpPr>
        <p:spPr>
          <a:xfrm>
            <a:off y="52578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44" name="Shape 244"/>
          <p:cNvSpPr txBox="1"/>
          <p:nvPr/>
        </p:nvSpPr>
        <p:spPr>
          <a:xfrm>
            <a:off y="5257800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245" name="Shape 245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46" name="Shape 246"/>
          <p:cNvSpPr txBox="1"/>
          <p:nvPr/>
        </p:nvSpPr>
        <p:spPr>
          <a:xfrm>
            <a:off y="457200" x="533400"/>
            <a:ext cy="584200" cx="5638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Gigbit Ethernet</a:t>
            </a:r>
          </a:p>
        </p:txBody>
      </p:sp>
      <p:sp>
        <p:nvSpPr>
          <p:cNvPr id="247" name="Shape 247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pic>
        <p:nvPicPr>
          <p:cNvPr id="248" name="Shape 248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447800" x="609600"/>
            <a:ext cy="2511425" cx="5634036"/>
          </a:xfrm>
          <a:prstGeom prst="rect">
            <a:avLst/>
          </a:prstGeom>
          <a:noFill/>
          <a:ln>
            <a:noFill/>
          </a:ln>
        </p:spPr>
      </p:pic>
      <p:sp>
        <p:nvSpPr>
          <p:cNvPr id="249" name="Shape 249"/>
          <p:cNvSpPr txBox="1"/>
          <p:nvPr/>
        </p:nvSpPr>
        <p:spPr>
          <a:xfrm>
            <a:off y="5638800" x="457200"/>
            <a:ext cy="1616074" cx="62103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Packet size 512 bytes, slot size 4.096 microseconds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Minimum frame size 64 bytes for backward</a:t>
            </a:r>
            <a:b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compatibility; Slot filled with carrier extension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Packet bursts with no idle time between frames</a:t>
            </a:r>
            <a:b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increases efficiency</a:t>
            </a:r>
          </a:p>
        </p:txBody>
      </p:sp>
      <p:sp>
        <p:nvSpPr>
          <p:cNvPr id="250" name="Shape 250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251" name="Shape 251"/>
          <p:cNvSpPr txBox="1"/>
          <p:nvPr/>
        </p:nvSpPr>
        <p:spPr>
          <a:xfrm>
            <a:off y="8469311" x="5851525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5" name="Shape 2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6" name="Shape 256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257" name="Shape 257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58" name="Shape 258"/>
          <p:cNvCxnSpPr/>
          <p:nvPr/>
        </p:nvCxnSpPr>
        <p:spPr>
          <a:xfrm>
            <a:off y="52578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59" name="Shape 259"/>
          <p:cNvSpPr txBox="1"/>
          <p:nvPr/>
        </p:nvSpPr>
        <p:spPr>
          <a:xfrm>
            <a:off y="5257800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260" name="Shape 260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61" name="Shape 261"/>
          <p:cNvSpPr txBox="1"/>
          <p:nvPr/>
        </p:nvSpPr>
        <p:spPr>
          <a:xfrm>
            <a:off y="457200" x="533400"/>
            <a:ext cy="579436" cx="5638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Switched Ethernet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pic>
        <p:nvPicPr>
          <p:cNvPr id="263" name="Shape 263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295400" x="1295400"/>
            <a:ext cy="3844925" cx="3722686"/>
          </a:xfrm>
          <a:prstGeom prst="rect">
            <a:avLst/>
          </a:prstGeom>
          <a:noFill/>
          <a:ln>
            <a:noFill/>
          </a:ln>
        </p:spPr>
      </p:pic>
      <p:sp>
        <p:nvSpPr>
          <p:cNvPr id="264" name="Shape 264"/>
          <p:cNvSpPr txBox="1"/>
          <p:nvPr/>
        </p:nvSpPr>
        <p:spPr>
          <a:xfrm>
            <a:off y="5638800" x="457200"/>
            <a:ext cy="701674" cx="604678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Maximum throughput increased ~N/2 in N-port hub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Snooping capability lost for management</a:t>
            </a:r>
          </a:p>
        </p:txBody>
      </p:sp>
      <p:sp>
        <p:nvSpPr>
          <p:cNvPr id="265" name="Shape 265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y="8469311" x="5851525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0" name="Shape 2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1" name="Shape 271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272" name="Shape 272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73" name="Shape 273"/>
          <p:cNvCxnSpPr/>
          <p:nvPr/>
        </p:nvCxnSpPr>
        <p:spPr>
          <a:xfrm>
            <a:off y="60198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74" name="Shape 274"/>
          <p:cNvSpPr txBox="1"/>
          <p:nvPr/>
        </p:nvSpPr>
        <p:spPr>
          <a:xfrm>
            <a:off y="6019800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275" name="Shape 275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76" name="Shape 276"/>
          <p:cNvSpPr txBox="1"/>
          <p:nvPr/>
        </p:nvSpPr>
        <p:spPr>
          <a:xfrm>
            <a:off y="457200" x="0"/>
            <a:ext cy="95408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Client-Server Configuration using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Switched Hub</a:t>
            </a:r>
          </a:p>
        </p:txBody>
      </p:sp>
      <p:sp>
        <p:nvSpPr>
          <p:cNvPr id="277" name="Shape 277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pic>
        <p:nvPicPr>
          <p:cNvPr id="278" name="Shape 278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752600" x="1219200"/>
            <a:ext cy="4190999" cx="4637086"/>
          </a:xfrm>
          <a:prstGeom prst="rect">
            <a:avLst/>
          </a:prstGeom>
          <a:noFill/>
          <a:ln>
            <a:noFill/>
          </a:ln>
        </p:spPr>
      </p:pic>
      <p:sp>
        <p:nvSpPr>
          <p:cNvPr id="279" name="Shape 279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280" name="Shape 280"/>
          <p:cNvSpPr txBox="1"/>
          <p:nvPr/>
        </p:nvSpPr>
        <p:spPr>
          <a:xfrm>
            <a:off y="8469311" x="5851525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4" name="Shape 2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5" name="Shape 285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286" name="Shape 286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87" name="Shape 287"/>
          <p:cNvCxnSpPr/>
          <p:nvPr/>
        </p:nvCxnSpPr>
        <p:spPr>
          <a:xfrm>
            <a:off y="52578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88" name="Shape 288"/>
          <p:cNvSpPr txBox="1"/>
          <p:nvPr/>
        </p:nvSpPr>
        <p:spPr>
          <a:xfrm>
            <a:off y="5257800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289" name="Shape 289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90" name="Shape 290"/>
          <p:cNvSpPr txBox="1"/>
          <p:nvPr/>
        </p:nvSpPr>
        <p:spPr>
          <a:xfrm>
            <a:off y="457200" x="609600"/>
            <a:ext cy="584200" cx="5638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Virtual LAN</a:t>
            </a:r>
          </a:p>
        </p:txBody>
      </p:sp>
      <p:sp>
        <p:nvSpPr>
          <p:cNvPr id="291" name="Shape 291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pic>
        <p:nvPicPr>
          <p:cNvPr id="292" name="Shape 292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371600" x="228600"/>
            <a:ext cy="2981325" cx="6248399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Shape 293"/>
          <p:cNvSpPr txBox="1"/>
          <p:nvPr/>
        </p:nvSpPr>
        <p:spPr>
          <a:xfrm>
            <a:off y="5649912" x="441325"/>
            <a:ext cy="1311275" cx="6324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Switched hub enables establishing virtual LANs 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Permits switching stations between LANs without</a:t>
            </a:r>
            <a:b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physical moving of equipment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Remote VLAN via switch offered by service providers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295" name="Shape 295"/>
          <p:cNvSpPr txBox="1"/>
          <p:nvPr/>
        </p:nvSpPr>
        <p:spPr>
          <a:xfrm>
            <a:off y="8469311" x="5851525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9" name="Shape 2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0" name="Shape 300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301" name="Shape 301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02" name="Shape 302"/>
          <p:cNvCxnSpPr/>
          <p:nvPr/>
        </p:nvCxnSpPr>
        <p:spPr>
          <a:xfrm>
            <a:off y="52578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03" name="Shape 303"/>
          <p:cNvSpPr txBox="1"/>
          <p:nvPr/>
        </p:nvSpPr>
        <p:spPr>
          <a:xfrm>
            <a:off y="5257800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304" name="Shape 304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05" name="Shape 305"/>
          <p:cNvSpPr txBox="1"/>
          <p:nvPr/>
        </p:nvSpPr>
        <p:spPr>
          <a:xfrm>
            <a:off y="457200" x="533400"/>
            <a:ext cy="584200" cx="5638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 Ring</a:t>
            </a:r>
          </a:p>
        </p:txBody>
      </p:sp>
      <p:sp>
        <p:nvSpPr>
          <p:cNvPr id="306" name="Shape 306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sp>
        <p:nvSpPr>
          <p:cNvPr id="307" name="Shape 307"/>
          <p:cNvSpPr txBox="1"/>
          <p:nvPr/>
        </p:nvSpPr>
        <p:spPr>
          <a:xfrm>
            <a:off y="5715000" x="457200"/>
            <a:ext cy="1323975" cx="427196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Adopted by IBM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IEEE 802.5 standard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Data rates of 4 Mbps and 16 Mbps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Single- and dual-ring LANs</a:t>
            </a:r>
          </a:p>
        </p:txBody>
      </p:sp>
      <p:pic>
        <p:nvPicPr>
          <p:cNvPr id="308" name="Shape 308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447800" x="1219200"/>
            <a:ext cy="2713037" cx="3808412"/>
          </a:xfrm>
          <a:prstGeom prst="rect">
            <a:avLst/>
          </a:prstGeom>
          <a:noFill/>
          <a:ln>
            <a:noFill/>
          </a:ln>
        </p:spPr>
      </p:pic>
      <p:sp>
        <p:nvSpPr>
          <p:cNvPr id="309" name="Shape 309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y="8469311" x="5851525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4" name="Shape 3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5" name="Shape 315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316" name="Shape 316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17" name="Shape 317"/>
          <p:cNvCxnSpPr/>
          <p:nvPr/>
        </p:nvCxnSpPr>
        <p:spPr>
          <a:xfrm>
            <a:off y="52578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18" name="Shape 318"/>
          <p:cNvSpPr txBox="1"/>
          <p:nvPr/>
        </p:nvSpPr>
        <p:spPr>
          <a:xfrm>
            <a:off y="5257800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319" name="Shape 319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20" name="Shape 320"/>
          <p:cNvSpPr txBox="1"/>
          <p:nvPr/>
        </p:nvSpPr>
        <p:spPr>
          <a:xfrm>
            <a:off y="457200" x="533400"/>
            <a:ext cy="579436" cx="5638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Dual Ring Token Ring LAN</a:t>
            </a:r>
          </a:p>
        </p:txBody>
      </p:sp>
      <p:sp>
        <p:nvSpPr>
          <p:cNvPr id="321" name="Shape 321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pic>
        <p:nvPicPr>
          <p:cNvPr id="322" name="Shape 322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447800" x="1371600"/>
            <a:ext cy="2751136" cx="4179886"/>
          </a:xfrm>
          <a:prstGeom prst="rect">
            <a:avLst/>
          </a:prstGeom>
          <a:noFill/>
          <a:ln>
            <a:noFill/>
          </a:ln>
        </p:spPr>
      </p:pic>
      <p:sp>
        <p:nvSpPr>
          <p:cNvPr id="323" name="Shape 323"/>
          <p:cNvSpPr txBox="1"/>
          <p:nvPr/>
        </p:nvSpPr>
        <p:spPr>
          <a:xfrm>
            <a:off y="5649912" x="517525"/>
            <a:ext cy="396874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Shape 324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325" name="Shape 325"/>
          <p:cNvSpPr txBox="1"/>
          <p:nvPr/>
        </p:nvSpPr>
        <p:spPr>
          <a:xfrm>
            <a:off y="8469311" x="5851525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5" name="Shape 65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66" name="Shape 66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67" name="Shape 67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sp>
        <p:nvSpPr>
          <p:cNvPr id="68" name="Shape 68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69" name="Shape 69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70" name="Shape 70"/>
          <p:cNvSpPr txBox="1"/>
          <p:nvPr/>
        </p:nvSpPr>
        <p:spPr>
          <a:xfrm>
            <a:off y="8469311" x="5851525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Shape 71"/>
          <p:cNvSpPr txBox="1"/>
          <p:nvPr>
            <p:ph type="title"/>
          </p:nvPr>
        </p:nvSpPr>
        <p:spPr>
          <a:xfrm>
            <a:off y="533400" x="457200"/>
            <a:ext cy="533399" cx="58292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Objectives</a:t>
            </a:r>
          </a:p>
        </p:txBody>
      </p:sp>
      <p:sp>
        <p:nvSpPr>
          <p:cNvPr id="72" name="Shape 72"/>
          <p:cNvSpPr txBox="1"/>
          <p:nvPr/>
        </p:nvSpPr>
        <p:spPr>
          <a:xfrm>
            <a:off y="1116012" x="533400"/>
            <a:ext cy="7172324" cx="6299200"/>
          </a:xfrm>
          <a:prstGeom prst="rect">
            <a:avLst/>
          </a:prstGeom>
          <a:noFill/>
          <a:ln>
            <a:noFill/>
          </a:ln>
        </p:spPr>
        <p:txBody>
          <a:bodyPr bIns="0" rIns="91425" lIns="91425" tIns="0" anchor="ctr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2500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components and technologies to be managed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Network Topologies: LAN and WAN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Wired LAN topology: Bus, Ring, Star, and Hybrid Hub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Wireless LAN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WAN topology: Mesh and Tree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Fixed and mobile wireless networks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Fiber networks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Ethernet LAN: 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Physical media and MAC protocol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10 and 100 Mbps; 1 and 10 Gbps Ethernet LAN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Switched and Duplex Ethernet LANs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Virtual LAN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Token-ring LAN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FDDI 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Network components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Bridges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Routers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Gateways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Circuit switching and packet switching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Transmission technology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Transmission media: Wired and Wireless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Transmission modes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Multiplexing: TDM and WDM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SONET and SDH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Multimedia networks and services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9" name="Shape 3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0" name="Shape 330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331" name="Shape 331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32" name="Shape 332"/>
          <p:cNvCxnSpPr/>
          <p:nvPr/>
        </p:nvCxnSpPr>
        <p:spPr>
          <a:xfrm>
            <a:off y="70104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33" name="Shape 333"/>
          <p:cNvSpPr txBox="1"/>
          <p:nvPr/>
        </p:nvSpPr>
        <p:spPr>
          <a:xfrm>
            <a:off y="7010400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334" name="Shape 334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35" name="Shape 335"/>
          <p:cNvSpPr txBox="1"/>
          <p:nvPr/>
        </p:nvSpPr>
        <p:spPr>
          <a:xfrm>
            <a:off y="457200" x="609600"/>
            <a:ext cy="584200" cx="552926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Failure Recovery in TR LAN</a:t>
            </a:r>
          </a:p>
        </p:txBody>
      </p:sp>
      <p:sp>
        <p:nvSpPr>
          <p:cNvPr id="336" name="Shape 336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sp>
        <p:nvSpPr>
          <p:cNvPr id="337" name="Shape 337"/>
          <p:cNvSpPr txBox="1"/>
          <p:nvPr/>
        </p:nvSpPr>
        <p:spPr>
          <a:xfrm>
            <a:off y="7402511" x="517525"/>
            <a:ext cy="701674" cx="293846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Station failure recovery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Link failure recovery</a:t>
            </a:r>
          </a:p>
        </p:txBody>
      </p:sp>
      <p:sp>
        <p:nvSpPr>
          <p:cNvPr id="338" name="Shape 338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339" name="Shape 339"/>
          <p:cNvSpPr txBox="1"/>
          <p:nvPr/>
        </p:nvSpPr>
        <p:spPr>
          <a:xfrm>
            <a:off y="8469311" x="5851525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0" name="Shape 340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219200" x="1219200"/>
            <a:ext cy="2728911" cx="4419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Shape 341"/>
          <p:cNvPicPr preferRelativeResize="0"/>
          <p:nvPr/>
        </p:nvPicPr>
        <p:blipFill rotWithShape="1">
          <a:blip r:embed="rId4">
            <a:alphaModFix/>
          </a:blip>
          <a:srcRect t="0" b="0" r="0" l="0"/>
          <a:stretch/>
        </p:blipFill>
        <p:spPr>
          <a:xfrm>
            <a:off y="3733800" x="1600200"/>
            <a:ext cy="3076574" cx="365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5" name="Shape 3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6" name="Shape 346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347" name="Shape 347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48" name="Shape 348"/>
          <p:cNvCxnSpPr/>
          <p:nvPr/>
        </p:nvCxnSpPr>
        <p:spPr>
          <a:xfrm>
            <a:off y="52578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49" name="Shape 349"/>
          <p:cNvSpPr txBox="1"/>
          <p:nvPr/>
        </p:nvSpPr>
        <p:spPr>
          <a:xfrm>
            <a:off y="5257800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350" name="Shape 350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51" name="Shape 351"/>
          <p:cNvSpPr txBox="1"/>
          <p:nvPr/>
        </p:nvSpPr>
        <p:spPr>
          <a:xfrm>
            <a:off y="457200" x="533400"/>
            <a:ext cy="584200" cx="5638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FDDI</a:t>
            </a:r>
          </a:p>
        </p:txBody>
      </p:sp>
      <p:sp>
        <p:nvSpPr>
          <p:cNvPr id="352" name="Shape 352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pic>
        <p:nvPicPr>
          <p:cNvPr id="353" name="Shape 353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143000" x="990600"/>
            <a:ext cy="4116386" cx="4848225"/>
          </a:xfrm>
          <a:prstGeom prst="rect">
            <a:avLst/>
          </a:prstGeom>
          <a:noFill/>
          <a:ln>
            <a:noFill/>
          </a:ln>
        </p:spPr>
      </p:pic>
      <p:sp>
        <p:nvSpPr>
          <p:cNvPr id="354" name="Shape 354"/>
          <p:cNvSpPr txBox="1"/>
          <p:nvPr/>
        </p:nvSpPr>
        <p:spPr>
          <a:xfrm>
            <a:off y="5649912" x="441325"/>
            <a:ext cy="2225675" cx="612298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Uses fiber optics medium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Modified token-ring protocol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Data rate 100 Mbps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Segment length 100 km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500 stations in the ring with max separation of 2 km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Single- and dual-attached stations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Dual-attached stations load share the two rings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356" name="Shape 356"/>
          <p:cNvSpPr txBox="1"/>
          <p:nvPr/>
        </p:nvSpPr>
        <p:spPr>
          <a:xfrm>
            <a:off y="8469311" x="5851525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0" name="Shape 3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1" name="Shape 361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362" name="Shape 362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63" name="Shape 363"/>
          <p:cNvCxnSpPr/>
          <p:nvPr/>
        </p:nvCxnSpPr>
        <p:spPr>
          <a:xfrm>
            <a:off y="6477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64" name="Shape 364"/>
          <p:cNvSpPr txBox="1"/>
          <p:nvPr/>
        </p:nvSpPr>
        <p:spPr>
          <a:xfrm>
            <a:off y="6477000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365" name="Shape 365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66" name="Shape 366"/>
          <p:cNvSpPr txBox="1"/>
          <p:nvPr/>
        </p:nvSpPr>
        <p:spPr>
          <a:xfrm>
            <a:off y="457200" x="533400"/>
            <a:ext cy="584200" cx="5638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Basic Network Nodes</a:t>
            </a:r>
          </a:p>
        </p:txBody>
      </p:sp>
      <p:sp>
        <p:nvSpPr>
          <p:cNvPr id="367" name="Shape 367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pic>
        <p:nvPicPr>
          <p:cNvPr id="368" name="Shape 368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371600" x="685800"/>
            <a:ext cy="4997449" cx="5486399"/>
          </a:xfrm>
          <a:prstGeom prst="rect">
            <a:avLst/>
          </a:prstGeom>
          <a:noFill/>
          <a:ln>
            <a:noFill/>
          </a:ln>
        </p:spPr>
      </p:pic>
      <p:sp>
        <p:nvSpPr>
          <p:cNvPr id="369" name="Shape 369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370" name="Shape 370"/>
          <p:cNvSpPr txBox="1"/>
          <p:nvPr/>
        </p:nvSpPr>
        <p:spPr>
          <a:xfrm>
            <a:off y="8469311" x="5851525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74" name="Shape 3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5" name="Shape 375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376" name="Shape 376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77" name="Shape 377"/>
          <p:cNvCxnSpPr/>
          <p:nvPr/>
        </p:nvCxnSpPr>
        <p:spPr>
          <a:xfrm>
            <a:off y="47244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78" name="Shape 378"/>
          <p:cNvSpPr txBox="1"/>
          <p:nvPr/>
        </p:nvSpPr>
        <p:spPr>
          <a:xfrm>
            <a:off y="4724400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379" name="Shape 379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80" name="Shape 380"/>
          <p:cNvSpPr txBox="1"/>
          <p:nvPr/>
        </p:nvSpPr>
        <p:spPr>
          <a:xfrm>
            <a:off y="457200" x="533400"/>
            <a:ext cy="584200" cx="558165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Node Components</a:t>
            </a:r>
          </a:p>
        </p:txBody>
      </p:sp>
      <p:sp>
        <p:nvSpPr>
          <p:cNvPr id="381" name="Shape 381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sp>
        <p:nvSpPr>
          <p:cNvPr id="382" name="Shape 382"/>
          <p:cNvSpPr txBox="1"/>
          <p:nvPr/>
        </p:nvSpPr>
        <p:spPr>
          <a:xfrm>
            <a:off y="5181600" x="609600"/>
            <a:ext cy="3170236" cx="3935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Hubs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Bridges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Remote bridges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Routers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Gateways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Half bridge / half router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Switches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Transport devices (ADM, SDH)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Broadband access components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Residential distribution devices</a:t>
            </a:r>
          </a:p>
        </p:txBody>
      </p:sp>
      <p:pic>
        <p:nvPicPr>
          <p:cNvPr id="383" name="Shape 383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524000" x="381000"/>
            <a:ext cy="2790825" cx="6091237"/>
          </a:xfrm>
          <a:prstGeom prst="rect">
            <a:avLst/>
          </a:prstGeom>
          <a:noFill/>
          <a:ln>
            <a:noFill/>
          </a:ln>
        </p:spPr>
      </p:pic>
      <p:sp>
        <p:nvSpPr>
          <p:cNvPr id="384" name="Shape 384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385" name="Shape 385"/>
          <p:cNvSpPr txBox="1"/>
          <p:nvPr/>
        </p:nvSpPr>
        <p:spPr>
          <a:xfrm>
            <a:off y="8469311" x="5851525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9" name="Shape 3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0" name="Shape 390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391" name="Shape 391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92" name="Shape 392"/>
          <p:cNvCxnSpPr/>
          <p:nvPr/>
        </p:nvCxnSpPr>
        <p:spPr>
          <a:xfrm>
            <a:off y="51816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93" name="Shape 393"/>
          <p:cNvSpPr txBox="1"/>
          <p:nvPr/>
        </p:nvSpPr>
        <p:spPr>
          <a:xfrm>
            <a:off y="5181600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394" name="Shape 394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95" name="Shape 395"/>
          <p:cNvSpPr txBox="1"/>
          <p:nvPr/>
        </p:nvSpPr>
        <p:spPr>
          <a:xfrm>
            <a:off y="457200" x="533400"/>
            <a:ext cy="584200" cx="5638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Hubs</a:t>
            </a:r>
          </a:p>
        </p:txBody>
      </p:sp>
      <p:sp>
        <p:nvSpPr>
          <p:cNvPr id="396" name="Shape 396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y="5638800" x="533400"/>
            <a:ext cy="1616074" cx="470376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Hub is a platform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Function dependent on what is housed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LAN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Switched LAN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Bridge</a:t>
            </a:r>
          </a:p>
        </p:txBody>
      </p:sp>
      <p:pic>
        <p:nvPicPr>
          <p:cNvPr id="398" name="Shape 398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295400" x="762000"/>
            <a:ext cy="3603625" cx="5562600"/>
          </a:xfrm>
          <a:prstGeom prst="rect">
            <a:avLst/>
          </a:prstGeom>
          <a:noFill/>
          <a:ln>
            <a:noFill/>
          </a:ln>
        </p:spPr>
      </p:pic>
      <p:sp>
        <p:nvSpPr>
          <p:cNvPr id="399" name="Shape 399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400" name="Shape 400"/>
          <p:cNvSpPr txBox="1"/>
          <p:nvPr/>
        </p:nvSpPr>
        <p:spPr>
          <a:xfrm>
            <a:off y="8469311" x="5851525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4" name="Shape 4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5" name="Shape 405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406" name="Shape 406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407" name="Shape 407"/>
          <p:cNvCxnSpPr/>
          <p:nvPr/>
        </p:nvCxnSpPr>
        <p:spPr>
          <a:xfrm>
            <a:off y="52578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408" name="Shape 408"/>
          <p:cNvSpPr txBox="1"/>
          <p:nvPr/>
        </p:nvSpPr>
        <p:spPr>
          <a:xfrm>
            <a:off y="5257800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409" name="Shape 409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410" name="Shape 410"/>
          <p:cNvSpPr txBox="1"/>
          <p:nvPr/>
        </p:nvSpPr>
        <p:spPr>
          <a:xfrm>
            <a:off y="457200" x="533400"/>
            <a:ext cy="584200" cx="5638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Stacked Hubs</a:t>
            </a:r>
          </a:p>
        </p:txBody>
      </p:sp>
      <p:sp>
        <p:nvSpPr>
          <p:cNvPr id="411" name="Shape 411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pic>
        <p:nvPicPr>
          <p:cNvPr id="412" name="Shape 412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447800" x="685800"/>
            <a:ext cy="2705100" cx="5638800"/>
          </a:xfrm>
          <a:prstGeom prst="rect">
            <a:avLst/>
          </a:prstGeom>
          <a:noFill/>
          <a:ln>
            <a:noFill/>
          </a:ln>
        </p:spPr>
      </p:pic>
      <p:sp>
        <p:nvSpPr>
          <p:cNvPr id="413" name="Shape 413"/>
          <p:cNvSpPr txBox="1"/>
          <p:nvPr/>
        </p:nvSpPr>
        <p:spPr>
          <a:xfrm>
            <a:off y="5715000" x="533400"/>
            <a:ext cy="1311275" cx="56753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Hub ports can be scaled up using stacked hubs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Stacked hub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Extend back plane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Connected as daisy chain</a:t>
            </a:r>
          </a:p>
        </p:txBody>
      </p:sp>
      <p:sp>
        <p:nvSpPr>
          <p:cNvPr id="414" name="Shape 414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415" name="Shape 415"/>
          <p:cNvSpPr txBox="1"/>
          <p:nvPr/>
        </p:nvSpPr>
        <p:spPr>
          <a:xfrm>
            <a:off y="8469311" x="5851525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9" name="Shape 4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0" name="Shape 420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421" name="Shape 421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422" name="Shape 422"/>
          <p:cNvCxnSpPr/>
          <p:nvPr/>
        </p:nvCxnSpPr>
        <p:spPr>
          <a:xfrm>
            <a:off y="58674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423" name="Shape 423"/>
          <p:cNvSpPr txBox="1"/>
          <p:nvPr/>
        </p:nvSpPr>
        <p:spPr>
          <a:xfrm>
            <a:off y="5867400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424" name="Shape 424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425" name="Shape 425"/>
          <p:cNvSpPr txBox="1"/>
          <p:nvPr/>
        </p:nvSpPr>
        <p:spPr>
          <a:xfrm>
            <a:off y="457200" x="533400"/>
            <a:ext cy="584200" cx="571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Bridges</a:t>
            </a:r>
          </a:p>
        </p:txBody>
      </p:sp>
      <p:sp>
        <p:nvSpPr>
          <p:cNvPr id="426" name="Shape 426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sp>
        <p:nvSpPr>
          <p:cNvPr id="427" name="Shape 427"/>
          <p:cNvSpPr/>
          <p:nvPr/>
        </p:nvSpPr>
        <p:spPr>
          <a:xfrm>
            <a:off y="1371600" x="2895600"/>
            <a:ext cy="685799" cx="1752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Bridge</a:t>
            </a:r>
          </a:p>
        </p:txBody>
      </p:sp>
      <p:sp>
        <p:nvSpPr>
          <p:cNvPr id="428" name="Shape 428"/>
          <p:cNvSpPr/>
          <p:nvPr/>
        </p:nvSpPr>
        <p:spPr>
          <a:xfrm>
            <a:off y="2743200" x="990600"/>
            <a:ext cy="685799" cx="1752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Local Bridge</a:t>
            </a:r>
          </a:p>
        </p:txBody>
      </p:sp>
      <p:sp>
        <p:nvSpPr>
          <p:cNvPr id="429" name="Shape 429"/>
          <p:cNvSpPr/>
          <p:nvPr/>
        </p:nvSpPr>
        <p:spPr>
          <a:xfrm>
            <a:off y="2743200" x="4114800"/>
            <a:ext cy="838199" cx="20574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Remote Bridge</a:t>
            </a:r>
          </a:p>
        </p:txBody>
      </p:sp>
      <p:sp>
        <p:nvSpPr>
          <p:cNvPr id="430" name="Shape 430"/>
          <p:cNvSpPr/>
          <p:nvPr/>
        </p:nvSpPr>
        <p:spPr>
          <a:xfrm>
            <a:off y="3657600" x="228600"/>
            <a:ext cy="685799" cx="1752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Simple</a:t>
            </a:r>
          </a:p>
        </p:txBody>
      </p:sp>
      <p:sp>
        <p:nvSpPr>
          <p:cNvPr id="431" name="Shape 431"/>
          <p:cNvSpPr/>
          <p:nvPr/>
        </p:nvSpPr>
        <p:spPr>
          <a:xfrm>
            <a:off y="4419600" x="1447800"/>
            <a:ext cy="685799" cx="1752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Multiport</a:t>
            </a:r>
          </a:p>
        </p:txBody>
      </p:sp>
      <p:sp>
        <p:nvSpPr>
          <p:cNvPr id="432" name="Shape 432"/>
          <p:cNvSpPr/>
          <p:nvPr/>
        </p:nvSpPr>
        <p:spPr>
          <a:xfrm>
            <a:off y="4876800" x="2971800"/>
            <a:ext cy="838199" cx="1752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Multiport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Multi-protocol</a:t>
            </a:r>
          </a:p>
        </p:txBody>
      </p:sp>
      <p:cxnSp>
        <p:nvCxnSpPr>
          <p:cNvPr id="433" name="Shape 433"/>
          <p:cNvCxnSpPr/>
          <p:nvPr/>
        </p:nvCxnSpPr>
        <p:spPr>
          <a:xfrm flipH="1">
            <a:off y="2057400" x="1828800"/>
            <a:ext cy="685799" cx="19811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cxnSp>
        <p:nvCxnSpPr>
          <p:cNvPr id="434" name="Shape 434"/>
          <p:cNvCxnSpPr/>
          <p:nvPr/>
        </p:nvCxnSpPr>
        <p:spPr>
          <a:xfrm flipH="1">
            <a:off y="3429000" x="1066800"/>
            <a:ext cy="228600" cx="6857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cxnSp>
        <p:nvCxnSpPr>
          <p:cNvPr id="435" name="Shape 435"/>
          <p:cNvCxnSpPr/>
          <p:nvPr/>
        </p:nvCxnSpPr>
        <p:spPr>
          <a:xfrm>
            <a:off y="3429000" x="1752600"/>
            <a:ext cy="990599" cx="5333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cxnSp>
        <p:nvCxnSpPr>
          <p:cNvPr id="436" name="Shape 436"/>
          <p:cNvCxnSpPr/>
          <p:nvPr/>
        </p:nvCxnSpPr>
        <p:spPr>
          <a:xfrm>
            <a:off y="3429000" x="1752600"/>
            <a:ext cy="1371599" cx="20574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cxnSp>
        <p:nvCxnSpPr>
          <p:cNvPr id="437" name="Shape 437"/>
          <p:cNvCxnSpPr/>
          <p:nvPr/>
        </p:nvCxnSpPr>
        <p:spPr>
          <a:xfrm>
            <a:off y="2057400" x="3810000"/>
            <a:ext cy="685799" cx="13715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438" name="Shape 438"/>
          <p:cNvSpPr txBox="1"/>
          <p:nvPr/>
        </p:nvSpPr>
        <p:spPr>
          <a:xfrm>
            <a:off y="6259512" x="517525"/>
            <a:ext cy="1920875" cx="624522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Bridges two nodes at data link control layer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Ethernet: tree topology, transparent bridge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Token ring:mesh topology, source routing bridge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Remote bridge uses WAN interface cards;</a:t>
            </a:r>
            <a:b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same protocol used at both ends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Ethernet bridge is a learning bridge</a:t>
            </a:r>
          </a:p>
        </p:txBody>
      </p:sp>
      <p:sp>
        <p:nvSpPr>
          <p:cNvPr id="439" name="Shape 439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440" name="Shape 440"/>
          <p:cNvSpPr txBox="1"/>
          <p:nvPr/>
        </p:nvSpPr>
        <p:spPr>
          <a:xfrm>
            <a:off y="8469311" x="5851525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4" name="Shape 4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5" name="Shape 445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446" name="Shape 446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447" name="Shape 447"/>
          <p:cNvCxnSpPr/>
          <p:nvPr/>
        </p:nvCxnSpPr>
        <p:spPr>
          <a:xfrm>
            <a:off y="52578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448" name="Shape 448"/>
          <p:cNvSpPr txBox="1"/>
          <p:nvPr/>
        </p:nvSpPr>
        <p:spPr>
          <a:xfrm>
            <a:off y="5257800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449" name="Shape 449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450" name="Shape 450"/>
          <p:cNvSpPr txBox="1"/>
          <p:nvPr/>
        </p:nvSpPr>
        <p:spPr>
          <a:xfrm>
            <a:off y="457200" x="533400"/>
            <a:ext cy="584200" cx="5638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Routers</a:t>
            </a:r>
          </a:p>
        </p:txBody>
      </p:sp>
      <p:sp>
        <p:nvSpPr>
          <p:cNvPr id="451" name="Shape 451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pic>
        <p:nvPicPr>
          <p:cNvPr id="452" name="Shape 452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219200" x="533400"/>
            <a:ext cy="3660775" cx="5824537"/>
          </a:xfrm>
          <a:prstGeom prst="rect">
            <a:avLst/>
          </a:prstGeom>
          <a:noFill/>
          <a:ln>
            <a:noFill/>
          </a:ln>
        </p:spPr>
      </p:pic>
      <p:sp>
        <p:nvSpPr>
          <p:cNvPr id="453" name="Shape 453"/>
          <p:cNvSpPr txBox="1"/>
          <p:nvPr/>
        </p:nvSpPr>
        <p:spPr>
          <a:xfrm>
            <a:off y="5638800" x="457200"/>
            <a:ext cy="1920875" cx="568166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Routers operate at network layer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Routes packets between nodes of similar </a:t>
            </a:r>
            <a:b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network protocols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Routing table used to route packets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DLC and Physical layers could be different</a:t>
            </a:r>
            <a:b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under the same common network layer protocol</a:t>
            </a:r>
          </a:p>
        </p:txBody>
      </p:sp>
      <p:sp>
        <p:nvSpPr>
          <p:cNvPr id="454" name="Shape 454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455" name="Shape 455"/>
          <p:cNvSpPr txBox="1"/>
          <p:nvPr/>
        </p:nvSpPr>
        <p:spPr>
          <a:xfrm>
            <a:off y="8469311" x="5851525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59" name="Shape 4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0" name="Shape 460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461" name="Shape 461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462" name="Shape 462"/>
          <p:cNvCxnSpPr/>
          <p:nvPr/>
        </p:nvCxnSpPr>
        <p:spPr>
          <a:xfrm>
            <a:off y="52578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463" name="Shape 463"/>
          <p:cNvSpPr txBox="1"/>
          <p:nvPr/>
        </p:nvSpPr>
        <p:spPr>
          <a:xfrm>
            <a:off y="5257800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464" name="Shape 464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465" name="Shape 465"/>
          <p:cNvSpPr txBox="1"/>
          <p:nvPr/>
        </p:nvSpPr>
        <p:spPr>
          <a:xfrm>
            <a:off y="457200" x="533400"/>
            <a:ext cy="584200" cx="5638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Gateway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pic>
        <p:nvPicPr>
          <p:cNvPr id="467" name="Shape 467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295400" x="533400"/>
            <a:ext cy="3613150" cx="5748336"/>
          </a:xfrm>
          <a:prstGeom prst="rect">
            <a:avLst/>
          </a:prstGeom>
          <a:noFill/>
          <a:ln>
            <a:noFill/>
          </a:ln>
        </p:spPr>
      </p:pic>
      <p:sp>
        <p:nvSpPr>
          <p:cNvPr id="468" name="Shape 468"/>
          <p:cNvSpPr txBox="1"/>
          <p:nvPr/>
        </p:nvSpPr>
        <p:spPr>
          <a:xfrm>
            <a:off y="5649912" x="441325"/>
            <a:ext cy="1920875" cx="57022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Gateway is router connecting two networks with</a:t>
            </a:r>
            <a:b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dissimilar network protocols.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Gateway does the protocol conversion at the </a:t>
            </a:r>
            <a:b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network layer.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Protocol converter does the conversion at the </a:t>
            </a:r>
            <a:b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application layer.</a:t>
            </a:r>
          </a:p>
        </p:txBody>
      </p:sp>
      <p:sp>
        <p:nvSpPr>
          <p:cNvPr id="469" name="Shape 469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470" name="Shape 470"/>
          <p:cNvSpPr txBox="1"/>
          <p:nvPr/>
        </p:nvSpPr>
        <p:spPr>
          <a:xfrm>
            <a:off y="8469311" x="5851525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4" name="Shape 4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5" name="Shape 475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476" name="Shape 476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477" name="Shape 477"/>
          <p:cNvCxnSpPr/>
          <p:nvPr/>
        </p:nvCxnSpPr>
        <p:spPr>
          <a:xfrm>
            <a:off y="52578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478" name="Shape 478"/>
          <p:cNvSpPr txBox="1"/>
          <p:nvPr/>
        </p:nvSpPr>
        <p:spPr>
          <a:xfrm>
            <a:off y="5257800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479" name="Shape 479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480" name="Shape 480"/>
          <p:cNvSpPr txBox="1"/>
          <p:nvPr/>
        </p:nvSpPr>
        <p:spPr>
          <a:xfrm>
            <a:off y="457200" x="533400"/>
            <a:ext cy="584200" cx="5638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Tunneling</a:t>
            </a:r>
          </a:p>
        </p:txBody>
      </p:sp>
      <p:sp>
        <p:nvSpPr>
          <p:cNvPr id="481" name="Shape 481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pic>
        <p:nvPicPr>
          <p:cNvPr id="482" name="Shape 482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143000" x="533400"/>
            <a:ext cy="1446211" cx="5714999"/>
          </a:xfrm>
          <a:prstGeom prst="rect">
            <a:avLst/>
          </a:prstGeom>
          <a:noFill/>
          <a:ln>
            <a:noFill/>
          </a:ln>
        </p:spPr>
      </p:pic>
      <p:sp>
        <p:nvSpPr>
          <p:cNvPr id="483" name="Shape 483"/>
          <p:cNvSpPr/>
          <p:nvPr/>
        </p:nvSpPr>
        <p:spPr>
          <a:xfrm>
            <a:off y="2895600" x="838200"/>
            <a:ext cy="914400" cx="1752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Joe’s Mobile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Loc: Seattle</a:t>
            </a:r>
          </a:p>
        </p:txBody>
      </p:sp>
      <p:sp>
        <p:nvSpPr>
          <p:cNvPr id="484" name="Shape 484"/>
          <p:cNvSpPr/>
          <p:nvPr/>
        </p:nvSpPr>
        <p:spPr>
          <a:xfrm>
            <a:off y="4419600" x="838200"/>
            <a:ext cy="762000" cx="1600199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Sally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L.A</a:t>
            </a:r>
          </a:p>
        </p:txBody>
      </p:sp>
      <p:sp>
        <p:nvSpPr>
          <p:cNvPr id="485" name="Shape 485"/>
          <p:cNvSpPr/>
          <p:nvPr/>
        </p:nvSpPr>
        <p:spPr>
          <a:xfrm>
            <a:off y="3505200" x="4495800"/>
            <a:ext cy="762000" cx="1600199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Home LAN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NY</a:t>
            </a:r>
          </a:p>
        </p:txBody>
      </p:sp>
      <p:cxnSp>
        <p:nvCxnSpPr>
          <p:cNvPr id="486" name="Shape 486"/>
          <p:cNvCxnSpPr/>
          <p:nvPr/>
        </p:nvCxnSpPr>
        <p:spPr>
          <a:xfrm rot="10800000">
            <a:off y="3810000" x="1600200"/>
            <a:ext cy="533399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triangle"/>
            <a:tailEnd w="med" len="med" type="triangle"/>
          </a:ln>
        </p:spPr>
      </p:cxnSp>
      <p:sp>
        <p:nvSpPr>
          <p:cNvPr id="487" name="Shape 487"/>
          <p:cNvSpPr txBox="1"/>
          <p:nvPr/>
        </p:nvSpPr>
        <p:spPr>
          <a:xfrm>
            <a:off y="3886200" x="914400"/>
            <a:ext cy="396874" cx="1447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Tunneling</a:t>
            </a:r>
          </a:p>
        </p:txBody>
      </p:sp>
      <p:cxnSp>
        <p:nvCxnSpPr>
          <p:cNvPr id="488" name="Shape 488"/>
          <p:cNvCxnSpPr/>
          <p:nvPr/>
        </p:nvCxnSpPr>
        <p:spPr>
          <a:xfrm>
            <a:off y="3352800" x="2590800"/>
            <a:ext cy="511174" cx="19049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489" name="Shape 489"/>
          <p:cNvSpPr txBox="1"/>
          <p:nvPr/>
        </p:nvSpPr>
        <p:spPr>
          <a:xfrm>
            <a:off y="3962400" x="2667000"/>
            <a:ext cy="533399" cx="990599"/>
          </a:xfrm>
          <a:prstGeom prst="rect">
            <a:avLst/>
          </a:prstGeom>
          <a:solidFill>
            <a:schemeClr val="accent1"/>
          </a:solidFill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Foreign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Agent</a:t>
            </a:r>
          </a:p>
        </p:txBody>
      </p:sp>
      <p:cxnSp>
        <p:nvCxnSpPr>
          <p:cNvPr id="490" name="Shape 490"/>
          <p:cNvCxnSpPr/>
          <p:nvPr/>
        </p:nvCxnSpPr>
        <p:spPr>
          <a:xfrm flipH="1">
            <a:off y="3810000" x="3657600"/>
            <a:ext cy="457200" cx="8381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cxnSp>
        <p:nvCxnSpPr>
          <p:cNvPr id="491" name="Shape 491"/>
          <p:cNvCxnSpPr/>
          <p:nvPr/>
        </p:nvCxnSpPr>
        <p:spPr>
          <a:xfrm>
            <a:off y="3352800" x="2590800"/>
            <a:ext cy="609599" cx="5333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492" name="Shape 492"/>
          <p:cNvSpPr txBox="1"/>
          <p:nvPr/>
        </p:nvSpPr>
        <p:spPr>
          <a:xfrm>
            <a:off y="5562600" x="457200"/>
            <a:ext cy="2835274" cx="6400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Tunneling is transmission of packets (via</a:t>
            </a:r>
            <a:b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multiprotocol routers) by encapsulation.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 Figure 2.24, packets are encapsulated and </a:t>
            </a:r>
            <a:b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transmitted through X.25 network in a serial </a:t>
            </a:r>
            <a:b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mode.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 the mobile environment, Joe and his home agent</a:t>
            </a:r>
            <a:b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in NY communicate Joe’s Seattle location to the </a:t>
            </a:r>
            <a:b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foreign agent.  His communication with Sally in</a:t>
            </a:r>
            <a:b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LA is tunneled.</a:t>
            </a:r>
          </a:p>
        </p:txBody>
      </p:sp>
      <p:sp>
        <p:nvSpPr>
          <p:cNvPr id="493" name="Shape 493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494" name="Shape 494"/>
          <p:cNvSpPr txBox="1"/>
          <p:nvPr/>
        </p:nvSpPr>
        <p:spPr>
          <a:xfrm>
            <a:off y="8469311" x="5851525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8" name="Shape 78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79" name="Shape 79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80" name="Shape 80"/>
          <p:cNvCxnSpPr/>
          <p:nvPr/>
        </p:nvCxnSpPr>
        <p:spPr>
          <a:xfrm>
            <a:off y="52578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81" name="Shape 81"/>
          <p:cNvSpPr txBox="1"/>
          <p:nvPr/>
        </p:nvSpPr>
        <p:spPr>
          <a:xfrm>
            <a:off y="5257800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82" name="Shape 82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Chapter 2  		   Review of Information Network and Technology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y="1066800" x="533400"/>
            <a:ext cy="1108074" cx="6026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What are the technologies that need to managed?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Challenges of technological progress on</a:t>
            </a:r>
            <a:b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network management</a:t>
            </a:r>
          </a:p>
        </p:txBody>
      </p:sp>
      <p:sp>
        <p:nvSpPr>
          <p:cNvPr id="84" name="Shape 84"/>
          <p:cNvSpPr txBox="1"/>
          <p:nvPr/>
        </p:nvSpPr>
        <p:spPr>
          <a:xfrm>
            <a:off y="8469311" x="5851525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Shape 85"/>
          <p:cNvSpPr txBox="1"/>
          <p:nvPr>
            <p:ph type="title"/>
          </p:nvPr>
        </p:nvSpPr>
        <p:spPr>
          <a:xfrm>
            <a:off y="533400" x="228600"/>
            <a:ext cy="533399" cx="6324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Technology and Management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87" name="Shape 87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98" name="Shape 4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9" name="Shape 499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500" name="Shape 500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501" name="Shape 501"/>
          <p:cNvCxnSpPr/>
          <p:nvPr/>
        </p:nvCxnSpPr>
        <p:spPr>
          <a:xfrm>
            <a:off y="52578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502" name="Shape 502"/>
          <p:cNvSpPr txBox="1"/>
          <p:nvPr/>
        </p:nvSpPr>
        <p:spPr>
          <a:xfrm>
            <a:off y="5257800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503" name="Shape 503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504" name="Shape 504"/>
          <p:cNvSpPr txBox="1"/>
          <p:nvPr/>
        </p:nvSpPr>
        <p:spPr>
          <a:xfrm>
            <a:off y="457200" x="533400"/>
            <a:ext cy="579436" cx="5638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Half-Bridge</a:t>
            </a:r>
          </a:p>
        </p:txBody>
      </p:sp>
      <p:sp>
        <p:nvSpPr>
          <p:cNvPr id="505" name="Shape 505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pic>
        <p:nvPicPr>
          <p:cNvPr id="506" name="Shape 506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2209800" x="1066800"/>
            <a:ext cy="1798636" cx="4797425"/>
          </a:xfrm>
          <a:prstGeom prst="rect">
            <a:avLst/>
          </a:prstGeom>
          <a:noFill/>
          <a:ln>
            <a:noFill/>
          </a:ln>
        </p:spPr>
      </p:pic>
      <p:sp>
        <p:nvSpPr>
          <p:cNvPr id="507" name="Shape 507"/>
          <p:cNvSpPr txBox="1"/>
          <p:nvPr/>
        </p:nvSpPr>
        <p:spPr>
          <a:xfrm>
            <a:off y="5649912" x="517525"/>
            <a:ext cy="2225675" cx="605472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Half-bridge (also referred to as half-router) is</a:t>
            </a:r>
            <a:b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point-to-point communication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Uses PPP protocol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Helps low-end users to communicate with ISP</a:t>
            </a:r>
            <a:b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on dial-up link saving the expense of dedicated link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Router encapsulates packets in PPP frames and</a:t>
            </a:r>
            <a:b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puts serial outputs to the bridge, and vice-versa</a:t>
            </a:r>
          </a:p>
        </p:txBody>
      </p:sp>
      <p:sp>
        <p:nvSpPr>
          <p:cNvPr id="508" name="Shape 508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509" name="Shape 509"/>
          <p:cNvSpPr txBox="1"/>
          <p:nvPr/>
        </p:nvSpPr>
        <p:spPr>
          <a:xfrm>
            <a:off y="8469311" x="5851525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13" name="Shape 5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4" name="Shape 514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515" name="Shape 515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516" name="Shape 516"/>
          <p:cNvCxnSpPr/>
          <p:nvPr/>
        </p:nvCxnSpPr>
        <p:spPr>
          <a:xfrm>
            <a:off y="5703887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517" name="Shape 517"/>
          <p:cNvSpPr txBox="1"/>
          <p:nvPr/>
        </p:nvSpPr>
        <p:spPr>
          <a:xfrm>
            <a:off y="5703887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518" name="Shape 518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519" name="Shape 519"/>
          <p:cNvSpPr txBox="1"/>
          <p:nvPr/>
        </p:nvSpPr>
        <p:spPr>
          <a:xfrm>
            <a:off y="457200" x="533400"/>
            <a:ext cy="584200" cx="5638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Switched Networks</a:t>
            </a:r>
          </a:p>
        </p:txBody>
      </p:sp>
      <p:sp>
        <p:nvSpPr>
          <p:cNvPr id="520" name="Shape 520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sp>
        <p:nvSpPr>
          <p:cNvPr id="521" name="Shape 521"/>
          <p:cNvSpPr txBox="1"/>
          <p:nvPr/>
        </p:nvSpPr>
        <p:spPr>
          <a:xfrm>
            <a:off y="6019800" x="457200"/>
            <a:ext cy="2225675" cx="559117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Switches are embedded in bridges and routers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Switched network used in WAN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Two types of switched networks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Circuit-switched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Packet-switched</a:t>
            </a:r>
          </a:p>
          <a:p>
            <a:pPr algn="l" rtl="0" lvl="2" marR="0" indent="0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Datagram service</a:t>
            </a:r>
          </a:p>
          <a:p>
            <a:pPr algn="l" rtl="0" lvl="2" marR="0" indent="0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Virtual circuit</a:t>
            </a:r>
          </a:p>
        </p:txBody>
      </p:sp>
      <p:pic>
        <p:nvPicPr>
          <p:cNvPr id="522" name="Shape 522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066800" x="762000"/>
            <a:ext cy="2116137" cx="5338762"/>
          </a:xfrm>
          <a:prstGeom prst="rect">
            <a:avLst/>
          </a:prstGeom>
          <a:noFill/>
          <a:ln>
            <a:noFill/>
          </a:ln>
        </p:spPr>
      </p:pic>
      <p:pic>
        <p:nvPicPr>
          <p:cNvPr id="523" name="Shape 523"/>
          <p:cNvPicPr preferRelativeResize="0"/>
          <p:nvPr/>
        </p:nvPicPr>
        <p:blipFill rotWithShape="1">
          <a:blip r:embed="rId4">
            <a:alphaModFix/>
          </a:blip>
          <a:srcRect t="0" b="0" r="0" l="0"/>
          <a:stretch/>
        </p:blipFill>
        <p:spPr>
          <a:xfrm>
            <a:off y="3429000" x="838200"/>
            <a:ext cy="2124074" cx="5335587"/>
          </a:xfrm>
          <a:prstGeom prst="rect">
            <a:avLst/>
          </a:prstGeom>
          <a:noFill/>
          <a:ln>
            <a:noFill/>
          </a:ln>
        </p:spPr>
      </p:pic>
      <p:sp>
        <p:nvSpPr>
          <p:cNvPr id="524" name="Shape 524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525" name="Shape 525"/>
          <p:cNvSpPr txBox="1"/>
          <p:nvPr/>
        </p:nvSpPr>
        <p:spPr>
          <a:xfrm>
            <a:off y="8469311" x="5851525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9" name="Shape 5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0" name="Shape 530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531" name="Shape 531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532" name="Shape 532"/>
          <p:cNvCxnSpPr/>
          <p:nvPr/>
        </p:nvCxnSpPr>
        <p:spPr>
          <a:xfrm>
            <a:off y="52578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533" name="Shape 533"/>
          <p:cNvSpPr txBox="1"/>
          <p:nvPr/>
        </p:nvSpPr>
        <p:spPr>
          <a:xfrm>
            <a:off y="5257800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534" name="Shape 534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535" name="Shape 535"/>
          <p:cNvSpPr txBox="1"/>
          <p:nvPr/>
        </p:nvSpPr>
        <p:spPr>
          <a:xfrm>
            <a:off y="457200" x="457200"/>
            <a:ext cy="584200" cx="57086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Transmission Technology</a:t>
            </a:r>
          </a:p>
        </p:txBody>
      </p:sp>
      <p:sp>
        <p:nvSpPr>
          <p:cNvPr id="536" name="Shape 536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sp>
        <p:nvSpPr>
          <p:cNvPr id="537" name="Shape 537"/>
          <p:cNvSpPr txBox="1"/>
          <p:nvPr/>
        </p:nvSpPr>
        <p:spPr>
          <a:xfrm>
            <a:off y="1143000" x="2133600"/>
            <a:ext cy="396874" cx="3079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Transmission Technology</a:t>
            </a:r>
          </a:p>
        </p:txBody>
      </p:sp>
      <p:sp>
        <p:nvSpPr>
          <p:cNvPr id="538" name="Shape 538"/>
          <p:cNvSpPr txBox="1"/>
          <p:nvPr/>
        </p:nvSpPr>
        <p:spPr>
          <a:xfrm>
            <a:off y="1905000" x="1676400"/>
            <a:ext cy="396874" cx="108743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Medium</a:t>
            </a:r>
          </a:p>
        </p:txBody>
      </p:sp>
      <p:sp>
        <p:nvSpPr>
          <p:cNvPr id="539" name="Shape 539"/>
          <p:cNvSpPr txBox="1"/>
          <p:nvPr/>
        </p:nvSpPr>
        <p:spPr>
          <a:xfrm>
            <a:off y="1981200" x="4572000"/>
            <a:ext cy="396874" cx="81915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Mode</a:t>
            </a:r>
          </a:p>
        </p:txBody>
      </p:sp>
      <p:sp>
        <p:nvSpPr>
          <p:cNvPr id="540" name="Shape 540"/>
          <p:cNvSpPr txBox="1"/>
          <p:nvPr/>
        </p:nvSpPr>
        <p:spPr>
          <a:xfrm>
            <a:off y="2743200" x="990600"/>
            <a:ext cy="396874" cx="84772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Wired</a:t>
            </a:r>
          </a:p>
        </p:txBody>
      </p:sp>
      <p:sp>
        <p:nvSpPr>
          <p:cNvPr id="541" name="Shape 541"/>
          <p:cNvSpPr txBox="1"/>
          <p:nvPr/>
        </p:nvSpPr>
        <p:spPr>
          <a:xfrm>
            <a:off y="2743200" x="2514600"/>
            <a:ext cy="396874" cx="115887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Wireless</a:t>
            </a:r>
          </a:p>
        </p:txBody>
      </p:sp>
      <p:sp>
        <p:nvSpPr>
          <p:cNvPr id="542" name="Shape 542"/>
          <p:cNvSpPr txBox="1"/>
          <p:nvPr/>
        </p:nvSpPr>
        <p:spPr>
          <a:xfrm>
            <a:off y="3429000" x="609600"/>
            <a:ext cy="396874" cx="6794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LAN</a:t>
            </a:r>
          </a:p>
        </p:txBody>
      </p:sp>
      <p:sp>
        <p:nvSpPr>
          <p:cNvPr id="543" name="Shape 543"/>
          <p:cNvSpPr txBox="1"/>
          <p:nvPr/>
        </p:nvSpPr>
        <p:spPr>
          <a:xfrm>
            <a:off y="3417887" x="1387475"/>
            <a:ext cy="396874" cx="77787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WAN</a:t>
            </a:r>
          </a:p>
        </p:txBody>
      </p:sp>
      <p:sp>
        <p:nvSpPr>
          <p:cNvPr id="544" name="Shape 544"/>
          <p:cNvSpPr txBox="1"/>
          <p:nvPr/>
        </p:nvSpPr>
        <p:spPr>
          <a:xfrm>
            <a:off y="2808286" x="3962400"/>
            <a:ext cy="396874" cx="89217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Digital</a:t>
            </a:r>
          </a:p>
        </p:txBody>
      </p:sp>
      <p:sp>
        <p:nvSpPr>
          <p:cNvPr id="545" name="Shape 545"/>
          <p:cNvSpPr txBox="1"/>
          <p:nvPr/>
        </p:nvSpPr>
        <p:spPr>
          <a:xfrm>
            <a:off y="2819400" x="5318125"/>
            <a:ext cy="396874" cx="9763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Analog</a:t>
            </a:r>
          </a:p>
        </p:txBody>
      </p:sp>
      <p:sp>
        <p:nvSpPr>
          <p:cNvPr id="546" name="Shape 546"/>
          <p:cNvSpPr txBox="1"/>
          <p:nvPr/>
        </p:nvSpPr>
        <p:spPr>
          <a:xfrm>
            <a:off y="3429000" x="2209800"/>
            <a:ext cy="396874" cx="247332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LAN Mobile Satellite</a:t>
            </a:r>
          </a:p>
        </p:txBody>
      </p:sp>
      <p:cxnSp>
        <p:nvCxnSpPr>
          <p:cNvPr id="547" name="Shape 547"/>
          <p:cNvCxnSpPr/>
          <p:nvPr/>
        </p:nvCxnSpPr>
        <p:spPr>
          <a:xfrm flipH="1">
            <a:off y="1676400" x="2362199"/>
            <a:ext cy="228600" cx="12954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548" name="Shape 548"/>
          <p:cNvCxnSpPr/>
          <p:nvPr/>
        </p:nvCxnSpPr>
        <p:spPr>
          <a:xfrm>
            <a:off y="1676400" x="3657600"/>
            <a:ext cy="304799" cx="12954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549" name="Shape 549"/>
          <p:cNvCxnSpPr/>
          <p:nvPr/>
        </p:nvCxnSpPr>
        <p:spPr>
          <a:xfrm flipH="1">
            <a:off y="2362200" x="1524000"/>
            <a:ext cy="457200" cx="6857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550" name="Shape 550"/>
          <p:cNvCxnSpPr/>
          <p:nvPr/>
        </p:nvCxnSpPr>
        <p:spPr>
          <a:xfrm>
            <a:off y="2362200" x="2209800"/>
            <a:ext cy="381000" cx="8381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551" name="Shape 551"/>
          <p:cNvCxnSpPr/>
          <p:nvPr/>
        </p:nvCxnSpPr>
        <p:spPr>
          <a:xfrm flipH="1">
            <a:off y="3200400" x="914399"/>
            <a:ext cy="304799" cx="4572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552" name="Shape 552"/>
          <p:cNvCxnSpPr/>
          <p:nvPr/>
        </p:nvCxnSpPr>
        <p:spPr>
          <a:xfrm>
            <a:off y="3200400" x="1371600"/>
            <a:ext cy="228600" cx="3047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553" name="Shape 553"/>
          <p:cNvCxnSpPr/>
          <p:nvPr/>
        </p:nvCxnSpPr>
        <p:spPr>
          <a:xfrm flipH="1">
            <a:off y="3200400" x="2514600"/>
            <a:ext cy="304799" cx="6095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554" name="Shape 554"/>
          <p:cNvCxnSpPr/>
          <p:nvPr/>
        </p:nvCxnSpPr>
        <p:spPr>
          <a:xfrm>
            <a:off y="3200400" x="3124200"/>
            <a:ext cy="304799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555" name="Shape 555"/>
          <p:cNvCxnSpPr/>
          <p:nvPr/>
        </p:nvCxnSpPr>
        <p:spPr>
          <a:xfrm>
            <a:off y="3200400" x="3124200"/>
            <a:ext cy="304799" cx="9905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556" name="Shape 556"/>
          <p:cNvCxnSpPr/>
          <p:nvPr/>
        </p:nvCxnSpPr>
        <p:spPr>
          <a:xfrm flipH="1">
            <a:off y="2438400" x="4343400"/>
            <a:ext cy="381000" cx="6095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557" name="Shape 557"/>
          <p:cNvCxnSpPr/>
          <p:nvPr/>
        </p:nvCxnSpPr>
        <p:spPr>
          <a:xfrm>
            <a:off y="2438400" x="4953000"/>
            <a:ext cy="457200" cx="6857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558" name="Shape 558"/>
          <p:cNvSpPr txBox="1"/>
          <p:nvPr/>
        </p:nvSpPr>
        <p:spPr>
          <a:xfrm>
            <a:off y="5726112" x="517525"/>
            <a:ext cy="1920875" cx="3200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Physical transport media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UTP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Coax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Fiber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Terrestrial wireless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Satellite transmission</a:t>
            </a:r>
          </a:p>
        </p:txBody>
      </p:sp>
      <p:sp>
        <p:nvSpPr>
          <p:cNvPr id="559" name="Shape 559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560" name="Shape 560"/>
          <p:cNvSpPr txBox="1"/>
          <p:nvPr/>
        </p:nvSpPr>
        <p:spPr>
          <a:xfrm>
            <a:off y="8469311" x="5851525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64" name="Shape 5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5" name="Shape 565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566" name="Shape 566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567" name="Shape 567"/>
          <p:cNvCxnSpPr/>
          <p:nvPr/>
        </p:nvCxnSpPr>
        <p:spPr>
          <a:xfrm>
            <a:off y="7620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568" name="Shape 568"/>
          <p:cNvSpPr txBox="1"/>
          <p:nvPr/>
        </p:nvSpPr>
        <p:spPr>
          <a:xfrm>
            <a:off y="7620000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569" name="Shape 569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570" name="Shape 570"/>
          <p:cNvSpPr txBox="1"/>
          <p:nvPr/>
        </p:nvSpPr>
        <p:spPr>
          <a:xfrm>
            <a:off y="457200" x="533400"/>
            <a:ext cy="584200" cx="5638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Transmission Modes</a:t>
            </a:r>
          </a:p>
        </p:txBody>
      </p:sp>
      <p:sp>
        <p:nvSpPr>
          <p:cNvPr id="571" name="Shape 571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pic>
        <p:nvPicPr>
          <p:cNvPr id="572" name="Shape 572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295400" x="762000"/>
            <a:ext cy="6248399" cx="5414961"/>
          </a:xfrm>
          <a:prstGeom prst="rect">
            <a:avLst/>
          </a:prstGeom>
          <a:noFill/>
          <a:ln>
            <a:noFill/>
          </a:ln>
        </p:spPr>
      </p:pic>
      <p:sp>
        <p:nvSpPr>
          <p:cNvPr id="573" name="Shape 573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574" name="Shape 574"/>
          <p:cNvSpPr txBox="1"/>
          <p:nvPr/>
        </p:nvSpPr>
        <p:spPr>
          <a:xfrm>
            <a:off y="8469311" x="5851525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78" name="Shape 5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9" name="Shape 579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580" name="Shape 580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581" name="Shape 581"/>
          <p:cNvCxnSpPr/>
          <p:nvPr/>
        </p:nvCxnSpPr>
        <p:spPr>
          <a:xfrm>
            <a:off y="56388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582" name="Shape 582"/>
          <p:cNvSpPr txBox="1"/>
          <p:nvPr/>
        </p:nvSpPr>
        <p:spPr>
          <a:xfrm>
            <a:off y="5638800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583" name="Shape 583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584" name="Shape 584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sp>
        <p:nvSpPr>
          <p:cNvPr id="585" name="Shape 585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586" name="Shape 586"/>
          <p:cNvSpPr txBox="1"/>
          <p:nvPr/>
        </p:nvSpPr>
        <p:spPr>
          <a:xfrm>
            <a:off y="8469311" x="5851525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87" name="Shape 587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371600" x="609600"/>
            <a:ext cy="3719511" cx="5714999"/>
          </a:xfrm>
          <a:prstGeom prst="rect">
            <a:avLst/>
          </a:prstGeom>
          <a:noFill/>
          <a:ln>
            <a:noFill/>
          </a:ln>
        </p:spPr>
      </p:pic>
      <p:sp>
        <p:nvSpPr>
          <p:cNvPr id="588" name="Shape 588"/>
          <p:cNvSpPr txBox="1"/>
          <p:nvPr>
            <p:ph type="title"/>
          </p:nvPr>
        </p:nvSpPr>
        <p:spPr>
          <a:xfrm>
            <a:off y="533400" x="0"/>
            <a:ext cy="457200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MPLS Transmission Mode</a:t>
            </a:r>
          </a:p>
        </p:txBody>
      </p:sp>
      <p:sp>
        <p:nvSpPr>
          <p:cNvPr id="589" name="Shape 589"/>
          <p:cNvSpPr txBox="1"/>
          <p:nvPr/>
        </p:nvSpPr>
        <p:spPr>
          <a:xfrm>
            <a:off y="6019800" x="533400"/>
            <a:ext cy="1920875" cx="496411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Multiprotocol Label Switching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Combines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Richness of IP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Performance of ATM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Label inserted between 2</a:t>
            </a:r>
            <a:r>
              <a:rPr strike="noStrike" u="none" b="0" cap="none" baseline="3000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nd</a:t>
            </a: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3</a:t>
            </a:r>
            <a:r>
              <a:rPr strike="noStrike" u="none" b="0" cap="none" baseline="3000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rd</a:t>
            </a: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layers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Compatible with IP and ATM</a:t>
            </a:r>
          </a:p>
        </p:txBody>
      </p:sp>
    </p:spTree>
  </p:cSld>
  <p:clrMapOvr>
    <a:masterClrMapping/>
  </p:clrMapOvr>
  <p:transition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3" name="Shape 5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94" name="Shape 594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595" name="Shape 595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596" name="Shape 596"/>
          <p:cNvCxnSpPr/>
          <p:nvPr/>
        </p:nvCxnSpPr>
        <p:spPr>
          <a:xfrm>
            <a:off y="5399087" x="625475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597" name="Shape 597"/>
          <p:cNvSpPr txBox="1"/>
          <p:nvPr/>
        </p:nvSpPr>
        <p:spPr>
          <a:xfrm>
            <a:off y="5486400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598" name="Shape 598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599" name="Shape 599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sp>
        <p:nvSpPr>
          <p:cNvPr id="600" name="Shape 600"/>
          <p:cNvSpPr txBox="1"/>
          <p:nvPr/>
        </p:nvSpPr>
        <p:spPr>
          <a:xfrm>
            <a:off y="8458200" x="1844675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601" name="Shape 601"/>
          <p:cNvSpPr txBox="1"/>
          <p:nvPr>
            <p:ph type="title"/>
          </p:nvPr>
        </p:nvSpPr>
        <p:spPr>
          <a:xfrm>
            <a:off y="533400" x="533400"/>
            <a:ext cy="457200" cx="5638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SONET Transmission</a:t>
            </a:r>
          </a:p>
        </p:txBody>
      </p:sp>
      <p:pic>
        <p:nvPicPr>
          <p:cNvPr id="602" name="Shape 602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143000" x="457200"/>
            <a:ext cy="4270375" cx="5829299"/>
          </a:xfrm>
          <a:prstGeom prst="rect">
            <a:avLst/>
          </a:prstGeom>
          <a:noFill/>
          <a:ln>
            <a:noFill/>
          </a:ln>
        </p:spPr>
      </p:pic>
      <p:sp>
        <p:nvSpPr>
          <p:cNvPr id="603" name="Shape 603"/>
          <p:cNvSpPr txBox="1"/>
          <p:nvPr/>
        </p:nvSpPr>
        <p:spPr>
          <a:xfrm>
            <a:off y="5867400" x="533400"/>
            <a:ext cy="2530475" cx="591661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Synchronous Optical Network (SONET) based on</a:t>
            </a:r>
            <a:b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Synchronous Digital Hierarchy (SDH)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Incompatible T1 and E1 made into universally</a:t>
            </a:r>
            <a:b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compatible digital network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Uses fiber optics carrying large bandwidth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Basic digital bandwidth STS-1 of 51.84 Mbps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Hierarchy based on STM-N (Synchronous </a:t>
            </a:r>
            <a:b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Transmission Mode): STM-1, STM-4, etc.</a:t>
            </a:r>
          </a:p>
        </p:txBody>
      </p:sp>
    </p:spTree>
  </p:cSld>
  <p:clrMapOvr>
    <a:masterClrMapping/>
  </p:clrMapOvr>
  <p:transition spd="slow">
    <p:cut/>
  </p:transition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7" name="Shape 6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8" name="Shape 608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609" name="Shape 609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610" name="Shape 610"/>
          <p:cNvCxnSpPr/>
          <p:nvPr/>
        </p:nvCxnSpPr>
        <p:spPr>
          <a:xfrm>
            <a:off y="48006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611" name="Shape 611"/>
          <p:cNvSpPr txBox="1"/>
          <p:nvPr/>
        </p:nvSpPr>
        <p:spPr>
          <a:xfrm>
            <a:off y="4800600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612" name="Shape 612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613" name="Shape 613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sp>
        <p:nvSpPr>
          <p:cNvPr id="614" name="Shape 614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615" name="Shape 615"/>
          <p:cNvSpPr txBox="1"/>
          <p:nvPr>
            <p:ph type="title"/>
          </p:nvPr>
        </p:nvSpPr>
        <p:spPr>
          <a:xfrm>
            <a:off y="533400" x="0"/>
            <a:ext cy="457200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Synchronous Digital Hierarchy</a:t>
            </a:r>
          </a:p>
        </p:txBody>
      </p:sp>
      <p:graphicFrame>
        <p:nvGraphicFramePr>
          <p:cNvPr id="616" name="Shape 616"/>
          <p:cNvGraphicFramePr/>
          <p:nvPr/>
        </p:nvGraphicFramePr>
        <p:xfrm>
          <a:off y="1219200" x="1295400"/>
          <a:ext cy="3000000" cx="3000000"/>
        </p:xfrm>
        <a:graphic>
          <a:graphicData uri="http://schemas.openxmlformats.org/drawingml/2006/table">
            <a:tbl>
              <a:tblPr>
                <a:noFill/>
                <a:tableStyleId>{08391866-44D8-403F-A5E1-C3E6B98AF8A9}</a:tableStyleId>
              </a:tblPr>
              <a:tblGrid>
                <a:gridCol w="1406525"/>
                <a:gridCol w="1119175"/>
                <a:gridCol w="1512875"/>
              </a:tblGrid>
              <a:tr h="520700">
                <a:tc>
                  <a:txBody>
                    <a:bodyPr>
                      <a:noAutofit/>
                    </a:bodyPr>
                    <a:lstStyle/>
                    <a:p>
                      <a:pPr algn="ctr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1" cap="none" baseline="0" sz="14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SONET Signal</a:t>
                      </a:r>
                    </a:p>
                  </a:txBody>
                  <a:tcPr marR="0" marB="0" marT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1" cap="none" baseline="0" sz="14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SDH Signal</a:t>
                      </a:r>
                    </a:p>
                  </a:txBody>
                  <a:tcPr marR="0" marB="0" marT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1" cap="none" baseline="0" sz="14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Bit Rate (Mbps)</a:t>
                      </a:r>
                    </a:p>
                  </a:txBody>
                  <a:tcPr marR="0" marB="0" marT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592125"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4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STS-1</a:t>
                      </a:r>
                    </a:p>
                  </a:txBody>
                  <a:tcPr marR="0" marB="0" marT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trike="noStrike" u="none" cap="none" baseline="0"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R="0" marB="0" marT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4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51.84</a:t>
                      </a:r>
                    </a:p>
                  </a:txBody>
                  <a:tcPr marR="0" marB="0" marT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314325"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4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STS-3</a:t>
                      </a:r>
                    </a:p>
                  </a:txBody>
                  <a:tcPr marR="0" marB="0" marT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4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STM-1</a:t>
                      </a:r>
                    </a:p>
                  </a:txBody>
                  <a:tcPr marR="0" marB="0" marT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4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155.52</a:t>
                      </a:r>
                    </a:p>
                  </a:txBody>
                  <a:tcPr marR="0" marB="0" marT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314325"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4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STS-12</a:t>
                      </a:r>
                    </a:p>
                  </a:txBody>
                  <a:tcPr marR="0" marB="0" marT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4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STM-4</a:t>
                      </a:r>
                    </a:p>
                  </a:txBody>
                  <a:tcPr marR="0" marB="0" marT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4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622.08</a:t>
                      </a:r>
                    </a:p>
                  </a:txBody>
                  <a:tcPr marR="0" marB="0" marT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592125"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4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STS-24</a:t>
                      </a:r>
                    </a:p>
                  </a:txBody>
                  <a:tcPr marR="0" marB="0" marT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trike="noStrike" u="none" cap="none" baseline="0"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R="0" marB="0" marT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4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1244.16</a:t>
                      </a:r>
                    </a:p>
                  </a:txBody>
                  <a:tcPr marR="0" marB="0" marT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314325"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4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STS-48</a:t>
                      </a:r>
                    </a:p>
                  </a:txBody>
                  <a:tcPr marR="0" marB="0" marT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4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STM-16</a:t>
                      </a:r>
                    </a:p>
                  </a:txBody>
                  <a:tcPr marR="0" marB="0" marT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4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2488.32</a:t>
                      </a:r>
                    </a:p>
                  </a:txBody>
                  <a:tcPr marR="0" marB="0" marT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314325"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4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STS-192</a:t>
                      </a:r>
                    </a:p>
                  </a:txBody>
                  <a:tcPr marR="0" marB="0" marT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4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STM-64</a:t>
                      </a:r>
                    </a:p>
                  </a:txBody>
                  <a:tcPr marR="0" marB="0" marT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4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9953.28</a:t>
                      </a:r>
                    </a:p>
                  </a:txBody>
                  <a:tcPr marR="0" marB="0" marT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314325"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4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STS-768</a:t>
                      </a:r>
                    </a:p>
                  </a:txBody>
                  <a:tcPr marR="0" marB="0" marT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4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STM-256</a:t>
                      </a:r>
                    </a:p>
                  </a:txBody>
                  <a:tcPr marR="0" marB="0" marT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4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39,814.32</a:t>
                      </a:r>
                    </a:p>
                  </a:txBody>
                  <a:tcPr marR="0" marB="0" marT="0" marL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0" name="Shape 6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21" name="Shape 621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622" name="Shape 622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623" name="Shape 623"/>
          <p:cNvCxnSpPr/>
          <p:nvPr/>
        </p:nvCxnSpPr>
        <p:spPr>
          <a:xfrm>
            <a:off y="55626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624" name="Shape 624"/>
          <p:cNvSpPr txBox="1"/>
          <p:nvPr/>
        </p:nvSpPr>
        <p:spPr>
          <a:xfrm>
            <a:off y="5562600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625" name="Shape 625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626" name="Shape 626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sp>
        <p:nvSpPr>
          <p:cNvPr id="627" name="Shape 627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628" name="Shape 628"/>
          <p:cNvSpPr txBox="1"/>
          <p:nvPr>
            <p:ph type="title"/>
          </p:nvPr>
        </p:nvSpPr>
        <p:spPr>
          <a:xfrm>
            <a:off y="533400" x="457200"/>
            <a:ext cy="457200" cx="58292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DWDM</a:t>
            </a:r>
          </a:p>
        </p:txBody>
      </p:sp>
      <p:pic>
        <p:nvPicPr>
          <p:cNvPr id="629" name="Shape 629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838200" x="381000"/>
            <a:ext cy="4546599" cx="5829299"/>
          </a:xfrm>
          <a:prstGeom prst="rect">
            <a:avLst/>
          </a:prstGeom>
          <a:noFill/>
          <a:ln>
            <a:noFill/>
          </a:ln>
        </p:spPr>
      </p:pic>
      <p:sp>
        <p:nvSpPr>
          <p:cNvPr id="630" name="Shape 630"/>
          <p:cNvSpPr txBox="1"/>
          <p:nvPr/>
        </p:nvSpPr>
        <p:spPr>
          <a:xfrm>
            <a:off y="5954712" x="517525"/>
            <a:ext cy="1311275" cx="5816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(Dense) Wavelength Division Multiplexing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Similar to FDM at lower frequecies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Multiple wavelength carrier can be configured for</a:t>
            </a:r>
            <a:b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multiple protocol transmision.</a:t>
            </a:r>
          </a:p>
        </p:txBody>
      </p:sp>
    </p:spTree>
  </p:cSld>
  <p:clrMapOvr>
    <a:masterClrMapping/>
  </p:clrMapOvr>
  <p:transition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4" name="Shape 6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5" name="Shape 635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636" name="Shape 636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637" name="Shape 637"/>
          <p:cNvCxnSpPr/>
          <p:nvPr/>
        </p:nvCxnSpPr>
        <p:spPr>
          <a:xfrm>
            <a:off y="457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638" name="Shape 638"/>
          <p:cNvSpPr txBox="1"/>
          <p:nvPr/>
        </p:nvSpPr>
        <p:spPr>
          <a:xfrm>
            <a:off y="4572000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639" name="Shape 639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640" name="Shape 640"/>
          <p:cNvSpPr txBox="1"/>
          <p:nvPr/>
        </p:nvSpPr>
        <p:spPr>
          <a:xfrm>
            <a:off y="457200" x="533400"/>
            <a:ext cy="584200" cx="563245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Broadband Services</a:t>
            </a:r>
          </a:p>
        </p:txBody>
      </p:sp>
      <p:sp>
        <p:nvSpPr>
          <p:cNvPr id="641" name="Shape 641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pic>
        <p:nvPicPr>
          <p:cNvPr id="642" name="Shape 642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143000" x="609600"/>
            <a:ext cy="3333750" cx="5672137"/>
          </a:xfrm>
          <a:prstGeom prst="rect">
            <a:avLst/>
          </a:prstGeom>
          <a:noFill/>
          <a:ln>
            <a:noFill/>
          </a:ln>
        </p:spPr>
      </p:pic>
      <p:sp>
        <p:nvSpPr>
          <p:cNvPr id="643" name="Shape 643"/>
          <p:cNvSpPr txBox="1"/>
          <p:nvPr/>
        </p:nvSpPr>
        <p:spPr>
          <a:xfrm>
            <a:off y="4953000" x="457200"/>
            <a:ext cy="3314700" cx="5791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Integrated services: Voice, video, and data</a:t>
            </a:r>
          </a:p>
          <a:p>
            <a:pPr algn="l" rtl="0" lvl="0" marR="0" indent="0" mar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Narrow band ISDN (Integrated Services Digital Net.)</a:t>
            </a:r>
          </a:p>
          <a:p>
            <a:pPr algn="l" rtl="0" lvl="1" marR="0" indent="0" marL="4572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Basic rate:2B + D (B channel 64 kbps and</a:t>
            </a:r>
            <a:b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D channel 16 kbps</a:t>
            </a:r>
          </a:p>
          <a:p>
            <a:pPr algn="l" rtl="0" lvl="1" marR="0" indent="0" marL="4572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Primary rate: 23B + D channels </a:t>
            </a:r>
          </a:p>
          <a:p>
            <a:pPr algn="l" rtl="0" lvl="0" marR="0" indent="0" mar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Broadband (ISDN) Services uses ATM technology</a:t>
            </a:r>
          </a:p>
          <a:p>
            <a:pPr algn="l" rtl="0" lvl="1" marR="0" indent="0" marL="4572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SONET (Synchronous Optical Network) or SDH </a:t>
            </a:r>
            <a:b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(Synchronous Digital Hierarchy)</a:t>
            </a:r>
          </a:p>
          <a:p>
            <a:pPr algn="l" rtl="0" lvl="1" marR="0" indent="0" marL="4572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Data rate OC-n</a:t>
            </a:r>
          </a:p>
          <a:p>
            <a:pPr algn="l" rtl="0" lvl="2" marR="0" indent="0" marL="9144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OC-1  51.84 Mbps</a:t>
            </a:r>
          </a:p>
          <a:p>
            <a:pPr algn="l" rtl="0" lvl="2" marR="0" indent="0" marL="9144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OC-3  155.52 Mbps</a:t>
            </a:r>
          </a:p>
          <a:p>
            <a:pPr algn="l" rtl="0" lvl="1" marR="0" indent="0" marL="4572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Access technologies:</a:t>
            </a:r>
          </a:p>
          <a:p>
            <a:pPr algn="l" rtl="0" lvl="2" marR="0" indent="0" marL="9144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Cable</a:t>
            </a:r>
          </a:p>
          <a:p>
            <a:pPr algn="l" rtl="0" lvl="2" marR="0" indent="0" marL="9144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ADSL (Asymmetric Digital Subscriber Line)</a:t>
            </a:r>
          </a:p>
          <a:p>
            <a:pPr algn="l" rtl="0" lvl="2" marR="0" indent="0" marL="9144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Fixed Wireless</a:t>
            </a:r>
          </a:p>
          <a:p>
            <a:pPr algn="l" rtl="0" lvl="2" marR="0" indent="0" marL="9144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5000"/>
              <a:buFont typeface="Arial"/>
              <a:buChar char="•"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Mobile cellular wireless</a:t>
            </a: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644" name="Shape 644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645" name="Shape 645"/>
          <p:cNvSpPr txBox="1"/>
          <p:nvPr/>
        </p:nvSpPr>
        <p:spPr>
          <a:xfrm>
            <a:off y="8469311" x="5851525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93" name="Shape 93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94" name="Shape 94"/>
          <p:cNvCxnSpPr/>
          <p:nvPr/>
        </p:nvCxnSpPr>
        <p:spPr>
          <a:xfrm>
            <a:off y="61722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95" name="Shape 95"/>
          <p:cNvSpPr txBox="1"/>
          <p:nvPr/>
        </p:nvSpPr>
        <p:spPr>
          <a:xfrm>
            <a:off y="6172200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96" name="Shape 96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y="1066800" x="457200"/>
            <a:ext cy="4359274" cx="4756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Network components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Links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Nodes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Topology: How they’re configured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LANs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Wireless LAN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WANs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Bridges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Routers and Gateways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Switches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Transmission Media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Transmission Modes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ISDN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Broadband networks and services	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y="5268912" x="441325"/>
            <a:ext cy="396874" cx="254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99" name="Shape 99"/>
          <p:cNvSpPr txBox="1"/>
          <p:nvPr/>
        </p:nvSpPr>
        <p:spPr>
          <a:xfrm>
            <a:off y="8458200" x="1812925"/>
            <a:ext cy="646112" cx="333216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2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0" name="Shape 100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01" name="Shape 101"/>
          <p:cNvSpPr txBox="1"/>
          <p:nvPr/>
        </p:nvSpPr>
        <p:spPr>
          <a:xfrm>
            <a:off y="8469311" x="5851525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Shape 102"/>
          <p:cNvSpPr txBox="1"/>
          <p:nvPr>
            <p:ph type="title"/>
          </p:nvPr>
        </p:nvSpPr>
        <p:spPr>
          <a:xfrm>
            <a:off y="533400" x="0"/>
            <a:ext cy="533399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Information Network Technology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7" name="Shape 107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08" name="Shape 108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09" name="Shape 109"/>
          <p:cNvCxnSpPr/>
          <p:nvPr/>
        </p:nvCxnSpPr>
        <p:spPr>
          <a:xfrm>
            <a:off y="4953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10" name="Shape 110"/>
          <p:cNvSpPr txBox="1"/>
          <p:nvPr/>
        </p:nvSpPr>
        <p:spPr>
          <a:xfrm>
            <a:off y="4953000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111" name="Shape 111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pic>
        <p:nvPicPr>
          <p:cNvPr id="112" name="Shape 112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219200" x="1066800"/>
            <a:ext cy="3684587" cx="4156075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Shape 113"/>
          <p:cNvSpPr txBox="1"/>
          <p:nvPr/>
        </p:nvSpPr>
        <p:spPr>
          <a:xfrm>
            <a:off y="5268912" x="517525"/>
            <a:ext cy="2225675" cx="594836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Bus Topology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Used in Ethernet LAN family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Common shared medium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Randomized access (CSMA/CD)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Easy to implement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Lower utilization under heavy traffic 30%-40%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Single culprit could effect the entire LAN</a:t>
            </a:r>
          </a:p>
        </p:txBody>
      </p:sp>
      <p:sp>
        <p:nvSpPr>
          <p:cNvPr id="114" name="Shape 114"/>
          <p:cNvSpPr txBox="1"/>
          <p:nvPr/>
        </p:nvSpPr>
        <p:spPr>
          <a:xfrm>
            <a:off y="8458200" x="1812925"/>
            <a:ext cy="646112" cx="333216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2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5" name="Shape 115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16" name="Shape 116"/>
          <p:cNvSpPr txBox="1"/>
          <p:nvPr/>
        </p:nvSpPr>
        <p:spPr>
          <a:xfrm>
            <a:off y="8469311" x="5851525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Shape 117"/>
          <p:cNvSpPr txBox="1"/>
          <p:nvPr>
            <p:ph type="title"/>
          </p:nvPr>
        </p:nvSpPr>
        <p:spPr>
          <a:xfrm>
            <a:off y="533400" x="533400"/>
            <a:ext cy="482599" cx="5791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Basic LAN Topologies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1" name="Shape 1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2" name="Shape 122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23" name="Shape 123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24" name="Shape 124"/>
          <p:cNvCxnSpPr/>
          <p:nvPr/>
        </p:nvCxnSpPr>
        <p:spPr>
          <a:xfrm>
            <a:off y="4953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25" name="Shape 125"/>
          <p:cNvSpPr txBox="1"/>
          <p:nvPr/>
        </p:nvSpPr>
        <p:spPr>
          <a:xfrm>
            <a:off y="4953000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126" name="Shape 126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pic>
        <p:nvPicPr>
          <p:cNvPr id="127" name="Shape 127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219200" x="1066800"/>
            <a:ext cy="3684587" cx="4156075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Shape 128"/>
          <p:cNvSpPr txBox="1"/>
          <p:nvPr/>
        </p:nvSpPr>
        <p:spPr>
          <a:xfrm>
            <a:off y="5268912" x="517525"/>
            <a:ext cy="2225675" cx="400367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Ring Topology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Used in token ring and FDDI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Shared medium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Deterministic access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Master DTE has control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High utilization &gt;90%</a:t>
            </a:r>
          </a:p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Also used in MAN</a:t>
            </a:r>
          </a:p>
        </p:txBody>
      </p:sp>
      <p:sp>
        <p:nvSpPr>
          <p:cNvPr id="129" name="Shape 129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130" name="Shape 130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31" name="Shape 131"/>
          <p:cNvSpPr txBox="1"/>
          <p:nvPr/>
        </p:nvSpPr>
        <p:spPr>
          <a:xfrm>
            <a:off y="8469311" x="5851525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Shape 132"/>
          <p:cNvSpPr txBox="1"/>
          <p:nvPr>
            <p:ph type="title"/>
          </p:nvPr>
        </p:nvSpPr>
        <p:spPr>
          <a:xfrm>
            <a:off y="533400" x="0"/>
            <a:ext cy="457200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Basic LAN Topologies (cont.)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6" name="Shape 1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7" name="Shape 137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38" name="Shape 138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39" name="Shape 139"/>
          <p:cNvCxnSpPr/>
          <p:nvPr/>
        </p:nvCxnSpPr>
        <p:spPr>
          <a:xfrm>
            <a:off y="5486400" x="396875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40" name="Shape 140"/>
          <p:cNvSpPr txBox="1"/>
          <p:nvPr/>
        </p:nvSpPr>
        <p:spPr>
          <a:xfrm>
            <a:off y="5486400" x="-212725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141" name="Shape 141"/>
          <p:cNvSpPr txBox="1"/>
          <p:nvPr/>
        </p:nvSpPr>
        <p:spPr>
          <a:xfrm>
            <a:off y="533400" x="3136900"/>
            <a:ext cy="579436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Shape 142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Review of Information Network and Technology</a:t>
            </a:r>
          </a:p>
        </p:txBody>
      </p:sp>
      <p:pic>
        <p:nvPicPr>
          <p:cNvPr id="143" name="Shape 143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2895600" x="609600"/>
            <a:ext cy="2503486" cx="5554662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Shape 144"/>
          <p:cNvSpPr txBox="1"/>
          <p:nvPr/>
        </p:nvSpPr>
        <p:spPr>
          <a:xfrm>
            <a:off y="5954712" x="228600"/>
            <a:ext cy="1616074" cx="55483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Star topology used with bus and ring topology 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Hub is “LAN in a box”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What does the electronic LAN inside the box </a:t>
            </a:r>
            <a:b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look like?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Why has hub become so popular?</a:t>
            </a:r>
          </a:p>
        </p:txBody>
      </p:sp>
      <p:pic>
        <p:nvPicPr>
          <p:cNvPr id="145" name="Shape 145"/>
          <p:cNvPicPr preferRelativeResize="0"/>
          <p:nvPr/>
        </p:nvPicPr>
        <p:blipFill rotWithShape="1">
          <a:blip r:embed="rId4">
            <a:alphaModFix/>
          </a:blip>
          <a:srcRect t="0" b="0" r="0" l="0"/>
          <a:stretch/>
        </p:blipFill>
        <p:spPr>
          <a:xfrm>
            <a:off y="1295400" x="1905000"/>
            <a:ext cy="1398587" cx="2808286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Shape 146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147" name="Shape 147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48" name="Shape 148"/>
          <p:cNvSpPr txBox="1"/>
          <p:nvPr/>
        </p:nvSpPr>
        <p:spPr>
          <a:xfrm>
            <a:off y="8469311" x="5851525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Shape 149"/>
          <p:cNvSpPr txBox="1"/>
          <p:nvPr>
            <p:ph type="title"/>
          </p:nvPr>
        </p:nvSpPr>
        <p:spPr>
          <a:xfrm>
            <a:off y="533400" x="533400"/>
            <a:ext cy="457200" cx="5638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Star &amp; Hybrid LAN Topologies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3" name="Shape 1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4" name="Shape 154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55" name="Shape 155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56" name="Shape 156"/>
          <p:cNvCxnSpPr/>
          <p:nvPr/>
        </p:nvCxnSpPr>
        <p:spPr>
          <a:xfrm>
            <a:off y="5932487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57" name="Shape 157"/>
          <p:cNvSpPr txBox="1"/>
          <p:nvPr/>
        </p:nvSpPr>
        <p:spPr>
          <a:xfrm>
            <a:off y="5932487" x="0"/>
            <a:ext cy="457200" cx="1524000"/>
          </a:xfrm>
          <a:prstGeom prst="rect">
            <a:avLst/>
          </a:prstGeom>
          <a:noFill/>
          <a:ln>
            <a:noFill/>
          </a:ln>
        </p:spPr>
        <p:txBody>
          <a:bodyPr bIns="46025" rIns="92075" lIns="92075" tIns="46025" anchor="t" anchorCtr="0">
            <a:noAutofit/>
          </a:bodyPr>
          <a:lstStyle/>
          <a:p>
            <a:pPr algn="l" rtl="0" lvl="1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158" name="Shape 158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59" name="Shape 159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sp>
        <p:nvSpPr>
          <p:cNvPr id="160" name="Shape 160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161" name="Shape 161"/>
          <p:cNvSpPr txBox="1"/>
          <p:nvPr/>
        </p:nvSpPr>
        <p:spPr>
          <a:xfrm>
            <a:off y="8469311" x="5851525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Shape 162"/>
          <p:cNvSpPr txBox="1"/>
          <p:nvPr>
            <p:ph type="title"/>
          </p:nvPr>
        </p:nvSpPr>
        <p:spPr>
          <a:xfrm>
            <a:off y="533400" x="533400"/>
            <a:ext cy="457200" cx="58292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1" cap="none" baseline="0" sz="32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Wireless LAN</a:t>
            </a:r>
          </a:p>
        </p:txBody>
      </p:sp>
      <p:sp>
        <p:nvSpPr>
          <p:cNvPr id="163" name="Shape 163"/>
          <p:cNvSpPr txBox="1"/>
          <p:nvPr/>
        </p:nvSpPr>
        <p:spPr>
          <a:xfrm>
            <a:off y="6324600" x="457200"/>
            <a:ext cy="701674" cx="168592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Hierarchical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Ad Hoc</a:t>
            </a:r>
          </a:p>
        </p:txBody>
      </p:sp>
      <p:pic>
        <p:nvPicPr>
          <p:cNvPr id="164" name="Shape 164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600200" x="685800"/>
            <a:ext cy="4167186" cx="57673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8" name="Shape 1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9" name="Shape 169"/>
          <p:cNvSpPr txBox="1"/>
          <p:nvPr/>
        </p:nvSpPr>
        <p:spPr>
          <a:xfrm>
            <a:off y="8331200" x="4914900"/>
            <a:ext cy="609599" cx="1428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70" name="Shape 170"/>
          <p:cNvCxnSpPr/>
          <p:nvPr/>
        </p:nvCxnSpPr>
        <p:spPr>
          <a:xfrm>
            <a:off y="533400" x="5334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71" name="Shape 171"/>
          <p:cNvCxnSpPr/>
          <p:nvPr/>
        </p:nvCxnSpPr>
        <p:spPr>
          <a:xfrm>
            <a:off y="8382000" x="609600"/>
            <a:ext cy="0" cx="5638800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72" name="Shape 172"/>
          <p:cNvSpPr txBox="1"/>
          <p:nvPr/>
        </p:nvSpPr>
        <p:spPr>
          <a:xfrm>
            <a:off y="228600" x="0"/>
            <a:ext cy="274636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Chapter 2  		   Review of Information Network and Technology</a:t>
            </a:r>
          </a:p>
        </p:txBody>
      </p:sp>
      <p:sp>
        <p:nvSpPr>
          <p:cNvPr id="173" name="Shape 173"/>
          <p:cNvSpPr txBox="1"/>
          <p:nvPr/>
        </p:nvSpPr>
        <p:spPr>
          <a:xfrm>
            <a:off y="8458200" x="1828800"/>
            <a:ext cy="457200" cx="3300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174" name="Shape 174"/>
          <p:cNvSpPr txBox="1"/>
          <p:nvPr/>
        </p:nvSpPr>
        <p:spPr>
          <a:xfrm>
            <a:off y="8469311" x="5851525"/>
            <a:ext cy="304799" cx="1841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2000" i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Shape 175"/>
          <p:cNvSpPr txBox="1"/>
          <p:nvPr>
            <p:ph type="title"/>
          </p:nvPr>
        </p:nvSpPr>
        <p:spPr>
          <a:xfrm>
            <a:off y="533400" x="0"/>
            <a:ext cy="838199" cx="6858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4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IEEE 802.11 </a:t>
            </a:r>
            <a:br>
              <a:rPr strike="noStrike" u="none" b="1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trike="noStrike" u="none" b="1" cap="none" baseline="0" sz="3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Standards and Amendments</a:t>
            </a:r>
          </a:p>
        </p:txBody>
      </p:sp>
      <p:graphicFrame>
        <p:nvGraphicFramePr>
          <p:cNvPr id="176" name="Shape 176"/>
          <p:cNvGraphicFramePr/>
          <p:nvPr/>
        </p:nvGraphicFramePr>
        <p:xfrm>
          <a:off y="1828800" x="381000"/>
          <a:ext cy="3000000" cx="3000000"/>
        </p:xfrm>
        <a:graphic>
          <a:graphicData uri="http://schemas.openxmlformats.org/drawingml/2006/table">
            <a:tbl>
              <a:tblPr>
                <a:noFill/>
                <a:tableStyleId>{E42E86FA-AF93-4210-8D54-274F3EEF1EE4}</a:tableStyleId>
              </a:tblPr>
              <a:tblGrid>
                <a:gridCol w="1062025"/>
                <a:gridCol w="5186350"/>
              </a:tblGrid>
              <a:tr h="708025"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8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802.11a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8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54 Mbps data rate 5.15 MHz to 5.35 and 5.4 MHz to 5.825 MHz 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454025"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8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802.11b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8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 Mbps data rate at 2.4 GHz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523875"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8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802.11e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8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Addresses QoS issues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603250"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8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802.11f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8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Addresses multivendor AP interoperability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639750"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8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802.11g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8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Higher data rate extension to 54 Mbps in the 2.4 GHz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865175"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8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802.11h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8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Dynamic frequency selection and transmit power control for operation of 5 GHz products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523875"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8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802.11i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8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Addresses security issues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639750"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8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802.11j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8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Addresses channelization in Japan’s 4.9 GHz band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700075"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8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802.11k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8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Enables medium and network resources more efficiently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641350"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8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802.11n</a:t>
                      </a:r>
                    </a:p>
                  </a:txBody>
                  <a:tcPr marR="0" marB="0" marT="0" marL="0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strike="noStrike" u="none" b="0" cap="none" baseline="0" sz="1800" lang="en-US" i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Addition of multiple-input multiple-output (MIMO)</a:t>
                      </a:r>
                      <a:r>
                        <a:rPr strike="noStrike" u="none" b="0" cap="none" baseline="0" sz="18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;</a:t>
                      </a:r>
                      <a:br>
                        <a:rPr strike="noStrike" u="none" b="0" cap="none" baseline="0" sz="18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strike="noStrike" u="none" b="0" cap="none" baseline="0" sz="1800" lang="en-US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WiFi certification</a:t>
                      </a:r>
                    </a:p>
                  </a:txBody>
                  <a:tcPr marR="0" marB="0" marT="0" marL="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28575" cap="flat">
                      <a:solidFill>
                        <a:schemeClr val="dk1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