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2"/>
  </p:sldMasterIdLst>
  <p:notesMasterIdLst>
    <p:notesMasterId r:id="rId28"/>
  </p:notesMasterIdLst>
  <p:handoutMasterIdLst>
    <p:handoutMasterId r:id="rId29"/>
  </p:handoutMasterIdLst>
  <p:sldIdLst>
    <p:sldId id="267" r:id="rId3"/>
    <p:sldId id="268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74" r:id="rId24"/>
    <p:sldId id="297" r:id="rId25"/>
    <p:sldId id="298" r:id="rId26"/>
    <p:sldId id="29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253" autoAdjust="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6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04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81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57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80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25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44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84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40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1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0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76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96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80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48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05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1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7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7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2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8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2/14/2015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en-US" smtClean="0"/>
              <a:t>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8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en-US" smtClean="0"/>
              <a:t>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0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en-US" smtClean="0"/>
              <a:t>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5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en-US" smtClean="0"/>
              <a:t>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5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CE78B26-E0E7-401D-95E5-683ED06BF9AD}" type="datetime1">
              <a:rPr lang="en-US" smtClean="0"/>
              <a:t>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1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en-US" smtClean="0"/>
              <a:t>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3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87D4020-EAAB-4E36-8532-04C08CBCE9E1}" type="datetime1">
              <a:rPr lang="en-US" smtClean="0"/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5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65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1877096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5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244" y="4056845"/>
            <a:ext cx="6629400" cy="1291751"/>
          </a:xfrm>
        </p:spPr>
        <p:txBody>
          <a:bodyPr>
            <a:noAutofit/>
          </a:bodyPr>
          <a:lstStyle/>
          <a:p>
            <a:r>
              <a:rPr lang="en-US" sz="2800" dirty="0"/>
              <a:t>SNMPv1 Network Management:</a:t>
            </a:r>
          </a:p>
          <a:p>
            <a:r>
              <a:rPr lang="en-US" sz="2800" dirty="0"/>
              <a:t> Communication and Functional Models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" y="104322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Generalized Administrative Model</a:t>
            </a:r>
            <a:br>
              <a:rPr lang="en-US" sz="4000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Shape 183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06083" y="1116749"/>
            <a:ext cx="4763856" cy="46712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70001" y="5788003"/>
            <a:ext cx="1202199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Notes :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lang="en-US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Manager 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manages community 1, manager 2 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 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 and manager 3 (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MoM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both 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communities 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and 2</a:t>
            </a:r>
            <a:endParaRPr lang="en-US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95470" y="5788003"/>
            <a:ext cx="74568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89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063" y="196451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Proxy Access Policy</a:t>
            </a:r>
            <a:br>
              <a:rPr lang="en-US" sz="4000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Shape 198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35365" y="921829"/>
            <a:ext cx="5670991" cy="40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16909" y="5378860"/>
            <a:ext cx="11528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Notes :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lang="en-US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Proxy agent enables non-SNMP community 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elements 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be managed by an SNMP manager.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 SNMP MIB is created to handle the non-SNMP 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objects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50017" y="5195575"/>
            <a:ext cx="74568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19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Protocol Entities</a:t>
            </a:r>
            <a:br>
              <a:rPr lang="en-US" sz="4000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Shape 213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28777" y="0"/>
            <a:ext cx="6819775" cy="40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64868" y="3666086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chemeClr val="dk1"/>
              </a:buClr>
              <a:buSzPct val="100000"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Notes :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lang="en-US" sz="2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lnSpc>
                <a:spcPct val="110000"/>
              </a:lnSpc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Protocol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entities support application entities</a:t>
            </a:r>
          </a:p>
          <a:p>
            <a:pPr lvl="0">
              <a:lnSpc>
                <a:spcPct val="11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Communication between remote peer processes</a:t>
            </a:r>
          </a:p>
          <a:p>
            <a:pPr lvl="0">
              <a:lnSpc>
                <a:spcPct val="11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Message consists of: </a:t>
            </a:r>
          </a:p>
          <a:p>
            <a:pPr lvl="1">
              <a:lnSpc>
                <a:spcPct val="11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Version identifier</a:t>
            </a:r>
          </a:p>
          <a:p>
            <a:pPr lvl="1">
              <a:lnSpc>
                <a:spcPct val="11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Community name</a:t>
            </a:r>
          </a:p>
          <a:p>
            <a:pPr lvl="1">
              <a:lnSpc>
                <a:spcPct val="11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Protocol Data Unit</a:t>
            </a:r>
          </a:p>
          <a:p>
            <a:pPr lvl="0">
              <a:lnSpc>
                <a:spcPct val="11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Message encapsulated and transmitted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478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747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Get and Set PDU</a:t>
            </a:r>
            <a:br>
              <a:rPr lang="en-US" sz="4000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3634" y="3216634"/>
            <a:ext cx="18473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buClr>
                <a:schemeClr val="dk1"/>
              </a:buClr>
              <a:buSzPct val="25000"/>
            </a:pPr>
            <a:endParaRPr lang="en-US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lnSpc>
                <a:spcPct val="120000"/>
              </a:lnSpc>
              <a:buClr>
                <a:schemeClr val="dk1"/>
              </a:buClr>
              <a:buSzPct val="25000"/>
            </a:pPr>
            <a:endParaRPr lang="en-US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Shape 227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20920" y="1074397"/>
            <a:ext cx="8334889" cy="17586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04635" y="3637644"/>
            <a:ext cx="5142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VarBindList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multiple instances of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VarBind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pairs</a:t>
            </a:r>
            <a:endParaRPr lang="en-US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Shape 2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663" y="4256035"/>
            <a:ext cx="5748336" cy="19542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7661948" y="3604432"/>
            <a:ext cx="3796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PDU Types: enumerated INTEGER</a:t>
            </a:r>
            <a:endParaRPr lang="en-US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Shape 2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546" y="4460823"/>
            <a:ext cx="5470525" cy="15446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5592424" y="3065808"/>
            <a:ext cx="1475084" cy="4687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Notes :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lang="en-US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459930" y="2941772"/>
            <a:ext cx="74568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63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763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Error in Response</a:t>
            </a:r>
            <a:br>
              <a:rPr lang="en-US" sz="4000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Shape 247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21584" y="1106295"/>
            <a:ext cx="8400054" cy="40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921584" y="5601168"/>
            <a:ext cx="8811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Error Index: No. of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VarBind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 the first error occurred</a:t>
            </a:r>
            <a:endParaRPr lang="en-US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894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28" y="89654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Trap PDU</a:t>
            </a:r>
            <a:br>
              <a:rPr lang="en-US" sz="4000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Shape 260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9386" y="1132695"/>
            <a:ext cx="10058400" cy="99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4259" y="2786795"/>
            <a:ext cx="7946265" cy="33858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893270" y="2138813"/>
            <a:ext cx="3950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5.8  Get and Set Type PDUs</a:t>
            </a:r>
            <a:endParaRPr lang="en-US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5434" y="6081928"/>
            <a:ext cx="2886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5.1  Generic Traps </a:t>
            </a:r>
            <a:endParaRPr lang="en-US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416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47" y="518422"/>
            <a:ext cx="10058400" cy="1450757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Trap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PDU-cont.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Notes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Enterprise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agent address pertain to the system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generating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trap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Seven generic traps specified by enumerated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INTEGER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Specific trap is a trap not covered by enterprise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trap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Timestamp indicates elapsed time since last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re-initialization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93" y="312361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SNMP Operations</a:t>
            </a:r>
            <a:br>
              <a:rPr lang="en-US" sz="4000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Shape 278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74175" y="1339403"/>
            <a:ext cx="9504610" cy="4890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098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59" y="106298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MIB for Get-Next-Request</a:t>
            </a:r>
            <a:br>
              <a:rPr lang="en-US" sz="4000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Shape 291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07283" y="1056068"/>
            <a:ext cx="6510205" cy="5328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10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38" y="-408856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Lexicographic Order</a:t>
            </a:r>
            <a:endParaRPr lang="en-U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Shape 307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024329" y="1580741"/>
            <a:ext cx="7437936" cy="40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08638" y="5603466"/>
            <a:ext cx="49720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5.2  Lexicographic-Order Number Example </a:t>
            </a:r>
            <a:endParaRPr lang="en-US"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7008" y="1842311"/>
            <a:ext cx="66540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Notes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en-US" sz="2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Procedure for ordering: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Start with leftmost digit as first position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Before increasing the order in the first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position, select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lowest digit in the second position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Continue the process till the lowest digit in</a:t>
            </a:r>
            <a:b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the last position is captured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Increase the order in the last position until all </a:t>
            </a:r>
            <a:b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the digits in the last position are captured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Move back to the last but one position and </a:t>
            </a:r>
            <a:b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repeat the process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Continue advancing to the first position until all </a:t>
            </a:r>
            <a:b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the numbers are ordered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Tree structure for the above process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494506" y="1371578"/>
            <a:ext cx="19318" cy="44410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5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2209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SNMP Architecture</a:t>
            </a:r>
            <a:br>
              <a:rPr lang="en-US" sz="4000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Shape 79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64429" y="463640"/>
            <a:ext cx="6693150" cy="57697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04800" y="531961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Notes:</a:t>
            </a:r>
          </a:p>
          <a:p>
            <a:pPr lvl="0"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Truly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0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network management protocol 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Five messages, 3 from manager and 2 from agent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60" y="0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MIB Lexicographic Order</a:t>
            </a:r>
            <a:br>
              <a:rPr lang="en-US" sz="4000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Shape 321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503993" y="1073107"/>
            <a:ext cx="3775401" cy="44776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485361" y="5800311"/>
            <a:ext cx="66626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5.12  MIB for Operation Examples in Figures 5.13 and 5.15</a:t>
            </a:r>
            <a:endParaRPr lang="en-US"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8797" y="2467074"/>
            <a:ext cx="14853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	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3.1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	3.2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	Z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</a:t>
            </a:r>
            <a:endParaRPr lang="en-US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1.2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2.1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  <a:endParaRPr lang="en-US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8797" y="1880144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Notes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en-US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031644" y="1757944"/>
            <a:ext cx="19318" cy="44410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37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5" y="0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A More Complex MIB Example</a:t>
            </a:r>
            <a:br>
              <a:rPr lang="en-US" sz="4000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Shape 337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920230" y="1550049"/>
            <a:ext cx="6316383" cy="40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3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3838" y="2762899"/>
            <a:ext cx="5618162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8824319" y="2085235"/>
            <a:ext cx="1053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Notes: 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020807" y="1497391"/>
            <a:ext cx="19318" cy="44410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62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" y="115910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Get-Next-Request Operation</a:t>
            </a:r>
            <a:br>
              <a:rPr lang="en-US" sz="4000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Shape 3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18255" y="1184856"/>
            <a:ext cx="8237113" cy="4623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1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43" y="119178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Get-Next-Request Operation</a:t>
            </a:r>
            <a:br>
              <a:rPr lang="en-US" sz="4000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Shape 3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7898" y="1313646"/>
            <a:ext cx="8242479" cy="4778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02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02" y="93420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Sniffer Data</a:t>
            </a:r>
            <a:br>
              <a:rPr lang="en-US" sz="4000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Shape 3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0002" y="1328276"/>
            <a:ext cx="5773598" cy="4299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8223" y="1328277"/>
            <a:ext cx="5954712" cy="3713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0017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SNMP MIB</a:t>
            </a:r>
            <a:br>
              <a:rPr lang="en-US" sz="4000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Shape 3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36949" y="512904"/>
            <a:ext cx="6816144" cy="45150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14647" y="5020271"/>
            <a:ext cx="75899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ct val="100000"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Notes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SNMPv1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MIB has too many objects that are not used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SNMPv2 obsoleted a large number of them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408350" y="5027955"/>
            <a:ext cx="74568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242480" y="6065949"/>
            <a:ext cx="4134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Nisreen </a:t>
            </a:r>
            <a:r>
              <a:rPr lang="en-US" dirty="0" err="1" smtClean="0">
                <a:solidFill>
                  <a:srgbClr val="00B050"/>
                </a:solidFill>
              </a:rPr>
              <a:t>AlGhadban</a:t>
            </a:r>
            <a:r>
              <a:rPr lang="en-US" dirty="0" smtClean="0">
                <a:solidFill>
                  <a:srgbClr val="00B050"/>
                </a:solidFill>
              </a:rPr>
              <a:t> 	120015789	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34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86" y="233005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</a:rPr>
              <a:t>SNMP Messages 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4000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3634" y="3216634"/>
            <a:ext cx="184731" cy="394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  <a:buClr>
                <a:schemeClr val="dk1"/>
              </a:buClr>
              <a:buSzPct val="25000"/>
            </a:pPr>
            <a:endParaRPr lang="en-US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1517" y="2033125"/>
            <a:ext cx="10058400" cy="4023360"/>
          </a:xfrm>
        </p:spPr>
        <p:txBody>
          <a:bodyPr/>
          <a:lstStyle/>
          <a:p>
            <a:pPr marL="106362" lvl="0" indent="-1063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Get-Request</a:t>
            </a:r>
          </a:p>
          <a:p>
            <a:pPr marL="106362" lvl="0" indent="-1063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Get-Next-Request</a:t>
            </a:r>
          </a:p>
          <a:p>
            <a:pPr marL="106362" lvl="0" indent="-1063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Set-Request</a:t>
            </a:r>
          </a:p>
          <a:p>
            <a:pPr marL="106362" lvl="0" indent="-1063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Get-Response</a:t>
            </a:r>
          </a:p>
          <a:p>
            <a:pPr marL="106362" lvl="0" indent="-1063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Trap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Generic trap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Specific trap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Time stamp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47686" y="168376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Notes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Generic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trap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coldStart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warmStart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linkDown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linkUp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authenticationfailure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egpNeighborLoss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enterpriseSpecific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Specific trap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special measurements such as statistics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Time stamp: Time since last initialization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696237" y="1683762"/>
            <a:ext cx="38636" cy="38412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16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Administrative Model</a:t>
            </a:r>
            <a:br>
              <a:rPr lang="en-US" sz="4000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821" y="1737360"/>
            <a:ext cx="10058400" cy="402336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Based on community profile and policy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SNMP Entities: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SNMP application entities</a:t>
            </a:r>
            <a:b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- Reside in management stations and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elements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- Manager and agent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SNMP protocol entities</a:t>
            </a:r>
            <a:b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- Communication processes (PDU handlers)</a:t>
            </a:r>
            <a:b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- Peer processes that support application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entities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9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458" y="395506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SNMP Community</a:t>
            </a:r>
            <a:br>
              <a:rPr lang="en-US" sz="4000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Shape 121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2020" y="1846263"/>
            <a:ext cx="6507722" cy="39621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069553" y="1846263"/>
            <a:ext cx="49850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Notes :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Security 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SNMPv1 is community based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Authentication scheme in manager and agent  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Community: Pairing of two application entities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Community name: String of octets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Two applications in the same community </a:t>
            </a:r>
            <a:b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communicate with each other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Application could have multiple community names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Communication is not secured in SNMPv1 - no 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encryption</a:t>
            </a:r>
            <a:r>
              <a:rPr lang="en-U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86016" y="1510675"/>
            <a:ext cx="38636" cy="38412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81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86" y="-460372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Community Profile</a:t>
            </a:r>
            <a:endParaRPr lang="en-U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Shape 136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26327" y="1303267"/>
            <a:ext cx="9339344" cy="402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75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65" y="-138400"/>
            <a:ext cx="10058400" cy="1450757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Community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Profile-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094" y="1660086"/>
            <a:ext cx="11253560" cy="455673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Notes :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endParaRPr lang="en-US" sz="24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MIB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view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 agent is programmed to view only a subset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managed objects of a network element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Access mode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Each community name is assigned an access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read-only and read-write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Community profile: MIB view + SNMP access mode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Operations on an object determined by community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profile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the access mode of the object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Total of four access privileges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Some objects, such as table and table entry are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non-accessible</a:t>
            </a: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5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43" y="247966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Administrative Model</a:t>
            </a:r>
            <a:br>
              <a:rPr lang="en-US" sz="4000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820" y="1698723"/>
            <a:ext cx="10712647" cy="402336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Administrative model is SNMP access policy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SNMP community paired with SNMP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profile is SNMP access 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policy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Notes :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400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Parameters: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Community / communities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Agent / Agents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Manager / Managers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0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08" y="148725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Access Policy</a:t>
            </a:r>
            <a:br>
              <a:rPr lang="en-US" sz="4000" b="1" dirty="0">
                <a:solidFill>
                  <a:schemeClr val="bg2">
                    <a:lumMod val="75000"/>
                  </a:schemeClr>
                </a:solidFill>
              </a:rPr>
            </a:br>
            <a:endParaRPr lang="en-U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Shape 168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11380" y="659323"/>
            <a:ext cx="6967471" cy="37581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60608" y="4744182"/>
            <a:ext cx="102258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Notes :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Manager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manages Community 1 and 2 network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components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 Agents 1 and 2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Agent 1 has only view of Community Profile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1,e.g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., Cisco components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Agent 2 has only view of Community Profile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2,e.g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., 3Com components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Manager has total view of both Cisco and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3Com components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356833" y="4628272"/>
            <a:ext cx="74568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75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643</Words>
  <Application>Microsoft Office PowerPoint</Application>
  <PresentationFormat>Widescreen</PresentationFormat>
  <Paragraphs>154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Franklin Gothic Medium</vt:lpstr>
      <vt:lpstr>Times New Roman</vt:lpstr>
      <vt:lpstr>Retrospect</vt:lpstr>
      <vt:lpstr>Chapter 5 </vt:lpstr>
      <vt:lpstr>SNMP Architecture </vt:lpstr>
      <vt:lpstr>SNMP Messages  </vt:lpstr>
      <vt:lpstr>Administrative Model </vt:lpstr>
      <vt:lpstr>SNMP Community </vt:lpstr>
      <vt:lpstr>Community Profile</vt:lpstr>
      <vt:lpstr>Community Profile- cont.</vt:lpstr>
      <vt:lpstr>Administrative Model </vt:lpstr>
      <vt:lpstr>Access Policy </vt:lpstr>
      <vt:lpstr>Generalized Administrative Model </vt:lpstr>
      <vt:lpstr>Proxy Access Policy </vt:lpstr>
      <vt:lpstr>Protocol Entities </vt:lpstr>
      <vt:lpstr>Get and Set PDU </vt:lpstr>
      <vt:lpstr>Error in Response </vt:lpstr>
      <vt:lpstr>Trap PDU </vt:lpstr>
      <vt:lpstr>Trap PDU-cont. </vt:lpstr>
      <vt:lpstr>SNMP Operations </vt:lpstr>
      <vt:lpstr>MIB for Get-Next-Request </vt:lpstr>
      <vt:lpstr>Lexicographic Order</vt:lpstr>
      <vt:lpstr>MIB Lexicographic Order </vt:lpstr>
      <vt:lpstr>A More Complex MIB Example </vt:lpstr>
      <vt:lpstr>Get-Next-Request Operation </vt:lpstr>
      <vt:lpstr>Get-Next-Request Operation </vt:lpstr>
      <vt:lpstr>Sniffer Data </vt:lpstr>
      <vt:lpstr>SNMP MIB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2015-02-13T21:39:28Z</dcterms:created>
  <dcterms:modified xsi:type="dcterms:W3CDTF">2015-02-13T23:31:01Z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