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9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9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7010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03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15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42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46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6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7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3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98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7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35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5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0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Chapter 3</a:t>
            </a:r>
            <a:br>
              <a:rPr lang="en-US" dirty="0">
                <a:solidFill>
                  <a:schemeClr val="accent5"/>
                </a:solidFill>
              </a:rPr>
            </a:b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200" dirty="0">
                <a:solidFill>
                  <a:schemeClr val="accent2"/>
                </a:solidFill>
              </a:rPr>
              <a:t>Basic Foundations:</a:t>
            </a:r>
          </a:p>
          <a:p>
            <a:pPr algn="ctr"/>
            <a:r>
              <a:rPr lang="en-US" sz="3200" dirty="0">
                <a:solidFill>
                  <a:schemeClr val="accent2"/>
                </a:solidFill>
              </a:rPr>
              <a:t>Standards, Models, </a:t>
            </a:r>
            <a:r>
              <a:rPr lang="en-US" sz="3200" dirty="0" smtClean="0">
                <a:solidFill>
                  <a:schemeClr val="accent2"/>
                </a:solidFill>
              </a:rPr>
              <a:t>and Language</a:t>
            </a:r>
            <a:endParaRPr lang="en-US" sz="3200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Three-Tier Model</a:t>
            </a:r>
            <a:br>
              <a:rPr lang="en-US" dirty="0"/>
            </a:br>
            <a:endParaRPr lang="en-US" dirty="0"/>
          </a:p>
        </p:txBody>
      </p:sp>
      <p:pic>
        <p:nvPicPr>
          <p:cNvPr id="6" name="Shape 189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20314" y="1825737"/>
            <a:ext cx="6276700" cy="328869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5765443" y="245884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Middle layer plays the dual role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 to the top-level manager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Manager to the managed objects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Example of middle level: Remote monitoring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agent (RMON)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11175" y="1543002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86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 of Managers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03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58392" y="1632555"/>
            <a:ext cx="5607557" cy="41371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766913" y="3188348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 NMS manages the domain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MoM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presents integrated view of domains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Domain may be geographical, administrative,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vendor-specific products, etc.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602848" y="2064351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15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6" y="145960"/>
            <a:ext cx="8596668" cy="1320800"/>
          </a:xfrm>
        </p:spPr>
        <p:txBody>
          <a:bodyPr/>
          <a:lstStyle/>
          <a:p>
            <a:r>
              <a:rPr lang="en-US" dirty="0"/>
              <a:t>Peer NMSs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1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089987" y="806360"/>
            <a:ext cx="8596312" cy="37951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89987" y="4969897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Dual role of both NMSs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management system acts as peers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Dumbbell architecture discussed in Chapter 1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Notice that the manager and agent functions are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processes and not systems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661375" y="4601540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7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79" y="0"/>
            <a:ext cx="8596668" cy="1320800"/>
          </a:xfrm>
        </p:spPr>
        <p:txBody>
          <a:bodyPr/>
          <a:lstStyle/>
          <a:p>
            <a:r>
              <a:rPr lang="en-US" dirty="0"/>
              <a:t>Information Model: Analogy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120" y="1320800"/>
            <a:ext cx="8596668" cy="3880773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Figure in a book uniquely identified by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ISBN, Chapter, and Figure number in that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hierarchical order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ID: {ISBN, chapter, figure}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three elements above define the syntax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Semantics is the meaning of the three 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entities according to Webster’s dictionary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information comprises syntax and semantics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about an object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1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25" y="256694"/>
            <a:ext cx="9393945" cy="1320800"/>
          </a:xfrm>
        </p:spPr>
        <p:txBody>
          <a:bodyPr>
            <a:normAutofit/>
          </a:bodyPr>
          <a:lstStyle/>
          <a:p>
            <a:r>
              <a:rPr lang="en-US" dirty="0"/>
              <a:t>Structure of Management </a:t>
            </a:r>
            <a:r>
              <a:rPr lang="en-US" dirty="0" smtClean="0"/>
              <a:t>Information (SMI</a:t>
            </a:r>
            <a:r>
              <a:rPr lang="en-US" dirty="0"/>
              <a:t>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86" y="1577494"/>
            <a:ext cx="8596668" cy="3880773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SMI defines for a managed object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Syntax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Semantics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Plus additional information such as status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Example</a:t>
            </a:r>
            <a:b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sysDescr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	{ system 1 }</a:t>
            </a:r>
            <a:b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Syntax:	OCTET STRING</a:t>
            </a:r>
            <a:b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Definition:	"A textual description of the entity. "</a:t>
            </a:r>
            <a:b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Access:	read-only</a:t>
            </a:r>
            <a:b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Status:	mandatory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 (MIB)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272" y="2186347"/>
            <a:ext cx="8596668" cy="3880773"/>
          </a:xfrm>
        </p:spPr>
        <p:txBody>
          <a:bodyPr/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 base contains information about objects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Organized by grouping of related objects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Defines relationship between objects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It is NOT a physical database.  It is a </a:t>
            </a:r>
            <a:r>
              <a:rPr lang="en-US" sz="2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virtual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database that is compiled into management module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Base View: An Analogy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815" y="1762974"/>
            <a:ext cx="10385618" cy="3880773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Fulton County library system has many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branches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Each branch has a set of books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books in each branch is a different set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information base of the county has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view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(catalog) of all books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information base of each branch has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catalog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books that belong to that branch.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That is, each branch has its view (catalog)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the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 base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Let us apply this to MIB 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MIB View and Access of an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01" y="1709828"/>
            <a:ext cx="9522734" cy="4111422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managed object has many attributes -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its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There are several operations that can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performed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the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objects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user (manager) can view and perform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only 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certain operations on the object by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invoking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agent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view of the object attributes that the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agent perceives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the MIB view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operation that a user can perform is the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MIB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1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998" y="36490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Management Data Base / Information Base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00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52923" y="1194674"/>
            <a:ext cx="3842559" cy="3261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3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5154" y="4554358"/>
            <a:ext cx="2704563" cy="117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30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3998" y="5973969"/>
            <a:ext cx="5554662" cy="40798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4692332" y="2172647"/>
            <a:ext cx="72937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Distinction between MDB and MIB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MDB physical database; e.g., Oracle, Sybase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MIB virtual database; schema compiled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into management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software.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NMS can automatically discover a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managed 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object, such as a hub, when added to the network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NMS can identify the new object as hub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only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the MIB schema of the hub is compiled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into NMS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software.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22696" y="1925635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55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272" y="377780"/>
            <a:ext cx="8596668" cy="1320800"/>
          </a:xfrm>
        </p:spPr>
        <p:txBody>
          <a:bodyPr/>
          <a:lstStyle/>
          <a:p>
            <a:r>
              <a:rPr lang="en-US" dirty="0"/>
              <a:t>Managed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210" y="1582670"/>
            <a:ext cx="8596668" cy="3880773"/>
          </a:xfrm>
        </p:spPr>
        <p:txBody>
          <a:bodyPr/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Managed objects can be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elements (hardware, system)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Hubs, bridges, routers, transmission facilities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Software (non-physical)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Programs, algorithms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Administrative information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Contact person, name of group of objects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 group)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8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r>
              <a:rPr lang="en-US" dirty="0">
                <a:solidFill>
                  <a:schemeClr val="accent5"/>
                </a:solidFill>
              </a:rPr>
              <a:t/>
            </a:r>
            <a:br>
              <a:rPr lang="en-US" dirty="0">
                <a:solidFill>
                  <a:schemeClr val="accent5"/>
                </a:solidFill>
              </a:rPr>
            </a:b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 Standards</a:t>
            </a:r>
          </a:p>
          <a:p>
            <a:pPr lvl="1"/>
            <a:r>
              <a:rPr lang="en-US" sz="2400" dirty="0"/>
              <a:t> Standards organizations</a:t>
            </a:r>
          </a:p>
          <a:p>
            <a:pPr lvl="1"/>
            <a:r>
              <a:rPr lang="en-US" sz="2400" dirty="0"/>
              <a:t> Protocol standards of transport layers</a:t>
            </a:r>
          </a:p>
          <a:p>
            <a:pPr lvl="1"/>
            <a:r>
              <a:rPr lang="en-US" sz="2400" dirty="0"/>
              <a:t> Protocol standards of </a:t>
            </a:r>
            <a:r>
              <a:rPr lang="en-US" sz="2400" dirty="0" smtClean="0"/>
              <a:t>management (application</a:t>
            </a:r>
            <a:r>
              <a:rPr lang="en-US" sz="2400" dirty="0"/>
              <a:t>) layer</a:t>
            </a:r>
          </a:p>
          <a:p>
            <a:r>
              <a:rPr lang="en-US" sz="2800" dirty="0"/>
              <a:t> Management Models</a:t>
            </a:r>
          </a:p>
          <a:p>
            <a:r>
              <a:rPr lang="en-US" sz="2800" dirty="0"/>
              <a:t>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8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Tree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27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806652" y="2053265"/>
            <a:ext cx="8596312" cy="3477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29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OSI Management Information Tree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41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31819" y="1469108"/>
            <a:ext cx="5177307" cy="46998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096000" y="2497154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iso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International Standards Organization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itu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International Telecommunications Union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dod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Department of Defense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Designation: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iso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	1.3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dod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1.3.6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	1.3.6.1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739684" y="2033328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5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Type and Instance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56" y="1930400"/>
            <a:ext cx="8596668" cy="3880773"/>
          </a:xfr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</a:t>
            </a:r>
          </a:p>
          <a:p>
            <a:pPr marL="457200" lvl="1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Name</a:t>
            </a:r>
          </a:p>
          <a:p>
            <a:pPr marL="457200" lvl="1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Syntax</a:t>
            </a:r>
          </a:p>
          <a:p>
            <a:pPr marL="457200" lvl="1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Definition</a:t>
            </a:r>
          </a:p>
          <a:p>
            <a:pPr marL="457200" lvl="1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Status</a:t>
            </a:r>
          </a:p>
          <a:p>
            <a:pPr marL="457200" lvl="1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</a:t>
            </a:r>
          </a:p>
          <a:p>
            <a:pPr marL="0" lvl="0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Instance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59367" y="1980389"/>
            <a:ext cx="69846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</a:pPr>
            <a:r>
              <a:rPr lang="en-US" sz="24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a circle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“circle” is syntax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Semantics is definition from dictionary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“A plane figure bounded by a </a:t>
            </a:r>
            <a:r>
              <a:rPr lang="en-US" sz="240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curved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line, every point of which is of equal distance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from the center of the figure.”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Analogy of nursery school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344214" y="1980389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7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58" y="112386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dirty="0"/>
              <a:t>Managed </a:t>
            </a:r>
            <a:r>
              <a:rPr lang="en-US" sz="3200" dirty="0" smtClean="0"/>
              <a:t>Object: Internet </a:t>
            </a:r>
            <a:r>
              <a:rPr lang="en-US" sz="3200" dirty="0"/>
              <a:t>Perspective </a:t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Shape 37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622044" y="772786"/>
            <a:ext cx="5218776" cy="38814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27389" y="4870857"/>
            <a:ext cx="695888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2" lvl="2" indent="-4761"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ID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unique ID</a:t>
            </a:r>
          </a:p>
          <a:p>
            <a:pPr marL="284162" lvl="2" indent="-4761">
              <a:spcBef>
                <a:spcPts val="600"/>
              </a:spcBef>
              <a:buClr>
                <a:schemeClr val="dk1"/>
              </a:buClr>
              <a:buSzPct val="25000"/>
            </a:pP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and </a:t>
            </a: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descriptor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and name for the object</a:t>
            </a:r>
          </a:p>
          <a:p>
            <a:pPr marL="284162" lvl="2" indent="-4761">
              <a:lnSpc>
                <a:spcPct val="75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syntax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used to model the object</a:t>
            </a:r>
          </a:p>
          <a:p>
            <a:pPr marL="284162" lvl="2" indent="-4761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access privilege to a managed object </a:t>
            </a:r>
          </a:p>
          <a:p>
            <a:pPr marL="284162" lvl="2" indent="-4761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status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implementation requirements</a:t>
            </a:r>
          </a:p>
          <a:p>
            <a:pPr marL="284162" lvl="2" indent="-4761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definition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textual description of the semantics </a:t>
            </a:r>
            <a:r>
              <a:rPr lang="en-US" sz="1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object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</a:t>
            </a:r>
            <a:endParaRPr lang="en-US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12891" y="4768965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35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64" y="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Managed </a:t>
            </a:r>
            <a:r>
              <a:rPr lang="en-US" dirty="0" smtClean="0"/>
              <a:t>Object: OSI </a:t>
            </a:r>
            <a:r>
              <a:rPr lang="en-US" dirty="0"/>
              <a:t>Perspective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86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245476" y="660400"/>
            <a:ext cx="5823793" cy="40532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77780" y="5111894"/>
            <a:ext cx="75813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2"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class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managed object </a:t>
            </a:r>
          </a:p>
          <a:p>
            <a:pPr marL="292100" lvl="2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attributes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attributes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visible at its boundary</a:t>
            </a:r>
          </a:p>
          <a:p>
            <a:pPr marL="292100" lvl="2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operations which may be applied to it</a:t>
            </a:r>
          </a:p>
          <a:p>
            <a:pPr marL="292100" lvl="2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behavior	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behavior exhibited by it in response </a:t>
            </a:r>
            <a:r>
              <a:rPr lang="en-US" sz="1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operation</a:t>
            </a:r>
            <a:endParaRPr lang="en-US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lvl="2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∙"/>
            </a:pPr>
            <a:r>
              <a:rPr lang="en-US" sz="1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notifications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notifications emitted by the object</a:t>
            </a:r>
            <a:endParaRPr lang="en-US"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02554" y="4962148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71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43" y="0"/>
            <a:ext cx="8596668" cy="1320800"/>
          </a:xfrm>
        </p:spPr>
        <p:txBody>
          <a:bodyPr/>
          <a:lstStyle/>
          <a:p>
            <a:r>
              <a:rPr lang="en-US" dirty="0"/>
              <a:t>Packet Counter Example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9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830014" y="888643"/>
            <a:ext cx="6890197" cy="54606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05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10" y="283336"/>
            <a:ext cx="8596668" cy="1320800"/>
          </a:xfrm>
        </p:spPr>
        <p:txBody>
          <a:bodyPr/>
          <a:lstStyle/>
          <a:p>
            <a:r>
              <a:rPr lang="en-US" dirty="0"/>
              <a:t>Internet vs. OSI Managed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120" y="1604136"/>
            <a:ext cx="9226520" cy="4394757"/>
          </a:xfrm>
        </p:spPr>
        <p:txBody>
          <a:bodyPr>
            <a:norm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Scalar object in Internet vs.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Object-oriented approach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OSI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OSI characteristics of operations, behavior,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notification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part of communication model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Internet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get/set and response/alarm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 syntax is absorbed as part of OSI attributes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 access is part of OSI security model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 status is part of OSI conformance application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OSI permits creation and deletion of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objects; Internet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not: Enhancement in SNMPv2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9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79" y="145961"/>
            <a:ext cx="8596668" cy="1320800"/>
          </a:xfrm>
        </p:spPr>
        <p:txBody>
          <a:bodyPr/>
          <a:lstStyle/>
          <a:p>
            <a:r>
              <a:rPr lang="en-US" dirty="0"/>
              <a:t>Mgmt. Communication Model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425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102866" y="1141212"/>
            <a:ext cx="8596312" cy="33813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58232" y="5401726"/>
            <a:ext cx="831103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Internet requests/responses, in OSI operations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Internet traps and notifications (SNMPv2), in 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OSI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notifications</a:t>
            </a:r>
            <a:endParaRPr lang="en-US"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02554" y="4962148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14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94" y="145961"/>
            <a:ext cx="8596668" cy="1320800"/>
          </a:xfrm>
        </p:spPr>
        <p:txBody>
          <a:bodyPr/>
          <a:lstStyle/>
          <a:p>
            <a:r>
              <a:rPr lang="en-US" dirty="0"/>
              <a:t>Transfer Protocols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439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640169" y="779173"/>
            <a:ext cx="6324739" cy="39602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01013" y="5154338"/>
            <a:ext cx="93414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 is based on SNMP; OSI is based on CMIP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OSI uses CMISE (Common Management </a:t>
            </a:r>
            <a:r>
              <a:rPr lang="en-US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 Service Element</a:t>
            </a:r>
            <a:r>
              <a:rPr lang="en-US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application with CMIP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OSI specifies both c-o and connectionless transport</a:t>
            </a:r>
            <a:br>
              <a:rPr lang="en-US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protocol; SNMPv2 extended to c-o, but rarely used </a:t>
            </a:r>
            <a:endParaRPr lang="en-US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02554" y="4962148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49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Syntax Notation One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5" y="1645433"/>
            <a:ext cx="10385619" cy="470385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ASN.1 is more than a syntax; it’s a language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Addresses both syntax and semantics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Two types of syntax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Abstract syntax: set of rules that specify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data type and structure for information storage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Transfer syntax: set of rules for communicating 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information between systems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Makes application layer protocols independent of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lower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layer protocols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 generate machine-readable code: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 Encoding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Rules (BER) is used in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modules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40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673" y="171719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Table 3.1 Network Management Standards</a:t>
            </a:r>
            <a:br>
              <a:rPr lang="en-US" sz="2000" dirty="0">
                <a:solidFill>
                  <a:schemeClr val="accent5"/>
                </a:solidFill>
              </a:rPr>
            </a:br>
            <a:endParaRPr lang="en-US" sz="2000" dirty="0">
              <a:solidFill>
                <a:schemeClr val="accent5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625" y="595235"/>
            <a:ext cx="6181859" cy="6075891"/>
          </a:xfrm>
        </p:spPr>
      </p:pic>
    </p:spTree>
    <p:extLst>
      <p:ext uri="{BB962C8B-B14F-4D97-AF65-F5344CB8AC3E}">
        <p14:creationId xmlns:p14="http://schemas.microsoft.com/office/powerpoint/2010/main" val="429150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89" y="223234"/>
            <a:ext cx="8596668" cy="1320800"/>
          </a:xfrm>
        </p:spPr>
        <p:txBody>
          <a:bodyPr/>
          <a:lstStyle/>
          <a:p>
            <a:r>
              <a:rPr lang="en-US" dirty="0"/>
              <a:t>Backus-</a:t>
            </a:r>
            <a:r>
              <a:rPr lang="en-US" dirty="0" err="1"/>
              <a:t>Nauer</a:t>
            </a:r>
            <a:r>
              <a:rPr lang="en-US" dirty="0"/>
              <a:t> Form (BNF)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0" y="1078763"/>
            <a:ext cx="8596668" cy="3880773"/>
          </a:xfrm>
        </p:spPr>
        <p:txBody>
          <a:bodyPr/>
          <a:lstStyle/>
          <a:p>
            <a:pPr marL="0" lvl="0" indent="0">
              <a:lnSpc>
                <a:spcPct val="75000"/>
              </a:lnSpc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Definition: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&lt;name&gt; ::= &lt;definition&gt;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25000"/>
              <a:buNone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Rules: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&lt;digit&gt; ::= 0|1|2|3|4|5|6|7|8|9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&lt;number&gt; ::= &lt;number&gt; | &lt;digit&gt; &lt;number&gt;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&lt;op&gt; ::= +|-|x|/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&lt;SAE&gt; ::= &lt;number&gt;|&lt;SAE&gt;|&lt;SAE&gt;&lt;op&gt;&lt;SAE&gt;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25000"/>
              <a:buNone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9 is </a:t>
            </a:r>
            <a:r>
              <a:rPr lang="en-US" sz="20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primitive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19 is </a:t>
            </a:r>
            <a:r>
              <a:rPr lang="en-US" sz="20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construct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1 and 9</a:t>
            </a:r>
          </a:p>
          <a:p>
            <a:pPr marL="0" lvl="0" indent="0">
              <a:lnSpc>
                <a:spcPct val="7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619 is </a:t>
            </a:r>
            <a:r>
              <a:rPr lang="en-US" sz="20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construct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6 and 19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18419" y="4432152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</a:pPr>
            <a:r>
              <a:rPr lang="en-US" sz="20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</a:t>
            </a:r>
          </a:p>
          <a:p>
            <a:pPr marL="177800" lvl="0" indent="-1778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BNF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used for ASN.1 constructs</a:t>
            </a:r>
          </a:p>
          <a:p>
            <a:pPr marL="177800" lvl="0" indent="-1778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Constructs developed from primitives</a:t>
            </a:r>
          </a:p>
          <a:p>
            <a:pPr marL="177800" lvl="0" indent="-1778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above example illustrates how numbers are constructed from the primitive &lt;digit&gt;</a:t>
            </a:r>
          </a:p>
          <a:p>
            <a:pPr marL="177800" lvl="0" indent="-1778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 Arithmetic Expression entity (&lt;SAE&gt;) is constructed from the primitives &lt;digit&gt; and &lt;op&gt; 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38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46" y="440544"/>
            <a:ext cx="8596668" cy="1320800"/>
          </a:xfrm>
        </p:spPr>
        <p:txBody>
          <a:bodyPr/>
          <a:lstStyle/>
          <a:p>
            <a:r>
              <a:rPr lang="en-US" dirty="0"/>
              <a:t>Simple Arithmetic Expression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638" y="2031801"/>
            <a:ext cx="8596668" cy="3880773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&lt;SAE&gt; ::= &lt;number&gt; | &lt;SAE&gt;&lt;op&gt;&lt;number&gt;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Example:  26 = 13 x 2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Constructs and primitives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362" y="313386"/>
            <a:ext cx="8596668" cy="1320800"/>
          </a:xfrm>
        </p:spPr>
        <p:txBody>
          <a:bodyPr/>
          <a:lstStyle/>
          <a:p>
            <a:r>
              <a:rPr lang="en-US" dirty="0"/>
              <a:t>Type and Value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970" y="1634186"/>
            <a:ext cx="8596668" cy="4497788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Assignments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BooleanType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BOOLEAN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BooleanValue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TRUE | FALSE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ASN.1 module is a group of assignments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person-name	Person-Name::=</a:t>
            </a:r>
          </a:p>
          <a:p>
            <a:pPr marL="0" lvl="0" indent="0">
              <a:spcBef>
                <a:spcPts val="6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{</a:t>
            </a:r>
          </a:p>
          <a:p>
            <a:pPr marL="914400" lvl="2" indent="0">
              <a:spcBef>
                <a:spcPts val="6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	  "John",</a:t>
            </a:r>
          </a:p>
          <a:p>
            <a:pPr marL="0" lvl="0" indent="0">
              <a:spcBef>
                <a:spcPts val="6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middle   “T",</a:t>
            </a:r>
          </a:p>
          <a:p>
            <a:pPr marL="0" lvl="0" indent="0">
              <a:spcBef>
                <a:spcPts val="6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last	"Smith"</a:t>
            </a:r>
          </a:p>
          <a:p>
            <a:pPr marL="0" lvl="0" indent="0">
              <a:spcBef>
                <a:spcPts val="6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6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53" y="184597"/>
            <a:ext cx="8596668" cy="1320800"/>
          </a:xfrm>
        </p:spPr>
        <p:txBody>
          <a:bodyPr/>
          <a:lstStyle/>
          <a:p>
            <a:r>
              <a:rPr lang="en-US" dirty="0"/>
              <a:t>Data Type: Example 1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513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542643" y="1284825"/>
            <a:ext cx="4951573" cy="474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661641" y="2249081"/>
            <a:ext cx="6096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US" sz="24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</a:t>
            </a:r>
            <a:r>
              <a:rPr lang="en-US" sz="20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Module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starts with capital letters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types:</a:t>
            </a:r>
          </a:p>
          <a:p>
            <a:pPr lvl="1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Primitives: NULL,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GraphicString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Constructs</a:t>
            </a:r>
          </a:p>
          <a:p>
            <a:pPr lvl="2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Alternatives :  CHOICE</a:t>
            </a:r>
          </a:p>
          <a:p>
            <a:pPr lvl="2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List maker:     SET, SEQUENCE</a:t>
            </a:r>
          </a:p>
          <a:p>
            <a:pPr lvl="2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Repetition:     SET OF, SEQUENCE OF: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Difference between SET and SEQUENCE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63395" y="1870353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362" y="274749"/>
            <a:ext cx="8596668" cy="1320800"/>
          </a:xfrm>
        </p:spPr>
        <p:txBody>
          <a:bodyPr/>
          <a:lstStyle/>
          <a:p>
            <a:r>
              <a:rPr lang="en-US" dirty="0"/>
              <a:t>Data Type: Example 2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527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78777" y="1423755"/>
            <a:ext cx="5337100" cy="52576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815877" y="3179015"/>
            <a:ext cx="411202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ct val="100000"/>
            </a:pPr>
            <a:r>
              <a:rPr lang="en-US" sz="20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 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SEQUENCE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SEQUENCE makes </a:t>
            </a:r>
            <a:endParaRPr lang="en-US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dk1"/>
              </a:buClr>
              <a:buSzPct val="100000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rows</a:t>
            </a: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63395" y="1870353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5" y="133082"/>
            <a:ext cx="8596668" cy="1320800"/>
          </a:xfrm>
        </p:spPr>
        <p:txBody>
          <a:bodyPr/>
          <a:lstStyle/>
          <a:p>
            <a:r>
              <a:rPr lang="en-US" dirty="0"/>
              <a:t>ASN.1 Symbols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6797"/>
            <a:ext cx="8596668" cy="421445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	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Meaning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::=	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Defined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</a:t>
            </a: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|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or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alternative, options of a list</a:t>
            </a: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Signed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--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Following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symbol are comments</a:t>
            </a: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{}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Start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end of a list</a:t>
            </a: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[]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Start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end of a tag</a:t>
            </a: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()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Start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end of subtype</a:t>
            </a:r>
          </a:p>
          <a:p>
            <a:pPr marL="0" lvl="0" indent="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	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Range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26" y="261871"/>
            <a:ext cx="8596668" cy="1320800"/>
          </a:xfrm>
        </p:spPr>
        <p:txBody>
          <a:bodyPr/>
          <a:lstStyle/>
          <a:p>
            <a:r>
              <a:rPr lang="en-US" dirty="0"/>
              <a:t>Keyword Examples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726" y="1478009"/>
            <a:ext cx="8596668" cy="3880773"/>
          </a:xfr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25000"/>
              <a:buFont typeface="Times New Roman"/>
              <a:buChar char="•"/>
            </a:pP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CHOICE</a:t>
            </a:r>
          </a:p>
          <a:p>
            <a:pPr marL="0" lvl="0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SET</a:t>
            </a:r>
          </a:p>
          <a:p>
            <a:pPr marL="0" lvl="0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SEQUENCE</a:t>
            </a:r>
          </a:p>
          <a:p>
            <a:pPr marL="0" lvl="0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</a:t>
            </a:r>
          </a:p>
          <a:p>
            <a:pPr marL="0" lvl="0" indent="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NULL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2752" y="4527785"/>
            <a:ext cx="5803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ct val="100000"/>
            </a:pPr>
            <a:r>
              <a:rPr lang="en-US" sz="24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Keywords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in all UPPERCASE letters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287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4" y="480812"/>
            <a:ext cx="8596668" cy="1320800"/>
          </a:xfrm>
        </p:spPr>
        <p:txBody>
          <a:bodyPr/>
          <a:lstStyle/>
          <a:p>
            <a:r>
              <a:rPr lang="en-US" dirty="0"/>
              <a:t>ASN.1 Data Type Conventions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567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759853" y="1999534"/>
            <a:ext cx="8578715" cy="4156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224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605" y="197476"/>
            <a:ext cx="8596668" cy="1320800"/>
          </a:xfrm>
        </p:spPr>
        <p:txBody>
          <a:bodyPr/>
          <a:lstStyle/>
          <a:p>
            <a:r>
              <a:rPr lang="en-US" dirty="0"/>
              <a:t>Data Type: Structure &amp; Tag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581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853422" y="463640"/>
            <a:ext cx="6897540" cy="496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22986" y="568477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Structure defines how data type is built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Tag uniquely identifies the data type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16188" y="5453380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31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26" y="145961"/>
            <a:ext cx="8596668" cy="1320800"/>
          </a:xfrm>
        </p:spPr>
        <p:txBody>
          <a:bodyPr/>
          <a:lstStyle/>
          <a:p>
            <a:r>
              <a:rPr lang="en-US" dirty="0"/>
              <a:t>Structure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726" y="1466761"/>
            <a:ext cx="8596668" cy="4703851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Simple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PageNumber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::= INTEGER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::=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INTEGER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Structure / Construct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BookPageNumber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::= 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SEQUENCE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{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Separator,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PageNumber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Example: {1-1, 2-3, 3-39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Tagged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Derived from another type; given a new ID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Fig. 3-14, INTEGER is either universal or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application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specific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Other types: 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CHOICE, ANY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21511" y="1894192"/>
            <a:ext cx="6096000" cy="35578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ct val="120000"/>
            </a:pPr>
            <a:r>
              <a:rPr lang="en-US" sz="24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20000"/>
              <a:buFont typeface="Arial"/>
              <a:buChar char="•"/>
            </a:pPr>
            <a:r>
              <a:rPr lang="en-US" sz="200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BookPages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::= SEQUENCE OF {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BookPageNumber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BookPages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::= 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SEQUENCE OF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{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SEQUENCE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{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Separator,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PageNumber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}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645498" y="1466761"/>
            <a:ext cx="28511" cy="43535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48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61871"/>
            <a:ext cx="10353761" cy="1326321"/>
          </a:xfrm>
        </p:spPr>
        <p:txBody>
          <a:bodyPr/>
          <a:lstStyle/>
          <a:p>
            <a:r>
              <a:rPr lang="en-US" dirty="0"/>
              <a:t>OSI Architecture and Model</a:t>
            </a:r>
            <a:br>
              <a:rPr lang="en-US" dirty="0"/>
            </a:br>
            <a:endParaRPr lang="en-US" dirty="0"/>
          </a:p>
        </p:txBody>
      </p:sp>
      <p:pic>
        <p:nvPicPr>
          <p:cNvPr id="14" name="Shape 115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tretch/>
        </p:blipFill>
        <p:spPr>
          <a:xfrm>
            <a:off x="677863" y="2517226"/>
            <a:ext cx="8596312" cy="3168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4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89" y="171718"/>
            <a:ext cx="8596668" cy="1320800"/>
          </a:xfrm>
        </p:spPr>
        <p:txBody>
          <a:bodyPr/>
          <a:lstStyle/>
          <a:p>
            <a:r>
              <a:rPr lang="en-US" dirty="0"/>
              <a:t>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089" y="1078763"/>
            <a:ext cx="8596668" cy="5322037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Tag uniquely identifies a data type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Comprises </a:t>
            </a:r>
            <a:r>
              <a:rPr lang="en-US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tag number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Class: 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Universal - always true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 - only in the application used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Context-specific - specific context in application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Private - used extensively by commercial </a:t>
            </a:r>
            <a:b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vendors</a:t>
            </a:r>
            <a:r>
              <a:rPr lang="en-US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3741" y="4026456"/>
            <a:ext cx="8014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25000"/>
            </a:pPr>
            <a:r>
              <a:rPr lang="en-US" sz="220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</a:t>
            </a:r>
          </a:p>
          <a:p>
            <a:pPr lvl="0">
              <a:buClr>
                <a:schemeClr val="dk1"/>
              </a:buClr>
              <a:buSzPct val="25000"/>
            </a:pPr>
            <a:r>
              <a:rPr lang="en-US" sz="2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BOOLEAN			Universal 1</a:t>
            </a:r>
            <a:b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INTEGER			</a:t>
            </a:r>
            <a:r>
              <a:rPr lang="en-US" sz="2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Universal </a:t>
            </a: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b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research				Application [1] (Figure 3.13)</a:t>
            </a:r>
          </a:p>
          <a:p>
            <a:pPr lvl="0">
              <a:buClr>
                <a:schemeClr val="dk1"/>
              </a:buClr>
              <a:buSzPct val="25000"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product-based		Context-specific under </a:t>
            </a:r>
            <a:r>
              <a:rPr lang="en-US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</a:t>
            </a: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[0]</a:t>
            </a:r>
            <a:endParaRPr lang="en-US"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57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89" y="120203"/>
            <a:ext cx="8596668" cy="1320800"/>
          </a:xfrm>
        </p:spPr>
        <p:txBody>
          <a:bodyPr/>
          <a:lstStyle/>
          <a:p>
            <a:r>
              <a:rPr lang="en-US" dirty="0"/>
              <a:t>Enumerated Integer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629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428820" y="979610"/>
            <a:ext cx="8314117" cy="38814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18666" y="522113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en-US" sz="2000" b="1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 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ENUMERATED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a special case of INTEGER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Example: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RainbowColors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(5) is orange</a:t>
            </a:r>
            <a:endParaRPr lang="en-US"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90430" y="5092771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22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ASN.1 Module Example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644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592263" y="2357444"/>
            <a:ext cx="8596312" cy="2483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66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654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403798" y="218942"/>
            <a:ext cx="7508382" cy="6639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253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00" y="133082"/>
            <a:ext cx="8596668" cy="1320800"/>
          </a:xfrm>
        </p:spPr>
        <p:txBody>
          <a:bodyPr/>
          <a:lstStyle/>
          <a:p>
            <a:r>
              <a:rPr lang="en-US" dirty="0"/>
              <a:t>Object Name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66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837904" y="412125"/>
            <a:ext cx="3833740" cy="493444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89904" y="562561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</a:pPr>
            <a:r>
              <a:rPr lang="en-US" sz="2000" b="1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OBJECT IDENTIFIER ::= </a:t>
            </a:r>
            <a:b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{ISO(1) ORG(3) DOD(6) INTERNET(1)}</a:t>
            </a:r>
            <a:endParaRPr lang="en-US"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86645" y="5517775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83" y="197476"/>
            <a:ext cx="8596668" cy="1320800"/>
          </a:xfrm>
        </p:spPr>
        <p:txBody>
          <a:bodyPr/>
          <a:lstStyle/>
          <a:p>
            <a:r>
              <a:rPr lang="en-US" dirty="0"/>
              <a:t>TLV Encoding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68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335369" y="1101670"/>
            <a:ext cx="6488046" cy="2465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6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99256" y="3634515"/>
            <a:ext cx="6140605" cy="178913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514" y="5863991"/>
            <a:ext cx="79849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TLV Type, length, and value are components 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structure</a:t>
            </a:r>
            <a:endParaRPr lang="en-US"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86645" y="5517775"/>
            <a:ext cx="7366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4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85" y="39233"/>
            <a:ext cx="8596668" cy="1320800"/>
          </a:xfrm>
        </p:spPr>
        <p:txBody>
          <a:bodyPr/>
          <a:lstStyle/>
          <a:p>
            <a:r>
              <a:rPr lang="en-US" dirty="0"/>
              <a:t>Macro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69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97785" y="1032042"/>
            <a:ext cx="6453702" cy="2480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6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2592" y="3743041"/>
            <a:ext cx="5370512" cy="21018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60609" y="3512209"/>
            <a:ext cx="2021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/>
                </a:solidFill>
              </a:rPr>
              <a:t>Example: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37864" y="6156827"/>
            <a:ext cx="5735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ct val="100000"/>
            </a:pPr>
            <a:r>
              <a:rPr lang="en-US" sz="2000" b="1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Note:  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Macro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used to create new data types</a:t>
            </a:r>
            <a:endParaRPr lang="en-US"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12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Model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715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974077" y="2034019"/>
            <a:ext cx="8891139" cy="30016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3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2" y="442175"/>
            <a:ext cx="8596668" cy="1320800"/>
          </a:xfrm>
        </p:spPr>
        <p:txBody>
          <a:bodyPr/>
          <a:lstStyle/>
          <a:p>
            <a:r>
              <a:rPr lang="en-US" dirty="0"/>
              <a:t>Functional </a:t>
            </a:r>
            <a:r>
              <a:rPr lang="en-US" dirty="0" smtClean="0"/>
              <a:t>Model-Cont.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725" y="1413613"/>
            <a:ext cx="8596668" cy="4871277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Configuration management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Set and change network configuration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component parameters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Set up alarm thresholds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Fault management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Detection and isolation of failures in network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Trouble ticket administration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Performance management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Monitor performance of network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management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Authorization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Encryption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Accounting management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Functional accounting of network usage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9426" y="6375042"/>
            <a:ext cx="4456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/>
                </a:solidFill>
              </a:rPr>
              <a:t>Nisreen </a:t>
            </a:r>
            <a:r>
              <a:rPr lang="en-US" sz="2000" dirty="0" err="1" smtClean="0">
                <a:solidFill>
                  <a:schemeClr val="accent5"/>
                </a:solidFill>
              </a:rPr>
              <a:t>AlGhadban</a:t>
            </a:r>
            <a:r>
              <a:rPr lang="en-US" sz="2000" dirty="0" smtClean="0">
                <a:solidFill>
                  <a:schemeClr val="accent5"/>
                </a:solidFill>
              </a:rPr>
              <a:t>		120015789 </a:t>
            </a:r>
            <a:endParaRPr lang="en-US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2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674" y="0"/>
            <a:ext cx="10353761" cy="1326321"/>
          </a:xfrm>
        </p:spPr>
        <p:txBody>
          <a:bodyPr>
            <a:normAutofit/>
          </a:bodyPr>
          <a:lstStyle/>
          <a:p>
            <a:r>
              <a:rPr lang="en-US" sz="2800" dirty="0"/>
              <a:t>OSI Architecture and Model (cont.)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869222"/>
            <a:ext cx="6233376" cy="6471736"/>
          </a:xfrm>
        </p:spPr>
        <p:txBody>
          <a:bodyPr>
            <a:norm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Organization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Network management components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Functions of components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Relationships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Information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Structure of management information (SMI)</a:t>
            </a:r>
          </a:p>
          <a:p>
            <a:pPr lvl="2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Syntax and semantics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Management information base (MIB)</a:t>
            </a:r>
          </a:p>
          <a:p>
            <a:pPr lvl="2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Organization of management information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smtClean="0">
                <a:latin typeface="Arial"/>
                <a:ea typeface="Arial"/>
                <a:cs typeface="Arial"/>
                <a:sym typeface="Arial"/>
              </a:rPr>
              <a:t>Object-oriented</a:t>
            </a:r>
          </a:p>
          <a:p>
            <a:pPr marL="457200" lvl="1" indent="0">
              <a:buClr>
                <a:schemeClr val="dk1"/>
              </a:buClr>
              <a:buSzPct val="100000"/>
              <a:buNone/>
            </a:pPr>
            <a:endParaRPr lang="en-US" sz="1400" b="1" dirty="0"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60902" y="1578966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Communication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Transfer syntax with bidirectional messages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Transfer structure (PDU)</a:t>
            </a:r>
          </a:p>
          <a:p>
            <a:pPr lvl="1">
              <a:buClr>
                <a:schemeClr val="dk1"/>
              </a:buClr>
              <a:buSzPct val="100000"/>
            </a:pP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Functions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Application functions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Configure components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Monitor components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Measure performance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Secure information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Usage accounting</a:t>
            </a:r>
          </a:p>
        </p:txBody>
      </p:sp>
    </p:spTree>
    <p:extLst>
      <p:ext uri="{BB962C8B-B14F-4D97-AF65-F5344CB8AC3E}">
        <p14:creationId xmlns:p14="http://schemas.microsoft.com/office/powerpoint/2010/main" val="85530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25" y="120203"/>
            <a:ext cx="10353761" cy="1326321"/>
          </a:xfrm>
        </p:spPr>
        <p:txBody>
          <a:bodyPr/>
          <a:lstStyle/>
          <a:p>
            <a:r>
              <a:rPr lang="en-US" dirty="0"/>
              <a:t>SNMP Architecture and Model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156" y="978795"/>
            <a:ext cx="10353762" cy="5563674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Same as OSI model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Same as OSI, but scalar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Messages less complex than OSI and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unidirectional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Transfer structure (PDU)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 functions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Fault management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Configuration management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Account management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Performance management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48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4" y="596721"/>
            <a:ext cx="11921543" cy="132632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TMN </a:t>
            </a:r>
            <a:r>
              <a:rPr lang="en-US" dirty="0" smtClean="0">
                <a:solidFill>
                  <a:schemeClr val="accent5"/>
                </a:solidFill>
              </a:rPr>
              <a:t>(</a:t>
            </a:r>
            <a:r>
              <a:rPr lang="en-US" sz="2200" dirty="0">
                <a:solidFill>
                  <a:schemeClr val="accent5"/>
                </a:solidFill>
              </a:rPr>
              <a:t>Telecommunications Management </a:t>
            </a:r>
            <a:r>
              <a:rPr lang="en-US" sz="2200" dirty="0" smtClean="0">
                <a:solidFill>
                  <a:schemeClr val="accent5"/>
                </a:solidFill>
              </a:rPr>
              <a:t>Network</a:t>
            </a:r>
            <a:r>
              <a:rPr lang="en-US" dirty="0" smtClean="0">
                <a:solidFill>
                  <a:schemeClr val="accent5"/>
                </a:solidFill>
              </a:rPr>
              <a:t>) </a:t>
            </a:r>
            <a:r>
              <a:rPr lang="en-US" dirty="0" smtClean="0"/>
              <a:t>Architecture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093" y="1923042"/>
            <a:ext cx="11037800" cy="3695136"/>
          </a:xfrm>
        </p:spPr>
        <p:txBody>
          <a:bodyPr/>
          <a:lstStyle/>
          <a:p>
            <a:pPr marL="0" lvl="0" indent="0">
              <a:lnSpc>
                <a:spcPct val="13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Addresses management of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telecommunication networks</a:t>
            </a:r>
            <a:endParaRPr lang="en-US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3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Based on OSI model</a:t>
            </a:r>
          </a:p>
          <a:p>
            <a:pPr marL="0" lvl="0" indent="0">
              <a:lnSpc>
                <a:spcPct val="13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Superstructure on OSI network</a:t>
            </a:r>
          </a:p>
          <a:p>
            <a:pPr marL="0" lvl="0" indent="0">
              <a:lnSpc>
                <a:spcPct val="13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Addresses network, service, and business </a:t>
            </a:r>
            <a:b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4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764" y="184597"/>
            <a:ext cx="10353761" cy="1326321"/>
          </a:xfrm>
        </p:spPr>
        <p:txBody>
          <a:bodyPr/>
          <a:lstStyle/>
          <a:p>
            <a:r>
              <a:rPr lang="en-US" dirty="0"/>
              <a:t>Organizational Model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156" y="965914"/>
            <a:ext cx="10353762" cy="5640947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Manager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Sends requests to agents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Monitors alarms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Houses applications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Provides user interface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Gathers information from objects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Configures parameters of objects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Responds to managers’ requests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Generates alarms and sends them to</a:t>
            </a:r>
            <a:b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managers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Managed object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element that is managed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Houses management agent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All objects are not managed / manageable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9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42" y="154547"/>
            <a:ext cx="10353761" cy="1326321"/>
          </a:xfrm>
        </p:spPr>
        <p:txBody>
          <a:bodyPr>
            <a:normAutofit/>
          </a:bodyPr>
          <a:lstStyle/>
          <a:p>
            <a:r>
              <a:rPr lang="en-US" dirty="0"/>
              <a:t>Two-Tier Model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173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0" y="1480868"/>
            <a:ext cx="6194605" cy="36957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894231" y="1811198"/>
            <a:ext cx="62977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 built into network element</a:t>
            </a:r>
            <a:b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Example: Managed hub, managed router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agent can manage multiple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elements</a:t>
            </a:r>
            <a:b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Example: Switched hub, ATM switch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MDB is a physical database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Unmanaged objects are network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elements that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not managed - both physical (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unmanaged hub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and logical (passive elements)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05341" y="1543002"/>
            <a:ext cx="25758" cy="3571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1354</Words>
  <Application>Microsoft Office PowerPoint</Application>
  <PresentationFormat>Widescreen</PresentationFormat>
  <Paragraphs>323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Times New Roman</vt:lpstr>
      <vt:lpstr>Trebuchet MS</vt:lpstr>
      <vt:lpstr>Wingdings 3</vt:lpstr>
      <vt:lpstr>Facet</vt:lpstr>
      <vt:lpstr>Chapter 3 </vt:lpstr>
      <vt:lpstr>Introduction </vt:lpstr>
      <vt:lpstr>Table 3.1 Network Management Standards </vt:lpstr>
      <vt:lpstr>OSI Architecture and Model </vt:lpstr>
      <vt:lpstr>OSI Architecture and Model (cont.) </vt:lpstr>
      <vt:lpstr>SNMP Architecture and Model </vt:lpstr>
      <vt:lpstr>TMN (Telecommunications Management Network) Architecture </vt:lpstr>
      <vt:lpstr>Organizational Model </vt:lpstr>
      <vt:lpstr>Two-Tier Model </vt:lpstr>
      <vt:lpstr>Three-Tier Model </vt:lpstr>
      <vt:lpstr>Manager of Managers </vt:lpstr>
      <vt:lpstr>Peer NMSs </vt:lpstr>
      <vt:lpstr>Information Model: Analogy  </vt:lpstr>
      <vt:lpstr>Structure of Management Information (SMI)  </vt:lpstr>
      <vt:lpstr>Management Information Base (MIB) </vt:lpstr>
      <vt:lpstr>Information Base View: An Analogy </vt:lpstr>
      <vt:lpstr>MIB View and Access of an Object </vt:lpstr>
      <vt:lpstr>Management Data Base / Information Base </vt:lpstr>
      <vt:lpstr>Managed Object </vt:lpstr>
      <vt:lpstr>Management Information Tree </vt:lpstr>
      <vt:lpstr>OSI Management Information Tree </vt:lpstr>
      <vt:lpstr>Object Type and Instance </vt:lpstr>
      <vt:lpstr>Managed Object: Internet Perspective  </vt:lpstr>
      <vt:lpstr>Managed Object: OSI Perspective  </vt:lpstr>
      <vt:lpstr>Packet Counter Example </vt:lpstr>
      <vt:lpstr>Internet vs. OSI Managed Object </vt:lpstr>
      <vt:lpstr>Mgmt. Communication Model  </vt:lpstr>
      <vt:lpstr>Transfer Protocols  </vt:lpstr>
      <vt:lpstr>Abstract Syntax Notation One </vt:lpstr>
      <vt:lpstr>Backus-Nauer Form (BNF) </vt:lpstr>
      <vt:lpstr>Simple Arithmetic Expression </vt:lpstr>
      <vt:lpstr>Type and Value </vt:lpstr>
      <vt:lpstr>Data Type: Example 1 </vt:lpstr>
      <vt:lpstr>Data Type: Example 2 </vt:lpstr>
      <vt:lpstr>ASN.1 Symbols </vt:lpstr>
      <vt:lpstr>Keyword Examples </vt:lpstr>
      <vt:lpstr>ASN.1 Data Type Conventions </vt:lpstr>
      <vt:lpstr>Data Type: Structure &amp; Tag </vt:lpstr>
      <vt:lpstr>Structure </vt:lpstr>
      <vt:lpstr>Tag</vt:lpstr>
      <vt:lpstr>Enumerated Integer </vt:lpstr>
      <vt:lpstr>ASN.1 Module Example </vt:lpstr>
      <vt:lpstr>PowerPoint Presentation</vt:lpstr>
      <vt:lpstr>Object Name </vt:lpstr>
      <vt:lpstr>TLV Encoding </vt:lpstr>
      <vt:lpstr>Macro </vt:lpstr>
      <vt:lpstr>Functional Model </vt:lpstr>
      <vt:lpstr>Functional Model-Cont.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nisreen nk</dc:creator>
  <cp:lastModifiedBy>nisreen nk</cp:lastModifiedBy>
  <cp:revision>25</cp:revision>
  <dcterms:created xsi:type="dcterms:W3CDTF">2015-02-13T18:05:11Z</dcterms:created>
  <dcterms:modified xsi:type="dcterms:W3CDTF">2015-02-13T19:49:26Z</dcterms:modified>
</cp:coreProperties>
</file>