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0" r:id="rId2"/>
  </p:sldMasterIdLst>
  <p:notesMasterIdLst>
    <p:notesMasterId r:id="rId43"/>
  </p:notesMasterIdLst>
  <p:handoutMasterIdLst>
    <p:handoutMasterId r:id="rId44"/>
  </p:handoutMasterIdLst>
  <p:sldIdLst>
    <p:sldId id="257" r:id="rId3"/>
    <p:sldId id="258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0" y="4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319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57B527-9545-4A18-82C6-985C2D673EE0}" type="datetimeFigureOut">
              <a:rPr lang="en-US" smtClean="0"/>
              <a:t>2/12/2015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6BD15E-A83F-499B-AE2F-72149146B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3393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82A402-9AEC-46CD-BFFB-8C45353B9417}" type="datetimeFigureOut">
              <a:rPr lang="en-US" smtClean="0"/>
              <a:t>2/12/2015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6FFF6-EFF5-46FA-B62C-F141E1274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667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6FFF6-EFF5-46FA-B62C-F141E1274D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229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910080" y="1179705"/>
            <a:ext cx="9875520" cy="1472184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910080" y="2669871"/>
            <a:ext cx="9875520" cy="1752600"/>
          </a:xfrm>
          <a:prstGeom prst="rect">
            <a:avLst/>
          </a:prstGeom>
        </p:spPr>
        <p:txBody>
          <a:bodyPr tIns="0"/>
          <a:lstStyle>
            <a:lvl1pPr marL="27432" indent="0" algn="ctr">
              <a:buNone/>
              <a:defRPr sz="2600" b="1">
                <a:solidFill>
                  <a:schemeClr val="accent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1C2D185E-BD1E-4CBE-A61F-35CAD735F848}" type="datetime1">
              <a:rPr lang="en-US" smtClean="0"/>
              <a:t>2/12/2015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2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7133BD94-17D4-4DEF-B844-67D6BA237612}" type="datetime1">
              <a:rPr lang="en-US" smtClean="0"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97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  <a:prstGeom prst="rect">
            <a:avLst/>
          </a:prstGeo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  <a:prstGeom prst="rect">
            <a:avLst/>
          </a:prstGeo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EA344295-BCB3-4C96-B3CE-F668F72C39DB}" type="datetime1">
              <a:rPr lang="en-US" smtClean="0"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50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CA9F5007-87DE-488C-8ECD-66DCDA2978A3}" type="datetime1">
              <a:rPr lang="en-US" smtClean="0"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988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  <p15:guide id="2" pos="98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600325"/>
            <a:ext cx="8534400" cy="2286000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0" y="1066800"/>
            <a:ext cx="8534400" cy="1509712"/>
          </a:xfrm>
          <a:prstGeom prst="rect">
            <a:avLst/>
          </a:prstGeo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E8DB53E6-2EA0-4C6F-9D6B-EC8B23B43B9C}" type="datetime1">
              <a:rPr lang="en-US" smtClean="0"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158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32452640-9AB4-4FAC-81FF-78F831713D37}" type="datetime1">
              <a:rPr lang="en-US" smtClean="0"/>
              <a:t>2/12/2015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451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  <a:prstGeom prst="rect">
            <a:avLst/>
          </a:prstGeo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prstGeom prst="rect">
            <a:avLst/>
          </a:prstGeom>
          <a:noFill/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prstGeom prst="rect">
            <a:avLst/>
          </a:prstGeom>
          <a:noFill/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prstGeom prst="rect">
            <a:avLst/>
          </a:prstGeo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prstGeom prst="rect">
            <a:avLst/>
          </a:prstGeo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FD31F8B8-1912-4B3E-A9BB-091D44EE69D2}" type="datetime1">
              <a:rPr lang="en-US" smtClean="0"/>
              <a:t>2/12/2015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31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  <a:prstGeom prst="rect">
            <a:avLst/>
          </a:prstGeo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5E98050E-AF67-4EC2-AB54-6E14E08E4A00}" type="datetime1">
              <a:rPr lang="en-US" smtClean="0"/>
              <a:t>2/12/2015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658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CD14D783-CD52-4B1C-BF5A-038ECE1CF490}" type="datetime1">
              <a:rPr lang="en-US" smtClean="0"/>
              <a:t>2/12/2015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977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prstGeom prst="rect">
            <a:avLst/>
          </a:prstGeo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  <a:prstGeom prst="rect">
            <a:avLst/>
          </a:prstGeo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005CA02A-594F-46ED-A0C2-DE599B6E52DE}" type="datetime1">
              <a:rPr lang="en-US" smtClean="0"/>
              <a:t>2/12/2015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546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08B6A6AB-C691-41A3-B2F1-0EE2DBBFDAB8}" type="datetime1">
              <a:rPr lang="en-US" smtClean="0"/>
              <a:t>2/12/2015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sz="180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6752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7148" y="-54"/>
            <a:ext cx="12188952" cy="6858054"/>
            <a:chOff x="7148" y="-54"/>
            <a:chExt cx="12188952" cy="6858054"/>
          </a:xfrm>
        </p:grpSpPr>
        <p:sp>
          <p:nvSpPr>
            <p:cNvPr id="4" name="Rectangle 3"/>
            <p:cNvSpPr/>
            <p:nvPr/>
          </p:nvSpPr>
          <p:spPr>
            <a:xfrm>
              <a:off x="7148" y="0"/>
              <a:ext cx="12188952" cy="6858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 bwMode="invGray">
            <a:xfrm>
              <a:off x="1473566" y="-54"/>
              <a:ext cx="96070" cy="6858054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 w="25400" cap="rnd" cmpd="sng" algn="ctr">
              <a:noFill/>
              <a:prstDash val="solid"/>
            </a:ln>
            <a:effectLst>
              <a:outerShdw blurRad="38550" dist="38000" dir="10800000" algn="tl" rotWithShape="0">
                <a:schemeClr val="bg2">
                  <a:shade val="20000"/>
                  <a:satMod val="110000"/>
                  <a:alpha val="25000"/>
                </a:scheme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eaLnBrk="1" latinLnBrk="0" hangingPunct="1"/>
              <a:endParaRPr kumimoji="0" lang="en-US" sz="1800"/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48" y="0"/>
              <a:ext cx="1495425" cy="6858000"/>
            </a:xfrm>
            <a:prstGeom prst="rect">
              <a:avLst/>
            </a:prstGeom>
          </p:spPr>
        </p:pic>
      </p:grpSp>
      <p:sp>
        <p:nvSpPr>
          <p:cNvPr id="16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7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8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0296519-5417-4396-BF15-D5B0A34355E5}" type="datetime1">
              <a:rPr lang="en-US" smtClean="0"/>
              <a:t>2/12/2015</a:t>
            </a:fld>
            <a:endParaRPr lang="en-US"/>
          </a:p>
        </p:txBody>
      </p:sp>
      <p:sp>
        <p:nvSpPr>
          <p:cNvPr id="19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tx2"/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0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tx2"/>
                </a:solidFill>
                <a:effectLst/>
              </a:defRPr>
            </a:lvl1pPr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038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b="1" kern="1200">
          <a:solidFill>
            <a:schemeClr val="accent2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7512" userDrawn="1">
          <p15:clr>
            <a:srgbClr val="F26B43"/>
          </p15:clr>
        </p15:guide>
        <p15:guide id="3" pos="1176" userDrawn="1">
          <p15:clr>
            <a:srgbClr val="F26B43"/>
          </p15:clr>
        </p15:guide>
        <p15:guide id="4" orient="horz" pos="3936" userDrawn="1">
          <p15:clr>
            <a:srgbClr val="F26B43"/>
          </p15:clr>
        </p15:guide>
        <p15:guide id="5" orient="horz" pos="888" userDrawn="1">
          <p15:clr>
            <a:srgbClr val="F26B43"/>
          </p15:clr>
        </p15:guide>
        <p15:guide id="6" orient="horz" pos="1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03263" y="3043358"/>
            <a:ext cx="9875520" cy="1752600"/>
          </a:xfrm>
        </p:spPr>
        <p:txBody>
          <a:bodyPr>
            <a:normAutofit/>
          </a:bodyPr>
          <a:lstStyle/>
          <a:p>
            <a:r>
              <a:rPr lang="en-US" sz="3200" dirty="0"/>
              <a:t>Review of Information Network and Technology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90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729914"/>
          </a:xfrm>
        </p:spPr>
        <p:txBody>
          <a:bodyPr>
            <a:normAutofit fontScale="90000"/>
          </a:bodyPr>
          <a:lstStyle/>
          <a:p>
            <a:r>
              <a:rPr lang="en-US" dirty="0"/>
              <a:t>WAN Topologies</a:t>
            </a:r>
            <a:br>
              <a:rPr lang="en-US" dirty="0"/>
            </a:br>
            <a:endParaRPr lang="en-US" dirty="0"/>
          </a:p>
        </p:txBody>
      </p:sp>
      <p:pic>
        <p:nvPicPr>
          <p:cNvPr id="4" name="Shape 203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1507267" y="1177344"/>
            <a:ext cx="5073837" cy="480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Shape 20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60655" y="1004552"/>
            <a:ext cx="4353058" cy="44560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7556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WAN </a:t>
            </a:r>
            <a:r>
              <a:rPr lang="en-US" dirty="0" smtClean="0"/>
              <a:t>Topologies-cont.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4144" y="1068945"/>
            <a:ext cx="9997440" cy="5666705"/>
          </a:xfrm>
        </p:spPr>
        <p:txBody>
          <a:bodyPr>
            <a:normAutofit/>
          </a:bodyPr>
          <a:lstStyle/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400" b="1" dirty="0">
                <a:solidFill>
                  <a:schemeClr val="accent1"/>
                </a:solidFill>
                <a:sym typeface="Arial"/>
              </a:rPr>
              <a:t>Notes:</a:t>
            </a:r>
          </a:p>
          <a:p>
            <a:pPr lvl="1">
              <a:lnSpc>
                <a:spcPct val="80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>
                <a:sym typeface="Arial"/>
              </a:rPr>
              <a:t>Mesh topology</a:t>
            </a:r>
          </a:p>
          <a:p>
            <a:pPr lvl="2">
              <a:lnSpc>
                <a:spcPct val="80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ym typeface="Arial"/>
              </a:rPr>
              <a:t> Implemented in network layer level</a:t>
            </a:r>
          </a:p>
          <a:p>
            <a:pPr lvl="2">
              <a:lnSpc>
                <a:spcPct val="80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ym typeface="Arial"/>
              </a:rPr>
              <a:t> Multiple paths between nodes</a:t>
            </a:r>
          </a:p>
          <a:p>
            <a:pPr lvl="2">
              <a:lnSpc>
                <a:spcPct val="80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ym typeface="Arial"/>
              </a:rPr>
              <a:t> Flat topology</a:t>
            </a:r>
          </a:p>
          <a:p>
            <a:pPr lvl="2">
              <a:lnSpc>
                <a:spcPct val="80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ym typeface="Arial"/>
              </a:rPr>
              <a:t> Redundancy</a:t>
            </a:r>
          </a:p>
          <a:p>
            <a:pPr lvl="2">
              <a:lnSpc>
                <a:spcPct val="80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ym typeface="Arial"/>
              </a:rPr>
              <a:t> Load balancing</a:t>
            </a:r>
          </a:p>
          <a:p>
            <a:pPr lvl="2">
              <a:lnSpc>
                <a:spcPct val="80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ym typeface="Arial"/>
              </a:rPr>
              <a:t> Shortest path</a:t>
            </a:r>
          </a:p>
          <a:p>
            <a:pPr lvl="1">
              <a:lnSpc>
                <a:spcPct val="80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1" dirty="0">
                <a:sym typeface="Arial"/>
              </a:rPr>
              <a:t> Tree topology</a:t>
            </a:r>
          </a:p>
          <a:p>
            <a:pPr lvl="2">
              <a:lnSpc>
                <a:spcPct val="80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ym typeface="Arial"/>
              </a:rPr>
              <a:t> Used with Ethernet bridges </a:t>
            </a:r>
          </a:p>
          <a:p>
            <a:pPr lvl="2">
              <a:lnSpc>
                <a:spcPct val="80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ym typeface="Arial"/>
              </a:rPr>
              <a:t> Hierarchical</a:t>
            </a:r>
          </a:p>
          <a:p>
            <a:pPr lvl="2">
              <a:lnSpc>
                <a:spcPct val="80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ym typeface="Arial"/>
              </a:rPr>
              <a:t> Efficient for small networks and special purpose </a:t>
            </a:r>
            <a:br>
              <a:rPr lang="en-US" sz="2000" b="1" dirty="0">
                <a:sym typeface="Arial"/>
              </a:rPr>
            </a:br>
            <a:r>
              <a:rPr lang="en-US" sz="2000" b="1" dirty="0">
                <a:sym typeface="Arial"/>
              </a:rPr>
              <a:t>  networks</a:t>
            </a:r>
          </a:p>
          <a:p>
            <a:pPr lvl="1">
              <a:lnSpc>
                <a:spcPct val="80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1" dirty="0">
                <a:sym typeface="Arial"/>
              </a:rPr>
              <a:t> Ring Topology</a:t>
            </a:r>
          </a:p>
          <a:p>
            <a:pPr lvl="2">
              <a:lnSpc>
                <a:spcPct val="80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ym typeface="Arial"/>
              </a:rPr>
              <a:t> SONET / SDH</a:t>
            </a:r>
          </a:p>
          <a:p>
            <a:pPr lvl="2">
              <a:lnSpc>
                <a:spcPct val="80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ym typeface="Arial"/>
              </a:rPr>
              <a:t> MAN</a:t>
            </a:r>
          </a:p>
          <a:p>
            <a:pPr lvl="2">
              <a:lnSpc>
                <a:spcPct val="80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ym typeface="Arial"/>
              </a:rPr>
              <a:t> Broadband feeder network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047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7930" y="-163244"/>
            <a:ext cx="9997440" cy="1143000"/>
          </a:xfrm>
        </p:spPr>
        <p:txBody>
          <a:bodyPr/>
          <a:lstStyle/>
          <a:p>
            <a:r>
              <a:rPr lang="en-US" dirty="0"/>
              <a:t>Ethernet</a:t>
            </a:r>
          </a:p>
        </p:txBody>
      </p:sp>
      <p:pic>
        <p:nvPicPr>
          <p:cNvPr id="4" name="Shape 220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2614411" y="979756"/>
            <a:ext cx="8577330" cy="362953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1708596" y="4609288"/>
            <a:ext cx="8671775" cy="1874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58368" lvl="2">
              <a:lnSpc>
                <a:spcPct val="80000"/>
              </a:lnSpc>
              <a:spcBef>
                <a:spcPct val="20000"/>
              </a:spcBef>
              <a:buClr>
                <a:schemeClr val="dk1"/>
              </a:buClr>
              <a:buSzPct val="100000"/>
            </a:pPr>
            <a:r>
              <a:rPr lang="en-US" sz="2400" b="1" dirty="0">
                <a:solidFill>
                  <a:schemeClr val="accent1"/>
                </a:solidFill>
                <a:sym typeface="Arial"/>
              </a:rPr>
              <a:t>Notes:</a:t>
            </a:r>
          </a:p>
          <a:p>
            <a:pPr marL="886968" lvl="2" indent="-228600">
              <a:lnSpc>
                <a:spcPct val="80000"/>
              </a:lnSpc>
              <a:spcBef>
                <a:spcPct val="20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1" dirty="0" smtClean="0">
                <a:solidFill>
                  <a:schemeClr val="tx2"/>
                </a:solidFill>
                <a:sym typeface="Arial"/>
              </a:rPr>
              <a:t> </a:t>
            </a:r>
            <a:r>
              <a:rPr lang="en-US" sz="2100" b="1" dirty="0">
                <a:solidFill>
                  <a:schemeClr val="tx2"/>
                </a:solidFill>
                <a:sym typeface="Arial"/>
              </a:rPr>
              <a:t>Packet size 512 bytes, slot size 4.096 microseconds</a:t>
            </a:r>
          </a:p>
          <a:p>
            <a:pPr marL="886968" lvl="2" indent="-228600">
              <a:lnSpc>
                <a:spcPct val="80000"/>
              </a:lnSpc>
              <a:spcBef>
                <a:spcPct val="20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1" dirty="0">
                <a:solidFill>
                  <a:schemeClr val="tx2"/>
                </a:solidFill>
                <a:sym typeface="Arial"/>
              </a:rPr>
              <a:t> Minimum frame size 64 bytes for backward</a:t>
            </a:r>
            <a:br>
              <a:rPr lang="en-US" sz="2100" b="1" dirty="0">
                <a:solidFill>
                  <a:schemeClr val="tx2"/>
                </a:solidFill>
                <a:sym typeface="Arial"/>
              </a:rPr>
            </a:br>
            <a:r>
              <a:rPr lang="en-US" sz="2100" b="1" dirty="0">
                <a:solidFill>
                  <a:schemeClr val="tx2"/>
                </a:solidFill>
                <a:sym typeface="Arial"/>
              </a:rPr>
              <a:t>  compatibility; Slot filled with carrier extension</a:t>
            </a:r>
          </a:p>
          <a:p>
            <a:pPr marL="886968" lvl="2" indent="-228600">
              <a:lnSpc>
                <a:spcPct val="80000"/>
              </a:lnSpc>
              <a:spcBef>
                <a:spcPct val="20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1" dirty="0">
                <a:solidFill>
                  <a:schemeClr val="tx2"/>
                </a:solidFill>
                <a:sym typeface="Arial"/>
              </a:rPr>
              <a:t> Packet bursts with no idle time between frames</a:t>
            </a:r>
            <a:br>
              <a:rPr lang="en-US" sz="2100" b="1" dirty="0">
                <a:solidFill>
                  <a:schemeClr val="tx2"/>
                </a:solidFill>
                <a:sym typeface="Arial"/>
              </a:rPr>
            </a:br>
            <a:r>
              <a:rPr lang="en-US" sz="2100" b="1" dirty="0">
                <a:solidFill>
                  <a:schemeClr val="tx2"/>
                </a:solidFill>
                <a:sym typeface="Arial"/>
              </a:rPr>
              <a:t>  increases efficiency</a:t>
            </a:r>
          </a:p>
        </p:txBody>
      </p:sp>
    </p:spTree>
    <p:extLst>
      <p:ext uri="{BB962C8B-B14F-4D97-AF65-F5344CB8AC3E}">
        <p14:creationId xmlns:p14="http://schemas.microsoft.com/office/powerpoint/2010/main" val="4196691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7930" y="132970"/>
            <a:ext cx="999744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Fast Ethernet</a:t>
            </a:r>
            <a:br>
              <a:rPr lang="en-US" dirty="0"/>
            </a:br>
            <a:endParaRPr lang="en-US" dirty="0"/>
          </a:p>
        </p:txBody>
      </p:sp>
      <p:pic>
        <p:nvPicPr>
          <p:cNvPr id="4" name="Shape 2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374604" y="1585063"/>
            <a:ext cx="5361048" cy="360512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5134378" y="2123776"/>
            <a:ext cx="7057622" cy="342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58368" lvl="2">
              <a:lnSpc>
                <a:spcPct val="80000"/>
              </a:lnSpc>
              <a:spcBef>
                <a:spcPct val="20000"/>
              </a:spcBef>
              <a:buClr>
                <a:schemeClr val="dk1"/>
              </a:buClr>
              <a:buSzPct val="100000"/>
            </a:pPr>
            <a:r>
              <a:rPr lang="en-US" sz="2400" b="1" dirty="0">
                <a:solidFill>
                  <a:schemeClr val="accent1"/>
                </a:solidFill>
                <a:sym typeface="Arial"/>
              </a:rPr>
              <a:t>Notes:</a:t>
            </a:r>
          </a:p>
          <a:p>
            <a:pPr marL="886968" lvl="2" indent="-228600">
              <a:lnSpc>
                <a:spcPct val="80000"/>
              </a:lnSpc>
              <a:spcBef>
                <a:spcPct val="20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1" dirty="0" smtClean="0">
                <a:solidFill>
                  <a:schemeClr val="tx2"/>
                </a:solidFill>
                <a:sym typeface="Arial"/>
              </a:rPr>
              <a:t> </a:t>
            </a:r>
            <a:r>
              <a:rPr lang="en-US" sz="2100" b="1" dirty="0">
                <a:solidFill>
                  <a:schemeClr val="tx2"/>
                </a:solidFill>
                <a:sym typeface="Arial"/>
              </a:rPr>
              <a:t>Rationale </a:t>
            </a:r>
          </a:p>
          <a:p>
            <a:pPr marL="1344168" lvl="3" indent="-228600">
              <a:lnSpc>
                <a:spcPct val="80000"/>
              </a:lnSpc>
              <a:spcBef>
                <a:spcPct val="20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1" dirty="0">
                <a:solidFill>
                  <a:schemeClr val="tx2"/>
                </a:solidFill>
                <a:sym typeface="Arial"/>
              </a:rPr>
              <a:t> Max drop length 100m =&gt; Max round-trip </a:t>
            </a:r>
            <a:br>
              <a:rPr lang="en-US" sz="2100" b="1" dirty="0">
                <a:solidFill>
                  <a:schemeClr val="tx2"/>
                </a:solidFill>
                <a:sym typeface="Arial"/>
              </a:rPr>
            </a:br>
            <a:r>
              <a:rPr lang="en-US" sz="2100" b="1" dirty="0">
                <a:solidFill>
                  <a:schemeClr val="tx2"/>
                </a:solidFill>
                <a:sym typeface="Arial"/>
              </a:rPr>
              <a:t>   time 1/10 of Ethernet; hence 10 times data rate</a:t>
            </a:r>
          </a:p>
          <a:p>
            <a:pPr marL="886968" lvl="2" indent="-228600">
              <a:lnSpc>
                <a:spcPct val="80000"/>
              </a:lnSpc>
              <a:spcBef>
                <a:spcPct val="20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1" dirty="0">
                <a:solidFill>
                  <a:schemeClr val="tx2"/>
                </a:solidFill>
                <a:sym typeface="Arial"/>
              </a:rPr>
              <a:t> Standard 100Base-T4</a:t>
            </a:r>
          </a:p>
          <a:p>
            <a:pPr marL="886968" lvl="2" indent="-228600">
              <a:lnSpc>
                <a:spcPct val="80000"/>
              </a:lnSpc>
              <a:spcBef>
                <a:spcPct val="20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1" dirty="0">
                <a:solidFill>
                  <a:schemeClr val="tx2"/>
                </a:solidFill>
                <a:sym typeface="Arial"/>
              </a:rPr>
              <a:t> Compatibility with 10BaseT</a:t>
            </a:r>
          </a:p>
          <a:p>
            <a:pPr marL="886968" lvl="2" indent="-228600">
              <a:lnSpc>
                <a:spcPct val="80000"/>
              </a:lnSpc>
              <a:spcBef>
                <a:spcPct val="20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1" dirty="0">
                <a:solidFill>
                  <a:schemeClr val="tx2"/>
                </a:solidFill>
                <a:sym typeface="Arial"/>
              </a:rPr>
              <a:t> Cat 5e (Max 100 m, 100 MHz)</a:t>
            </a:r>
          </a:p>
          <a:p>
            <a:pPr marL="886968" lvl="2" indent="-228600">
              <a:lnSpc>
                <a:spcPct val="80000"/>
              </a:lnSpc>
              <a:spcBef>
                <a:spcPct val="20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1" dirty="0">
                <a:solidFill>
                  <a:schemeClr val="tx2"/>
                </a:solidFill>
                <a:sym typeface="Arial"/>
              </a:rPr>
              <a:t> Cat 6 (Max 100 m, 250 MHz)</a:t>
            </a:r>
          </a:p>
          <a:p>
            <a:pPr marL="886968" lvl="2" indent="-228600">
              <a:lnSpc>
                <a:spcPct val="80000"/>
              </a:lnSpc>
              <a:spcBef>
                <a:spcPct val="20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1" dirty="0">
                <a:solidFill>
                  <a:schemeClr val="tx2"/>
                </a:solidFill>
                <a:sym typeface="Arial"/>
              </a:rPr>
              <a:t> 100Base FX optical fiber (Max 10 km </a:t>
            </a:r>
            <a:r>
              <a:rPr lang="en-US" sz="2100" b="1" dirty="0" smtClean="0">
                <a:solidFill>
                  <a:schemeClr val="tx2"/>
                </a:solidFill>
                <a:sym typeface="Arial"/>
              </a:rPr>
              <a:t>single and</a:t>
            </a:r>
            <a:r>
              <a:rPr lang="en-US" sz="2100" b="1" dirty="0">
                <a:solidFill>
                  <a:schemeClr val="tx2"/>
                </a:solidFill>
                <a:sym typeface="Arial"/>
              </a:rPr>
              <a:t> </a:t>
            </a:r>
            <a:r>
              <a:rPr lang="en-US" sz="2100" b="1" dirty="0" smtClean="0">
                <a:solidFill>
                  <a:schemeClr val="tx2"/>
                </a:solidFill>
                <a:sym typeface="Arial"/>
              </a:rPr>
              <a:t>400 </a:t>
            </a:r>
            <a:r>
              <a:rPr lang="en-US" sz="2100" b="1" dirty="0">
                <a:solidFill>
                  <a:schemeClr val="tx2"/>
                </a:solidFill>
                <a:sym typeface="Arial"/>
              </a:rPr>
              <a:t>m multimode)      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5782614" y="704470"/>
            <a:ext cx="12879" cy="592815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59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3688" y="0"/>
            <a:ext cx="999744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Gigabit </a:t>
            </a:r>
            <a:r>
              <a:rPr lang="en-US" dirty="0"/>
              <a:t>Ethernet</a:t>
            </a:r>
            <a:br>
              <a:rPr lang="en-US" dirty="0"/>
            </a:br>
            <a:endParaRPr lang="en-US" dirty="0"/>
          </a:p>
        </p:txBody>
      </p:sp>
      <p:pic>
        <p:nvPicPr>
          <p:cNvPr id="4" name="Shape 248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2261187" y="571500"/>
            <a:ext cx="8762442" cy="371716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2030568" y="4725198"/>
            <a:ext cx="8542985" cy="1874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58368" lvl="2">
              <a:lnSpc>
                <a:spcPct val="80000"/>
              </a:lnSpc>
              <a:spcBef>
                <a:spcPct val="20000"/>
              </a:spcBef>
              <a:buClr>
                <a:schemeClr val="dk1"/>
              </a:buClr>
              <a:buSzPct val="100000"/>
            </a:pPr>
            <a:r>
              <a:rPr lang="en-US" sz="2400" b="1" dirty="0">
                <a:solidFill>
                  <a:schemeClr val="accent1"/>
                </a:solidFill>
                <a:sym typeface="Arial"/>
              </a:rPr>
              <a:t>Notes:</a:t>
            </a:r>
          </a:p>
          <a:p>
            <a:pPr marL="886968" lvl="2" indent="-228600">
              <a:lnSpc>
                <a:spcPct val="80000"/>
              </a:lnSpc>
              <a:spcBef>
                <a:spcPct val="20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1" dirty="0" smtClean="0">
                <a:solidFill>
                  <a:schemeClr val="tx2"/>
                </a:solidFill>
                <a:sym typeface="Arial"/>
              </a:rPr>
              <a:t> </a:t>
            </a:r>
            <a:r>
              <a:rPr lang="en-US" sz="2100" b="1" dirty="0">
                <a:solidFill>
                  <a:schemeClr val="tx2"/>
                </a:solidFill>
                <a:sym typeface="Arial"/>
              </a:rPr>
              <a:t>Packet size 512 bytes, slot size 4.096 microseconds</a:t>
            </a:r>
          </a:p>
          <a:p>
            <a:pPr marL="886968" lvl="2" indent="-228600">
              <a:lnSpc>
                <a:spcPct val="80000"/>
              </a:lnSpc>
              <a:spcBef>
                <a:spcPct val="20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1" dirty="0">
                <a:solidFill>
                  <a:schemeClr val="tx2"/>
                </a:solidFill>
                <a:sym typeface="Arial"/>
              </a:rPr>
              <a:t> Minimum frame size 64 bytes for backward</a:t>
            </a:r>
            <a:br>
              <a:rPr lang="en-US" sz="2100" b="1" dirty="0">
                <a:solidFill>
                  <a:schemeClr val="tx2"/>
                </a:solidFill>
                <a:sym typeface="Arial"/>
              </a:rPr>
            </a:br>
            <a:r>
              <a:rPr lang="en-US" sz="2100" b="1" dirty="0">
                <a:solidFill>
                  <a:schemeClr val="tx2"/>
                </a:solidFill>
                <a:sym typeface="Arial"/>
              </a:rPr>
              <a:t>  compatibility; Slot filled with carrier extension</a:t>
            </a:r>
          </a:p>
          <a:p>
            <a:pPr marL="886968" lvl="2" indent="-228600">
              <a:lnSpc>
                <a:spcPct val="80000"/>
              </a:lnSpc>
              <a:spcBef>
                <a:spcPct val="20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1" dirty="0">
                <a:solidFill>
                  <a:schemeClr val="tx2"/>
                </a:solidFill>
                <a:sym typeface="Arial"/>
              </a:rPr>
              <a:t> Packet bursts with no idle time between frames</a:t>
            </a:r>
            <a:br>
              <a:rPr lang="en-US" sz="2100" b="1" dirty="0">
                <a:solidFill>
                  <a:schemeClr val="tx2"/>
                </a:solidFill>
                <a:sym typeface="Arial"/>
              </a:rPr>
            </a:br>
            <a:r>
              <a:rPr lang="en-US" sz="2100" b="1" dirty="0">
                <a:solidFill>
                  <a:schemeClr val="tx2"/>
                </a:solidFill>
                <a:sym typeface="Arial"/>
              </a:rPr>
              <a:t>  increases efficiency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990211" y="4288665"/>
            <a:ext cx="6623698" cy="66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1547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Switched Ethernet</a:t>
            </a:r>
            <a:br>
              <a:rPr lang="en-US" dirty="0"/>
            </a:br>
            <a:endParaRPr lang="en-US" dirty="0"/>
          </a:p>
        </p:txBody>
      </p:sp>
      <p:pic>
        <p:nvPicPr>
          <p:cNvPr id="4" name="Shape 263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5597501" y="413086"/>
            <a:ext cx="4640107" cy="48006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1648527" y="5578762"/>
            <a:ext cx="7897947" cy="1034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58368" lvl="2">
              <a:lnSpc>
                <a:spcPct val="80000"/>
              </a:lnSpc>
              <a:spcBef>
                <a:spcPct val="20000"/>
              </a:spcBef>
              <a:buClr>
                <a:schemeClr val="dk1"/>
              </a:buClr>
              <a:buSzPct val="100000"/>
            </a:pPr>
            <a:r>
              <a:rPr lang="en-US" sz="2400" b="1" dirty="0">
                <a:solidFill>
                  <a:schemeClr val="accent1"/>
                </a:solidFill>
                <a:sym typeface="Arial"/>
              </a:rPr>
              <a:t>Notes:</a:t>
            </a:r>
          </a:p>
          <a:p>
            <a:pPr marL="886968" lvl="2" indent="-228600">
              <a:lnSpc>
                <a:spcPct val="80000"/>
              </a:lnSpc>
              <a:spcBef>
                <a:spcPct val="20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1" dirty="0" smtClean="0">
                <a:solidFill>
                  <a:schemeClr val="tx2"/>
                </a:solidFill>
                <a:sym typeface="Arial"/>
              </a:rPr>
              <a:t>Maximum </a:t>
            </a:r>
            <a:r>
              <a:rPr lang="en-US" sz="2100" b="1" dirty="0">
                <a:solidFill>
                  <a:schemeClr val="tx2"/>
                </a:solidFill>
                <a:sym typeface="Arial"/>
              </a:rPr>
              <a:t>throughput increased ~N/2 in N-port hub</a:t>
            </a:r>
          </a:p>
          <a:p>
            <a:pPr marL="886968" lvl="2" indent="-228600">
              <a:lnSpc>
                <a:spcPct val="80000"/>
              </a:lnSpc>
              <a:spcBef>
                <a:spcPct val="20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1" dirty="0" smtClean="0">
                <a:solidFill>
                  <a:schemeClr val="tx2"/>
                </a:solidFill>
                <a:sym typeface="Arial"/>
              </a:rPr>
              <a:t>Snooping </a:t>
            </a:r>
            <a:r>
              <a:rPr lang="en-US" sz="2100" b="1" dirty="0">
                <a:solidFill>
                  <a:schemeClr val="tx2"/>
                </a:solidFill>
                <a:sym typeface="Arial"/>
              </a:rPr>
              <a:t>capability lost for management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922776" y="5392888"/>
            <a:ext cx="6623698" cy="66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7328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4061" y="304800"/>
            <a:ext cx="10597939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Client-Server Configuration using</a:t>
            </a:r>
            <a:br>
              <a:rPr lang="en-US" dirty="0"/>
            </a:br>
            <a:r>
              <a:rPr lang="en-US" dirty="0"/>
              <a:t>Switched Hub</a:t>
            </a:r>
            <a:br>
              <a:rPr lang="en-US" dirty="0"/>
            </a:br>
            <a:endParaRPr lang="en-US" dirty="0"/>
          </a:p>
        </p:txBody>
      </p:sp>
      <p:pic>
        <p:nvPicPr>
          <p:cNvPr id="4" name="Shape 278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3296992" y="1249251"/>
            <a:ext cx="6268474" cy="5166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993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Virtual LAN</a:t>
            </a:r>
            <a:br>
              <a:rPr lang="en-US" dirty="0"/>
            </a:br>
            <a:endParaRPr lang="en-US" dirty="0"/>
          </a:p>
        </p:txBody>
      </p:sp>
      <p:pic>
        <p:nvPicPr>
          <p:cNvPr id="4" name="Shape 292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3681239" y="846138"/>
            <a:ext cx="6463249" cy="316724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1832147" y="4760667"/>
            <a:ext cx="1016143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dk1"/>
              </a:buClr>
              <a:buSzPct val="100000"/>
            </a:pPr>
            <a:r>
              <a:rPr lang="en-US" sz="2000" b="1" dirty="0" smtClean="0">
                <a:solidFill>
                  <a:schemeClr val="accent1"/>
                </a:solidFill>
                <a:sym typeface="Arial"/>
              </a:rPr>
              <a:t>Notes</a:t>
            </a:r>
            <a:r>
              <a:rPr lang="en-US" sz="2000" b="1" dirty="0">
                <a:solidFill>
                  <a:schemeClr val="accent1"/>
                </a:solidFill>
                <a:sym typeface="Arial"/>
              </a:rPr>
              <a:t>:</a:t>
            </a: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1" dirty="0" smtClean="0">
                <a:solidFill>
                  <a:schemeClr val="tx2"/>
                </a:solidFill>
                <a:sym typeface="Arial"/>
              </a:rPr>
              <a:t> Switched </a:t>
            </a:r>
            <a:r>
              <a:rPr lang="en-US" sz="2100" b="1" dirty="0">
                <a:solidFill>
                  <a:schemeClr val="tx2"/>
                </a:solidFill>
                <a:sym typeface="Arial"/>
              </a:rPr>
              <a:t>hub enables establishing virtual LANs </a:t>
            </a: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1" dirty="0" smtClean="0">
                <a:solidFill>
                  <a:schemeClr val="tx2"/>
                </a:solidFill>
                <a:sym typeface="Arial"/>
              </a:rPr>
              <a:t> Permits </a:t>
            </a:r>
            <a:r>
              <a:rPr lang="en-US" sz="2100" b="1" dirty="0">
                <a:solidFill>
                  <a:schemeClr val="tx2"/>
                </a:solidFill>
                <a:sym typeface="Arial"/>
              </a:rPr>
              <a:t>switching stations between LANs without</a:t>
            </a:r>
            <a:br>
              <a:rPr lang="en-US" sz="2100" b="1" dirty="0">
                <a:solidFill>
                  <a:schemeClr val="tx2"/>
                </a:solidFill>
                <a:sym typeface="Arial"/>
              </a:rPr>
            </a:br>
            <a:r>
              <a:rPr lang="en-US" sz="2100" b="1" dirty="0">
                <a:solidFill>
                  <a:schemeClr val="tx2"/>
                </a:solidFill>
                <a:sym typeface="Arial"/>
              </a:rPr>
              <a:t>  physical moving of equipment</a:t>
            </a: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1" dirty="0" smtClean="0">
                <a:solidFill>
                  <a:schemeClr val="tx2"/>
                </a:solidFill>
                <a:sym typeface="Arial"/>
              </a:rPr>
              <a:t> Remote </a:t>
            </a:r>
            <a:r>
              <a:rPr lang="en-US" sz="2100" b="1" dirty="0">
                <a:solidFill>
                  <a:schemeClr val="tx2"/>
                </a:solidFill>
                <a:sym typeface="Arial"/>
              </a:rPr>
              <a:t>VLAN via switch offered by service providers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206111" y="4272426"/>
            <a:ext cx="6623698" cy="66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3672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Token Ring</a:t>
            </a:r>
            <a:br>
              <a:rPr lang="en-US" dirty="0"/>
            </a:br>
            <a:endParaRPr lang="en-US" dirty="0"/>
          </a:p>
        </p:txBody>
      </p:sp>
      <p:pic>
        <p:nvPicPr>
          <p:cNvPr id="4" name="Shape 308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1378038" y="1666741"/>
            <a:ext cx="5218617" cy="388405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7104845" y="2408439"/>
            <a:ext cx="57182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dk1"/>
              </a:buClr>
              <a:buSzPct val="100000"/>
            </a:pPr>
            <a:r>
              <a:rPr lang="en-US" sz="2400" b="1" dirty="0" smtClean="0">
                <a:solidFill>
                  <a:schemeClr val="accent1"/>
                </a:solidFill>
                <a:sym typeface="Arial"/>
              </a:rPr>
              <a:t>Notes</a:t>
            </a:r>
            <a:r>
              <a:rPr lang="en-US" sz="2400" b="1" dirty="0">
                <a:solidFill>
                  <a:schemeClr val="accent1"/>
                </a:solidFill>
                <a:sym typeface="Arial"/>
              </a:rPr>
              <a:t>:</a:t>
            </a:r>
          </a:p>
          <a:p>
            <a:pPr indent="-28575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1" dirty="0" smtClean="0">
                <a:solidFill>
                  <a:schemeClr val="tx2"/>
                </a:solidFill>
                <a:sym typeface="Arial"/>
              </a:rPr>
              <a:t>Adopted </a:t>
            </a:r>
            <a:r>
              <a:rPr lang="en-US" sz="2100" b="1" dirty="0">
                <a:solidFill>
                  <a:schemeClr val="tx2"/>
                </a:solidFill>
                <a:sym typeface="Arial"/>
              </a:rPr>
              <a:t>by IBM</a:t>
            </a:r>
          </a:p>
          <a:p>
            <a:pPr indent="-28575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1" dirty="0">
                <a:solidFill>
                  <a:schemeClr val="tx2"/>
                </a:solidFill>
                <a:sym typeface="Arial"/>
              </a:rPr>
              <a:t> IEEE 802.5 standard</a:t>
            </a:r>
          </a:p>
          <a:p>
            <a:pPr indent="-28575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1" dirty="0">
                <a:solidFill>
                  <a:schemeClr val="tx2"/>
                </a:solidFill>
                <a:sym typeface="Arial"/>
              </a:rPr>
              <a:t> Data rates of 4 Mbps and 16 Mbps</a:t>
            </a:r>
          </a:p>
          <a:p>
            <a:pPr indent="-28575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1" dirty="0">
                <a:solidFill>
                  <a:schemeClr val="tx2"/>
                </a:solidFill>
                <a:sym typeface="Arial"/>
              </a:rPr>
              <a:t> Single- and dual-ring LANs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831431" y="434013"/>
            <a:ext cx="12879" cy="592815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8988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Dual Ring Token Ring LAN</a:t>
            </a:r>
            <a:br>
              <a:rPr lang="en-US" dirty="0"/>
            </a:br>
            <a:endParaRPr lang="en-US" dirty="0"/>
          </a:p>
        </p:txBody>
      </p:sp>
      <p:pic>
        <p:nvPicPr>
          <p:cNvPr id="4" name="Shape 322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3163413" y="1417638"/>
            <a:ext cx="7292650" cy="4800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738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 What are the technologies that need to managed?</a:t>
            </a:r>
          </a:p>
          <a:p>
            <a:pPr lvl="0"/>
            <a:r>
              <a:rPr lang="en-US" dirty="0"/>
              <a:t> Challenges of technological progress on</a:t>
            </a:r>
            <a:br>
              <a:rPr lang="en-US" dirty="0"/>
            </a:br>
            <a:r>
              <a:rPr lang="en-US" dirty="0"/>
              <a:t>  network management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Technology and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600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Failure Recovery in TR LAN</a:t>
            </a:r>
            <a:br>
              <a:rPr lang="en-US" dirty="0"/>
            </a:br>
            <a:endParaRPr lang="en-US" dirty="0"/>
          </a:p>
        </p:txBody>
      </p:sp>
      <p:pic>
        <p:nvPicPr>
          <p:cNvPr id="4" name="Shape 3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57082" y="1090411"/>
            <a:ext cx="4653566" cy="371340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Shape 3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43989" y="1022462"/>
            <a:ext cx="3773509" cy="378135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2584361" y="5246107"/>
            <a:ext cx="6096000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dk1"/>
              </a:buClr>
              <a:buSzPct val="100000"/>
            </a:pPr>
            <a:r>
              <a:rPr lang="en-US" sz="2400" b="1" dirty="0">
                <a:solidFill>
                  <a:schemeClr val="accent1"/>
                </a:solidFill>
                <a:sym typeface="Arial"/>
              </a:rPr>
              <a:t>Notes:</a:t>
            </a:r>
          </a:p>
          <a:p>
            <a:pPr lvl="0" indent="-28575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1" dirty="0">
                <a:solidFill>
                  <a:schemeClr val="tx2"/>
                </a:solidFill>
                <a:sym typeface="Arial"/>
              </a:rPr>
              <a:t> </a:t>
            </a:r>
            <a:r>
              <a:rPr lang="en-US" sz="2100" b="1" dirty="0">
                <a:solidFill>
                  <a:schemeClr val="tx2"/>
                </a:solidFill>
                <a:sym typeface="Arial"/>
              </a:rPr>
              <a:t>Station failure recovery</a:t>
            </a:r>
          </a:p>
          <a:p>
            <a:pPr lvl="0" indent="-28575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1" dirty="0">
                <a:solidFill>
                  <a:schemeClr val="tx2"/>
                </a:solidFill>
                <a:sym typeface="Arial"/>
              </a:rPr>
              <a:t> Link failure recovery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601015" y="4916370"/>
            <a:ext cx="6623698" cy="66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4830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FDDI</a:t>
            </a:r>
            <a:br>
              <a:rPr lang="en-US" dirty="0"/>
            </a:br>
            <a:endParaRPr lang="en-US" dirty="0"/>
          </a:p>
        </p:txBody>
      </p:sp>
      <p:pic>
        <p:nvPicPr>
          <p:cNvPr id="4" name="Shape 35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737575" y="1417638"/>
            <a:ext cx="4972318" cy="493582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5881354" y="2109877"/>
            <a:ext cx="6310646" cy="3370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dk1"/>
              </a:buClr>
              <a:buSzPct val="100000"/>
            </a:pPr>
            <a:r>
              <a:rPr lang="en-US" sz="2400" b="1" dirty="0" smtClean="0">
                <a:solidFill>
                  <a:schemeClr val="accent1"/>
                </a:solidFill>
                <a:sym typeface="Arial"/>
              </a:rPr>
              <a:t>Notes</a:t>
            </a:r>
            <a:r>
              <a:rPr lang="en-US" sz="2000" b="1" dirty="0">
                <a:solidFill>
                  <a:schemeClr val="accent1"/>
                </a:solidFill>
                <a:sym typeface="Arial"/>
              </a:rPr>
              <a:t>:</a:t>
            </a:r>
          </a:p>
          <a:p>
            <a:pPr indent="-28575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1" dirty="0" smtClean="0">
                <a:solidFill>
                  <a:schemeClr val="tx2"/>
                </a:solidFill>
                <a:sym typeface="Arial"/>
              </a:rPr>
              <a:t>Uses </a:t>
            </a:r>
            <a:r>
              <a:rPr lang="en-US" sz="2100" b="1" dirty="0">
                <a:solidFill>
                  <a:schemeClr val="tx2"/>
                </a:solidFill>
                <a:sym typeface="Arial"/>
              </a:rPr>
              <a:t>fiber optics medium</a:t>
            </a:r>
          </a:p>
          <a:p>
            <a:pPr indent="-28575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1" dirty="0">
                <a:solidFill>
                  <a:schemeClr val="tx2"/>
                </a:solidFill>
                <a:sym typeface="Arial"/>
              </a:rPr>
              <a:t> Modified token-ring protocol</a:t>
            </a:r>
          </a:p>
          <a:p>
            <a:pPr indent="-28575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1" dirty="0">
                <a:solidFill>
                  <a:schemeClr val="tx2"/>
                </a:solidFill>
                <a:sym typeface="Arial"/>
              </a:rPr>
              <a:t> Data rate 100 Mbps</a:t>
            </a:r>
          </a:p>
          <a:p>
            <a:pPr indent="-28575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1" dirty="0">
                <a:solidFill>
                  <a:schemeClr val="tx2"/>
                </a:solidFill>
                <a:sym typeface="Arial"/>
              </a:rPr>
              <a:t> Segment length 100 km</a:t>
            </a:r>
          </a:p>
          <a:p>
            <a:pPr indent="-28575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1" dirty="0">
                <a:solidFill>
                  <a:schemeClr val="tx2"/>
                </a:solidFill>
                <a:sym typeface="Arial"/>
              </a:rPr>
              <a:t> 500 stations in the ring with max separation of 2 km</a:t>
            </a:r>
          </a:p>
          <a:p>
            <a:pPr indent="-28575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1" dirty="0">
                <a:solidFill>
                  <a:schemeClr val="tx2"/>
                </a:solidFill>
                <a:sym typeface="Arial"/>
              </a:rPr>
              <a:t> Single- and dual-attached stations</a:t>
            </a:r>
          </a:p>
          <a:p>
            <a:pPr indent="-28575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1" dirty="0">
                <a:solidFill>
                  <a:schemeClr val="tx2"/>
                </a:solidFill>
                <a:sym typeface="Arial"/>
              </a:rPr>
              <a:t> Dual-attached stations load share the two rings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5773751" y="601438"/>
            <a:ext cx="12879" cy="592815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0469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2325" y="158728"/>
            <a:ext cx="999744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Basic Network Nodes</a:t>
            </a:r>
            <a:br>
              <a:rPr lang="en-US" dirty="0"/>
            </a:br>
            <a:endParaRPr lang="en-US" dirty="0"/>
          </a:p>
        </p:txBody>
      </p:sp>
      <p:pic>
        <p:nvPicPr>
          <p:cNvPr id="4" name="Shape 36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443618" y="901523"/>
            <a:ext cx="6474854" cy="57826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4415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5203" y="120091"/>
            <a:ext cx="999744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Network Node Components</a:t>
            </a:r>
            <a:br>
              <a:rPr lang="en-US" dirty="0"/>
            </a:br>
            <a:endParaRPr lang="en-US" dirty="0"/>
          </a:p>
        </p:txBody>
      </p:sp>
      <p:pic>
        <p:nvPicPr>
          <p:cNvPr id="4" name="Shape 383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2747711" y="979755"/>
            <a:ext cx="7892423" cy="298693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1816327" y="3687901"/>
            <a:ext cx="6096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indent="-28575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Hubs</a:t>
            </a:r>
          </a:p>
          <a:p>
            <a:pPr lvl="0" indent="-28575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Bridges</a:t>
            </a:r>
          </a:p>
          <a:p>
            <a:pPr lvl="0" indent="-28575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Remote bridges</a:t>
            </a:r>
          </a:p>
          <a:p>
            <a:pPr lvl="0" indent="-28575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Routers</a:t>
            </a:r>
          </a:p>
          <a:p>
            <a:pPr lvl="0" indent="-28575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Gateways</a:t>
            </a:r>
          </a:p>
          <a:p>
            <a:pPr lvl="0" indent="-28575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Half bridge / half router</a:t>
            </a:r>
          </a:p>
          <a:p>
            <a:pPr lvl="0" indent="-28575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Switches</a:t>
            </a:r>
          </a:p>
          <a:p>
            <a:pPr lvl="0" indent="-28575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Transport devices (ADM, SDH)</a:t>
            </a:r>
          </a:p>
          <a:p>
            <a:pPr lvl="0" indent="-28575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Broadband access components</a:t>
            </a:r>
          </a:p>
          <a:p>
            <a:pPr lvl="0" indent="-28575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Residential distribution devices</a:t>
            </a:r>
          </a:p>
        </p:txBody>
      </p:sp>
      <p:sp>
        <p:nvSpPr>
          <p:cNvPr id="6" name="Rectangle 5"/>
          <p:cNvSpPr/>
          <p:nvPr/>
        </p:nvSpPr>
        <p:spPr>
          <a:xfrm>
            <a:off x="1926652" y="3318569"/>
            <a:ext cx="1120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sym typeface="Arial"/>
              </a:rPr>
              <a:t>Notes: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89290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839" y="0"/>
            <a:ext cx="9997440" cy="1143000"/>
          </a:xfrm>
        </p:spPr>
        <p:txBody>
          <a:bodyPr/>
          <a:lstStyle/>
          <a:p>
            <a:r>
              <a:rPr lang="en-US" dirty="0"/>
              <a:t>Hubs</a:t>
            </a:r>
          </a:p>
        </p:txBody>
      </p:sp>
      <p:pic>
        <p:nvPicPr>
          <p:cNvPr id="5" name="Shape 398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4020913" y="237186"/>
            <a:ext cx="7406640" cy="48006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1966175" y="4738406"/>
            <a:ext cx="6096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1" dirty="0">
                <a:solidFill>
                  <a:schemeClr val="tx2"/>
                </a:solidFill>
                <a:sym typeface="Arial"/>
              </a:rPr>
              <a:t>Hub is a platform</a:t>
            </a: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Function dependent on what is housed</a:t>
            </a:r>
          </a:p>
          <a:p>
            <a:pPr indent="-28575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LAN</a:t>
            </a:r>
          </a:p>
          <a:p>
            <a:pPr indent="-28575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Switched LAN</a:t>
            </a:r>
          </a:p>
          <a:p>
            <a:pPr indent="-28575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Bridge</a:t>
            </a:r>
          </a:p>
        </p:txBody>
      </p:sp>
      <p:sp>
        <p:nvSpPr>
          <p:cNvPr id="7" name="Rectangle 6"/>
          <p:cNvSpPr/>
          <p:nvPr/>
        </p:nvSpPr>
        <p:spPr>
          <a:xfrm>
            <a:off x="1872724" y="4276741"/>
            <a:ext cx="1120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sym typeface="Arial"/>
              </a:rPr>
              <a:t>Notes: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44486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Stacked Hubs</a:t>
            </a:r>
            <a:br>
              <a:rPr lang="en-US" dirty="0"/>
            </a:br>
            <a:endParaRPr lang="en-US" dirty="0"/>
          </a:p>
        </p:txBody>
      </p:sp>
      <p:pic>
        <p:nvPicPr>
          <p:cNvPr id="5" name="Shape 412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3177990" y="945523"/>
            <a:ext cx="7469747" cy="313707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2159358" y="4956689"/>
            <a:ext cx="6096000" cy="150810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285750">
              <a:lnSpc>
                <a:spcPct val="80000"/>
              </a:lnSpc>
              <a:spcBef>
                <a:spcPct val="20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1" dirty="0">
                <a:solidFill>
                  <a:schemeClr val="tx2"/>
                </a:solidFill>
                <a:sym typeface="Arial"/>
              </a:rPr>
              <a:t>Hub ports can be scaled up using stacked hubs</a:t>
            </a:r>
          </a:p>
          <a:p>
            <a:pPr indent="-285750">
              <a:lnSpc>
                <a:spcPct val="80000"/>
              </a:lnSpc>
              <a:spcBef>
                <a:spcPct val="20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Stacked hub</a:t>
            </a:r>
          </a:p>
          <a:p>
            <a:pPr indent="-285750">
              <a:lnSpc>
                <a:spcPct val="80000"/>
              </a:lnSpc>
              <a:spcBef>
                <a:spcPct val="20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Extend back plane</a:t>
            </a:r>
          </a:p>
          <a:p>
            <a:pPr indent="-285750">
              <a:lnSpc>
                <a:spcPct val="80000"/>
              </a:lnSpc>
              <a:spcBef>
                <a:spcPct val="20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Connected as daisy chain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841162" y="4509637"/>
            <a:ext cx="6623698" cy="66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5093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1008734"/>
            <a:ext cx="9997440" cy="1143000"/>
          </a:xfrm>
        </p:spPr>
        <p:txBody>
          <a:bodyPr/>
          <a:lstStyle/>
          <a:p>
            <a:r>
              <a:rPr lang="en-US" dirty="0"/>
              <a:t>Bridges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2892" y="184486"/>
            <a:ext cx="5445709" cy="3988269"/>
          </a:xfrm>
        </p:spPr>
      </p:pic>
      <p:sp>
        <p:nvSpPr>
          <p:cNvPr id="5" name="Rectangle 4"/>
          <p:cNvSpPr/>
          <p:nvPr/>
        </p:nvSpPr>
        <p:spPr>
          <a:xfrm>
            <a:off x="1798234" y="4606477"/>
            <a:ext cx="925183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1" dirty="0">
                <a:solidFill>
                  <a:schemeClr val="tx2"/>
                </a:solidFill>
                <a:sym typeface="Arial"/>
              </a:rPr>
              <a:t>Bridges two nodes at data link control layer</a:t>
            </a:r>
          </a:p>
          <a:p>
            <a:pPr lvl="2" indent="-28575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Ethernet: tree topology, transparent bridge</a:t>
            </a:r>
          </a:p>
          <a:p>
            <a:pPr lvl="2" indent="-28575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Token </a:t>
            </a:r>
            <a:r>
              <a:rPr lang="en-US" sz="2000" b="1" dirty="0" smtClean="0">
                <a:solidFill>
                  <a:schemeClr val="tx2"/>
                </a:solidFill>
                <a:sym typeface="Arial"/>
              </a:rPr>
              <a:t>ring : mesh </a:t>
            </a:r>
            <a:r>
              <a:rPr lang="en-US" sz="2000" b="1" dirty="0">
                <a:solidFill>
                  <a:schemeClr val="tx2"/>
                </a:solidFill>
                <a:sym typeface="Arial"/>
              </a:rPr>
              <a:t>topology, source routing bridge</a:t>
            </a:r>
          </a:p>
          <a:p>
            <a:pPr indent="-28575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Remote bridge uses WAN interface cards</a:t>
            </a:r>
            <a:r>
              <a:rPr lang="en-US" sz="2000" b="1" dirty="0">
                <a:solidFill>
                  <a:schemeClr val="tx2"/>
                </a:solidFill>
                <a:sym typeface="Arial"/>
              </a:rPr>
              <a:t>;  </a:t>
            </a:r>
            <a:r>
              <a:rPr lang="en-US" sz="2000" b="1" dirty="0">
                <a:solidFill>
                  <a:schemeClr val="tx2"/>
                </a:solidFill>
                <a:sym typeface="Arial"/>
              </a:rPr>
              <a:t>same protocol used at both ends</a:t>
            </a:r>
          </a:p>
          <a:p>
            <a:pPr indent="-28575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Ethernet bridge is a learning bridge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407832" y="4478489"/>
            <a:ext cx="6623698" cy="66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907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7023" y="756068"/>
            <a:ext cx="9997440" cy="1143000"/>
          </a:xfrm>
        </p:spPr>
        <p:txBody>
          <a:bodyPr/>
          <a:lstStyle/>
          <a:p>
            <a:r>
              <a:rPr lang="en-US" dirty="0"/>
              <a:t>Routers</a:t>
            </a:r>
          </a:p>
        </p:txBody>
      </p:sp>
      <p:pic>
        <p:nvPicPr>
          <p:cNvPr id="4" name="Shape 452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5962919" y="391733"/>
            <a:ext cx="5500816" cy="451511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1927023" y="5141831"/>
            <a:ext cx="989578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1" dirty="0">
                <a:solidFill>
                  <a:schemeClr val="tx2"/>
                </a:solidFill>
                <a:sym typeface="Arial"/>
              </a:rPr>
              <a:t>Routers operate at network layer</a:t>
            </a: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Routes packets between nodes of </a:t>
            </a:r>
            <a:r>
              <a:rPr lang="en-US" sz="2000" b="1" dirty="0">
                <a:solidFill>
                  <a:schemeClr val="tx2"/>
                </a:solidFill>
                <a:sym typeface="Arial"/>
              </a:rPr>
              <a:t>similar network </a:t>
            </a:r>
            <a:r>
              <a:rPr lang="en-US" sz="2000" b="1" dirty="0">
                <a:solidFill>
                  <a:schemeClr val="tx2"/>
                </a:solidFill>
                <a:sym typeface="Arial"/>
              </a:rPr>
              <a:t>protocols</a:t>
            </a: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Routing table used to route packets</a:t>
            </a: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DLC and Physical layers could be </a:t>
            </a:r>
            <a:r>
              <a:rPr lang="en-US" sz="2000" b="1" dirty="0">
                <a:solidFill>
                  <a:schemeClr val="tx2"/>
                </a:solidFill>
                <a:sym typeface="Arial"/>
              </a:rPr>
              <a:t>different  </a:t>
            </a:r>
            <a:r>
              <a:rPr lang="en-US" sz="2000" b="1" dirty="0">
                <a:solidFill>
                  <a:schemeClr val="tx2"/>
                </a:solidFill>
                <a:sym typeface="Arial"/>
              </a:rPr>
              <a:t>under the same common network layer protocol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563065" y="4913058"/>
            <a:ext cx="6623698" cy="66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2080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Gateway</a:t>
            </a:r>
            <a:br>
              <a:rPr lang="en-US" dirty="0"/>
            </a:br>
            <a:endParaRPr lang="en-US" dirty="0"/>
          </a:p>
        </p:txBody>
      </p:sp>
      <p:pic>
        <p:nvPicPr>
          <p:cNvPr id="4" name="Shape 467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5499279" y="469005"/>
            <a:ext cx="5758393" cy="428329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1914144" y="5280338"/>
            <a:ext cx="909677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1" dirty="0" smtClean="0">
                <a:solidFill>
                  <a:schemeClr val="tx2"/>
                </a:solidFill>
                <a:sym typeface="Arial"/>
              </a:rPr>
              <a:t>Gateway is router connecting two networks with  dissimilar network protocols.</a:t>
            </a: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 smtClean="0">
                <a:solidFill>
                  <a:schemeClr val="tx2"/>
                </a:solidFill>
                <a:sym typeface="Arial"/>
              </a:rPr>
              <a:t> Gateway does the protocol conversion at the   network layer.</a:t>
            </a: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 smtClean="0">
                <a:solidFill>
                  <a:schemeClr val="tx2"/>
                </a:solidFill>
                <a:sym typeface="Arial"/>
              </a:rPr>
              <a:t> Protocol converter does the conversion at the   </a:t>
            </a:r>
            <a:r>
              <a:rPr lang="en-US" sz="2000" b="1" dirty="0">
                <a:solidFill>
                  <a:schemeClr val="tx2"/>
                </a:solidFill>
                <a:sym typeface="Arial"/>
              </a:rPr>
              <a:t>application layer.</a:t>
            </a:r>
            <a:endParaRPr lang="en-US" sz="2000" b="1" dirty="0">
              <a:solidFill>
                <a:schemeClr val="tx2"/>
              </a:solidFill>
              <a:sym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3279043" y="4946671"/>
            <a:ext cx="6623698" cy="66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8088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051" y="-193183"/>
            <a:ext cx="9997440" cy="1143000"/>
          </a:xfrm>
        </p:spPr>
        <p:txBody>
          <a:bodyPr/>
          <a:lstStyle/>
          <a:p>
            <a:r>
              <a:rPr lang="en-US" dirty="0"/>
              <a:t>Tunneling</a:t>
            </a:r>
          </a:p>
        </p:txBody>
      </p:sp>
      <p:pic>
        <p:nvPicPr>
          <p:cNvPr id="4" name="Shape 482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1606003" y="949817"/>
            <a:ext cx="9996488" cy="25305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6923" y="3747752"/>
            <a:ext cx="5102691" cy="284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68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Network Technology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 Network components</a:t>
            </a:r>
          </a:p>
          <a:p>
            <a:pPr lvl="1"/>
            <a:r>
              <a:rPr lang="en-US" b="1" dirty="0"/>
              <a:t> Links</a:t>
            </a:r>
          </a:p>
          <a:p>
            <a:pPr lvl="1"/>
            <a:r>
              <a:rPr lang="en-US" b="1" dirty="0"/>
              <a:t> Nodes</a:t>
            </a:r>
          </a:p>
          <a:p>
            <a:r>
              <a:rPr lang="en-US" b="1" dirty="0"/>
              <a:t> Topology: How they’re configured</a:t>
            </a:r>
          </a:p>
          <a:p>
            <a:r>
              <a:rPr lang="en-US" b="1" dirty="0"/>
              <a:t> LANs</a:t>
            </a:r>
          </a:p>
          <a:p>
            <a:r>
              <a:rPr lang="en-US" b="1" dirty="0"/>
              <a:t> Wireless LAN</a:t>
            </a:r>
          </a:p>
          <a:p>
            <a:r>
              <a:rPr lang="en-US" b="1" dirty="0"/>
              <a:t> WANs</a:t>
            </a:r>
          </a:p>
          <a:p>
            <a:r>
              <a:rPr lang="en-US" b="1" dirty="0"/>
              <a:t> Bridges</a:t>
            </a:r>
          </a:p>
          <a:p>
            <a:r>
              <a:rPr lang="en-US" b="1" dirty="0"/>
              <a:t> Routers and Gateways</a:t>
            </a:r>
          </a:p>
          <a:p>
            <a:r>
              <a:rPr lang="en-US" b="1" dirty="0"/>
              <a:t> Switches</a:t>
            </a:r>
          </a:p>
          <a:p>
            <a:r>
              <a:rPr lang="en-US" b="1" dirty="0"/>
              <a:t> Transmission Media</a:t>
            </a:r>
          </a:p>
          <a:p>
            <a:r>
              <a:rPr lang="en-US" b="1" dirty="0"/>
              <a:t> Transmission Modes</a:t>
            </a:r>
          </a:p>
          <a:p>
            <a:r>
              <a:rPr lang="en-US" b="1" dirty="0"/>
              <a:t> ISDN</a:t>
            </a:r>
          </a:p>
          <a:p>
            <a:r>
              <a:rPr lang="en-US" b="1" dirty="0"/>
              <a:t> Broadband networks and services</a:t>
            </a:r>
          </a:p>
        </p:txBody>
      </p:sp>
    </p:spTree>
    <p:extLst>
      <p:ext uri="{BB962C8B-B14F-4D97-AF65-F5344CB8AC3E}">
        <p14:creationId xmlns:p14="http://schemas.microsoft.com/office/powerpoint/2010/main" val="3216454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Tunneling-cont.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1" dirty="0">
                <a:sym typeface="Arial"/>
              </a:rPr>
              <a:t> Tunneling is transmission of packets (</a:t>
            </a:r>
            <a:r>
              <a:rPr lang="en-US" sz="2800" b="1" dirty="0" smtClean="0">
                <a:sym typeface="Arial"/>
              </a:rPr>
              <a:t>via multiprotocol </a:t>
            </a:r>
            <a:r>
              <a:rPr lang="en-US" sz="2800" b="1" dirty="0">
                <a:sym typeface="Arial"/>
              </a:rPr>
              <a:t>routers) by encapsulation.</a:t>
            </a: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1" dirty="0">
                <a:sym typeface="Arial"/>
              </a:rPr>
              <a:t> In Figure 2.24, packets are encapsulated </a:t>
            </a:r>
            <a:r>
              <a:rPr lang="en-US" sz="2800" b="1" dirty="0" smtClean="0">
                <a:sym typeface="Arial"/>
              </a:rPr>
              <a:t>and transmitted </a:t>
            </a:r>
            <a:r>
              <a:rPr lang="en-US" sz="2800" b="1" dirty="0">
                <a:sym typeface="Arial"/>
              </a:rPr>
              <a:t>through X.25 network in a serial </a:t>
            </a:r>
            <a:br>
              <a:rPr lang="en-US" sz="2800" b="1" dirty="0">
                <a:sym typeface="Arial"/>
              </a:rPr>
            </a:br>
            <a:r>
              <a:rPr lang="en-US" sz="2800" b="1" dirty="0">
                <a:sym typeface="Arial"/>
              </a:rPr>
              <a:t>  mode.</a:t>
            </a: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1" dirty="0">
                <a:sym typeface="Arial"/>
              </a:rPr>
              <a:t> In the mobile environment, Joe and his home agent</a:t>
            </a:r>
            <a:br>
              <a:rPr lang="en-US" sz="2800" b="1" dirty="0">
                <a:sym typeface="Arial"/>
              </a:rPr>
            </a:br>
            <a:r>
              <a:rPr lang="en-US" sz="2800" b="1" dirty="0">
                <a:sym typeface="Arial"/>
              </a:rPr>
              <a:t>  in NY communicate Joe’s Seattle location to the </a:t>
            </a:r>
            <a:br>
              <a:rPr lang="en-US" sz="2800" b="1" dirty="0">
                <a:sym typeface="Arial"/>
              </a:rPr>
            </a:br>
            <a:r>
              <a:rPr lang="en-US" sz="2800" b="1" dirty="0">
                <a:sym typeface="Arial"/>
              </a:rPr>
              <a:t>  foreign agent. </a:t>
            </a:r>
            <a:endParaRPr lang="en-US" sz="2800" b="1" dirty="0" smtClean="0">
              <a:sym typeface="Arial"/>
            </a:endParaRP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r>
              <a:rPr lang="en-US" sz="2800" b="1" dirty="0" smtClean="0">
                <a:sym typeface="Arial"/>
              </a:rPr>
              <a:t> </a:t>
            </a:r>
            <a:r>
              <a:rPr lang="en-US" sz="2800" b="1" dirty="0">
                <a:sym typeface="Arial"/>
              </a:rPr>
              <a:t>His communication with Sally </a:t>
            </a:r>
            <a:r>
              <a:rPr lang="en-US" sz="2800" b="1" dirty="0" smtClean="0">
                <a:sym typeface="Arial"/>
              </a:rPr>
              <a:t>in </a:t>
            </a:r>
            <a:r>
              <a:rPr lang="en-US" sz="2800" b="1" dirty="0">
                <a:sym typeface="Arial"/>
              </a:rPr>
              <a:t>LA is tunneled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052797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Half-Bridge</a:t>
            </a:r>
            <a:br>
              <a:rPr lang="en-US" dirty="0"/>
            </a:br>
            <a:endParaRPr lang="en-US" dirty="0"/>
          </a:p>
        </p:txBody>
      </p:sp>
      <p:pic>
        <p:nvPicPr>
          <p:cNvPr id="4" name="Shape 506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2562894" y="1082788"/>
            <a:ext cx="7635227" cy="235587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1891821" y="4448200"/>
            <a:ext cx="1001976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Half-bridge (also referred to as half-router) </a:t>
            </a:r>
            <a:r>
              <a:rPr lang="en-US" sz="2000" b="1" dirty="0">
                <a:solidFill>
                  <a:schemeClr val="tx2"/>
                </a:solidFill>
                <a:sym typeface="Arial"/>
              </a:rPr>
              <a:t>is </a:t>
            </a:r>
            <a:r>
              <a:rPr lang="en-US" sz="2000" b="1" dirty="0">
                <a:solidFill>
                  <a:schemeClr val="tx2"/>
                </a:solidFill>
                <a:sym typeface="Arial"/>
              </a:rPr>
              <a:t>point-to-point communication</a:t>
            </a: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Uses PPP protocol</a:t>
            </a: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Helps low-end users to communicate with </a:t>
            </a:r>
            <a:r>
              <a:rPr lang="en-US" sz="2000" b="1" dirty="0">
                <a:solidFill>
                  <a:schemeClr val="tx2"/>
                </a:solidFill>
                <a:sym typeface="Arial"/>
              </a:rPr>
              <a:t>ISP </a:t>
            </a:r>
            <a:r>
              <a:rPr lang="en-US" sz="2000" b="1" dirty="0">
                <a:solidFill>
                  <a:schemeClr val="tx2"/>
                </a:solidFill>
                <a:sym typeface="Arial"/>
              </a:rPr>
              <a:t>on dial-up link saving the expense of dedicated link</a:t>
            </a: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Router encapsulates packets in PPP frames </a:t>
            </a:r>
            <a:r>
              <a:rPr lang="en-US" sz="2000" b="1" dirty="0">
                <a:solidFill>
                  <a:schemeClr val="tx2"/>
                </a:solidFill>
                <a:sym typeface="Arial"/>
              </a:rPr>
              <a:t>and puts </a:t>
            </a:r>
            <a:r>
              <a:rPr lang="en-US" sz="2000" b="1" dirty="0">
                <a:solidFill>
                  <a:schemeClr val="tx2"/>
                </a:solidFill>
                <a:sym typeface="Arial"/>
              </a:rPr>
              <a:t>serial outputs to the bridge, and vice-versa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343437" y="3940094"/>
            <a:ext cx="6623698" cy="66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9273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7930" y="94333"/>
            <a:ext cx="999744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Switched Networks</a:t>
            </a:r>
            <a:br>
              <a:rPr lang="en-US" dirty="0"/>
            </a:br>
            <a:endParaRPr lang="en-US" dirty="0"/>
          </a:p>
        </p:txBody>
      </p:sp>
      <p:pic>
        <p:nvPicPr>
          <p:cNvPr id="4" name="Shape 522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1708463" y="838007"/>
            <a:ext cx="5271885" cy="293550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Shape 5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25066" y="4245195"/>
            <a:ext cx="5335587" cy="243504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6980348" y="2704861"/>
            <a:ext cx="545566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Switches are embedded in bridges and routers</a:t>
            </a: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Switched network used in WAN</a:t>
            </a: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Two types of switched networks</a:t>
            </a:r>
          </a:p>
          <a:p>
            <a:pPr lvl="1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Circuit-switched</a:t>
            </a:r>
          </a:p>
          <a:p>
            <a:pPr lvl="1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Packet-switched</a:t>
            </a:r>
          </a:p>
          <a:p>
            <a:pPr lvl="2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Datagram service</a:t>
            </a:r>
          </a:p>
          <a:p>
            <a:pPr lvl="2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Virtual circuit</a:t>
            </a:r>
          </a:p>
        </p:txBody>
      </p:sp>
    </p:spTree>
    <p:extLst>
      <p:ext uri="{BB962C8B-B14F-4D97-AF65-F5344CB8AC3E}">
        <p14:creationId xmlns:p14="http://schemas.microsoft.com/office/powerpoint/2010/main" val="2504960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Transmission Technology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144" y="1829436"/>
            <a:ext cx="5354016" cy="3180445"/>
          </a:xfrm>
        </p:spPr>
      </p:pic>
      <p:sp>
        <p:nvSpPr>
          <p:cNvPr id="5" name="Rectangle 4"/>
          <p:cNvSpPr/>
          <p:nvPr/>
        </p:nvSpPr>
        <p:spPr>
          <a:xfrm>
            <a:off x="7268160" y="2189048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lvl="2" indent="-34290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Physical transport media</a:t>
            </a:r>
          </a:p>
          <a:p>
            <a:pPr lvl="4" indent="-34290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UTP</a:t>
            </a:r>
          </a:p>
          <a:p>
            <a:pPr lvl="4" indent="-34290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Coax</a:t>
            </a:r>
          </a:p>
          <a:p>
            <a:pPr lvl="4" indent="-34290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Fiber</a:t>
            </a:r>
          </a:p>
          <a:p>
            <a:pPr lvl="4" indent="-34290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Terrestrial wireless</a:t>
            </a:r>
          </a:p>
          <a:p>
            <a:pPr lvl="4" indent="-34290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Satellite transmission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7563914" y="929850"/>
            <a:ext cx="12879" cy="592815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8439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5203" y="94333"/>
            <a:ext cx="999744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Transmission Modes</a:t>
            </a:r>
            <a:br>
              <a:rPr lang="en-US" dirty="0"/>
            </a:br>
            <a:endParaRPr lang="en-US" dirty="0"/>
          </a:p>
        </p:txBody>
      </p:sp>
      <p:pic>
        <p:nvPicPr>
          <p:cNvPr id="4" name="Shape 572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4288665" y="846138"/>
            <a:ext cx="5615189" cy="60118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8294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2173" y="-124607"/>
            <a:ext cx="9997440" cy="1143000"/>
          </a:xfrm>
        </p:spPr>
        <p:txBody>
          <a:bodyPr/>
          <a:lstStyle/>
          <a:p>
            <a:r>
              <a:rPr lang="en-US" dirty="0"/>
              <a:t>MPLS Transmission Mode</a:t>
            </a:r>
          </a:p>
        </p:txBody>
      </p:sp>
      <p:pic>
        <p:nvPicPr>
          <p:cNvPr id="4" name="Shape 587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1592173" y="1307268"/>
            <a:ext cx="6440886" cy="481114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8293174" y="2264806"/>
            <a:ext cx="389882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Multiprotocol Label Switching</a:t>
            </a: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Combines</a:t>
            </a:r>
          </a:p>
          <a:p>
            <a:pPr lvl="1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Richness of IP</a:t>
            </a:r>
          </a:p>
          <a:p>
            <a:pPr lvl="1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Performance of ATM</a:t>
            </a: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Label inserted between 2nd and 3rd layers</a:t>
            </a: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Compatible with IP and ATM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8156677" y="748765"/>
            <a:ext cx="12879" cy="592815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6532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SONET Transmission</a:t>
            </a:r>
          </a:p>
        </p:txBody>
      </p:sp>
      <p:pic>
        <p:nvPicPr>
          <p:cNvPr id="4" name="Shape 602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1319395" y="1932792"/>
            <a:ext cx="6550351" cy="48006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6971763" y="1077104"/>
            <a:ext cx="5220237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Synchronous Optical Network (SONET) based on</a:t>
            </a:r>
            <a:br>
              <a:rPr lang="en-US" sz="2000" b="1" dirty="0">
                <a:solidFill>
                  <a:schemeClr val="tx2"/>
                </a:solidFill>
                <a:sym typeface="Arial"/>
              </a:rPr>
            </a:br>
            <a:r>
              <a:rPr lang="en-US" sz="2000" b="1" dirty="0">
                <a:solidFill>
                  <a:schemeClr val="tx2"/>
                </a:solidFill>
                <a:sym typeface="Arial"/>
              </a:rPr>
              <a:t>  Synchronous Digital Hierarchy (SDH)</a:t>
            </a: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Incompatible T1 and E1 made into universally</a:t>
            </a:r>
            <a:br>
              <a:rPr lang="en-US" sz="2000" b="1" dirty="0">
                <a:solidFill>
                  <a:schemeClr val="tx2"/>
                </a:solidFill>
                <a:sym typeface="Arial"/>
              </a:rPr>
            </a:br>
            <a:r>
              <a:rPr lang="en-US" sz="2000" b="1" dirty="0">
                <a:solidFill>
                  <a:schemeClr val="tx2"/>
                </a:solidFill>
                <a:sym typeface="Arial"/>
              </a:rPr>
              <a:t>   compatible digital network</a:t>
            </a: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Uses fiber optics carrying large bandwidth</a:t>
            </a: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Basic digital bandwidth STS-1 of 51.84 Mbps</a:t>
            </a: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Hierarchy based on STM-N (Synchronous </a:t>
            </a:r>
            <a:br>
              <a:rPr lang="en-US" sz="2000" b="1" dirty="0">
                <a:solidFill>
                  <a:schemeClr val="tx2"/>
                </a:solidFill>
                <a:sym typeface="Arial"/>
              </a:rPr>
            </a:br>
            <a:r>
              <a:rPr lang="en-US" sz="2000" b="1" dirty="0">
                <a:solidFill>
                  <a:schemeClr val="tx2"/>
                </a:solidFill>
                <a:sym typeface="Arial"/>
              </a:rPr>
              <a:t>  Transmission Mode): STM-1, STM-4, etc.</a:t>
            </a: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6912864" y="1184856"/>
            <a:ext cx="1" cy="387654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2346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8235" y="145850"/>
            <a:ext cx="9997440" cy="1143000"/>
          </a:xfrm>
        </p:spPr>
        <p:txBody>
          <a:bodyPr/>
          <a:lstStyle/>
          <a:p>
            <a:r>
              <a:rPr lang="en-US" dirty="0"/>
              <a:t>Synchronous Digital Hierarchy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16964" y="1690213"/>
            <a:ext cx="5644825" cy="4646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498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DWDM</a:t>
            </a:r>
          </a:p>
        </p:txBody>
      </p:sp>
      <p:pic>
        <p:nvPicPr>
          <p:cNvPr id="4" name="Shape 629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1143917" y="1563711"/>
            <a:ext cx="6154336" cy="48006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7490815" y="2725804"/>
            <a:ext cx="436616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(Dense) Wavelength Division Multiplexing</a:t>
            </a: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Similar to FDM at lower </a:t>
            </a:r>
            <a:r>
              <a:rPr lang="en-US" sz="2000" b="1" dirty="0" smtClean="0">
                <a:solidFill>
                  <a:schemeClr val="tx2"/>
                </a:solidFill>
                <a:sym typeface="Arial"/>
              </a:rPr>
              <a:t>frequencies</a:t>
            </a:r>
            <a:endParaRPr lang="en-US" sz="2000" b="1" dirty="0">
              <a:solidFill>
                <a:schemeClr val="tx2"/>
              </a:solidFill>
              <a:sym typeface="Arial"/>
            </a:endParaRPr>
          </a:p>
          <a:p>
            <a:pPr lv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Multiple wavelength carrier can be configured for</a:t>
            </a:r>
            <a:br>
              <a:rPr lang="en-US" sz="2000" b="1" dirty="0">
                <a:solidFill>
                  <a:schemeClr val="tx2"/>
                </a:solidFill>
                <a:sym typeface="Arial"/>
              </a:rPr>
            </a:br>
            <a:r>
              <a:rPr lang="en-US" sz="2000" b="1" dirty="0">
                <a:solidFill>
                  <a:schemeClr val="tx2"/>
                </a:solidFill>
                <a:sym typeface="Arial"/>
              </a:rPr>
              <a:t>  multiple protocol </a:t>
            </a:r>
            <a:r>
              <a:rPr lang="en-US" sz="2000" b="1" dirty="0" smtClean="0">
                <a:solidFill>
                  <a:schemeClr val="tx2"/>
                </a:solidFill>
                <a:sym typeface="Arial"/>
              </a:rPr>
              <a:t>transmission</a:t>
            </a:r>
            <a:r>
              <a:rPr lang="en-US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lang="en-US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7477936" y="743106"/>
            <a:ext cx="12879" cy="592815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87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5204" y="231820"/>
            <a:ext cx="999744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Broadband Services</a:t>
            </a:r>
            <a:br>
              <a:rPr lang="en-US" dirty="0"/>
            </a:br>
            <a:endParaRPr lang="en-US" dirty="0"/>
          </a:p>
        </p:txBody>
      </p:sp>
      <p:pic>
        <p:nvPicPr>
          <p:cNvPr id="4" name="Shape 642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2607774" y="1022797"/>
            <a:ext cx="8172300" cy="4800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6947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8082" y="94334"/>
            <a:ext cx="9997440" cy="1143000"/>
          </a:xfrm>
        </p:spPr>
        <p:txBody>
          <a:bodyPr/>
          <a:lstStyle/>
          <a:p>
            <a:r>
              <a:rPr lang="en-US" dirty="0"/>
              <a:t>Basic LAN Topologies</a:t>
            </a:r>
          </a:p>
        </p:txBody>
      </p:sp>
      <p:pic>
        <p:nvPicPr>
          <p:cNvPr id="4" name="Shape 112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3997856" y="1379002"/>
            <a:ext cx="5417892" cy="4800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2939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Broadband </a:t>
            </a:r>
            <a:r>
              <a:rPr lang="en-US" dirty="0" smtClean="0"/>
              <a:t>Services-cont.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4144" y="1081825"/>
            <a:ext cx="9997440" cy="5576552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 Integrated services: Voice, video, and data</a:t>
            </a:r>
          </a:p>
          <a:p>
            <a:r>
              <a:rPr lang="en-US" b="1" dirty="0"/>
              <a:t> Narrow band ISDN (Integrated Services Digital Net.)</a:t>
            </a:r>
          </a:p>
          <a:p>
            <a:pPr lvl="1"/>
            <a:r>
              <a:rPr lang="en-US" b="1" dirty="0"/>
              <a:t> Basic rate:2B + D (B channel 64 kbps </a:t>
            </a:r>
            <a:r>
              <a:rPr lang="en-US" b="1" dirty="0" smtClean="0"/>
              <a:t>and </a:t>
            </a:r>
            <a:r>
              <a:rPr lang="en-US" b="1" dirty="0"/>
              <a:t>D channel 16 kbps</a:t>
            </a:r>
          </a:p>
          <a:p>
            <a:pPr lvl="1"/>
            <a:r>
              <a:rPr lang="en-US" b="1" dirty="0"/>
              <a:t> Primary rate: 23B + D channels </a:t>
            </a:r>
          </a:p>
          <a:p>
            <a:r>
              <a:rPr lang="en-US" b="1" dirty="0"/>
              <a:t> Broadband (ISDN) Services uses ATM technology</a:t>
            </a:r>
          </a:p>
          <a:p>
            <a:pPr lvl="1"/>
            <a:r>
              <a:rPr lang="en-US" b="1" dirty="0"/>
              <a:t> SONET (Synchronous Optical Network) or SDH </a:t>
            </a:r>
            <a:r>
              <a:rPr lang="en-US" b="1" dirty="0" smtClean="0"/>
              <a:t>(</a:t>
            </a:r>
            <a:r>
              <a:rPr lang="en-US" b="1" dirty="0"/>
              <a:t>Synchronous Digital Hierarchy)</a:t>
            </a:r>
          </a:p>
          <a:p>
            <a:pPr lvl="1"/>
            <a:r>
              <a:rPr lang="en-US" b="1" dirty="0"/>
              <a:t> Data rate OC-n</a:t>
            </a:r>
          </a:p>
          <a:p>
            <a:pPr lvl="2"/>
            <a:r>
              <a:rPr lang="en-US" b="1" dirty="0"/>
              <a:t> OC-1  51.84 Mbps</a:t>
            </a:r>
          </a:p>
          <a:p>
            <a:pPr lvl="2"/>
            <a:r>
              <a:rPr lang="en-US" b="1" dirty="0" smtClean="0"/>
              <a:t>OC-3  </a:t>
            </a:r>
            <a:r>
              <a:rPr lang="en-US" b="1" dirty="0"/>
              <a:t>155.52 Mbps</a:t>
            </a:r>
          </a:p>
          <a:p>
            <a:pPr lvl="1"/>
            <a:r>
              <a:rPr lang="en-US" b="1" dirty="0"/>
              <a:t> Access technologies:</a:t>
            </a:r>
          </a:p>
          <a:p>
            <a:pPr lvl="2"/>
            <a:r>
              <a:rPr lang="en-US" b="1" dirty="0" smtClean="0"/>
              <a:t>Cable</a:t>
            </a:r>
            <a:endParaRPr lang="en-US" b="1" dirty="0"/>
          </a:p>
          <a:p>
            <a:pPr lvl="2"/>
            <a:r>
              <a:rPr lang="en-US" b="1" dirty="0" smtClean="0"/>
              <a:t>ADSL </a:t>
            </a:r>
            <a:r>
              <a:rPr lang="en-US" b="1" dirty="0"/>
              <a:t>(Asymmetric Digital Subscriber Line)</a:t>
            </a:r>
          </a:p>
          <a:p>
            <a:pPr lvl="2"/>
            <a:r>
              <a:rPr lang="en-US" b="1" dirty="0" smtClean="0"/>
              <a:t>Fixed </a:t>
            </a:r>
            <a:r>
              <a:rPr lang="en-US" b="1" dirty="0"/>
              <a:t>Wireless</a:t>
            </a:r>
          </a:p>
          <a:p>
            <a:pPr lvl="2"/>
            <a:r>
              <a:rPr lang="en-US" b="1" dirty="0" smtClean="0"/>
              <a:t>Mobile </a:t>
            </a:r>
            <a:r>
              <a:rPr lang="en-US" b="1" dirty="0"/>
              <a:t>cellular wireless 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243563" y="6457890"/>
            <a:ext cx="38443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1218987"/>
            <a:r>
              <a:rPr lang="en-US" sz="2000" b="1" u="sng" dirty="0">
                <a:solidFill>
                  <a:schemeClr val="accent2"/>
                </a:solidFill>
                <a:latin typeface="Adobe Hebrew" panose="02040503050201020203" pitchFamily="18" charset="-79"/>
                <a:cs typeface="Adobe Hebrew" panose="02040503050201020203" pitchFamily="18" charset="-79"/>
              </a:rPr>
              <a:t>Nisreen </a:t>
            </a:r>
            <a:r>
              <a:rPr lang="en-US" sz="2000" b="1" u="sng" dirty="0" err="1">
                <a:solidFill>
                  <a:schemeClr val="accent2"/>
                </a:solidFill>
                <a:latin typeface="Adobe Hebrew" panose="02040503050201020203" pitchFamily="18" charset="-79"/>
                <a:cs typeface="Adobe Hebrew" panose="02040503050201020203" pitchFamily="18" charset="-79"/>
              </a:rPr>
              <a:t>AlGhadban</a:t>
            </a:r>
            <a:r>
              <a:rPr lang="en-US" sz="2000" b="1" u="sng" dirty="0">
                <a:solidFill>
                  <a:schemeClr val="accent2"/>
                </a:solidFill>
                <a:latin typeface="Adobe Hebrew" panose="02040503050201020203" pitchFamily="18" charset="-79"/>
                <a:cs typeface="Adobe Hebrew" panose="02040503050201020203" pitchFamily="18" charset="-79"/>
              </a:rPr>
              <a:t>	120015789</a:t>
            </a:r>
            <a:endParaRPr lang="en-US" sz="2000" b="1" u="sng" dirty="0">
              <a:solidFill>
                <a:schemeClr val="accent2"/>
              </a:solidFill>
              <a:latin typeface="Adobe Hebrew" panose="02040503050201020203" pitchFamily="18" charset="-79"/>
              <a:cs typeface="Adobe Hebrew" panose="02040503050201020203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030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9597" y="107213"/>
            <a:ext cx="9997440" cy="1143000"/>
          </a:xfrm>
        </p:spPr>
        <p:txBody>
          <a:bodyPr/>
          <a:lstStyle/>
          <a:p>
            <a:r>
              <a:rPr lang="en-US" dirty="0"/>
              <a:t>Basic LAN Topologies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9597" y="1250213"/>
            <a:ext cx="9997440" cy="5410200"/>
          </a:xfrm>
        </p:spPr>
        <p:txBody>
          <a:bodyPr>
            <a:normAutofit fontScale="92500" lnSpcReduction="20000"/>
          </a:bodyPr>
          <a:lstStyle/>
          <a:p>
            <a:pPr marL="82296" lvl="0" indent="0">
              <a:buClr>
                <a:schemeClr val="dk1"/>
              </a:buClr>
              <a:buSzPct val="100000"/>
              <a:buNone/>
            </a:pPr>
            <a:r>
              <a:rPr lang="en-US" sz="2600" b="1" dirty="0">
                <a:solidFill>
                  <a:schemeClr val="accent1"/>
                </a:solidFill>
                <a:sym typeface="Arial"/>
              </a:rPr>
              <a:t>Notes:</a:t>
            </a:r>
          </a:p>
          <a:p>
            <a:pPr marL="342900" indent="-342900">
              <a:buClr>
                <a:schemeClr val="dk1"/>
              </a:buClr>
              <a:buSzPct val="100000"/>
            </a:pPr>
            <a:r>
              <a:rPr lang="en-US" sz="2200" b="1" dirty="0">
                <a:sym typeface="Arial"/>
              </a:rPr>
              <a:t>Bus </a:t>
            </a:r>
            <a:r>
              <a:rPr lang="en-US" sz="2200" b="1" dirty="0" smtClean="0">
                <a:sym typeface="Arial"/>
              </a:rPr>
              <a:t>Topology:</a:t>
            </a:r>
            <a:endParaRPr lang="en-US" sz="2200" b="1" dirty="0">
              <a:sym typeface="Arial"/>
            </a:endParaRPr>
          </a:p>
          <a:p>
            <a:pPr lvl="1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200" b="1" dirty="0">
                <a:sym typeface="Arial"/>
              </a:rPr>
              <a:t> Used in Ethernet LAN family</a:t>
            </a:r>
          </a:p>
          <a:p>
            <a:pPr lvl="1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200" b="1" dirty="0">
                <a:sym typeface="Arial"/>
              </a:rPr>
              <a:t> Common shared medium</a:t>
            </a:r>
          </a:p>
          <a:p>
            <a:pPr lvl="1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200" b="1" dirty="0">
                <a:sym typeface="Arial"/>
              </a:rPr>
              <a:t> Randomized access (CSMA/CD)</a:t>
            </a:r>
          </a:p>
          <a:p>
            <a:pPr lvl="1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200" b="1" dirty="0">
                <a:sym typeface="Arial"/>
              </a:rPr>
              <a:t> Easy to implement</a:t>
            </a:r>
          </a:p>
          <a:p>
            <a:pPr lvl="1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200" b="1" dirty="0">
                <a:sym typeface="Arial"/>
              </a:rPr>
              <a:t> Lower utilization under heavy traffic 30%-40%</a:t>
            </a:r>
          </a:p>
          <a:p>
            <a:pPr lvl="1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200" b="1" dirty="0">
                <a:sym typeface="Arial"/>
              </a:rPr>
              <a:t> Single culprit could effect the entire </a:t>
            </a:r>
            <a:r>
              <a:rPr lang="en-US" sz="2200" b="1" dirty="0" smtClean="0">
                <a:sym typeface="Arial"/>
              </a:rPr>
              <a:t>LAN</a:t>
            </a:r>
          </a:p>
          <a:p>
            <a:pPr marL="402336" lvl="1" indent="0">
              <a:buClr>
                <a:schemeClr val="dk1"/>
              </a:buClr>
              <a:buSzPct val="100000"/>
              <a:buNone/>
            </a:pPr>
            <a:endParaRPr lang="en-US" sz="2200" b="1" dirty="0">
              <a:sym typeface="Arial"/>
            </a:endParaRPr>
          </a:p>
          <a:p>
            <a:pPr marL="342900" indent="-34290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-US" sz="2200" b="1" dirty="0">
                <a:sym typeface="Arial"/>
              </a:rPr>
              <a:t>Ring </a:t>
            </a:r>
            <a:r>
              <a:rPr lang="en-US" sz="2200" b="1" dirty="0" smtClean="0">
                <a:sym typeface="Arial"/>
              </a:rPr>
              <a:t>Topology: </a:t>
            </a:r>
            <a:endParaRPr lang="en-US" sz="2200" b="1" dirty="0">
              <a:sym typeface="Arial"/>
            </a:endParaRPr>
          </a:p>
          <a:p>
            <a:pPr lvl="1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200" b="1" dirty="0">
                <a:sym typeface="Arial"/>
              </a:rPr>
              <a:t> Used in token ring and FDDI</a:t>
            </a:r>
          </a:p>
          <a:p>
            <a:pPr lvl="1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200" b="1" dirty="0">
                <a:sym typeface="Arial"/>
              </a:rPr>
              <a:t> Shared medium</a:t>
            </a:r>
          </a:p>
          <a:p>
            <a:pPr lvl="1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200" b="1" dirty="0">
                <a:sym typeface="Arial"/>
              </a:rPr>
              <a:t> Deterministic access</a:t>
            </a:r>
          </a:p>
          <a:p>
            <a:pPr lvl="1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200" b="1" dirty="0">
                <a:sym typeface="Arial"/>
              </a:rPr>
              <a:t> Master DTE has control</a:t>
            </a:r>
          </a:p>
          <a:p>
            <a:pPr lvl="1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200" b="1" dirty="0">
                <a:sym typeface="Arial"/>
              </a:rPr>
              <a:t> High utilization &gt;90%</a:t>
            </a:r>
          </a:p>
          <a:p>
            <a:pPr lvl="1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200" b="1" dirty="0">
                <a:sym typeface="Arial"/>
              </a:rPr>
              <a:t> Also used in MAN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540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 &amp; Hybrid LAN Topologies</a:t>
            </a:r>
          </a:p>
        </p:txBody>
      </p:sp>
      <p:pic>
        <p:nvPicPr>
          <p:cNvPr id="4" name="Shape 145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1552627" y="1741486"/>
            <a:ext cx="4467009" cy="208637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Shape 1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58118" y="1324377"/>
            <a:ext cx="5554662" cy="250348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Straight Connector 5"/>
          <p:cNvCxnSpPr/>
          <p:nvPr/>
        </p:nvCxnSpPr>
        <p:spPr>
          <a:xfrm>
            <a:off x="3142445" y="3992451"/>
            <a:ext cx="6623698" cy="66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914144" y="4427187"/>
            <a:ext cx="8062146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2336" lvl="1">
              <a:lnSpc>
                <a:spcPct val="80000"/>
              </a:lnSpc>
              <a:spcBef>
                <a:spcPts val="550"/>
              </a:spcBef>
              <a:buClr>
                <a:schemeClr val="dk1"/>
              </a:buClr>
              <a:buSzPct val="100000"/>
            </a:pPr>
            <a:r>
              <a:rPr lang="en-US" sz="2000" b="1" dirty="0">
                <a:solidFill>
                  <a:schemeClr val="accent1"/>
                </a:solidFill>
                <a:sym typeface="Arial"/>
              </a:rPr>
              <a:t>Notes</a:t>
            </a:r>
            <a:r>
              <a:rPr lang="en-US" sz="2000" b="1" dirty="0" smtClean="0">
                <a:solidFill>
                  <a:schemeClr val="accent1"/>
                </a:solidFill>
                <a:sym typeface="Arial"/>
              </a:rPr>
              <a:t>:</a:t>
            </a:r>
            <a:endParaRPr lang="en-US" sz="2000" b="1" dirty="0" smtClean="0">
              <a:solidFill>
                <a:schemeClr val="tx2"/>
              </a:solidFill>
              <a:sym typeface="Arial"/>
            </a:endParaRPr>
          </a:p>
          <a:p>
            <a:pPr marL="640080" lvl="1" indent="-237744">
              <a:lnSpc>
                <a:spcPct val="80000"/>
              </a:lnSpc>
              <a:spcBef>
                <a:spcPts val="55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 smtClean="0">
                <a:solidFill>
                  <a:schemeClr val="tx2"/>
                </a:solidFill>
                <a:sym typeface="Arial"/>
              </a:rPr>
              <a:t> </a:t>
            </a:r>
            <a:r>
              <a:rPr lang="en-US" sz="2000" b="1" dirty="0">
                <a:solidFill>
                  <a:schemeClr val="tx2"/>
                </a:solidFill>
                <a:sym typeface="Arial"/>
              </a:rPr>
              <a:t>Star topology used with bus and ring topology </a:t>
            </a:r>
          </a:p>
          <a:p>
            <a:pPr marL="640080" lvl="1" indent="-237744">
              <a:lnSpc>
                <a:spcPct val="80000"/>
              </a:lnSpc>
              <a:spcBef>
                <a:spcPts val="55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Hub is “LAN in a box”</a:t>
            </a:r>
          </a:p>
          <a:p>
            <a:pPr marL="640080" lvl="1" indent="-237744">
              <a:lnSpc>
                <a:spcPct val="80000"/>
              </a:lnSpc>
              <a:spcBef>
                <a:spcPts val="55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What does the electronic LAN inside the box </a:t>
            </a:r>
            <a:br>
              <a:rPr lang="en-US" sz="2000" b="1" dirty="0">
                <a:solidFill>
                  <a:schemeClr val="tx2"/>
                </a:solidFill>
                <a:sym typeface="Arial"/>
              </a:rPr>
            </a:br>
            <a:r>
              <a:rPr lang="en-US" sz="2000" b="1" dirty="0">
                <a:solidFill>
                  <a:schemeClr val="tx2"/>
                </a:solidFill>
                <a:sym typeface="Arial"/>
              </a:rPr>
              <a:t>  look like?</a:t>
            </a:r>
          </a:p>
          <a:p>
            <a:pPr marL="640080" lvl="1" indent="-237744">
              <a:lnSpc>
                <a:spcPct val="80000"/>
              </a:lnSpc>
              <a:spcBef>
                <a:spcPts val="55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Why has hub become so popular?</a:t>
            </a:r>
          </a:p>
        </p:txBody>
      </p:sp>
    </p:spTree>
    <p:extLst>
      <p:ext uri="{BB962C8B-B14F-4D97-AF65-F5344CB8AC3E}">
        <p14:creationId xmlns:p14="http://schemas.microsoft.com/office/powerpoint/2010/main" val="1533031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5203" y="0"/>
            <a:ext cx="9997440" cy="1143000"/>
          </a:xfrm>
        </p:spPr>
        <p:txBody>
          <a:bodyPr/>
          <a:lstStyle/>
          <a:p>
            <a:r>
              <a:rPr lang="en-US" dirty="0"/>
              <a:t>Wireless LAN</a:t>
            </a:r>
          </a:p>
        </p:txBody>
      </p:sp>
      <p:pic>
        <p:nvPicPr>
          <p:cNvPr id="4" name="Shape 164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1827477" y="1357648"/>
            <a:ext cx="6641771" cy="48006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9066727" y="2731690"/>
            <a:ext cx="2968103" cy="1308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2336" lvl="1">
              <a:lnSpc>
                <a:spcPct val="80000"/>
              </a:lnSpc>
              <a:spcBef>
                <a:spcPts val="550"/>
              </a:spcBef>
              <a:buClr>
                <a:schemeClr val="dk1"/>
              </a:buClr>
              <a:buSzPct val="100000"/>
            </a:pPr>
            <a:r>
              <a:rPr lang="en-US" sz="2000" b="1" dirty="0">
                <a:solidFill>
                  <a:schemeClr val="accent1"/>
                </a:solidFill>
                <a:sym typeface="Arial"/>
              </a:rPr>
              <a:t>Notes</a:t>
            </a:r>
            <a:r>
              <a:rPr lang="en-US" sz="2000" b="1" dirty="0" smtClean="0">
                <a:solidFill>
                  <a:schemeClr val="accent1"/>
                </a:solidFill>
                <a:sym typeface="Arial"/>
              </a:rPr>
              <a:t>:</a:t>
            </a:r>
          </a:p>
          <a:p>
            <a:pPr marL="745236" lvl="1" indent="-342900">
              <a:lnSpc>
                <a:spcPct val="80000"/>
              </a:lnSpc>
              <a:spcBef>
                <a:spcPts val="55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Hierarchical</a:t>
            </a:r>
          </a:p>
          <a:p>
            <a:pPr marL="745236" lvl="1" indent="-342900">
              <a:lnSpc>
                <a:spcPct val="80000"/>
              </a:lnSpc>
              <a:spcBef>
                <a:spcPts val="55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Ad Hoc</a:t>
            </a:r>
          </a:p>
          <a:p>
            <a:pPr marL="402336" lvl="1">
              <a:lnSpc>
                <a:spcPct val="80000"/>
              </a:lnSpc>
              <a:spcBef>
                <a:spcPts val="550"/>
              </a:spcBef>
              <a:buClr>
                <a:schemeClr val="dk1"/>
              </a:buClr>
              <a:buSzPct val="100000"/>
            </a:pPr>
            <a:endParaRPr lang="en-US" sz="2000" b="1" dirty="0">
              <a:solidFill>
                <a:schemeClr val="tx2"/>
              </a:solidFill>
              <a:sym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8860664" y="1153913"/>
            <a:ext cx="51516" cy="446127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2226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0011" y="274638"/>
            <a:ext cx="10211573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 IEEE </a:t>
            </a:r>
            <a:r>
              <a:rPr lang="en-US" dirty="0" smtClean="0"/>
              <a:t>802.11 Standards </a:t>
            </a:r>
            <a:r>
              <a:rPr lang="en-US" dirty="0"/>
              <a:t>and Amendments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96237" y="1251584"/>
            <a:ext cx="5489505" cy="5606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035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0657" y="-176123"/>
            <a:ext cx="9997440" cy="1143000"/>
          </a:xfrm>
        </p:spPr>
        <p:txBody>
          <a:bodyPr/>
          <a:lstStyle/>
          <a:p>
            <a:r>
              <a:rPr lang="en-US" dirty="0"/>
              <a:t>Campus Network</a:t>
            </a:r>
          </a:p>
        </p:txBody>
      </p:sp>
      <p:pic>
        <p:nvPicPr>
          <p:cNvPr id="4" name="Shape 191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5499278" y="966877"/>
            <a:ext cx="5911403" cy="571821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1540657" y="2348658"/>
            <a:ext cx="3958621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2336" lvl="1">
              <a:lnSpc>
                <a:spcPct val="80000"/>
              </a:lnSpc>
              <a:spcBef>
                <a:spcPts val="550"/>
              </a:spcBef>
              <a:buClr>
                <a:schemeClr val="dk1"/>
              </a:buClr>
              <a:buSzPct val="100000"/>
            </a:pPr>
            <a:r>
              <a:rPr lang="en-US" sz="2000" b="1" dirty="0">
                <a:solidFill>
                  <a:schemeClr val="accent1"/>
                </a:solidFill>
                <a:sym typeface="Arial"/>
              </a:rPr>
              <a:t>Notes:</a:t>
            </a:r>
          </a:p>
          <a:p>
            <a:pPr marL="745236" lvl="1" indent="-342900">
              <a:lnSpc>
                <a:spcPct val="80000"/>
              </a:lnSpc>
              <a:spcBef>
                <a:spcPts val="55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2"/>
                </a:solidFill>
                <a:sym typeface="Arial"/>
              </a:rPr>
              <a:t>  Fiber Network could be Gigabit LAN or MAN</a:t>
            </a:r>
          </a:p>
          <a:p>
            <a:pPr marL="402336" lvl="1">
              <a:lnSpc>
                <a:spcPct val="80000"/>
              </a:lnSpc>
              <a:spcBef>
                <a:spcPts val="550"/>
              </a:spcBef>
              <a:buClr>
                <a:schemeClr val="dk1"/>
              </a:buClr>
              <a:buSzPct val="100000"/>
            </a:pPr>
            <a:endParaRPr lang="en-US" sz="2000" b="1" dirty="0">
              <a:solidFill>
                <a:schemeClr val="tx2"/>
              </a:solidFill>
              <a:sym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537915" y="1326524"/>
            <a:ext cx="12706" cy="249946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042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sed Leaves design templat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sed Leaves design template" id="{6021251C-C356-4674-99CE-A4F368EAD86C}" vid="{7E847B84-E5B3-499F-AFCD-1BE4EBBEF5B3}"/>
    </a:ext>
  </a:extLst>
</a:theme>
</file>

<file path=ppt/theme/theme2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E91F623-E94D-4B95-9B28-2E10481CAA6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Pressed leaves design slides</Template>
  <TotalTime>0</TotalTime>
  <Words>967</Words>
  <Application>Microsoft Office PowerPoint</Application>
  <PresentationFormat>Widescreen</PresentationFormat>
  <Paragraphs>222</Paragraphs>
  <Slides>40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Adobe Hebrew</vt:lpstr>
      <vt:lpstr>Arial</vt:lpstr>
      <vt:lpstr>Century Gothic</vt:lpstr>
      <vt:lpstr>Verdana</vt:lpstr>
      <vt:lpstr>Wingdings 2</vt:lpstr>
      <vt:lpstr>Pressed Leaves design template</vt:lpstr>
      <vt:lpstr>Chapter 2</vt:lpstr>
      <vt:lpstr>Technology and Management</vt:lpstr>
      <vt:lpstr>Information Network Technology</vt:lpstr>
      <vt:lpstr>Basic LAN Topologies</vt:lpstr>
      <vt:lpstr>Basic LAN Topologies</vt:lpstr>
      <vt:lpstr>Star &amp; Hybrid LAN Topologies</vt:lpstr>
      <vt:lpstr>Wireless LAN</vt:lpstr>
      <vt:lpstr> IEEE 802.11 Standards and Amendments</vt:lpstr>
      <vt:lpstr>Campus Network</vt:lpstr>
      <vt:lpstr>WAN Topologies </vt:lpstr>
      <vt:lpstr>WAN Topologies-cont.  </vt:lpstr>
      <vt:lpstr>Ethernet</vt:lpstr>
      <vt:lpstr>Fast Ethernet </vt:lpstr>
      <vt:lpstr>Gigabit Ethernet </vt:lpstr>
      <vt:lpstr>Switched Ethernet </vt:lpstr>
      <vt:lpstr>Client-Server Configuration using Switched Hub </vt:lpstr>
      <vt:lpstr>Virtual LAN </vt:lpstr>
      <vt:lpstr>Token Ring </vt:lpstr>
      <vt:lpstr>Dual Ring Token Ring LAN </vt:lpstr>
      <vt:lpstr>Failure Recovery in TR LAN </vt:lpstr>
      <vt:lpstr>FDDI </vt:lpstr>
      <vt:lpstr>Basic Network Nodes </vt:lpstr>
      <vt:lpstr>Network Node Components </vt:lpstr>
      <vt:lpstr>Hubs</vt:lpstr>
      <vt:lpstr>Stacked Hubs </vt:lpstr>
      <vt:lpstr>Bridges</vt:lpstr>
      <vt:lpstr>Routers</vt:lpstr>
      <vt:lpstr>Gateway </vt:lpstr>
      <vt:lpstr>Tunneling</vt:lpstr>
      <vt:lpstr>Tunneling-cont.</vt:lpstr>
      <vt:lpstr>Half-Bridge </vt:lpstr>
      <vt:lpstr>Switched Networks </vt:lpstr>
      <vt:lpstr>Transmission Technology </vt:lpstr>
      <vt:lpstr>Transmission Modes </vt:lpstr>
      <vt:lpstr>MPLS Transmission Mode</vt:lpstr>
      <vt:lpstr>SONET Transmission</vt:lpstr>
      <vt:lpstr>Synchronous Digital Hierarchy</vt:lpstr>
      <vt:lpstr>DWDM</vt:lpstr>
      <vt:lpstr>Broadband Services </vt:lpstr>
      <vt:lpstr>Broadband Services-cont.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2015-02-12T17:03:01Z</dcterms:created>
  <dcterms:modified xsi:type="dcterms:W3CDTF">2015-02-12T19:42:12Z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TC034605429991</vt:lpwstr>
  </property>
</Properties>
</file>