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6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</p:sldIdLst>
  <p:sldSz cx="6858000" cy="9144000" type="screen4x3"/>
  <p:notesSz cx="9290050" cy="70040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A315C70-7EC3-4FDF-AD74-7D78B1872D83}">
  <a:tblStyle styleId="{6A315C70-7EC3-4FDF-AD74-7D78B1872D83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541"/>
    <p:restoredTop sz="94650"/>
  </p:normalViewPr>
  <p:slideViewPr>
    <p:cSldViewPr snapToGrid="0" snapToObjects="1">
      <p:cViewPr varScale="1">
        <p:scale>
          <a:sx n="61" d="100"/>
          <a:sy n="61" d="100"/>
        </p:scale>
        <p:origin x="151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notesMaster" Target="notesMasters/notesMaster1.xml"/><Relationship Id="rId64" Type="http://schemas.openxmlformats.org/officeDocument/2006/relationships/presProps" Target="presProps.xml"/><Relationship Id="rId65" Type="http://schemas.openxmlformats.org/officeDocument/2006/relationships/viewProps" Target="viewProps.xml"/><Relationship Id="rId66" Type="http://schemas.openxmlformats.org/officeDocument/2006/relationships/theme" Target="theme/theme1.xml"/><Relationship Id="rId67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4025899" cy="3508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5262562" y="0"/>
            <a:ext cx="4025899" cy="3508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3662362" y="525462"/>
            <a:ext cx="1970086" cy="26257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6651625"/>
            <a:ext cx="4025899" cy="3508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5262562" y="6651625"/>
            <a:ext cx="4025899" cy="3508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0" y="0"/>
            <a:ext cx="4025899" cy="350837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Chapter 14</a:t>
            </a:r>
          </a:p>
        </p:txBody>
      </p:sp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662362" y="525462"/>
            <a:ext cx="1970086" cy="26257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/>
        </p:nvSpPr>
        <p:spPr>
          <a:xfrm>
            <a:off x="0" y="0"/>
            <a:ext cx="4025899" cy="350837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Chapter 14</a:t>
            </a:r>
          </a:p>
        </p:txBody>
      </p:sp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662363" y="525463"/>
            <a:ext cx="1970087" cy="26257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/>
        </p:nvSpPr>
        <p:spPr>
          <a:xfrm>
            <a:off x="0" y="0"/>
            <a:ext cx="4025899" cy="350837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Chapter 14</a:t>
            </a:r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3662363" y="525463"/>
            <a:ext cx="1970087" cy="26257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/>
          <p:nvPr/>
        </p:nvSpPr>
        <p:spPr>
          <a:xfrm>
            <a:off x="0" y="0"/>
            <a:ext cx="4025899" cy="350837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Chapter 14</a:t>
            </a:r>
          </a:p>
        </p:txBody>
      </p:sp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3662362" y="525462"/>
            <a:ext cx="1970086" cy="26257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/>
          <p:nvPr/>
        </p:nvSpPr>
        <p:spPr>
          <a:xfrm>
            <a:off x="0" y="0"/>
            <a:ext cx="4025899" cy="350837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Chapter 14</a:t>
            </a:r>
          </a:p>
        </p:txBody>
      </p:sp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3662363" y="525463"/>
            <a:ext cx="1970087" cy="26257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/>
        </p:nvSpPr>
        <p:spPr>
          <a:xfrm>
            <a:off x="0" y="0"/>
            <a:ext cx="4025899" cy="350837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Chapter 14</a:t>
            </a:r>
          </a:p>
        </p:txBody>
      </p:sp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3662362" y="525462"/>
            <a:ext cx="1970086" cy="26257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3662363" y="525463"/>
            <a:ext cx="1970087" cy="26257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7" name="Shape 307"/>
          <p:cNvSpPr>
            <a:spLocks noGrp="1" noRot="1" noChangeAspect="1"/>
          </p:cNvSpPr>
          <p:nvPr>
            <p:ph type="sldImg" idx="2"/>
          </p:nvPr>
        </p:nvSpPr>
        <p:spPr>
          <a:xfrm>
            <a:off x="3662363" y="525463"/>
            <a:ext cx="1970087" cy="26257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1" name="Shape 321"/>
          <p:cNvSpPr>
            <a:spLocks noGrp="1" noRot="1" noChangeAspect="1"/>
          </p:cNvSpPr>
          <p:nvPr>
            <p:ph type="sldImg" idx="2"/>
          </p:nvPr>
        </p:nvSpPr>
        <p:spPr>
          <a:xfrm>
            <a:off x="3662363" y="525463"/>
            <a:ext cx="1970087" cy="26257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5" name="Shape 335"/>
          <p:cNvSpPr>
            <a:spLocks noGrp="1" noRot="1" noChangeAspect="1"/>
          </p:cNvSpPr>
          <p:nvPr>
            <p:ph type="sldImg" idx="2"/>
          </p:nvPr>
        </p:nvSpPr>
        <p:spPr>
          <a:xfrm>
            <a:off x="3662363" y="525463"/>
            <a:ext cx="1970087" cy="26257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9" name="Shape 349"/>
          <p:cNvSpPr>
            <a:spLocks noGrp="1" noRot="1" noChangeAspect="1"/>
          </p:cNvSpPr>
          <p:nvPr>
            <p:ph type="sldImg" idx="2"/>
          </p:nvPr>
        </p:nvSpPr>
        <p:spPr>
          <a:xfrm>
            <a:off x="3662363" y="525463"/>
            <a:ext cx="1970087" cy="26257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/>
        </p:nvSpPr>
        <p:spPr>
          <a:xfrm>
            <a:off x="0" y="0"/>
            <a:ext cx="4025899" cy="350837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Chapter 14</a:t>
            </a:r>
          </a:p>
        </p:txBody>
      </p:sp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662362" y="525462"/>
            <a:ext cx="1970086" cy="26257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3" name="Shape 363"/>
          <p:cNvSpPr>
            <a:spLocks noGrp="1" noRot="1" noChangeAspect="1"/>
          </p:cNvSpPr>
          <p:nvPr>
            <p:ph type="sldImg" idx="2"/>
          </p:nvPr>
        </p:nvSpPr>
        <p:spPr>
          <a:xfrm>
            <a:off x="3662363" y="525463"/>
            <a:ext cx="1970087" cy="26257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8" name="Shape 378"/>
          <p:cNvSpPr>
            <a:spLocks noGrp="1" noRot="1" noChangeAspect="1"/>
          </p:cNvSpPr>
          <p:nvPr>
            <p:ph type="sldImg" idx="2"/>
          </p:nvPr>
        </p:nvSpPr>
        <p:spPr>
          <a:xfrm>
            <a:off x="3662363" y="525463"/>
            <a:ext cx="1970087" cy="26257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3662363" y="525463"/>
            <a:ext cx="1970087" cy="26257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4" name="Shape 404"/>
          <p:cNvSpPr>
            <a:spLocks noGrp="1" noRot="1" noChangeAspect="1"/>
          </p:cNvSpPr>
          <p:nvPr>
            <p:ph type="sldImg" idx="2"/>
          </p:nvPr>
        </p:nvSpPr>
        <p:spPr>
          <a:xfrm>
            <a:off x="3662363" y="525463"/>
            <a:ext cx="1970087" cy="26257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7" name="Shape 417"/>
          <p:cNvSpPr>
            <a:spLocks noGrp="1" noRot="1" noChangeAspect="1"/>
          </p:cNvSpPr>
          <p:nvPr>
            <p:ph type="sldImg" idx="2"/>
          </p:nvPr>
        </p:nvSpPr>
        <p:spPr>
          <a:xfrm>
            <a:off x="3662363" y="525463"/>
            <a:ext cx="1970087" cy="26257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1" name="Shape 441"/>
          <p:cNvSpPr>
            <a:spLocks noGrp="1" noRot="1" noChangeAspect="1"/>
          </p:cNvSpPr>
          <p:nvPr>
            <p:ph type="sldImg" idx="2"/>
          </p:nvPr>
        </p:nvSpPr>
        <p:spPr>
          <a:xfrm>
            <a:off x="3662363" y="525463"/>
            <a:ext cx="1970087" cy="26257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Shape 453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4" name="Shape 454"/>
          <p:cNvSpPr>
            <a:spLocks noGrp="1" noRot="1" noChangeAspect="1"/>
          </p:cNvSpPr>
          <p:nvPr>
            <p:ph type="sldImg" idx="2"/>
          </p:nvPr>
        </p:nvSpPr>
        <p:spPr>
          <a:xfrm>
            <a:off x="3662363" y="525463"/>
            <a:ext cx="1970087" cy="26257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7" name="Shape 467"/>
          <p:cNvSpPr>
            <a:spLocks noGrp="1" noRot="1" noChangeAspect="1"/>
          </p:cNvSpPr>
          <p:nvPr>
            <p:ph type="sldImg" idx="2"/>
          </p:nvPr>
        </p:nvSpPr>
        <p:spPr>
          <a:xfrm>
            <a:off x="3662362" y="525462"/>
            <a:ext cx="1970086" cy="26257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0" name="Shape 480"/>
          <p:cNvSpPr>
            <a:spLocks noGrp="1" noRot="1" noChangeAspect="1"/>
          </p:cNvSpPr>
          <p:nvPr>
            <p:ph type="sldImg" idx="2"/>
          </p:nvPr>
        </p:nvSpPr>
        <p:spPr>
          <a:xfrm>
            <a:off x="3662362" y="525462"/>
            <a:ext cx="1970086" cy="26257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Shape 492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3" name="Shape 493"/>
          <p:cNvSpPr>
            <a:spLocks noGrp="1" noRot="1" noChangeAspect="1"/>
          </p:cNvSpPr>
          <p:nvPr>
            <p:ph type="sldImg" idx="2"/>
          </p:nvPr>
        </p:nvSpPr>
        <p:spPr>
          <a:xfrm>
            <a:off x="3662362" y="525462"/>
            <a:ext cx="1970086" cy="26257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/>
        </p:nvSpPr>
        <p:spPr>
          <a:xfrm>
            <a:off x="0" y="0"/>
            <a:ext cx="4025899" cy="350837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Chapter 14</a:t>
            </a:r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662362" y="525462"/>
            <a:ext cx="1970086" cy="26257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Shape 507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8" name="Shape 508"/>
          <p:cNvSpPr>
            <a:spLocks noGrp="1" noRot="1" noChangeAspect="1"/>
          </p:cNvSpPr>
          <p:nvPr>
            <p:ph type="sldImg" idx="2"/>
          </p:nvPr>
        </p:nvSpPr>
        <p:spPr>
          <a:xfrm>
            <a:off x="3662362" y="525462"/>
            <a:ext cx="1970086" cy="26257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2" name="Shape 522"/>
          <p:cNvSpPr>
            <a:spLocks noGrp="1" noRot="1" noChangeAspect="1"/>
          </p:cNvSpPr>
          <p:nvPr>
            <p:ph type="sldImg" idx="2"/>
          </p:nvPr>
        </p:nvSpPr>
        <p:spPr>
          <a:xfrm>
            <a:off x="3662362" y="525462"/>
            <a:ext cx="1970086" cy="26257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Shape 536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7" name="Shape 537"/>
          <p:cNvSpPr>
            <a:spLocks noGrp="1" noRot="1" noChangeAspect="1"/>
          </p:cNvSpPr>
          <p:nvPr>
            <p:ph type="sldImg" idx="2"/>
          </p:nvPr>
        </p:nvSpPr>
        <p:spPr>
          <a:xfrm>
            <a:off x="3662362" y="525462"/>
            <a:ext cx="1970086" cy="26257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1" name="Shape 551"/>
          <p:cNvSpPr>
            <a:spLocks noGrp="1" noRot="1" noChangeAspect="1"/>
          </p:cNvSpPr>
          <p:nvPr>
            <p:ph type="sldImg" idx="2"/>
          </p:nvPr>
        </p:nvSpPr>
        <p:spPr>
          <a:xfrm>
            <a:off x="3662362" y="525462"/>
            <a:ext cx="1970086" cy="26257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Shape 563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4" name="Shape 564"/>
          <p:cNvSpPr>
            <a:spLocks noGrp="1" noRot="1" noChangeAspect="1"/>
          </p:cNvSpPr>
          <p:nvPr>
            <p:ph type="sldImg" idx="2"/>
          </p:nvPr>
        </p:nvSpPr>
        <p:spPr>
          <a:xfrm>
            <a:off x="3662362" y="525462"/>
            <a:ext cx="1970086" cy="26257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Shape 577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8" name="Shape 578"/>
          <p:cNvSpPr>
            <a:spLocks noGrp="1" noRot="1" noChangeAspect="1"/>
          </p:cNvSpPr>
          <p:nvPr>
            <p:ph type="sldImg" idx="2"/>
          </p:nvPr>
        </p:nvSpPr>
        <p:spPr>
          <a:xfrm>
            <a:off x="3662362" y="525462"/>
            <a:ext cx="1970086" cy="26257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Shape 591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2" name="Shape 592"/>
          <p:cNvSpPr>
            <a:spLocks noGrp="1" noRot="1" noChangeAspect="1"/>
          </p:cNvSpPr>
          <p:nvPr>
            <p:ph type="sldImg" idx="2"/>
          </p:nvPr>
        </p:nvSpPr>
        <p:spPr>
          <a:xfrm>
            <a:off x="3662362" y="525462"/>
            <a:ext cx="1970086" cy="26257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Shape 606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07" name="Shape 607"/>
          <p:cNvSpPr>
            <a:spLocks noGrp="1" noRot="1" noChangeAspect="1"/>
          </p:cNvSpPr>
          <p:nvPr>
            <p:ph type="sldImg" idx="2"/>
          </p:nvPr>
        </p:nvSpPr>
        <p:spPr>
          <a:xfrm>
            <a:off x="3662362" y="525462"/>
            <a:ext cx="1970086" cy="26257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Shape 621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2" name="Shape 622"/>
          <p:cNvSpPr>
            <a:spLocks noGrp="1" noRot="1" noChangeAspect="1"/>
          </p:cNvSpPr>
          <p:nvPr>
            <p:ph type="sldImg" idx="2"/>
          </p:nvPr>
        </p:nvSpPr>
        <p:spPr>
          <a:xfrm>
            <a:off x="3662362" y="525462"/>
            <a:ext cx="1970086" cy="26257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Shape 636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7" name="Shape 637"/>
          <p:cNvSpPr>
            <a:spLocks noGrp="1" noRot="1" noChangeAspect="1"/>
          </p:cNvSpPr>
          <p:nvPr>
            <p:ph type="sldImg" idx="2"/>
          </p:nvPr>
        </p:nvSpPr>
        <p:spPr>
          <a:xfrm>
            <a:off x="3662362" y="525462"/>
            <a:ext cx="1970086" cy="26257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/>
        </p:nvSpPr>
        <p:spPr>
          <a:xfrm>
            <a:off x="0" y="0"/>
            <a:ext cx="4025899" cy="350837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Chapter 14</a:t>
            </a:r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662363" y="525463"/>
            <a:ext cx="1970087" cy="26257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Shape 650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51" name="Shape 651"/>
          <p:cNvSpPr>
            <a:spLocks noGrp="1" noRot="1" noChangeAspect="1"/>
          </p:cNvSpPr>
          <p:nvPr>
            <p:ph type="sldImg" idx="2"/>
          </p:nvPr>
        </p:nvSpPr>
        <p:spPr>
          <a:xfrm>
            <a:off x="3662362" y="525462"/>
            <a:ext cx="1970086" cy="26257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Shape 665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6" name="Shape 666"/>
          <p:cNvSpPr>
            <a:spLocks noGrp="1" noRot="1" noChangeAspect="1"/>
          </p:cNvSpPr>
          <p:nvPr>
            <p:ph type="sldImg" idx="2"/>
          </p:nvPr>
        </p:nvSpPr>
        <p:spPr>
          <a:xfrm>
            <a:off x="3662362" y="525462"/>
            <a:ext cx="1970086" cy="26257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Shape 680"/>
          <p:cNvSpPr txBox="1"/>
          <p:nvPr/>
        </p:nvSpPr>
        <p:spPr>
          <a:xfrm>
            <a:off x="0" y="0"/>
            <a:ext cx="4025899" cy="350837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Chapter 14</a:t>
            </a:r>
          </a:p>
        </p:txBody>
      </p:sp>
      <p:sp>
        <p:nvSpPr>
          <p:cNvPr id="681" name="Shape 681"/>
          <p:cNvSpPr>
            <a:spLocks noGrp="1" noRot="1" noChangeAspect="1"/>
          </p:cNvSpPr>
          <p:nvPr>
            <p:ph type="sldImg" idx="2"/>
          </p:nvPr>
        </p:nvSpPr>
        <p:spPr>
          <a:xfrm>
            <a:off x="3662362" y="525462"/>
            <a:ext cx="1970086" cy="26257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82" name="Shape 682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Shape 691"/>
          <p:cNvSpPr txBox="1"/>
          <p:nvPr/>
        </p:nvSpPr>
        <p:spPr>
          <a:xfrm>
            <a:off x="0" y="0"/>
            <a:ext cx="4025899" cy="350837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Chapter 14</a:t>
            </a:r>
          </a:p>
        </p:txBody>
      </p:sp>
      <p:sp>
        <p:nvSpPr>
          <p:cNvPr id="692" name="Shape 692"/>
          <p:cNvSpPr>
            <a:spLocks noGrp="1" noRot="1" noChangeAspect="1"/>
          </p:cNvSpPr>
          <p:nvPr>
            <p:ph type="sldImg" idx="2"/>
          </p:nvPr>
        </p:nvSpPr>
        <p:spPr>
          <a:xfrm>
            <a:off x="3662363" y="525463"/>
            <a:ext cx="1970087" cy="26257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93" name="Shape 693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Shape 708"/>
          <p:cNvSpPr txBox="1"/>
          <p:nvPr/>
        </p:nvSpPr>
        <p:spPr>
          <a:xfrm>
            <a:off x="0" y="0"/>
            <a:ext cx="4025899" cy="350837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Chapter 14</a:t>
            </a:r>
          </a:p>
        </p:txBody>
      </p:sp>
      <p:sp>
        <p:nvSpPr>
          <p:cNvPr id="709" name="Shape 709"/>
          <p:cNvSpPr>
            <a:spLocks noGrp="1" noRot="1" noChangeAspect="1"/>
          </p:cNvSpPr>
          <p:nvPr>
            <p:ph type="sldImg" idx="2"/>
          </p:nvPr>
        </p:nvSpPr>
        <p:spPr>
          <a:xfrm>
            <a:off x="3662362" y="525462"/>
            <a:ext cx="1970086" cy="26257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10" name="Shape 710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Shape 725"/>
          <p:cNvSpPr txBox="1"/>
          <p:nvPr/>
        </p:nvSpPr>
        <p:spPr>
          <a:xfrm>
            <a:off x="0" y="0"/>
            <a:ext cx="4025899" cy="350837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Chapter 14</a:t>
            </a:r>
          </a:p>
        </p:txBody>
      </p:sp>
      <p:sp>
        <p:nvSpPr>
          <p:cNvPr id="726" name="Shape 726"/>
          <p:cNvSpPr>
            <a:spLocks noGrp="1" noRot="1" noChangeAspect="1"/>
          </p:cNvSpPr>
          <p:nvPr>
            <p:ph type="sldImg" idx="2"/>
          </p:nvPr>
        </p:nvSpPr>
        <p:spPr>
          <a:xfrm>
            <a:off x="3662363" y="525463"/>
            <a:ext cx="1970087" cy="26257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27" name="Shape 727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" name="Shape 741"/>
          <p:cNvSpPr txBox="1"/>
          <p:nvPr/>
        </p:nvSpPr>
        <p:spPr>
          <a:xfrm>
            <a:off x="0" y="0"/>
            <a:ext cx="4025899" cy="350837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Chapter 14</a:t>
            </a:r>
          </a:p>
        </p:txBody>
      </p:sp>
      <p:sp>
        <p:nvSpPr>
          <p:cNvPr id="742" name="Shape 742"/>
          <p:cNvSpPr>
            <a:spLocks noGrp="1" noRot="1" noChangeAspect="1"/>
          </p:cNvSpPr>
          <p:nvPr>
            <p:ph type="sldImg" idx="2"/>
          </p:nvPr>
        </p:nvSpPr>
        <p:spPr>
          <a:xfrm>
            <a:off x="3662363" y="525463"/>
            <a:ext cx="1970087" cy="26257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43" name="Shape 743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" name="Shape 756"/>
          <p:cNvSpPr txBox="1"/>
          <p:nvPr/>
        </p:nvSpPr>
        <p:spPr>
          <a:xfrm>
            <a:off x="0" y="0"/>
            <a:ext cx="4025899" cy="350837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Chapter 14</a:t>
            </a:r>
          </a:p>
        </p:txBody>
      </p:sp>
      <p:sp>
        <p:nvSpPr>
          <p:cNvPr id="757" name="Shape 757"/>
          <p:cNvSpPr>
            <a:spLocks noGrp="1" noRot="1" noChangeAspect="1"/>
          </p:cNvSpPr>
          <p:nvPr>
            <p:ph type="sldImg" idx="2"/>
          </p:nvPr>
        </p:nvSpPr>
        <p:spPr>
          <a:xfrm>
            <a:off x="3662363" y="525463"/>
            <a:ext cx="1970087" cy="26257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58" name="Shape 758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Shape 771"/>
          <p:cNvSpPr txBox="1"/>
          <p:nvPr/>
        </p:nvSpPr>
        <p:spPr>
          <a:xfrm>
            <a:off x="0" y="0"/>
            <a:ext cx="4025899" cy="350837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Chapter 14</a:t>
            </a:r>
          </a:p>
        </p:txBody>
      </p:sp>
      <p:sp>
        <p:nvSpPr>
          <p:cNvPr id="772" name="Shape 772"/>
          <p:cNvSpPr>
            <a:spLocks noGrp="1" noRot="1" noChangeAspect="1"/>
          </p:cNvSpPr>
          <p:nvPr>
            <p:ph type="sldImg" idx="2"/>
          </p:nvPr>
        </p:nvSpPr>
        <p:spPr>
          <a:xfrm>
            <a:off x="3662363" y="525463"/>
            <a:ext cx="1970087" cy="26257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73" name="Shape 773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" name="Shape 786"/>
          <p:cNvSpPr txBox="1"/>
          <p:nvPr/>
        </p:nvSpPr>
        <p:spPr>
          <a:xfrm>
            <a:off x="0" y="0"/>
            <a:ext cx="4025899" cy="350837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Chapter 14</a:t>
            </a:r>
          </a:p>
        </p:txBody>
      </p:sp>
      <p:sp>
        <p:nvSpPr>
          <p:cNvPr id="787" name="Shape 787"/>
          <p:cNvSpPr>
            <a:spLocks noGrp="1" noRot="1" noChangeAspect="1"/>
          </p:cNvSpPr>
          <p:nvPr>
            <p:ph type="sldImg" idx="2"/>
          </p:nvPr>
        </p:nvSpPr>
        <p:spPr>
          <a:xfrm>
            <a:off x="3662363" y="525463"/>
            <a:ext cx="1970087" cy="26257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88" name="Shape 788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/>
        </p:nvSpPr>
        <p:spPr>
          <a:xfrm>
            <a:off x="0" y="0"/>
            <a:ext cx="4025899" cy="350837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Chapter 14</a:t>
            </a:r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662363" y="525463"/>
            <a:ext cx="1970087" cy="26257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Shape 801"/>
          <p:cNvSpPr txBox="1"/>
          <p:nvPr/>
        </p:nvSpPr>
        <p:spPr>
          <a:xfrm>
            <a:off x="0" y="0"/>
            <a:ext cx="4025899" cy="350837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Chapter 14</a:t>
            </a:r>
          </a:p>
        </p:txBody>
      </p:sp>
      <p:sp>
        <p:nvSpPr>
          <p:cNvPr id="802" name="Shape 802"/>
          <p:cNvSpPr>
            <a:spLocks noGrp="1" noRot="1" noChangeAspect="1"/>
          </p:cNvSpPr>
          <p:nvPr>
            <p:ph type="sldImg" idx="2"/>
          </p:nvPr>
        </p:nvSpPr>
        <p:spPr>
          <a:xfrm>
            <a:off x="3662363" y="525463"/>
            <a:ext cx="1970087" cy="26257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03" name="Shape 803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" name="Shape 818"/>
          <p:cNvSpPr txBox="1"/>
          <p:nvPr/>
        </p:nvSpPr>
        <p:spPr>
          <a:xfrm>
            <a:off x="0" y="0"/>
            <a:ext cx="4025899" cy="350837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Chapter 14</a:t>
            </a:r>
          </a:p>
        </p:txBody>
      </p:sp>
      <p:sp>
        <p:nvSpPr>
          <p:cNvPr id="819" name="Shape 819"/>
          <p:cNvSpPr>
            <a:spLocks noGrp="1" noRot="1" noChangeAspect="1"/>
          </p:cNvSpPr>
          <p:nvPr>
            <p:ph type="sldImg" idx="2"/>
          </p:nvPr>
        </p:nvSpPr>
        <p:spPr>
          <a:xfrm>
            <a:off x="3662363" y="525463"/>
            <a:ext cx="1970087" cy="26257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20" name="Shape 820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" name="Shape 836"/>
          <p:cNvSpPr txBox="1"/>
          <p:nvPr/>
        </p:nvSpPr>
        <p:spPr>
          <a:xfrm>
            <a:off x="0" y="0"/>
            <a:ext cx="4025899" cy="350837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Chapter 14</a:t>
            </a:r>
          </a:p>
        </p:txBody>
      </p:sp>
      <p:sp>
        <p:nvSpPr>
          <p:cNvPr id="837" name="Shape 837"/>
          <p:cNvSpPr>
            <a:spLocks noGrp="1" noRot="1" noChangeAspect="1"/>
          </p:cNvSpPr>
          <p:nvPr>
            <p:ph type="sldImg" idx="2"/>
          </p:nvPr>
        </p:nvSpPr>
        <p:spPr>
          <a:xfrm>
            <a:off x="3662363" y="525463"/>
            <a:ext cx="1970087" cy="26257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38" name="Shape 838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Shape 851"/>
          <p:cNvSpPr txBox="1"/>
          <p:nvPr/>
        </p:nvSpPr>
        <p:spPr>
          <a:xfrm>
            <a:off x="0" y="0"/>
            <a:ext cx="4025899" cy="350837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Chapter 14</a:t>
            </a:r>
          </a:p>
        </p:txBody>
      </p:sp>
      <p:sp>
        <p:nvSpPr>
          <p:cNvPr id="852" name="Shape 852"/>
          <p:cNvSpPr>
            <a:spLocks noGrp="1" noRot="1" noChangeAspect="1"/>
          </p:cNvSpPr>
          <p:nvPr>
            <p:ph type="sldImg" idx="2"/>
          </p:nvPr>
        </p:nvSpPr>
        <p:spPr>
          <a:xfrm>
            <a:off x="3662362" y="525462"/>
            <a:ext cx="1970086" cy="26257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53" name="Shape 853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Shape 864"/>
          <p:cNvSpPr txBox="1"/>
          <p:nvPr/>
        </p:nvSpPr>
        <p:spPr>
          <a:xfrm>
            <a:off x="0" y="0"/>
            <a:ext cx="4025899" cy="350837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Chapter 14</a:t>
            </a:r>
          </a:p>
        </p:txBody>
      </p:sp>
      <p:sp>
        <p:nvSpPr>
          <p:cNvPr id="865" name="Shape 865"/>
          <p:cNvSpPr>
            <a:spLocks noGrp="1" noRot="1" noChangeAspect="1"/>
          </p:cNvSpPr>
          <p:nvPr>
            <p:ph type="sldImg" idx="2"/>
          </p:nvPr>
        </p:nvSpPr>
        <p:spPr>
          <a:xfrm>
            <a:off x="3662362" y="525462"/>
            <a:ext cx="1970086" cy="26257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6" name="Shape 866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" name="Shape 880"/>
          <p:cNvSpPr txBox="1"/>
          <p:nvPr/>
        </p:nvSpPr>
        <p:spPr>
          <a:xfrm>
            <a:off x="0" y="0"/>
            <a:ext cx="4025899" cy="350837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Chapter 14</a:t>
            </a:r>
          </a:p>
        </p:txBody>
      </p:sp>
      <p:sp>
        <p:nvSpPr>
          <p:cNvPr id="881" name="Shape 881"/>
          <p:cNvSpPr>
            <a:spLocks noGrp="1" noRot="1" noChangeAspect="1"/>
          </p:cNvSpPr>
          <p:nvPr>
            <p:ph type="sldImg" idx="2"/>
          </p:nvPr>
        </p:nvSpPr>
        <p:spPr>
          <a:xfrm>
            <a:off x="3662362" y="525462"/>
            <a:ext cx="1970086" cy="26257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82" name="Shape 882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Shape 896"/>
          <p:cNvSpPr txBox="1"/>
          <p:nvPr/>
        </p:nvSpPr>
        <p:spPr>
          <a:xfrm>
            <a:off x="0" y="0"/>
            <a:ext cx="4025899" cy="350837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Chapter 14</a:t>
            </a:r>
          </a:p>
        </p:txBody>
      </p:sp>
      <p:sp>
        <p:nvSpPr>
          <p:cNvPr id="897" name="Shape 897"/>
          <p:cNvSpPr>
            <a:spLocks noGrp="1" noRot="1" noChangeAspect="1"/>
          </p:cNvSpPr>
          <p:nvPr>
            <p:ph type="sldImg" idx="2"/>
          </p:nvPr>
        </p:nvSpPr>
        <p:spPr>
          <a:xfrm>
            <a:off x="3662362" y="525462"/>
            <a:ext cx="1970086" cy="26257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98" name="Shape 898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" name="Shape 910"/>
          <p:cNvSpPr txBox="1"/>
          <p:nvPr/>
        </p:nvSpPr>
        <p:spPr>
          <a:xfrm>
            <a:off x="0" y="0"/>
            <a:ext cx="4025899" cy="350837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Chapter 14</a:t>
            </a:r>
          </a:p>
        </p:txBody>
      </p:sp>
      <p:sp>
        <p:nvSpPr>
          <p:cNvPr id="911" name="Shape 911"/>
          <p:cNvSpPr>
            <a:spLocks noGrp="1" noRot="1" noChangeAspect="1"/>
          </p:cNvSpPr>
          <p:nvPr>
            <p:ph type="sldImg" idx="2"/>
          </p:nvPr>
        </p:nvSpPr>
        <p:spPr>
          <a:xfrm>
            <a:off x="3662363" y="525463"/>
            <a:ext cx="1970087" cy="26257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12" name="Shape 912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" name="Shape 925"/>
          <p:cNvSpPr txBox="1"/>
          <p:nvPr/>
        </p:nvSpPr>
        <p:spPr>
          <a:xfrm>
            <a:off x="0" y="0"/>
            <a:ext cx="4025899" cy="350837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Chapter 14</a:t>
            </a:r>
          </a:p>
        </p:txBody>
      </p:sp>
      <p:sp>
        <p:nvSpPr>
          <p:cNvPr id="926" name="Shape 926"/>
          <p:cNvSpPr>
            <a:spLocks noGrp="1" noRot="1" noChangeAspect="1"/>
          </p:cNvSpPr>
          <p:nvPr>
            <p:ph type="sldImg" idx="2"/>
          </p:nvPr>
        </p:nvSpPr>
        <p:spPr>
          <a:xfrm>
            <a:off x="3662363" y="525463"/>
            <a:ext cx="1970087" cy="26257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27" name="Shape 927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" name="Shape 941"/>
          <p:cNvSpPr txBox="1"/>
          <p:nvPr/>
        </p:nvSpPr>
        <p:spPr>
          <a:xfrm>
            <a:off x="0" y="0"/>
            <a:ext cx="4025899" cy="350837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Chapter 14</a:t>
            </a:r>
          </a:p>
        </p:txBody>
      </p:sp>
      <p:sp>
        <p:nvSpPr>
          <p:cNvPr id="942" name="Shape 942"/>
          <p:cNvSpPr>
            <a:spLocks noGrp="1" noRot="1" noChangeAspect="1"/>
          </p:cNvSpPr>
          <p:nvPr>
            <p:ph type="sldImg" idx="2"/>
          </p:nvPr>
        </p:nvSpPr>
        <p:spPr>
          <a:xfrm>
            <a:off x="3662362" y="525462"/>
            <a:ext cx="1970086" cy="26257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43" name="Shape 943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/>
        </p:nvSpPr>
        <p:spPr>
          <a:xfrm>
            <a:off x="0" y="0"/>
            <a:ext cx="4025899" cy="350837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Chapter 14</a:t>
            </a:r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662362" y="525462"/>
            <a:ext cx="1970086" cy="26257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" name="Shape 958"/>
          <p:cNvSpPr txBox="1"/>
          <p:nvPr/>
        </p:nvSpPr>
        <p:spPr>
          <a:xfrm>
            <a:off x="0" y="0"/>
            <a:ext cx="4025899" cy="350837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Chapter 14</a:t>
            </a:r>
          </a:p>
        </p:txBody>
      </p:sp>
      <p:sp>
        <p:nvSpPr>
          <p:cNvPr id="959" name="Shape 959"/>
          <p:cNvSpPr>
            <a:spLocks noGrp="1" noRot="1" noChangeAspect="1"/>
          </p:cNvSpPr>
          <p:nvPr>
            <p:ph type="sldImg" idx="2"/>
          </p:nvPr>
        </p:nvSpPr>
        <p:spPr>
          <a:xfrm>
            <a:off x="3662363" y="525463"/>
            <a:ext cx="1970087" cy="26257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60" name="Shape 960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" name="Shape 976"/>
          <p:cNvSpPr txBox="1"/>
          <p:nvPr/>
        </p:nvSpPr>
        <p:spPr>
          <a:xfrm>
            <a:off x="0" y="0"/>
            <a:ext cx="4025899" cy="350837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Chapter 14</a:t>
            </a:r>
          </a:p>
        </p:txBody>
      </p:sp>
      <p:sp>
        <p:nvSpPr>
          <p:cNvPr id="977" name="Shape 977"/>
          <p:cNvSpPr>
            <a:spLocks noGrp="1" noRot="1" noChangeAspect="1"/>
          </p:cNvSpPr>
          <p:nvPr>
            <p:ph type="sldImg" idx="2"/>
          </p:nvPr>
        </p:nvSpPr>
        <p:spPr>
          <a:xfrm>
            <a:off x="3662363" y="525463"/>
            <a:ext cx="1970087" cy="26257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78" name="Shape 978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/>
        </p:nvSpPr>
        <p:spPr>
          <a:xfrm>
            <a:off x="0" y="0"/>
            <a:ext cx="4025899" cy="350837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Chapter 14</a:t>
            </a:r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662363" y="525463"/>
            <a:ext cx="1970087" cy="26257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/>
        </p:nvSpPr>
        <p:spPr>
          <a:xfrm>
            <a:off x="0" y="0"/>
            <a:ext cx="4025899" cy="350837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Chapter 14</a:t>
            </a:r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3662363" y="525463"/>
            <a:ext cx="1970087" cy="26257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/>
        </p:nvSpPr>
        <p:spPr>
          <a:xfrm>
            <a:off x="0" y="0"/>
            <a:ext cx="4025899" cy="350837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200" b="0" i="0" u="none" strike="noStrike" cap="none"/>
              <a:t>Chapter 14</a:t>
            </a:r>
          </a:p>
        </p:txBody>
      </p:sp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3662363" y="525463"/>
            <a:ext cx="1970087" cy="26257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928687" y="3327400"/>
            <a:ext cx="7432675" cy="3151186"/>
          </a:xfrm>
          <a:prstGeom prst="rect">
            <a:avLst/>
          </a:prstGeom>
          <a:noFill/>
          <a:ln>
            <a:noFill/>
          </a:ln>
        </p:spPr>
        <p:txBody>
          <a:bodyPr lIns="93450" tIns="46725" rIns="93450" bIns="467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514350" y="2840038"/>
            <a:ext cx="5829299" cy="19605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42900" y="366712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 rot="5400000">
            <a:off x="411956" y="2064543"/>
            <a:ext cx="6034086" cy="617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 rot="5400000">
            <a:off x="1843087" y="3495675"/>
            <a:ext cx="7800975" cy="1543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 rot="5400000">
            <a:off x="-1319212" y="2028825"/>
            <a:ext cx="7800975" cy="44767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342900" y="366712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342900" y="366712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342900" y="2133600"/>
            <a:ext cx="6172199" cy="60340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541337" y="5875337"/>
            <a:ext cx="5829299" cy="181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541337" y="3875087"/>
            <a:ext cx="5829299" cy="2000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42900" y="366712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42900" y="2133600"/>
            <a:ext cx="3009899" cy="60340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3505200" y="2133600"/>
            <a:ext cx="3009899" cy="60340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42900" y="366712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42900" y="2046288"/>
            <a:ext cx="3030537" cy="8540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342900" y="2900363"/>
            <a:ext cx="3030537" cy="5267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3"/>
          </p:nvPr>
        </p:nvSpPr>
        <p:spPr>
          <a:xfrm>
            <a:off x="3484562" y="2046288"/>
            <a:ext cx="3030537" cy="8540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4"/>
          </p:nvPr>
        </p:nvSpPr>
        <p:spPr>
          <a:xfrm>
            <a:off x="3484562" y="2900363"/>
            <a:ext cx="3030537" cy="5267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42900" y="366712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342900" y="363537"/>
            <a:ext cx="2255837" cy="154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2681288" y="363537"/>
            <a:ext cx="3833811" cy="78041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342900" y="1912938"/>
            <a:ext cx="2255837" cy="62547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1344612" y="6400800"/>
            <a:ext cx="4114800" cy="7556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pic" idx="2"/>
          </p:nvPr>
        </p:nvSpPr>
        <p:spPr>
          <a:xfrm>
            <a:off x="1344612" y="817562"/>
            <a:ext cx="4114800" cy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1344612" y="7156450"/>
            <a:ext cx="4114800" cy="10731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42900" y="366712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42900" y="2133600"/>
            <a:ext cx="6172199" cy="60340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342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2343150" y="8326436"/>
            <a:ext cx="2171700" cy="63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2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2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2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24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25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26.jp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27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28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29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30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31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Relationship Id="rId3" Type="http://schemas.openxmlformats.org/officeDocument/2006/relationships/image" Target="../media/image32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0.xml"/><Relationship Id="rId3" Type="http://schemas.openxmlformats.org/officeDocument/2006/relationships/image" Target="../media/image33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1.xml"/><Relationship Id="rId3" Type="http://schemas.openxmlformats.org/officeDocument/2006/relationships/image" Target="../media/image34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Relationship Id="rId3" Type="http://schemas.openxmlformats.org/officeDocument/2006/relationships/image" Target="../media/image35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Relationship Id="rId3" Type="http://schemas.openxmlformats.org/officeDocument/2006/relationships/image" Target="../media/image36.png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Relationship Id="rId3" Type="http://schemas.openxmlformats.org/officeDocument/2006/relationships/image" Target="../media/image37.pn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0" y="533400"/>
            <a:ext cx="6858000" cy="5333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14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Broadband Wireless</a:t>
            </a:r>
            <a:b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Access Networks</a:t>
            </a:r>
          </a:p>
        </p:txBody>
      </p:sp>
      <p:sp>
        <p:nvSpPr>
          <p:cNvPr id="59" name="Shape 59"/>
          <p:cNvSpPr txBox="1"/>
          <p:nvPr/>
        </p:nvSpPr>
        <p:spPr>
          <a:xfrm>
            <a:off x="4800600" y="228600"/>
            <a:ext cx="227012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Shape 61"/>
          <p:cNvSpPr txBox="1"/>
          <p:nvPr/>
        </p:nvSpPr>
        <p:spPr>
          <a:xfrm>
            <a:off x="0" y="533400"/>
            <a:ext cx="6858000" cy="4451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2" name="Shape 6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3" name="Shape 63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64" name="Shape 64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5" name="Shape 65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Satellite Free Space Propagation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4800600" y="228600"/>
            <a:ext cx="227012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Shape 213"/>
          <p:cNvSpPr txBox="1"/>
          <p:nvPr/>
        </p:nvSpPr>
        <p:spPr>
          <a:xfrm>
            <a:off x="609600" y="3490912"/>
            <a:ext cx="5829299" cy="14938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4" name="Shape 214"/>
          <p:cNvCxnSpPr/>
          <p:nvPr/>
        </p:nvCxnSpPr>
        <p:spPr>
          <a:xfrm>
            <a:off x="609600" y="55626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15" name="Shape 215"/>
          <p:cNvSpPr txBox="1"/>
          <p:nvPr/>
        </p:nvSpPr>
        <p:spPr>
          <a:xfrm>
            <a:off x="0" y="5562600"/>
            <a:ext cx="1524000" cy="45878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pic>
        <p:nvPicPr>
          <p:cNvPr id="216" name="Shape 2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0600" y="1219200"/>
            <a:ext cx="4637086" cy="4395786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Shape 217"/>
          <p:cNvSpPr txBox="1"/>
          <p:nvPr/>
        </p:nvSpPr>
        <p:spPr>
          <a:xfrm>
            <a:off x="990600" y="6096000"/>
            <a:ext cx="1255712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  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ά  1/d</a:t>
            </a:r>
            <a:r>
              <a:rPr lang="en-US"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cxnSp>
        <p:nvCxnSpPr>
          <p:cNvPr id="218" name="Shape 218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19" name="Shape 219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220" name="Shape 220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21" name="Shape 221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6769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Terrestrial Propagation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4800600" y="228600"/>
            <a:ext cx="227012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Shape 231"/>
          <p:cNvSpPr txBox="1"/>
          <p:nvPr/>
        </p:nvSpPr>
        <p:spPr>
          <a:xfrm>
            <a:off x="609600" y="3490912"/>
            <a:ext cx="5829299" cy="14938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2" name="Shape 232"/>
          <p:cNvCxnSpPr/>
          <p:nvPr/>
        </p:nvCxnSpPr>
        <p:spPr>
          <a:xfrm>
            <a:off x="609600" y="457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pic>
        <p:nvPicPr>
          <p:cNvPr id="233" name="Shape 2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000" y="1905000"/>
            <a:ext cx="6172199" cy="23399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34" name="Shape 234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35" name="Shape 235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236" name="Shape 236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37" name="Shape 237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x="0" y="4572000"/>
            <a:ext cx="1524000" cy="45878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x="990600" y="5105400"/>
            <a:ext cx="1255712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  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ά  1/d</a:t>
            </a:r>
            <a:r>
              <a:rPr lang="en-US"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71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Path Loss Dependency</a:t>
            </a:r>
          </a:p>
        </p:txBody>
      </p:sp>
      <p:sp>
        <p:nvSpPr>
          <p:cNvPr id="247" name="Shape 247"/>
          <p:cNvSpPr txBox="1"/>
          <p:nvPr/>
        </p:nvSpPr>
        <p:spPr>
          <a:xfrm>
            <a:off x="4800600" y="228600"/>
            <a:ext cx="227012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Shape 249"/>
          <p:cNvSpPr txBox="1"/>
          <p:nvPr/>
        </p:nvSpPr>
        <p:spPr>
          <a:xfrm>
            <a:off x="609600" y="3490912"/>
            <a:ext cx="5829299" cy="14938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0" name="Shape 250"/>
          <p:cNvCxnSpPr/>
          <p:nvPr/>
        </p:nvCxnSpPr>
        <p:spPr>
          <a:xfrm>
            <a:off x="609600" y="61722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51" name="Shape 251"/>
          <p:cNvSpPr txBox="1"/>
          <p:nvPr/>
        </p:nvSpPr>
        <p:spPr>
          <a:xfrm>
            <a:off x="0" y="6172200"/>
            <a:ext cx="1524000" cy="45878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pic>
        <p:nvPicPr>
          <p:cNvPr id="252" name="Shape 2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1371600"/>
            <a:ext cx="6172199" cy="48196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3" name="Shape 253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54" name="Shape 254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255" name="Shape 255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56" name="Shape 256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638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Shadow Fading</a:t>
            </a:r>
          </a:p>
        </p:txBody>
      </p:sp>
      <p:sp>
        <p:nvSpPr>
          <p:cNvPr id="264" name="Shape 264"/>
          <p:cNvSpPr txBox="1"/>
          <p:nvPr/>
        </p:nvSpPr>
        <p:spPr>
          <a:xfrm>
            <a:off x="4800600" y="228600"/>
            <a:ext cx="227012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Shape 266"/>
          <p:cNvSpPr txBox="1"/>
          <p:nvPr/>
        </p:nvSpPr>
        <p:spPr>
          <a:xfrm>
            <a:off x="609600" y="3490912"/>
            <a:ext cx="5829299" cy="14938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7" name="Shape 267"/>
          <p:cNvCxnSpPr/>
          <p:nvPr/>
        </p:nvCxnSpPr>
        <p:spPr>
          <a:xfrm>
            <a:off x="609600" y="5373687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68" name="Shape 268"/>
          <p:cNvSpPr txBox="1"/>
          <p:nvPr/>
        </p:nvSpPr>
        <p:spPr>
          <a:xfrm>
            <a:off x="0" y="5449887"/>
            <a:ext cx="1524000" cy="45878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pic>
        <p:nvPicPr>
          <p:cNvPr id="269" name="Shape 26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28687" y="1371600"/>
            <a:ext cx="4772024" cy="3914774"/>
          </a:xfrm>
          <a:prstGeom prst="rect">
            <a:avLst/>
          </a:prstGeom>
          <a:noFill/>
          <a:ln>
            <a:noFill/>
          </a:ln>
        </p:spPr>
      </p:pic>
      <p:sp>
        <p:nvSpPr>
          <p:cNvPr id="270" name="Shape 270"/>
          <p:cNvSpPr txBox="1"/>
          <p:nvPr/>
        </p:nvSpPr>
        <p:spPr>
          <a:xfrm>
            <a:off x="533400" y="5867400"/>
            <a:ext cx="5883274" cy="22161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Large-scale fading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Slow spatial rate compared to wavelength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Slow rate of change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Small-scale fading or Shadow fading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Spatial dimension comparable to wavelength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Rapid rate of change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71" name="Shape 271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72" name="Shape 272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273" name="Shape 273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74" name="Shape 274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275" name="Shape 275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xfrm>
            <a:off x="304800" y="3429000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Fixed Wireless Networks</a:t>
            </a:r>
          </a:p>
        </p:txBody>
      </p:sp>
      <p:sp>
        <p:nvSpPr>
          <p:cNvPr id="282" name="Shape 282"/>
          <p:cNvSpPr txBox="1"/>
          <p:nvPr/>
        </p:nvSpPr>
        <p:spPr>
          <a:xfrm>
            <a:off x="4800600" y="228600"/>
            <a:ext cx="227012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Shape 284"/>
          <p:cNvSpPr txBox="1"/>
          <p:nvPr/>
        </p:nvSpPr>
        <p:spPr>
          <a:xfrm>
            <a:off x="609600" y="3490912"/>
            <a:ext cx="5829299" cy="14938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85" name="Shape 28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86" name="Shape 286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287" name="Shape 287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88" name="Shape 288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289" name="Shape 289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638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Fixed Wireless Network</a:t>
            </a:r>
          </a:p>
        </p:txBody>
      </p:sp>
      <p:cxnSp>
        <p:nvCxnSpPr>
          <p:cNvPr id="295" name="Shape 295"/>
          <p:cNvCxnSpPr/>
          <p:nvPr/>
        </p:nvCxnSpPr>
        <p:spPr>
          <a:xfrm>
            <a:off x="609600" y="57912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96" name="Shape 296"/>
          <p:cNvSpPr txBox="1"/>
          <p:nvPr/>
        </p:nvSpPr>
        <p:spPr>
          <a:xfrm>
            <a:off x="0" y="5715000"/>
            <a:ext cx="1524000" cy="45878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pic>
        <p:nvPicPr>
          <p:cNvPr id="297" name="Shape 29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9600" y="1371600"/>
            <a:ext cx="5638800" cy="4378324"/>
          </a:xfrm>
          <a:prstGeom prst="rect">
            <a:avLst/>
          </a:prstGeom>
          <a:noFill/>
          <a:ln>
            <a:noFill/>
          </a:ln>
        </p:spPr>
      </p:pic>
      <p:sp>
        <p:nvSpPr>
          <p:cNvPr id="298" name="Shape 298"/>
          <p:cNvSpPr txBox="1"/>
          <p:nvPr/>
        </p:nvSpPr>
        <p:spPr>
          <a:xfrm>
            <a:off x="533400" y="6096000"/>
            <a:ext cx="6019799" cy="19224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Fixed wireless access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a.k.a wireless local loop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Point-to-multipoint network architecture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Benefits: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Less capital investment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Quick and cheap to install and operate</a:t>
            </a:r>
          </a:p>
        </p:txBody>
      </p:sp>
      <p:cxnSp>
        <p:nvCxnSpPr>
          <p:cNvPr id="299" name="Shape 29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00" name="Shape 300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301" name="Shape 301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02" name="Shape 302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609600" y="5410200"/>
            <a:ext cx="5638800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14.9  Fixed Wireless Access Network</a:t>
            </a:r>
          </a:p>
        </p:txBody>
      </p:sp>
      <p:sp>
        <p:nvSpPr>
          <p:cNvPr id="304" name="Shape 304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714999" cy="53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MMDS</a:t>
            </a:r>
          </a:p>
        </p:txBody>
      </p:sp>
      <p:cxnSp>
        <p:nvCxnSpPr>
          <p:cNvPr id="310" name="Shape 310"/>
          <p:cNvCxnSpPr/>
          <p:nvPr/>
        </p:nvCxnSpPr>
        <p:spPr>
          <a:xfrm>
            <a:off x="609600" y="5715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11" name="Shape 311"/>
          <p:cNvSpPr txBox="1"/>
          <p:nvPr/>
        </p:nvSpPr>
        <p:spPr>
          <a:xfrm>
            <a:off x="0" y="5638800"/>
            <a:ext cx="1524000" cy="45878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pic>
        <p:nvPicPr>
          <p:cNvPr id="312" name="Shape 3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9600" y="1371600"/>
            <a:ext cx="5562600" cy="4168775"/>
          </a:xfrm>
          <a:prstGeom prst="rect">
            <a:avLst/>
          </a:prstGeom>
          <a:noFill/>
          <a:ln>
            <a:noFill/>
          </a:ln>
        </p:spPr>
      </p:pic>
      <p:sp>
        <p:nvSpPr>
          <p:cNvPr id="313" name="Shape 313"/>
          <p:cNvSpPr txBox="1"/>
          <p:nvPr/>
        </p:nvSpPr>
        <p:spPr>
          <a:xfrm>
            <a:off x="533400" y="6019800"/>
            <a:ext cx="6189662" cy="22463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Point-to-multipoint architecture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Range between BSs is 50 km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Operates over 2.5 to 2.686 GHz band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Could operate on multichannels and hence capable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of providing 2-way high-speed communication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 implementation using cable modem equipment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at both ends </a:t>
            </a:r>
          </a:p>
        </p:txBody>
      </p:sp>
      <p:cxnSp>
        <p:nvCxnSpPr>
          <p:cNvPr id="314" name="Shape 314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15" name="Shape 315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316" name="Shape 316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17" name="Shape 317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318" name="Shape 318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638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LMDS</a:t>
            </a:r>
          </a:p>
        </p:txBody>
      </p:sp>
      <p:cxnSp>
        <p:nvCxnSpPr>
          <p:cNvPr id="324" name="Shape 324"/>
          <p:cNvCxnSpPr/>
          <p:nvPr/>
        </p:nvCxnSpPr>
        <p:spPr>
          <a:xfrm>
            <a:off x="609600" y="55626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25" name="Shape 325"/>
          <p:cNvSpPr txBox="1"/>
          <p:nvPr/>
        </p:nvSpPr>
        <p:spPr>
          <a:xfrm>
            <a:off x="0" y="5638800"/>
            <a:ext cx="1524000" cy="45878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pic>
        <p:nvPicPr>
          <p:cNvPr id="326" name="Shape 3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0" y="1409700"/>
            <a:ext cx="5181600" cy="3881436"/>
          </a:xfrm>
          <a:prstGeom prst="rect">
            <a:avLst/>
          </a:prstGeom>
          <a:noFill/>
          <a:ln>
            <a:noFill/>
          </a:ln>
        </p:spPr>
      </p:pic>
      <p:sp>
        <p:nvSpPr>
          <p:cNvPr id="327" name="Shape 327"/>
          <p:cNvSpPr txBox="1"/>
          <p:nvPr/>
        </p:nvSpPr>
        <p:spPr>
          <a:xfrm>
            <a:off x="533400" y="6096000"/>
            <a:ext cx="5784850" cy="16160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Point-to-multipoint architecture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Covers 5 km radius; BSUs spaced 10 km apart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Operates over 27-28.35 and 31-31.3 GHz bands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Sensitive to rain attenuation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Deploys cable modem equipment at both ends</a:t>
            </a:r>
          </a:p>
        </p:txBody>
      </p:sp>
      <p:cxnSp>
        <p:nvCxnSpPr>
          <p:cNvPr id="328" name="Shape 328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29" name="Shape 329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330" name="Shape 330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31" name="Shape 331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332" name="Shape 332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56388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MMDS and </a:t>
            </a:r>
            <a:b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Cable Network Management</a:t>
            </a:r>
          </a:p>
        </p:txBody>
      </p:sp>
      <p:cxnSp>
        <p:nvCxnSpPr>
          <p:cNvPr id="338" name="Shape 338"/>
          <p:cNvCxnSpPr/>
          <p:nvPr/>
        </p:nvCxnSpPr>
        <p:spPr>
          <a:xfrm>
            <a:off x="609600" y="48006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39" name="Shape 339"/>
          <p:cNvSpPr txBox="1"/>
          <p:nvPr/>
        </p:nvSpPr>
        <p:spPr>
          <a:xfrm>
            <a:off x="0" y="4800600"/>
            <a:ext cx="1524000" cy="45878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340" name="Shape 340"/>
          <p:cNvSpPr txBox="1"/>
          <p:nvPr/>
        </p:nvSpPr>
        <p:spPr>
          <a:xfrm>
            <a:off x="457200" y="5181600"/>
            <a:ext cx="6172199" cy="2530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MMDS managed using DOCSIS (Data-Over-   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Cable Standard Interface Specifications)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Head end: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Signals from multiple sources multiplexed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Frequency conversion for local signal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NIU demarcation point between customer and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service provider networks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Cable modem: RF-to-Ethernet conversion</a:t>
            </a:r>
          </a:p>
        </p:txBody>
      </p:sp>
      <p:pic>
        <p:nvPicPr>
          <p:cNvPr id="341" name="Shape 3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0037" y="1446212"/>
            <a:ext cx="5868986" cy="334486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42" name="Shape 34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43" name="Shape 343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344" name="Shape 344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45" name="Shape 345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346" name="Shape 346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6388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MMDS / LMDS Network Management</a:t>
            </a:r>
          </a:p>
        </p:txBody>
      </p:sp>
      <p:cxnSp>
        <p:nvCxnSpPr>
          <p:cNvPr id="352" name="Shape 352"/>
          <p:cNvCxnSpPr/>
          <p:nvPr/>
        </p:nvCxnSpPr>
        <p:spPr>
          <a:xfrm>
            <a:off x="609600" y="5334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53" name="Shape 353"/>
          <p:cNvSpPr txBox="1"/>
          <p:nvPr/>
        </p:nvSpPr>
        <p:spPr>
          <a:xfrm>
            <a:off x="0" y="5334000"/>
            <a:ext cx="1524000" cy="45878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354" name="Shape 354"/>
          <p:cNvSpPr txBox="1"/>
          <p:nvPr/>
        </p:nvSpPr>
        <p:spPr>
          <a:xfrm>
            <a:off x="533400" y="5791200"/>
            <a:ext cx="6172199" cy="2225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Head end is replaced by base station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Cable modem replaced by transceiver and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subscriber station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HFC plant replaced by wireless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DOCSIS standards used for the system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DOCSIS management standards adapted for 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management</a:t>
            </a:r>
          </a:p>
        </p:txBody>
      </p:sp>
      <p:pic>
        <p:nvPicPr>
          <p:cNvPr id="355" name="Shape 3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000" y="1524000"/>
            <a:ext cx="6172199" cy="3733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56" name="Shape 356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57" name="Shape 357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358" name="Shape 358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59" name="Shape 359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360" name="Shape 360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/>
        </p:nvSpPr>
        <p:spPr>
          <a:xfrm>
            <a:off x="4800600" y="228600"/>
            <a:ext cx="227012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Shape 74"/>
          <p:cNvSpPr txBox="1"/>
          <p:nvPr/>
        </p:nvSpPr>
        <p:spPr>
          <a:xfrm>
            <a:off x="0" y="533400"/>
            <a:ext cx="6858000" cy="4451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5" name="Shape 7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6" name="Shape 76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77" name="Shape 77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8" name="Shape 78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42900" y="533400"/>
            <a:ext cx="6172199" cy="53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Objectives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143000"/>
            <a:ext cx="6172199" cy="6934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Broadband wireless access networks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Multichannel multipoint distribution service, MMDS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Local multipoint distribution service, LMDS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IEEE 802.16/WiMax networks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Components of wireless access network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Base station (BS)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Subscriber station (SS)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Wireless medium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Wireless spectrum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Basic principles of wireless communication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Free space propagation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Terrestrial propagation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Cellular mobile environment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Fading phenomena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MMDS and LMDS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Deployment in rural areas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Line-of-sight (LOS) limitation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Operational spectrum and modes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Similarity with cable access network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DOCSIS standards or proprietary protocol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DOCSIS management standards for DOCSIS-based systems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Shape 81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 txBox="1">
            <a:spLocks noGrp="1"/>
          </p:cNvSpPr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802.16 Fixed Wireless System</a:t>
            </a:r>
          </a:p>
        </p:txBody>
      </p:sp>
      <p:cxnSp>
        <p:nvCxnSpPr>
          <p:cNvPr id="366" name="Shape 366"/>
          <p:cNvCxnSpPr/>
          <p:nvPr/>
        </p:nvCxnSpPr>
        <p:spPr>
          <a:xfrm>
            <a:off x="609600" y="4191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67" name="Shape 367"/>
          <p:cNvSpPr txBox="1"/>
          <p:nvPr/>
        </p:nvSpPr>
        <p:spPr>
          <a:xfrm>
            <a:off x="0" y="4114800"/>
            <a:ext cx="1524000" cy="45878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pic>
        <p:nvPicPr>
          <p:cNvPr id="368" name="Shape 36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0600" y="1143000"/>
            <a:ext cx="4876799" cy="2743199"/>
          </a:xfrm>
          <a:prstGeom prst="rect">
            <a:avLst/>
          </a:prstGeom>
          <a:noFill/>
          <a:ln>
            <a:noFill/>
          </a:ln>
        </p:spPr>
      </p:pic>
      <p:sp>
        <p:nvSpPr>
          <p:cNvPr id="369" name="Shape 369"/>
          <p:cNvSpPr txBox="1"/>
          <p:nvPr/>
        </p:nvSpPr>
        <p:spPr>
          <a:xfrm>
            <a:off x="457200" y="4495800"/>
            <a:ext cx="60197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IEEE 802.16.1 specifications for 11 GHz to 66 GHz</a:t>
            </a:r>
            <a:b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@ 2 to 155 Mbps with flexible asymmetry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Encompasses multiple end configurations and transmission </a:t>
            </a:r>
            <a:b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modes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Point-to-multipoint architecture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Early implementation based on cable network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HFC medium replaced with wireless carrier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Transceivers perform up-conversion and down-conversion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Subscriber station a more complex modem than CM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Base station functions as enhanced CMTS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TDMA (Time Division Multiple Access) downstream</a:t>
            </a:r>
            <a:b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transmission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DAMA (Demand Assigned Multiple Access) – TDMA upstream   </a:t>
            </a:r>
            <a:b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transmission</a:t>
            </a:r>
          </a:p>
        </p:txBody>
      </p:sp>
      <p:cxnSp>
        <p:nvCxnSpPr>
          <p:cNvPr id="370" name="Shape 37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71" name="Shape 371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372" name="Shape 37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73" name="Shape 373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x="609600" y="3810000"/>
            <a:ext cx="5638800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14.13  IEEE 802.16 Fixed Wireless System</a:t>
            </a:r>
          </a:p>
        </p:txBody>
      </p:sp>
      <p:sp>
        <p:nvSpPr>
          <p:cNvPr id="375" name="Shape 375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638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802.16 Base Station</a:t>
            </a:r>
          </a:p>
        </p:txBody>
      </p:sp>
      <p:cxnSp>
        <p:nvCxnSpPr>
          <p:cNvPr id="381" name="Shape 381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82" name="Shape 382"/>
          <p:cNvSpPr txBox="1"/>
          <p:nvPr/>
        </p:nvSpPr>
        <p:spPr>
          <a:xfrm>
            <a:off x="0" y="5334000"/>
            <a:ext cx="1524000" cy="45878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x="381000" y="1143000"/>
            <a:ext cx="6172199" cy="405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802.16 uses sector technology for base station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antenna (HFC uses tree topology)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Point-to-multipoint transmission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All SSs in a cell terminated at the head end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Downstream in broadcast mode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Upstream transmission by DAMA-TDMA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Allocates bandwidth requested by SS to meet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QoS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Gateway to the external (core) network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Multiplexes and demultiplexes signals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Frequency converts upstream to downstream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signals in FDD (Frequency Division Duplex)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Can be designed either as a bridge or router</a:t>
            </a:r>
          </a:p>
        </p:txBody>
      </p:sp>
      <p:cxnSp>
        <p:nvCxnSpPr>
          <p:cNvPr id="384" name="Shape 384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85" name="Shape 385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386" name="Shape 386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87" name="Shape 387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388" name="Shape 388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 txBox="1">
            <a:spLocks noGrp="1"/>
          </p:cNvSpPr>
          <p:nvPr>
            <p:ph type="title"/>
          </p:nvPr>
        </p:nvSpPr>
        <p:spPr>
          <a:xfrm>
            <a:off x="609600" y="533400"/>
            <a:ext cx="5638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802.16 Subscriber Station</a:t>
            </a:r>
          </a:p>
        </p:txBody>
      </p:sp>
      <p:cxnSp>
        <p:nvCxnSpPr>
          <p:cNvPr id="394" name="Shape 394"/>
          <p:cNvCxnSpPr/>
          <p:nvPr/>
        </p:nvCxnSpPr>
        <p:spPr>
          <a:xfrm>
            <a:off x="609600" y="4770437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95" name="Shape 395"/>
          <p:cNvSpPr txBox="1"/>
          <p:nvPr/>
        </p:nvSpPr>
        <p:spPr>
          <a:xfrm>
            <a:off x="0" y="4846637"/>
            <a:ext cx="1524000" cy="45878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396" name="Shape 396"/>
          <p:cNvSpPr txBox="1"/>
          <p:nvPr/>
        </p:nvSpPr>
        <p:spPr>
          <a:xfrm>
            <a:off x="304800" y="1143000"/>
            <a:ext cx="6096000" cy="19208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Highly directional antenna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DOCSIS 1.1 (and beyond) compliant CM used with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primary upstream service flow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Downstream in broadcast mode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Upstream transmission by CM/SS coordinated by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head end</a:t>
            </a:r>
          </a:p>
        </p:txBody>
      </p:sp>
      <p:cxnSp>
        <p:nvCxnSpPr>
          <p:cNvPr id="397" name="Shape 39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98" name="Shape 398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399" name="Shape 399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00" name="Shape 400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401" name="Shape 401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638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IEEE 802.16 Extensions</a:t>
            </a:r>
          </a:p>
        </p:txBody>
      </p:sp>
      <p:cxnSp>
        <p:nvCxnSpPr>
          <p:cNvPr id="407" name="Shape 407"/>
          <p:cNvCxnSpPr/>
          <p:nvPr/>
        </p:nvCxnSpPr>
        <p:spPr>
          <a:xfrm>
            <a:off x="533400" y="46482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08" name="Shape 408"/>
          <p:cNvSpPr txBox="1"/>
          <p:nvPr/>
        </p:nvSpPr>
        <p:spPr>
          <a:xfrm>
            <a:off x="0" y="4741862"/>
            <a:ext cx="1524000" cy="45878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409" name="Shape 409"/>
          <p:cNvSpPr txBox="1"/>
          <p:nvPr/>
        </p:nvSpPr>
        <p:spPr>
          <a:xfrm>
            <a:off x="457200" y="1219200"/>
            <a:ext cx="5714999" cy="31130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IEEE 802.16a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 to 11 GHz; Supports mesh deployment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IEEE 802.16b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5 TO 6 GHz; Real-time DiffServ service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IEEE 802.16c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to 66 GHz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IEEE 802.16d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Improvement over 802.16a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IEEE 802.16e 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(future)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Std networking between carrier base stations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High-speed handoff with moving vehicles</a:t>
            </a:r>
          </a:p>
        </p:txBody>
      </p:sp>
      <p:cxnSp>
        <p:nvCxnSpPr>
          <p:cNvPr id="410" name="Shape 41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11" name="Shape 411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412" name="Shape 41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13" name="Shape 413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414" name="Shape 414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638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802.16d </a:t>
            </a:r>
            <a:r>
              <a:rPr lang="en-US" sz="3200" b="1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WiMax</a:t>
            </a:r>
            <a:endParaRPr lang="en-US" sz="32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20" name="Shape 420"/>
          <p:cNvCxnSpPr/>
          <p:nvPr/>
        </p:nvCxnSpPr>
        <p:spPr>
          <a:xfrm>
            <a:off x="609600" y="4724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21" name="Shape 421"/>
          <p:cNvSpPr txBox="1"/>
          <p:nvPr/>
        </p:nvSpPr>
        <p:spPr>
          <a:xfrm>
            <a:off x="0" y="4800600"/>
            <a:ext cx="1524000" cy="45878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pic>
        <p:nvPicPr>
          <p:cNvPr id="422" name="Shape 4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9600" y="2590800"/>
            <a:ext cx="1044575" cy="1084261"/>
          </a:xfrm>
          <a:prstGeom prst="rect">
            <a:avLst/>
          </a:prstGeom>
          <a:noFill/>
          <a:ln>
            <a:noFill/>
          </a:ln>
        </p:spPr>
      </p:pic>
      <p:pic>
        <p:nvPicPr>
          <p:cNvPr id="423" name="Shape 4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00600" y="2438400"/>
            <a:ext cx="1295400" cy="933450"/>
          </a:xfrm>
          <a:prstGeom prst="rect">
            <a:avLst/>
          </a:prstGeom>
          <a:noFill/>
          <a:ln>
            <a:noFill/>
          </a:ln>
        </p:spPr>
      </p:pic>
      <p:sp>
        <p:nvSpPr>
          <p:cNvPr id="424" name="Shape 424"/>
          <p:cNvSpPr txBox="1"/>
          <p:nvPr/>
        </p:nvSpPr>
        <p:spPr>
          <a:xfrm>
            <a:off x="533400" y="5257800"/>
            <a:ext cx="5426074" cy="28622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WMAN … Wireless Metropolitan Network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802.16a can support no-line-of-sight access 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(unlike 802.16)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802.16a operated in the frequency range of 2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– 11 GHz and thus supports both licensed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and unlicensed spectrum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Modulation scheme is OFDM as in 802.11a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and 802.11g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Support for mesh architecture.</a:t>
            </a:r>
          </a:p>
        </p:txBody>
      </p:sp>
      <p:cxnSp>
        <p:nvCxnSpPr>
          <p:cNvPr id="425" name="Shape 425"/>
          <p:cNvCxnSpPr/>
          <p:nvPr/>
        </p:nvCxnSpPr>
        <p:spPr>
          <a:xfrm>
            <a:off x="1600200" y="1447800"/>
            <a:ext cx="1600199" cy="990599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26" name="Shape 426"/>
          <p:cNvCxnSpPr/>
          <p:nvPr/>
        </p:nvCxnSpPr>
        <p:spPr>
          <a:xfrm flipH="1">
            <a:off x="3276600" y="1295400"/>
            <a:ext cx="990599" cy="1143000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27" name="Shape 427"/>
          <p:cNvCxnSpPr/>
          <p:nvPr/>
        </p:nvCxnSpPr>
        <p:spPr>
          <a:xfrm rot="10800000" flipH="1">
            <a:off x="1066800" y="2438400"/>
            <a:ext cx="2133599" cy="304799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pic>
        <p:nvPicPr>
          <p:cNvPr id="428" name="Shape 42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71800" y="2362200"/>
            <a:ext cx="1295400" cy="93503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29" name="Shape 429"/>
          <p:cNvCxnSpPr/>
          <p:nvPr/>
        </p:nvCxnSpPr>
        <p:spPr>
          <a:xfrm>
            <a:off x="4343400" y="1828800"/>
            <a:ext cx="685799" cy="1371599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30" name="Shape 430"/>
          <p:cNvCxnSpPr/>
          <p:nvPr/>
        </p:nvCxnSpPr>
        <p:spPr>
          <a:xfrm flipH="1">
            <a:off x="1600200" y="1295400"/>
            <a:ext cx="2666999" cy="152399"/>
          </a:xfrm>
          <a:prstGeom prst="straightConnector1">
            <a:avLst/>
          </a:prstGeom>
          <a:noFill/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pic>
        <p:nvPicPr>
          <p:cNvPr id="431" name="Shape 4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" y="1371600"/>
            <a:ext cx="1044575" cy="1084261"/>
          </a:xfrm>
          <a:prstGeom prst="rect">
            <a:avLst/>
          </a:prstGeom>
          <a:noFill/>
          <a:ln>
            <a:noFill/>
          </a:ln>
        </p:spPr>
      </p:pic>
      <p:pic>
        <p:nvPicPr>
          <p:cNvPr id="432" name="Shape 4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0000" y="1752600"/>
            <a:ext cx="1044575" cy="108426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33" name="Shape 433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34" name="Shape 434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435" name="Shape 435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36" name="Shape 436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437" name="Shape 437"/>
          <p:cNvSpPr txBox="1"/>
          <p:nvPr/>
        </p:nvSpPr>
        <p:spPr>
          <a:xfrm>
            <a:off x="609600" y="3886200"/>
            <a:ext cx="5638800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14.14  WiMax Mesh Network</a:t>
            </a:r>
          </a:p>
        </p:txBody>
      </p:sp>
      <p:sp>
        <p:nvSpPr>
          <p:cNvPr id="438" name="Shape 438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638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802.16d: PHY Layer</a:t>
            </a:r>
          </a:p>
        </p:txBody>
      </p:sp>
      <p:cxnSp>
        <p:nvCxnSpPr>
          <p:cNvPr id="444" name="Shape 444"/>
          <p:cNvCxnSpPr/>
          <p:nvPr/>
        </p:nvCxnSpPr>
        <p:spPr>
          <a:xfrm>
            <a:off x="609600" y="59436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45" name="Shape 445"/>
          <p:cNvSpPr txBox="1"/>
          <p:nvPr/>
        </p:nvSpPr>
        <p:spPr>
          <a:xfrm>
            <a:off x="0" y="6019800"/>
            <a:ext cx="1524000" cy="45878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446" name="Shape 446"/>
          <p:cNvSpPr txBox="1"/>
          <p:nvPr/>
        </p:nvSpPr>
        <p:spPr>
          <a:xfrm>
            <a:off x="457200" y="1219200"/>
            <a:ext cx="6099175" cy="46640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Air interfaceWirelessMAN-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SCa Single carrier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OFDM (commonly adopted) </a:t>
            </a:r>
            <a:b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256-carrier OFDM</a:t>
            </a:r>
            <a:b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TDMA upstream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OFDMA 2048-carrier OFDM</a:t>
            </a:r>
            <a:b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Upstream OFDMA – multiple carriers assigned</a:t>
            </a:r>
            <a:b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to a receiver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Modulation and decoding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QPSK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16-QAM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64-QAM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Adaptive antenna system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Directed beams in PMP (Point-to-Multipoint)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Channel quality feedback from SS to BS</a:t>
            </a:r>
          </a:p>
        </p:txBody>
      </p:sp>
      <p:cxnSp>
        <p:nvCxnSpPr>
          <p:cNvPr id="447" name="Shape 44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48" name="Shape 448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449" name="Shape 449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50" name="Shape 450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451" name="Shape 451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Shape 456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562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802.16d: MAC Layer</a:t>
            </a:r>
          </a:p>
        </p:txBody>
      </p:sp>
      <p:cxnSp>
        <p:nvCxnSpPr>
          <p:cNvPr id="457" name="Shape 457"/>
          <p:cNvCxnSpPr/>
          <p:nvPr/>
        </p:nvCxnSpPr>
        <p:spPr>
          <a:xfrm>
            <a:off x="609600" y="4770437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58" name="Shape 458"/>
          <p:cNvSpPr txBox="1"/>
          <p:nvPr/>
        </p:nvSpPr>
        <p:spPr>
          <a:xfrm>
            <a:off x="0" y="4846637"/>
            <a:ext cx="1524000" cy="45878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459" name="Shape 459"/>
          <p:cNvSpPr txBox="1"/>
          <p:nvPr/>
        </p:nvSpPr>
        <p:spPr>
          <a:xfrm>
            <a:off x="457200" y="1219200"/>
            <a:ext cx="6216650" cy="16319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Supports mesh network </a:t>
            </a:r>
            <a:b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Two sublayers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Convergence-specific: transport-specific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Common: independent of transport mechanism </a:t>
            </a:r>
          </a:p>
        </p:txBody>
      </p:sp>
      <p:cxnSp>
        <p:nvCxnSpPr>
          <p:cNvPr id="460" name="Shape 46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61" name="Shape 461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462" name="Shape 46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63" name="Shape 463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464" name="Shape 464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>
            <a:spLocks noGrp="1"/>
          </p:cNvSpPr>
          <p:nvPr>
            <p:ph type="title"/>
          </p:nvPr>
        </p:nvSpPr>
        <p:spPr>
          <a:xfrm>
            <a:off x="0" y="533400"/>
            <a:ext cx="6858000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2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Fixed BWA (Broadband Wireless Access) Management</a:t>
            </a:r>
          </a:p>
        </p:txBody>
      </p:sp>
      <p:cxnSp>
        <p:nvCxnSpPr>
          <p:cNvPr id="470" name="Shape 470"/>
          <p:cNvCxnSpPr/>
          <p:nvPr/>
        </p:nvCxnSpPr>
        <p:spPr>
          <a:xfrm>
            <a:off x="609600" y="48006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71" name="Shape 471"/>
          <p:cNvSpPr txBox="1"/>
          <p:nvPr/>
        </p:nvSpPr>
        <p:spPr>
          <a:xfrm>
            <a:off x="0" y="4876800"/>
            <a:ext cx="1524000" cy="45878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457200" y="1600200"/>
            <a:ext cx="5791200" cy="28622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Components to be managed: 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CM/SS management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BS management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Wireless link management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RF spectrum management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802.16 Recommendation OSI standards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FCAPS functions managed </a:t>
            </a:r>
          </a:p>
        </p:txBody>
      </p:sp>
      <p:cxnSp>
        <p:nvCxnSpPr>
          <p:cNvPr id="473" name="Shape 473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74" name="Shape 474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475" name="Shape 475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76" name="Shape 476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477" name="Shape 477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Shape 482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638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Class of Service and QoS</a:t>
            </a:r>
          </a:p>
        </p:txBody>
      </p:sp>
      <p:cxnSp>
        <p:nvCxnSpPr>
          <p:cNvPr id="483" name="Shape 483"/>
          <p:cNvCxnSpPr/>
          <p:nvPr/>
        </p:nvCxnSpPr>
        <p:spPr>
          <a:xfrm>
            <a:off x="609600" y="61722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84" name="Shape 484"/>
          <p:cNvSpPr txBox="1"/>
          <p:nvPr/>
        </p:nvSpPr>
        <p:spPr>
          <a:xfrm>
            <a:off x="0" y="6248400"/>
            <a:ext cx="1524000" cy="45878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485" name="Shape 485"/>
          <p:cNvSpPr txBox="1"/>
          <p:nvPr/>
        </p:nvSpPr>
        <p:spPr>
          <a:xfrm>
            <a:off x="533400" y="1143000"/>
            <a:ext cx="5791200" cy="47609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802.16.1 supports classes of service with various </a:t>
            </a:r>
            <a:b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QoS for bearer services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Bandwidth negotiation for connectionless service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State information maintainable for connection-</a:t>
            </a:r>
            <a:b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oriented service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ATM Traffic categories: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CBR, VBR-rt, VBR-nrt, ABR, ABR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IETF Traffic categories: (Integrated services  RFC </a:t>
            </a:r>
            <a:b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1633 and differentiated services RFC 2475)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Elastic: </a:t>
            </a: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Interactive bursts (Telnet)</a:t>
            </a: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Interactive bulk (FTP)</a:t>
            </a: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Asynchronous bulk (email)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Real-time</a:t>
            </a: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Guaranteed service (audio and video </a:t>
            </a:r>
            <a:b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conferencing)</a:t>
            </a: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Predictive service (video playback)</a:t>
            </a:r>
          </a:p>
        </p:txBody>
      </p:sp>
      <p:cxnSp>
        <p:nvCxnSpPr>
          <p:cNvPr id="486" name="Shape 486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87" name="Shape 487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488" name="Shape 488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89" name="Shape 489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490" name="Shape 490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Shape 495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638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BWA NM Reference Model</a:t>
            </a:r>
          </a:p>
        </p:txBody>
      </p:sp>
      <p:cxnSp>
        <p:nvCxnSpPr>
          <p:cNvPr id="496" name="Shape 496"/>
          <p:cNvCxnSpPr/>
          <p:nvPr/>
        </p:nvCxnSpPr>
        <p:spPr>
          <a:xfrm>
            <a:off x="609600" y="5638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97" name="Shape 497"/>
          <p:cNvSpPr txBox="1"/>
          <p:nvPr/>
        </p:nvSpPr>
        <p:spPr>
          <a:xfrm>
            <a:off x="0" y="5715000"/>
            <a:ext cx="1524000" cy="45878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pic>
        <p:nvPicPr>
          <p:cNvPr id="498" name="Shape 49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3400" y="1447800"/>
            <a:ext cx="5638800" cy="3809999"/>
          </a:xfrm>
          <a:prstGeom prst="rect">
            <a:avLst/>
          </a:prstGeom>
          <a:noFill/>
          <a:ln>
            <a:noFill/>
          </a:ln>
        </p:spPr>
      </p:pic>
      <p:sp>
        <p:nvSpPr>
          <p:cNvPr id="499" name="Shape 499"/>
          <p:cNvSpPr txBox="1"/>
          <p:nvPr/>
        </p:nvSpPr>
        <p:spPr>
          <a:xfrm>
            <a:off x="517525" y="6183312"/>
            <a:ext cx="5835649" cy="16160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Reference:</a:t>
            </a:r>
            <a:b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“MAC and PHY MIB for WirelessMAN and</a:t>
            </a:r>
            <a:b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WirelessHUMAN BS and SS,”</a:t>
            </a:r>
            <a:b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IEEE C802.16mgt-04/04r1, http://ieee802.org/16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00" name="Shape 50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01" name="Shape 501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502" name="Shape 50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03" name="Shape 503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504" name="Shape 504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505" name="Shape 505"/>
          <p:cNvSpPr txBox="1"/>
          <p:nvPr/>
        </p:nvSpPr>
        <p:spPr>
          <a:xfrm>
            <a:off x="685800" y="5257800"/>
            <a:ext cx="5638800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14.15  BWA Network Management Reference Model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/>
        </p:nvSpPr>
        <p:spPr>
          <a:xfrm>
            <a:off x="4800600" y="228600"/>
            <a:ext cx="227012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0" y="533400"/>
            <a:ext cx="6858000" cy="4451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0" name="Shape 9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91" name="Shape 91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92" name="Shape 9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93" name="Shape 93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04800" y="533400"/>
            <a:ext cx="61721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Objectives (cont.)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81000" y="1295400"/>
            <a:ext cx="6172199" cy="60340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IEEE 802.16/WiMax networks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IEEE 802.16 spectrum 10 to 66 GHz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WiMax spectrum windows in the 2 to 11 GHz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WiMax mesh network eliminates LOS limitation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Management of BS and SS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Spectrum management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Service flow management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Management using wmanIfMib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Mobile wireless network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2.5, 3, and 4G technologies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TDM, TDMA, and CDMA protocol systems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Management issues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of mobile IP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Mobility management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Power and resource management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QoS management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Security management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VSAT network and management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Shape 96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Shape 510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638800" cy="53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WMAN IF MIB</a:t>
            </a:r>
          </a:p>
        </p:txBody>
      </p:sp>
      <p:cxnSp>
        <p:nvCxnSpPr>
          <p:cNvPr id="511" name="Shape 511"/>
          <p:cNvCxnSpPr/>
          <p:nvPr/>
        </p:nvCxnSpPr>
        <p:spPr>
          <a:xfrm>
            <a:off x="609600" y="54102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12" name="Shape 512"/>
          <p:cNvSpPr txBox="1"/>
          <p:nvPr/>
        </p:nvSpPr>
        <p:spPr>
          <a:xfrm>
            <a:off x="0" y="5486400"/>
            <a:ext cx="1524000" cy="45878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pic>
        <p:nvPicPr>
          <p:cNvPr id="513" name="Shape 5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7800" y="1143000"/>
            <a:ext cx="4179886" cy="36464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14" name="Shape 514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15" name="Shape 515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516" name="Shape 516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17" name="Shape 517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518" name="Shape 518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519" name="Shape 519"/>
          <p:cNvSpPr txBox="1"/>
          <p:nvPr/>
        </p:nvSpPr>
        <p:spPr>
          <a:xfrm>
            <a:off x="609600" y="5029200"/>
            <a:ext cx="5638800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14.16  WMAN IF MIB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Shape 524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6388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Usage of ifTable Objects for Base Station</a:t>
            </a:r>
          </a:p>
        </p:txBody>
      </p:sp>
      <p:cxnSp>
        <p:nvCxnSpPr>
          <p:cNvPr id="525" name="Shape 525"/>
          <p:cNvCxnSpPr/>
          <p:nvPr/>
        </p:nvCxnSpPr>
        <p:spPr>
          <a:xfrm>
            <a:off x="609600" y="4770437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26" name="Shape 526"/>
          <p:cNvSpPr txBox="1"/>
          <p:nvPr/>
        </p:nvSpPr>
        <p:spPr>
          <a:xfrm>
            <a:off x="0" y="4846637"/>
            <a:ext cx="1524000" cy="45878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pic>
        <p:nvPicPr>
          <p:cNvPr id="527" name="Shape 5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1981200"/>
            <a:ext cx="6172199" cy="1931986"/>
          </a:xfrm>
          <a:prstGeom prst="rect">
            <a:avLst/>
          </a:prstGeom>
          <a:noFill/>
          <a:ln>
            <a:noFill/>
          </a:ln>
        </p:spPr>
      </p:pic>
      <p:sp>
        <p:nvSpPr>
          <p:cNvPr id="528" name="Shape 528"/>
          <p:cNvSpPr txBox="1"/>
          <p:nvPr/>
        </p:nvSpPr>
        <p:spPr>
          <a:xfrm>
            <a:off x="533400" y="5334000"/>
            <a:ext cx="5927724" cy="16160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SNMP agent in a common base station controller:</a:t>
            </a:r>
            <a:b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Each BS sector will have an entry in the ifTable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SNMP agent in the sector controller: </a:t>
            </a:r>
            <a:b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One entry for the BS sector in the ifTable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29" name="Shape 52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30" name="Shape 530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531" name="Shape 531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32" name="Shape 532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533" name="Shape 533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534" name="Shape 534"/>
          <p:cNvSpPr txBox="1"/>
          <p:nvPr/>
        </p:nvSpPr>
        <p:spPr>
          <a:xfrm>
            <a:off x="457200" y="1676400"/>
            <a:ext cx="5791200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Table 14.1  Usage of ifTable Objects for the Base Station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638800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Usage of ifTable Objects for Subscriber Station</a:t>
            </a:r>
          </a:p>
        </p:txBody>
      </p:sp>
      <p:cxnSp>
        <p:nvCxnSpPr>
          <p:cNvPr id="540" name="Shape 540"/>
          <p:cNvCxnSpPr/>
          <p:nvPr/>
        </p:nvCxnSpPr>
        <p:spPr>
          <a:xfrm>
            <a:off x="609600" y="4770437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41" name="Shape 541"/>
          <p:cNvSpPr txBox="1"/>
          <p:nvPr/>
        </p:nvSpPr>
        <p:spPr>
          <a:xfrm>
            <a:off x="0" y="4846637"/>
            <a:ext cx="1524000" cy="45878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pic>
        <p:nvPicPr>
          <p:cNvPr id="542" name="Shape 5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000" y="2133600"/>
            <a:ext cx="6172199" cy="115887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43" name="Shape 543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44" name="Shape 544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545" name="Shape 545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46" name="Shape 546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547" name="Shape 547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548" name="Shape 548"/>
          <p:cNvSpPr txBox="1"/>
          <p:nvPr/>
        </p:nvSpPr>
        <p:spPr>
          <a:xfrm>
            <a:off x="609600" y="1752600"/>
            <a:ext cx="5791200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Table 14.2  Usage of ifTable Objects for the Subscriber Station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638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Commercial Examples</a:t>
            </a:r>
          </a:p>
        </p:txBody>
      </p:sp>
      <p:cxnSp>
        <p:nvCxnSpPr>
          <p:cNvPr id="554" name="Shape 554"/>
          <p:cNvCxnSpPr/>
          <p:nvPr/>
        </p:nvCxnSpPr>
        <p:spPr>
          <a:xfrm>
            <a:off x="609600" y="4770437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55" name="Shape 555"/>
          <p:cNvSpPr txBox="1"/>
          <p:nvPr/>
        </p:nvSpPr>
        <p:spPr>
          <a:xfrm>
            <a:off x="0" y="4846637"/>
            <a:ext cx="1524000" cy="45878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556" name="Shape 556"/>
          <p:cNvSpPr txBox="1"/>
          <p:nvPr/>
        </p:nvSpPr>
        <p:spPr>
          <a:xfrm>
            <a:off x="533400" y="1219200"/>
            <a:ext cx="5714999" cy="2654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CorDect / CorVan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Ricochet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Broadband Solutions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MeshNetworks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PacketHop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Navini</a:t>
            </a:r>
          </a:p>
        </p:txBody>
      </p:sp>
      <p:cxnSp>
        <p:nvCxnSpPr>
          <p:cNvPr id="557" name="Shape 55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58" name="Shape 558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559" name="Shape 559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60" name="Shape 560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561" name="Shape 561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Shape 566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638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DECT WLL</a:t>
            </a:r>
          </a:p>
        </p:txBody>
      </p:sp>
      <p:cxnSp>
        <p:nvCxnSpPr>
          <p:cNvPr id="567" name="Shape 567"/>
          <p:cNvCxnSpPr/>
          <p:nvPr/>
        </p:nvCxnSpPr>
        <p:spPr>
          <a:xfrm>
            <a:off x="609600" y="55626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68" name="Shape 568"/>
          <p:cNvSpPr txBox="1"/>
          <p:nvPr/>
        </p:nvSpPr>
        <p:spPr>
          <a:xfrm>
            <a:off x="0" y="5486400"/>
            <a:ext cx="1524000" cy="45878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pic>
        <p:nvPicPr>
          <p:cNvPr id="569" name="Shape 56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3400" y="914400"/>
            <a:ext cx="5638800" cy="4297361"/>
          </a:xfrm>
          <a:prstGeom prst="rect">
            <a:avLst/>
          </a:prstGeom>
          <a:noFill/>
          <a:ln>
            <a:noFill/>
          </a:ln>
        </p:spPr>
      </p:pic>
      <p:sp>
        <p:nvSpPr>
          <p:cNvPr id="570" name="Shape 570"/>
          <p:cNvSpPr txBox="1"/>
          <p:nvPr/>
        </p:nvSpPr>
        <p:spPr>
          <a:xfrm>
            <a:off x="533400" y="5867400"/>
            <a:ext cx="6019799" cy="2225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Digital European Cordless Telecommunications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Digital Enhanced Cordless Telecommunications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Frequency spectrum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ISM 2.4 GHz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DECT 1.9 GHz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Low-cost DCT design platforms for base stations</a:t>
            </a:r>
            <a:b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and handsets</a:t>
            </a:r>
          </a:p>
        </p:txBody>
      </p:sp>
      <p:cxnSp>
        <p:nvCxnSpPr>
          <p:cNvPr id="571" name="Shape 571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72" name="Shape 572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573" name="Shape 573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74" name="Shape 574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575" name="Shape 575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Shape 580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638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corDect</a:t>
            </a:r>
          </a:p>
        </p:txBody>
      </p:sp>
      <p:cxnSp>
        <p:nvCxnSpPr>
          <p:cNvPr id="581" name="Shape 581"/>
          <p:cNvCxnSpPr/>
          <p:nvPr/>
        </p:nvCxnSpPr>
        <p:spPr>
          <a:xfrm>
            <a:off x="609600" y="50292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82" name="Shape 582"/>
          <p:cNvSpPr txBox="1"/>
          <p:nvPr/>
        </p:nvSpPr>
        <p:spPr>
          <a:xfrm>
            <a:off x="0" y="5105400"/>
            <a:ext cx="1524000" cy="45878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583" name="Shape 583"/>
          <p:cNvSpPr txBox="1"/>
          <p:nvPr/>
        </p:nvSpPr>
        <p:spPr>
          <a:xfrm>
            <a:off x="457200" y="1219200"/>
            <a:ext cx="6188075" cy="31400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Midas Communications / IITM TeNet Group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Components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Central station: DIU 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Base Stations: 5 BSDs per DIU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Air Interface: 4 CVSs per BSD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Simultaneous voice and dedicated Internet access</a:t>
            </a:r>
            <a:b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(up to 70 Kbps)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Coverage up to 10 km, can be extended to 35 km</a:t>
            </a:r>
            <a:b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using relay base station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EMS / NMS with proprietary MIB</a:t>
            </a:r>
          </a:p>
        </p:txBody>
      </p:sp>
      <p:sp>
        <p:nvSpPr>
          <p:cNvPr id="584" name="Shape 584"/>
          <p:cNvSpPr txBox="1"/>
          <p:nvPr/>
        </p:nvSpPr>
        <p:spPr>
          <a:xfrm>
            <a:off x="3111500" y="4373562"/>
            <a:ext cx="32385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</p:txBody>
      </p:sp>
      <p:cxnSp>
        <p:nvCxnSpPr>
          <p:cNvPr id="585" name="Shape 58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86" name="Shape 586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587" name="Shape 587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88" name="Shape 588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589" name="Shape 589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Shape 594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638800" cy="53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Ricochet Internet Access</a:t>
            </a:r>
          </a:p>
        </p:txBody>
      </p:sp>
      <p:cxnSp>
        <p:nvCxnSpPr>
          <p:cNvPr id="595" name="Shape 595"/>
          <p:cNvCxnSpPr/>
          <p:nvPr/>
        </p:nvCxnSpPr>
        <p:spPr>
          <a:xfrm>
            <a:off x="609600" y="5227637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96" name="Shape 596"/>
          <p:cNvSpPr txBox="1"/>
          <p:nvPr/>
        </p:nvSpPr>
        <p:spPr>
          <a:xfrm>
            <a:off x="0" y="5303837"/>
            <a:ext cx="1524000" cy="45878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pic>
        <p:nvPicPr>
          <p:cNvPr id="597" name="Shape 59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3400" y="1295400"/>
            <a:ext cx="5743575" cy="3143249"/>
          </a:xfrm>
          <a:prstGeom prst="rect">
            <a:avLst/>
          </a:prstGeom>
          <a:noFill/>
          <a:ln>
            <a:noFill/>
          </a:ln>
        </p:spPr>
      </p:pic>
      <p:sp>
        <p:nvSpPr>
          <p:cNvPr id="598" name="Shape 598"/>
          <p:cNvSpPr txBox="1"/>
          <p:nvPr/>
        </p:nvSpPr>
        <p:spPr>
          <a:xfrm>
            <a:off x="3581400" y="4953000"/>
            <a:ext cx="26797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IEEE Spectrum, March 2002</a:t>
            </a:r>
          </a:p>
        </p:txBody>
      </p:sp>
      <p:sp>
        <p:nvSpPr>
          <p:cNvPr id="599" name="Shape 599"/>
          <p:cNvSpPr txBox="1"/>
          <p:nvPr/>
        </p:nvSpPr>
        <p:spPr>
          <a:xfrm>
            <a:off x="609600" y="5791200"/>
            <a:ext cx="4562475" cy="19208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128 kbps Internet connection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Unlicensed 900 MHz spectrum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Access Points mounted on light poles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Established in 22 cities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Filed bankruptcy in 2001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Bought out by Aerie Networks</a:t>
            </a:r>
          </a:p>
        </p:txBody>
      </p:sp>
      <p:cxnSp>
        <p:nvCxnSpPr>
          <p:cNvPr id="600" name="Shape 60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01" name="Shape 601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602" name="Shape 60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03" name="Shape 603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604" name="Shape 604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Shape 609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638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BBSC Broadband Solution</a:t>
            </a:r>
          </a:p>
        </p:txBody>
      </p:sp>
      <p:cxnSp>
        <p:nvCxnSpPr>
          <p:cNvPr id="610" name="Shape 610"/>
          <p:cNvCxnSpPr/>
          <p:nvPr/>
        </p:nvCxnSpPr>
        <p:spPr>
          <a:xfrm>
            <a:off x="609600" y="5114925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11" name="Shape 611"/>
          <p:cNvSpPr txBox="1"/>
          <p:nvPr/>
        </p:nvSpPr>
        <p:spPr>
          <a:xfrm>
            <a:off x="0" y="5191125"/>
            <a:ext cx="1524000" cy="45878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pic>
        <p:nvPicPr>
          <p:cNvPr id="612" name="Shape 6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1447800"/>
            <a:ext cx="4876799" cy="3127374"/>
          </a:xfrm>
          <a:prstGeom prst="rect">
            <a:avLst/>
          </a:prstGeom>
          <a:noFill/>
          <a:ln>
            <a:noFill/>
          </a:ln>
        </p:spPr>
      </p:pic>
      <p:sp>
        <p:nvSpPr>
          <p:cNvPr id="613" name="Shape 613"/>
          <p:cNvSpPr txBox="1"/>
          <p:nvPr/>
        </p:nvSpPr>
        <p:spPr>
          <a:xfrm>
            <a:off x="517525" y="5689600"/>
            <a:ext cx="5943599" cy="19383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Broadband Solutions Co. (BBSC) broadband net-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work in Utah uses fixed wireless access network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Has 6 wireless hubs over 1500 square kilometers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Supports 1400 customers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Supports hot spots of 2 – mbps connectivity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Operation at 2.4 and 5.7 GHz</a:t>
            </a:r>
          </a:p>
        </p:txBody>
      </p:sp>
      <p:sp>
        <p:nvSpPr>
          <p:cNvPr id="614" name="Shape 614"/>
          <p:cNvSpPr txBox="1"/>
          <p:nvPr/>
        </p:nvSpPr>
        <p:spPr>
          <a:xfrm>
            <a:off x="1447800" y="4648200"/>
            <a:ext cx="404495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Broadband Solutions Co. (BBSC) Hub</a:t>
            </a:r>
          </a:p>
        </p:txBody>
      </p:sp>
      <p:cxnSp>
        <p:nvCxnSpPr>
          <p:cNvPr id="615" name="Shape 61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16" name="Shape 616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617" name="Shape 617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18" name="Shape 618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619" name="Shape 619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Shape 624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6388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MeshNetworks Enabled Architecture</a:t>
            </a:r>
          </a:p>
        </p:txBody>
      </p:sp>
      <p:cxnSp>
        <p:nvCxnSpPr>
          <p:cNvPr id="625" name="Shape 625"/>
          <p:cNvCxnSpPr/>
          <p:nvPr/>
        </p:nvCxnSpPr>
        <p:spPr>
          <a:xfrm>
            <a:off x="609600" y="4770437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26" name="Shape 626"/>
          <p:cNvSpPr txBox="1"/>
          <p:nvPr/>
        </p:nvSpPr>
        <p:spPr>
          <a:xfrm>
            <a:off x="0" y="4846637"/>
            <a:ext cx="1524000" cy="45878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pic>
        <p:nvPicPr>
          <p:cNvPr id="627" name="Shape 6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9600" y="1676400"/>
            <a:ext cx="5714999" cy="2543174"/>
          </a:xfrm>
          <a:prstGeom prst="rect">
            <a:avLst/>
          </a:prstGeom>
          <a:noFill/>
          <a:ln>
            <a:noFill/>
          </a:ln>
        </p:spPr>
      </p:pic>
      <p:sp>
        <p:nvSpPr>
          <p:cNvPr id="628" name="Shape 628"/>
          <p:cNvSpPr txBox="1"/>
          <p:nvPr/>
        </p:nvSpPr>
        <p:spPr>
          <a:xfrm>
            <a:off x="457200" y="4953000"/>
            <a:ext cx="5867400" cy="2832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Supports 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Backhaul access point infrastructure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Client meshing of wireless peer-to-peer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networks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Supports handoff between access points from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mobile auto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Test set-up in Florida supports 500 kbps in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moving vehicle at highway speed</a:t>
            </a:r>
          </a:p>
        </p:txBody>
      </p:sp>
      <p:sp>
        <p:nvSpPr>
          <p:cNvPr id="629" name="Shape 629"/>
          <p:cNvSpPr txBox="1"/>
          <p:nvPr/>
        </p:nvSpPr>
        <p:spPr>
          <a:xfrm>
            <a:off x="3886200" y="4495800"/>
            <a:ext cx="245744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www.MeshNetworks.com</a:t>
            </a:r>
          </a:p>
        </p:txBody>
      </p:sp>
      <p:cxnSp>
        <p:nvCxnSpPr>
          <p:cNvPr id="630" name="Shape 63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31" name="Shape 631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632" name="Shape 63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33" name="Shape 633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634" name="Shape 634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Shape 63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5638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PacketHop</a:t>
            </a:r>
          </a:p>
        </p:txBody>
      </p:sp>
      <p:cxnSp>
        <p:nvCxnSpPr>
          <p:cNvPr id="640" name="Shape 640"/>
          <p:cNvCxnSpPr/>
          <p:nvPr/>
        </p:nvCxnSpPr>
        <p:spPr>
          <a:xfrm>
            <a:off x="609600" y="6858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41" name="Shape 641"/>
          <p:cNvSpPr txBox="1"/>
          <p:nvPr/>
        </p:nvSpPr>
        <p:spPr>
          <a:xfrm>
            <a:off x="0" y="6934200"/>
            <a:ext cx="1524000" cy="45878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pic>
        <p:nvPicPr>
          <p:cNvPr id="642" name="Shape 6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7800" y="1219200"/>
            <a:ext cx="3954461" cy="5105399"/>
          </a:xfrm>
          <a:prstGeom prst="rect">
            <a:avLst/>
          </a:prstGeom>
          <a:noFill/>
          <a:ln>
            <a:noFill/>
          </a:ln>
        </p:spPr>
      </p:pic>
      <p:sp>
        <p:nvSpPr>
          <p:cNvPr id="643" name="Shape 643"/>
          <p:cNvSpPr txBox="1"/>
          <p:nvPr/>
        </p:nvSpPr>
        <p:spPr>
          <a:xfrm>
            <a:off x="4191000" y="6629400"/>
            <a:ext cx="215264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www.packethop.com</a:t>
            </a:r>
          </a:p>
        </p:txBody>
      </p:sp>
      <p:cxnSp>
        <p:nvCxnSpPr>
          <p:cNvPr id="644" name="Shape 644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45" name="Shape 645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646" name="Shape 646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47" name="Shape 647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648" name="Shape 648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714999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Wired &amp; Wireless</a:t>
            </a:r>
            <a:b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Broadband Networks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4800600" y="228600"/>
            <a:ext cx="227012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Shape 105"/>
          <p:cNvSpPr txBox="1"/>
          <p:nvPr/>
        </p:nvSpPr>
        <p:spPr>
          <a:xfrm>
            <a:off x="609600" y="3490912"/>
            <a:ext cx="5829299" cy="14938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6" name="Shape 106"/>
          <p:cNvCxnSpPr/>
          <p:nvPr/>
        </p:nvCxnSpPr>
        <p:spPr>
          <a:xfrm>
            <a:off x="615950" y="6135687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07" name="Shape 107"/>
          <p:cNvSpPr txBox="1"/>
          <p:nvPr/>
        </p:nvSpPr>
        <p:spPr>
          <a:xfrm>
            <a:off x="6350" y="6211887"/>
            <a:ext cx="1524000" cy="45878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pic>
        <p:nvPicPr>
          <p:cNvPr id="108" name="Shape 10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752600"/>
            <a:ext cx="5791200" cy="4825999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Shape 109"/>
          <p:cNvSpPr txBox="1"/>
          <p:nvPr/>
        </p:nvSpPr>
        <p:spPr>
          <a:xfrm>
            <a:off x="676275" y="6553200"/>
            <a:ext cx="5724524" cy="1292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Wireless Mobile ATM (WmATM) is not shown in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Wireless WAN as it does not appear to be in the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current road map of technology.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  <p:cxnSp>
        <p:nvCxnSpPr>
          <p:cNvPr id="110" name="Shape 11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11" name="Shape 111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112" name="Shape 11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13" name="Shape 113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Shape 65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5638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PacketHop Technology</a:t>
            </a:r>
          </a:p>
        </p:txBody>
      </p:sp>
      <p:cxnSp>
        <p:nvCxnSpPr>
          <p:cNvPr id="654" name="Shape 654"/>
          <p:cNvCxnSpPr/>
          <p:nvPr/>
        </p:nvCxnSpPr>
        <p:spPr>
          <a:xfrm>
            <a:off x="609600" y="4770437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55" name="Shape 655"/>
          <p:cNvSpPr txBox="1"/>
          <p:nvPr/>
        </p:nvSpPr>
        <p:spPr>
          <a:xfrm>
            <a:off x="0" y="4846637"/>
            <a:ext cx="1524000" cy="45878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656" name="Shape 656"/>
          <p:cNvSpPr txBox="1"/>
          <p:nvPr/>
        </p:nvSpPr>
        <p:spPr>
          <a:xfrm>
            <a:off x="533400" y="4953000"/>
            <a:ext cx="5981699" cy="6778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Mobile units act as routers in a mesh configuration</a:t>
            </a:r>
          </a:p>
        </p:txBody>
      </p:sp>
      <p:sp>
        <p:nvSpPr>
          <p:cNvPr id="657" name="Shape 657"/>
          <p:cNvSpPr txBox="1"/>
          <p:nvPr/>
        </p:nvSpPr>
        <p:spPr>
          <a:xfrm>
            <a:off x="4191000" y="4495800"/>
            <a:ext cx="215264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www.packethop.com</a:t>
            </a:r>
          </a:p>
        </p:txBody>
      </p:sp>
      <p:pic>
        <p:nvPicPr>
          <p:cNvPr id="658" name="Shape 65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000" y="1524000"/>
            <a:ext cx="6172199" cy="25590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59" name="Shape 65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60" name="Shape 660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661" name="Shape 661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62" name="Shape 662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663" name="Shape 663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Shape 668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638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Navini Ripwave</a:t>
            </a:r>
          </a:p>
        </p:txBody>
      </p:sp>
      <p:cxnSp>
        <p:nvCxnSpPr>
          <p:cNvPr id="669" name="Shape 669"/>
          <p:cNvCxnSpPr/>
          <p:nvPr/>
        </p:nvCxnSpPr>
        <p:spPr>
          <a:xfrm>
            <a:off x="609600" y="5151437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70" name="Shape 670"/>
          <p:cNvSpPr txBox="1"/>
          <p:nvPr/>
        </p:nvSpPr>
        <p:spPr>
          <a:xfrm>
            <a:off x="0" y="5227637"/>
            <a:ext cx="1524000" cy="45878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671" name="Shape 671"/>
          <p:cNvSpPr txBox="1"/>
          <p:nvPr/>
        </p:nvSpPr>
        <p:spPr>
          <a:xfrm>
            <a:off x="533400" y="5334000"/>
            <a:ext cx="5943599" cy="2832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Fixed wireless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Components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Base Station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Element Management System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Modem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Operates in the unlicensed 2.4 GHz ISM band, or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the licensed 2.3 GHz WCS, 2.5/2.6 GHz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ITFS/MMDS  bands</a:t>
            </a:r>
          </a:p>
        </p:txBody>
      </p:sp>
      <p:sp>
        <p:nvSpPr>
          <p:cNvPr id="672" name="Shape 672"/>
          <p:cNvSpPr txBox="1"/>
          <p:nvPr/>
        </p:nvSpPr>
        <p:spPr>
          <a:xfrm>
            <a:off x="4572000" y="4876800"/>
            <a:ext cx="1804987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Source:www.navini.com</a:t>
            </a:r>
          </a:p>
        </p:txBody>
      </p:sp>
      <p:pic>
        <p:nvPicPr>
          <p:cNvPr id="673" name="Shape 6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11275" y="1338262"/>
            <a:ext cx="2674937" cy="3276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74" name="Shape 674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75" name="Shape 675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676" name="Shape 676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77" name="Shape 677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678" name="Shape 678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Shape 684"/>
          <p:cNvSpPr txBox="1">
            <a:spLocks noGrp="1"/>
          </p:cNvSpPr>
          <p:nvPr>
            <p:ph type="title"/>
          </p:nvPr>
        </p:nvSpPr>
        <p:spPr>
          <a:xfrm>
            <a:off x="381000" y="3581400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Mobile Wireless Networks</a:t>
            </a:r>
          </a:p>
        </p:txBody>
      </p:sp>
      <p:cxnSp>
        <p:nvCxnSpPr>
          <p:cNvPr id="685" name="Shape 68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86" name="Shape 686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687" name="Shape 687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88" name="Shape 688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689" name="Shape 689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" name="Shape 695"/>
          <p:cNvSpPr txBox="1"/>
          <p:nvPr/>
        </p:nvSpPr>
        <p:spPr>
          <a:xfrm>
            <a:off x="457200" y="381000"/>
            <a:ext cx="58292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96" name="Shape 696"/>
          <p:cNvCxnSpPr/>
          <p:nvPr/>
        </p:nvCxnSpPr>
        <p:spPr>
          <a:xfrm>
            <a:off x="609600" y="6629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97" name="Shape 697"/>
          <p:cNvSpPr txBox="1"/>
          <p:nvPr/>
        </p:nvSpPr>
        <p:spPr>
          <a:xfrm>
            <a:off x="0" y="6629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698" name="Shape 698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638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Mobile and Wireless</a:t>
            </a:r>
          </a:p>
        </p:txBody>
      </p:sp>
      <p:sp>
        <p:nvSpPr>
          <p:cNvPr id="699" name="Shape 699"/>
          <p:cNvSpPr txBox="1"/>
          <p:nvPr/>
        </p:nvSpPr>
        <p:spPr>
          <a:xfrm>
            <a:off x="533400" y="1066800"/>
            <a:ext cx="6324600" cy="5632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Mobile Network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network with ability to perform computing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anytime/anywhere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May or may not use wireless transmission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medium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Types of mobility </a:t>
            </a: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Cellular: Always-on</a:t>
            </a: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Nomadic: Session not active while in motion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Wireless Network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network with wireless interface to computing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devices and/or wired network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Deployed for networking both fixed and mobile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users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Mobile and Wireless Broadband Network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Management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Management of integrated wired/wireless and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fixed/mobile broadband – voice, video, and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data networks</a:t>
            </a:r>
          </a:p>
        </p:txBody>
      </p:sp>
      <p:sp>
        <p:nvSpPr>
          <p:cNvPr id="700" name="Shape 700"/>
          <p:cNvSpPr txBox="1"/>
          <p:nvPr/>
        </p:nvSpPr>
        <p:spPr>
          <a:xfrm>
            <a:off x="4953000" y="0"/>
            <a:ext cx="19049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1" name="Shape 701"/>
          <p:cNvSpPr txBox="1"/>
          <p:nvPr/>
        </p:nvSpPr>
        <p:spPr>
          <a:xfrm>
            <a:off x="4114800" y="0"/>
            <a:ext cx="2209799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</a:t>
            </a:r>
          </a:p>
        </p:txBody>
      </p:sp>
      <p:cxnSp>
        <p:nvCxnSpPr>
          <p:cNvPr id="702" name="Shape 70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03" name="Shape 703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704" name="Shape 704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05" name="Shape 705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706" name="Shape 706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Shape 712"/>
          <p:cNvSpPr txBox="1"/>
          <p:nvPr/>
        </p:nvSpPr>
        <p:spPr>
          <a:xfrm>
            <a:off x="457200" y="685800"/>
            <a:ext cx="58292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13" name="Shape 713"/>
          <p:cNvCxnSpPr/>
          <p:nvPr/>
        </p:nvCxnSpPr>
        <p:spPr>
          <a:xfrm>
            <a:off x="609600" y="59436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14" name="Shape 714"/>
          <p:cNvSpPr txBox="1"/>
          <p:nvPr/>
        </p:nvSpPr>
        <p:spPr>
          <a:xfrm>
            <a:off x="0" y="59436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715" name="Shape 715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638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Mobile Wireless Evolution</a:t>
            </a:r>
          </a:p>
        </p:txBody>
      </p:sp>
      <p:sp>
        <p:nvSpPr>
          <p:cNvPr id="716" name="Shape 716"/>
          <p:cNvSpPr txBox="1"/>
          <p:nvPr/>
        </p:nvSpPr>
        <p:spPr>
          <a:xfrm>
            <a:off x="533400" y="5791200"/>
            <a:ext cx="5943599" cy="1981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17" name="Shape 7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000" y="1295400"/>
            <a:ext cx="6172199" cy="4557711"/>
          </a:xfrm>
          <a:prstGeom prst="rect">
            <a:avLst/>
          </a:prstGeom>
          <a:noFill/>
          <a:ln>
            <a:noFill/>
          </a:ln>
        </p:spPr>
      </p:pic>
      <p:sp>
        <p:nvSpPr>
          <p:cNvPr id="718" name="Shape 718"/>
          <p:cNvSpPr txBox="1"/>
          <p:nvPr/>
        </p:nvSpPr>
        <p:spPr>
          <a:xfrm>
            <a:off x="533400" y="6324600"/>
            <a:ext cx="5883274" cy="14652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IS-136/DAMPS TDMA-based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GSM TDMA-based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IS-95 CDMA based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FDD (Frequency Division Duplex)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IS-136, GSM/GPRS, and IS-95</a:t>
            </a:r>
          </a:p>
        </p:txBody>
      </p:sp>
      <p:cxnSp>
        <p:nvCxnSpPr>
          <p:cNvPr id="719" name="Shape 71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20" name="Shape 720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721" name="Shape 721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22" name="Shape 722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723" name="Shape 723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" name="Shape 729"/>
          <p:cNvSpPr txBox="1"/>
          <p:nvPr/>
        </p:nvSpPr>
        <p:spPr>
          <a:xfrm>
            <a:off x="457200" y="381000"/>
            <a:ext cx="58292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30" name="Shape 730"/>
          <p:cNvCxnSpPr/>
          <p:nvPr/>
        </p:nvCxnSpPr>
        <p:spPr>
          <a:xfrm>
            <a:off x="609600" y="57912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31" name="Shape 731"/>
          <p:cNvSpPr txBox="1"/>
          <p:nvPr/>
        </p:nvSpPr>
        <p:spPr>
          <a:xfrm>
            <a:off x="0" y="57912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732" name="Shape 732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638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Cellular Network</a:t>
            </a:r>
          </a:p>
        </p:txBody>
      </p:sp>
      <p:pic>
        <p:nvPicPr>
          <p:cNvPr id="733" name="Shape 7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0600" y="1066800"/>
            <a:ext cx="5181600" cy="432593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34" name="Shape 734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35" name="Shape 735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736" name="Shape 736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37" name="Shape 737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738" name="Shape 738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739" name="Shape 739"/>
          <p:cNvSpPr txBox="1"/>
          <p:nvPr/>
        </p:nvSpPr>
        <p:spPr>
          <a:xfrm>
            <a:off x="609600" y="5410200"/>
            <a:ext cx="5638800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Table 14.17  Cellular Network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" name="Shape 745"/>
          <p:cNvSpPr txBox="1"/>
          <p:nvPr/>
        </p:nvSpPr>
        <p:spPr>
          <a:xfrm>
            <a:off x="457200" y="381000"/>
            <a:ext cx="58292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46" name="Shape 746"/>
          <p:cNvCxnSpPr/>
          <p:nvPr/>
        </p:nvCxnSpPr>
        <p:spPr>
          <a:xfrm>
            <a:off x="609600" y="4876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47" name="Shape 747"/>
          <p:cNvSpPr txBox="1"/>
          <p:nvPr/>
        </p:nvSpPr>
        <p:spPr>
          <a:xfrm>
            <a:off x="0" y="4876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748" name="Shape 748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638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3G Management Issues</a:t>
            </a:r>
          </a:p>
        </p:txBody>
      </p:sp>
      <p:sp>
        <p:nvSpPr>
          <p:cNvPr id="749" name="Shape 749"/>
          <p:cNvSpPr txBox="1"/>
          <p:nvPr/>
        </p:nvSpPr>
        <p:spPr>
          <a:xfrm>
            <a:off x="609600" y="1219200"/>
            <a:ext cx="4589462" cy="34448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Hierarchical LAN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Joint management with wired network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Mobile computing unit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Hardware limitations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Software limitations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Mobility management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Location tracking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Resource management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Wireless QoS management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Power management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Security management</a:t>
            </a:r>
          </a:p>
        </p:txBody>
      </p:sp>
      <p:cxnSp>
        <p:nvCxnSpPr>
          <p:cNvPr id="750" name="Shape 75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51" name="Shape 751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752" name="Shape 75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53" name="Shape 753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754" name="Shape 754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Shape 760"/>
          <p:cNvSpPr txBox="1"/>
          <p:nvPr/>
        </p:nvSpPr>
        <p:spPr>
          <a:xfrm>
            <a:off x="457200" y="381000"/>
            <a:ext cx="58292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61" name="Shape 761"/>
          <p:cNvCxnSpPr/>
          <p:nvPr/>
        </p:nvCxnSpPr>
        <p:spPr>
          <a:xfrm>
            <a:off x="609600" y="48006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62" name="Shape 762"/>
          <p:cNvSpPr txBox="1"/>
          <p:nvPr/>
        </p:nvSpPr>
        <p:spPr>
          <a:xfrm>
            <a:off x="0" y="48006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763" name="Shape 763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638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Mobility Management</a:t>
            </a:r>
          </a:p>
        </p:txBody>
      </p:sp>
      <p:sp>
        <p:nvSpPr>
          <p:cNvPr id="764" name="Shape 764"/>
          <p:cNvSpPr txBox="1"/>
          <p:nvPr/>
        </p:nvSpPr>
        <p:spPr>
          <a:xfrm>
            <a:off x="609600" y="1219200"/>
            <a:ext cx="6019799" cy="28622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Mobile IP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Location tracking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Discovery of Foreign Agents by</a:t>
            </a:r>
            <a:r>
              <a:rPr lang="en-US" sz="20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Mobile Units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Broadcasting</a:t>
            </a:r>
            <a:r>
              <a:rPr lang="en-US" sz="20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advertising to locate an MU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Solicitation by MU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Handoff management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Packet control function (PCF) / Radio Network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Handoff of PCF to PCF within PDSN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Handoff of PCF between PDSNs</a:t>
            </a:r>
          </a:p>
        </p:txBody>
      </p:sp>
      <p:cxnSp>
        <p:nvCxnSpPr>
          <p:cNvPr id="765" name="Shape 76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66" name="Shape 766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767" name="Shape 767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68" name="Shape 768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769" name="Shape 769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Shape 775"/>
          <p:cNvSpPr txBox="1"/>
          <p:nvPr/>
        </p:nvSpPr>
        <p:spPr>
          <a:xfrm>
            <a:off x="457200" y="381000"/>
            <a:ext cx="58292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76" name="Shape 776"/>
          <p:cNvCxnSpPr/>
          <p:nvPr/>
        </p:nvCxnSpPr>
        <p:spPr>
          <a:xfrm>
            <a:off x="609600" y="4724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77" name="Shape 777"/>
          <p:cNvSpPr txBox="1"/>
          <p:nvPr/>
        </p:nvSpPr>
        <p:spPr>
          <a:xfrm>
            <a:off x="0" y="4724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778" name="Shape 778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638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Mobile IP</a:t>
            </a:r>
          </a:p>
        </p:txBody>
      </p:sp>
      <p:sp>
        <p:nvSpPr>
          <p:cNvPr id="779" name="Shape 779"/>
          <p:cNvSpPr txBox="1"/>
          <p:nvPr/>
        </p:nvSpPr>
        <p:spPr>
          <a:xfrm>
            <a:off x="457200" y="1143000"/>
            <a:ext cx="6248399" cy="28352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Mobile vs. nomadic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Mobile: activities not disrupted when point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of attachment is changed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Nomadic: not active in motion; a.k.a.  Portable      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computing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Analogy with telephone: Subscriber assigned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an ID in both – phone number vs. IP address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Mobile IP is analogous to call forwarding, except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the forwarding address is mobile </a:t>
            </a:r>
          </a:p>
        </p:txBody>
      </p:sp>
      <p:cxnSp>
        <p:nvCxnSpPr>
          <p:cNvPr id="780" name="Shape 78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81" name="Shape 781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782" name="Shape 78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83" name="Shape 783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784" name="Shape 784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" name="Shape 790"/>
          <p:cNvSpPr txBox="1"/>
          <p:nvPr/>
        </p:nvSpPr>
        <p:spPr>
          <a:xfrm>
            <a:off x="457200" y="381000"/>
            <a:ext cx="58292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91" name="Shape 791"/>
          <p:cNvCxnSpPr/>
          <p:nvPr/>
        </p:nvCxnSpPr>
        <p:spPr>
          <a:xfrm>
            <a:off x="609600" y="48006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92" name="Shape 792"/>
          <p:cNvSpPr txBox="1"/>
          <p:nvPr/>
        </p:nvSpPr>
        <p:spPr>
          <a:xfrm>
            <a:off x="0" y="48006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793" name="Shape 793"/>
          <p:cNvSpPr txBox="1">
            <a:spLocks noGrp="1"/>
          </p:cNvSpPr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Mobile IP Functions - Roaming</a:t>
            </a:r>
          </a:p>
        </p:txBody>
      </p:sp>
      <p:sp>
        <p:nvSpPr>
          <p:cNvPr id="794" name="Shape 794"/>
          <p:cNvSpPr txBox="1"/>
          <p:nvPr/>
        </p:nvSpPr>
        <p:spPr>
          <a:xfrm>
            <a:off x="381000" y="1143000"/>
            <a:ext cx="6172199" cy="31400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Mobile IP uses two addresses: a fixed home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address and a care-of-address that changes the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point of attachment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Mobile IP functions: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Mobile Agent ( Mobile Node) Discovery of   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foreign agent (FA)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Registration of current location with FA and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home agent (HA)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Tunneling of packets to and from the HA to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FA care-of-address as mobile node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roams</a:t>
            </a:r>
          </a:p>
        </p:txBody>
      </p:sp>
      <p:cxnSp>
        <p:nvCxnSpPr>
          <p:cNvPr id="795" name="Shape 79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96" name="Shape 796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797" name="Shape 797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98" name="Shape 798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799" name="Shape 799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0" y="533400"/>
            <a:ext cx="6858000" cy="53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Wireless Broadband Networks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4800600" y="228600"/>
            <a:ext cx="227012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Shape 123"/>
          <p:cNvSpPr txBox="1"/>
          <p:nvPr/>
        </p:nvSpPr>
        <p:spPr>
          <a:xfrm>
            <a:off x="609600" y="3490912"/>
            <a:ext cx="5829299" cy="14938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4" name="Shape 124"/>
          <p:cNvCxnSpPr/>
          <p:nvPr/>
        </p:nvCxnSpPr>
        <p:spPr>
          <a:xfrm>
            <a:off x="533400" y="6019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25" name="Shape 125"/>
          <p:cNvSpPr txBox="1"/>
          <p:nvPr/>
        </p:nvSpPr>
        <p:spPr>
          <a:xfrm>
            <a:off x="0" y="6019800"/>
            <a:ext cx="1524000" cy="45878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pic>
        <p:nvPicPr>
          <p:cNvPr id="126" name="Shape 1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1219200"/>
            <a:ext cx="5333999" cy="4478337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Shape 127"/>
          <p:cNvSpPr txBox="1"/>
          <p:nvPr/>
        </p:nvSpPr>
        <p:spPr>
          <a:xfrm>
            <a:off x="609600" y="6477000"/>
            <a:ext cx="3717925" cy="13239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Access Networks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MAN a.k.a. WiMax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Wireless LAN (WLAN)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Personal Area Network (PAN)</a:t>
            </a:r>
          </a:p>
        </p:txBody>
      </p:sp>
      <p:cxnSp>
        <p:nvCxnSpPr>
          <p:cNvPr id="128" name="Shape 128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29" name="Shape 129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130" name="Shape 130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31" name="Shape 131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" name="Shape 805"/>
          <p:cNvSpPr txBox="1"/>
          <p:nvPr/>
        </p:nvSpPr>
        <p:spPr>
          <a:xfrm>
            <a:off x="457200" y="381000"/>
            <a:ext cx="58292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06" name="Shape 806"/>
          <p:cNvCxnSpPr/>
          <p:nvPr/>
        </p:nvCxnSpPr>
        <p:spPr>
          <a:xfrm>
            <a:off x="609600" y="5638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807" name="Shape 807"/>
          <p:cNvSpPr txBox="1"/>
          <p:nvPr/>
        </p:nvSpPr>
        <p:spPr>
          <a:xfrm>
            <a:off x="0" y="5638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808" name="Shape 808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5638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Discovery and Registration</a:t>
            </a:r>
          </a:p>
        </p:txBody>
      </p:sp>
      <p:pic>
        <p:nvPicPr>
          <p:cNvPr id="809" name="Shape 80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71600" y="1143000"/>
            <a:ext cx="4271962" cy="4164011"/>
          </a:xfrm>
          <a:prstGeom prst="rect">
            <a:avLst/>
          </a:prstGeom>
          <a:noFill/>
          <a:ln>
            <a:noFill/>
          </a:ln>
        </p:spPr>
      </p:pic>
      <p:sp>
        <p:nvSpPr>
          <p:cNvPr id="810" name="Shape 810"/>
          <p:cNvSpPr txBox="1"/>
          <p:nvPr/>
        </p:nvSpPr>
        <p:spPr>
          <a:xfrm>
            <a:off x="0" y="6096000"/>
            <a:ext cx="6135686" cy="13128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Mobile node discovers foreign agent (FA) and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its care-of-address by advertisements of FA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Mobile node can also discover by its solicitation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Mobile node registers FA with HA</a:t>
            </a:r>
          </a:p>
        </p:txBody>
      </p:sp>
      <p:cxnSp>
        <p:nvCxnSpPr>
          <p:cNvPr id="811" name="Shape 811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812" name="Shape 812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813" name="Shape 813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814" name="Shape 814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815" name="Shape 815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816" name="Shape 816"/>
          <p:cNvSpPr txBox="1"/>
          <p:nvPr/>
        </p:nvSpPr>
        <p:spPr>
          <a:xfrm>
            <a:off x="533400" y="5334000"/>
            <a:ext cx="5638800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Table 14.18  Discovery and Registration in a Mobile System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" name="Shape 822"/>
          <p:cNvSpPr txBox="1"/>
          <p:nvPr/>
        </p:nvSpPr>
        <p:spPr>
          <a:xfrm>
            <a:off x="457200" y="381000"/>
            <a:ext cx="58292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23" name="Shape 823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824" name="Shape 824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825" name="Shape 825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6388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Tunneling</a:t>
            </a:r>
          </a:p>
        </p:txBody>
      </p:sp>
      <p:pic>
        <p:nvPicPr>
          <p:cNvPr id="826" name="Shape 8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914400"/>
            <a:ext cx="5988049" cy="4005261"/>
          </a:xfrm>
          <a:prstGeom prst="rect">
            <a:avLst/>
          </a:prstGeom>
          <a:noFill/>
          <a:ln>
            <a:noFill/>
          </a:ln>
        </p:spPr>
      </p:pic>
      <p:sp>
        <p:nvSpPr>
          <p:cNvPr id="827" name="Shape 827"/>
          <p:cNvSpPr txBox="1"/>
          <p:nvPr/>
        </p:nvSpPr>
        <p:spPr>
          <a:xfrm>
            <a:off x="457200" y="5649912"/>
            <a:ext cx="6172199" cy="1311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Protocol number in the header: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4 indicates to higher level that the next header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is an IP header with full encapsulation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55 indicates minimal encapsulation</a:t>
            </a:r>
          </a:p>
        </p:txBody>
      </p:sp>
      <p:cxnSp>
        <p:nvCxnSpPr>
          <p:cNvPr id="828" name="Shape 828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829" name="Shape 82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830" name="Shape 830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831" name="Shape 831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832" name="Shape 832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833" name="Shape 833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834" name="Shape 834"/>
          <p:cNvSpPr txBox="1"/>
          <p:nvPr/>
        </p:nvSpPr>
        <p:spPr>
          <a:xfrm>
            <a:off x="609600" y="4953000"/>
            <a:ext cx="5638800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Table 14.19  Tunneling in a Mobile System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" name="Shape 840"/>
          <p:cNvSpPr txBox="1"/>
          <p:nvPr/>
        </p:nvSpPr>
        <p:spPr>
          <a:xfrm>
            <a:off x="533400" y="685800"/>
            <a:ext cx="58292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41" name="Shape 841"/>
          <p:cNvCxnSpPr/>
          <p:nvPr/>
        </p:nvCxnSpPr>
        <p:spPr>
          <a:xfrm>
            <a:off x="609600" y="4953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842" name="Shape 842"/>
          <p:cNvSpPr txBox="1"/>
          <p:nvPr/>
        </p:nvSpPr>
        <p:spPr>
          <a:xfrm>
            <a:off x="0" y="49530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843" name="Shape 843"/>
          <p:cNvSpPr txBox="1">
            <a:spLocks noGrp="1"/>
          </p:cNvSpPr>
          <p:nvPr>
            <p:ph type="title"/>
          </p:nvPr>
        </p:nvSpPr>
        <p:spPr>
          <a:xfrm>
            <a:off x="0" y="533400"/>
            <a:ext cx="68580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SNMP Management of Mobile IP</a:t>
            </a:r>
          </a:p>
        </p:txBody>
      </p:sp>
      <p:sp>
        <p:nvSpPr>
          <p:cNvPr id="844" name="Shape 844"/>
          <p:cNvSpPr txBox="1"/>
          <p:nvPr/>
        </p:nvSpPr>
        <p:spPr>
          <a:xfrm>
            <a:off x="457200" y="1143000"/>
            <a:ext cx="6111875" cy="37496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IETF Specifications using SMIv2 (RFC 1902)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and MIB-II (RFC 1213)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Functional entities: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Mobile Node:  A host or router that changes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point of attachment from one network or subnet 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to another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Home Agent:  A router on a mobile node’s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home network, which tunnels packets to and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from the mobile node via foreign agent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Foreign Agent:  A router on a mobile node’s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visited network, which provides services to the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mobile node</a:t>
            </a:r>
          </a:p>
        </p:txBody>
      </p:sp>
      <p:cxnSp>
        <p:nvCxnSpPr>
          <p:cNvPr id="845" name="Shape 84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846" name="Shape 846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847" name="Shape 847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848" name="Shape 848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849" name="Shape 849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" name="Shape 855"/>
          <p:cNvSpPr txBox="1"/>
          <p:nvPr/>
        </p:nvSpPr>
        <p:spPr>
          <a:xfrm>
            <a:off x="457200" y="381000"/>
            <a:ext cx="58292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6" name="Shape 856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562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Mobile IP MIB Groups</a:t>
            </a:r>
          </a:p>
        </p:txBody>
      </p:sp>
      <p:graphicFrame>
        <p:nvGraphicFramePr>
          <p:cNvPr id="857" name="Shape 857"/>
          <p:cNvGraphicFramePr/>
          <p:nvPr/>
        </p:nvGraphicFramePr>
        <p:xfrm>
          <a:off x="457200" y="1066800"/>
          <a:ext cx="5943600" cy="7315100"/>
        </p:xfrm>
        <a:graphic>
          <a:graphicData uri="http://schemas.openxmlformats.org/drawingml/2006/table">
            <a:tbl>
              <a:tblPr>
                <a:noFill/>
                <a:tableStyleId>{6A315C70-7EC3-4FDF-AD74-7D78B1872D83}</a:tableStyleId>
              </a:tblPr>
              <a:tblGrid>
                <a:gridCol w="2819400"/>
                <a:gridCol w="1143000"/>
                <a:gridCol w="1066800"/>
                <a:gridCol w="914400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Groups</a:t>
                      </a:r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Mobile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Node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Foreign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Agent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Home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Agent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mipSystemGroup</a:t>
                      </a:r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mipSecAssociationGroup</a:t>
                      </a:r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mipSecViolationGroup</a:t>
                      </a:r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mnSystemGroup</a:t>
                      </a:r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mnDiscoveryGroup</a:t>
                      </a:r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mnRegistrationGroup</a:t>
                      </a:r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maAdvertisementGroup</a:t>
                      </a:r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faSystemGroup</a:t>
                      </a:r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faAdvertisementGroup</a:t>
                      </a:r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faRegistrationGroup</a:t>
                      </a:r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haRegistrationGroup</a:t>
                      </a:r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3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haRegNodeCountersGroup</a:t>
                      </a:r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58" name="Shape 858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859" name="Shape 859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860" name="Shape 860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861" name="Shape 861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862" name="Shape 862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" name="Shape 868"/>
          <p:cNvSpPr txBox="1"/>
          <p:nvPr/>
        </p:nvSpPr>
        <p:spPr>
          <a:xfrm>
            <a:off x="457200" y="381000"/>
            <a:ext cx="58292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69" name="Shape 869"/>
          <p:cNvCxnSpPr/>
          <p:nvPr/>
        </p:nvCxnSpPr>
        <p:spPr>
          <a:xfrm>
            <a:off x="609600" y="65532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870" name="Shape 870"/>
          <p:cNvSpPr txBox="1"/>
          <p:nvPr/>
        </p:nvSpPr>
        <p:spPr>
          <a:xfrm>
            <a:off x="0" y="65532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871" name="Shape 871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638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Mobile IP MIB</a:t>
            </a:r>
          </a:p>
        </p:txBody>
      </p:sp>
      <p:pic>
        <p:nvPicPr>
          <p:cNvPr id="872" name="Shape 87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143000"/>
            <a:ext cx="5867400" cy="49371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73" name="Shape 873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874" name="Shape 874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875" name="Shape 875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876" name="Shape 876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877" name="Shape 877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878" name="Shape 878"/>
          <p:cNvSpPr txBox="1"/>
          <p:nvPr/>
        </p:nvSpPr>
        <p:spPr>
          <a:xfrm>
            <a:off x="609600" y="6248400"/>
            <a:ext cx="5638800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14.20  Mobile IP MIB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" name="Shape 884"/>
          <p:cNvSpPr txBox="1"/>
          <p:nvPr/>
        </p:nvSpPr>
        <p:spPr>
          <a:xfrm>
            <a:off x="457200" y="381000"/>
            <a:ext cx="58292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85" name="Shape 885"/>
          <p:cNvCxnSpPr/>
          <p:nvPr/>
        </p:nvCxnSpPr>
        <p:spPr>
          <a:xfrm>
            <a:off x="609600" y="6781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886" name="Shape 886"/>
          <p:cNvSpPr txBox="1"/>
          <p:nvPr/>
        </p:nvSpPr>
        <p:spPr>
          <a:xfrm>
            <a:off x="0" y="6781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887" name="Shape 88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5638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mipMIBObjects</a:t>
            </a:r>
          </a:p>
        </p:txBody>
      </p:sp>
      <p:graphicFrame>
        <p:nvGraphicFramePr>
          <p:cNvPr id="888" name="Shape 888"/>
          <p:cNvGraphicFramePr/>
          <p:nvPr/>
        </p:nvGraphicFramePr>
        <p:xfrm>
          <a:off x="304800" y="1600200"/>
          <a:ext cx="6172200" cy="5037025"/>
        </p:xfrm>
        <a:graphic>
          <a:graphicData uri="http://schemas.openxmlformats.org/drawingml/2006/table">
            <a:tbl>
              <a:tblPr>
                <a:noFill/>
                <a:tableStyleId>{6A315C70-7EC3-4FDF-AD74-7D78B1872D83}</a:tableStyleId>
              </a:tblPr>
              <a:tblGrid>
                <a:gridCol w="1752600"/>
                <a:gridCol w="1752600"/>
                <a:gridCol w="2667000"/>
              </a:tblGrid>
              <a:tr h="334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Entity</a:t>
                      </a:r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OID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Description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mipMIBObjects</a:t>
                      </a:r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mipMIB 1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Objects under mipMIB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mipSystem</a:t>
                      </a:r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mipMIBObjects 1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Mobile IP system related parameters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mipSecurity</a:t>
                      </a:r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mipMIBObjects 2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Mobile IP security parameters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mipSecurity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AssociationTable</a:t>
                      </a:r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mipSecurity 1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Security associations table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mipSecTotal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Violations</a:t>
                      </a:r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mipSecurity 2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 number of security violations in the entity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mipSecViolation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Table</a:t>
                      </a:r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mipSecurity 3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Security violation information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mipMN</a:t>
                      </a:r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mipMIBObjects 3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Mobile node group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mnSystem</a:t>
                      </a:r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mipMN 1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Mobile node system   </a:t>
                      </a:r>
                      <a:b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information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89" name="Shape 88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890" name="Shape 890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891" name="Shape 891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892" name="Shape 892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893" name="Shape 893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894" name="Shape 894"/>
          <p:cNvSpPr txBox="1"/>
          <p:nvPr/>
        </p:nvSpPr>
        <p:spPr>
          <a:xfrm>
            <a:off x="381000" y="1143000"/>
            <a:ext cx="6172199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Table 14.4  mipMIBObjects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Shape 900"/>
          <p:cNvSpPr txBox="1"/>
          <p:nvPr/>
        </p:nvSpPr>
        <p:spPr>
          <a:xfrm>
            <a:off x="457200" y="381000"/>
            <a:ext cx="58292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1" name="Shape 901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638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mipMIBObjects</a:t>
            </a:r>
          </a:p>
        </p:txBody>
      </p:sp>
      <p:graphicFrame>
        <p:nvGraphicFramePr>
          <p:cNvPr id="902" name="Shape 902"/>
          <p:cNvGraphicFramePr/>
          <p:nvPr/>
        </p:nvGraphicFramePr>
        <p:xfrm>
          <a:off x="228600" y="1524000"/>
          <a:ext cx="6172175" cy="6145150"/>
        </p:xfrm>
        <a:graphic>
          <a:graphicData uri="http://schemas.openxmlformats.org/drawingml/2006/table">
            <a:tbl>
              <a:tblPr>
                <a:noFill/>
                <a:tableStyleId>{6A315C70-7EC3-4FDF-AD74-7D78B1872D83}</a:tableStyleId>
              </a:tblPr>
              <a:tblGrid>
                <a:gridCol w="1668450"/>
                <a:gridCol w="1630350"/>
                <a:gridCol w="2873375"/>
              </a:tblGrid>
              <a:tr h="393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Entity</a:t>
                      </a:r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OID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Description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mnDiscovery</a:t>
                      </a:r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mipMN 2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Mobile node discovery counter </a:t>
                      </a:r>
                      <a:b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on solicitations, </a:t>
                      </a:r>
                      <a:b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advertisements, and moves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mnRegistration</a:t>
                      </a:r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mipMN 3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Mobile node registration table  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mipMA</a:t>
                      </a:r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mipMIBObjects 4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Mobile agent group 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maAdvertisement</a:t>
                      </a:r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mipMA 1</a:t>
                      </a:r>
                      <a:b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Mobility agent advertisement </a:t>
                      </a:r>
                      <a:b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configuration table present in </a:t>
                      </a:r>
                      <a:b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both MN and FA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mipFA</a:t>
                      </a:r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mipMIBObjects 5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Foreign agent group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faSystem</a:t>
                      </a:r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mipFA 1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Foreign agent system </a:t>
                      </a:r>
                      <a:b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information 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faAdvertisement</a:t>
                      </a:r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mipFA 2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Foreign agent advertisement </a:t>
                      </a:r>
                      <a:b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information plus MA </a:t>
                      </a:r>
                      <a:b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advertisement group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faRegistration</a:t>
                      </a:r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mipFA 3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Foreign agent visitors list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mipHA</a:t>
                      </a:r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mipMIBObjects 6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Home agent registration group </a:t>
                      </a:r>
                      <a:b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and mobility binding list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03" name="Shape 903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904" name="Shape 904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905" name="Shape 905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906" name="Shape 906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907" name="Shape 907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908" name="Shape 908"/>
          <p:cNvSpPr txBox="1"/>
          <p:nvPr/>
        </p:nvSpPr>
        <p:spPr>
          <a:xfrm>
            <a:off x="228600" y="1143000"/>
            <a:ext cx="6172199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Table 14.4  mipMIBObjects (cont.)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" name="Shape 914"/>
          <p:cNvSpPr txBox="1"/>
          <p:nvPr/>
        </p:nvSpPr>
        <p:spPr>
          <a:xfrm>
            <a:off x="457200" y="381000"/>
            <a:ext cx="58292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15" name="Shape 915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916" name="Shape 916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917" name="Shape 917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638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Resource Management</a:t>
            </a:r>
          </a:p>
        </p:txBody>
      </p:sp>
      <p:sp>
        <p:nvSpPr>
          <p:cNvPr id="918" name="Shape 918"/>
          <p:cNvSpPr txBox="1"/>
          <p:nvPr/>
        </p:nvSpPr>
        <p:spPr>
          <a:xfrm>
            <a:off x="457200" y="1143000"/>
            <a:ext cx="6400799" cy="2895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Scheduling and call admission control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Reservation of guard channels for handoff - static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Dynamic control of call admission – complex to 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control multimedia service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Proposals for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QoS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-based handoffs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Load balancing between access networks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Power management</a:t>
            </a:r>
          </a:p>
        </p:txBody>
      </p:sp>
      <p:cxnSp>
        <p:nvCxnSpPr>
          <p:cNvPr id="919" name="Shape 91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920" name="Shape 920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921" name="Shape 921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922" name="Shape 922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923" name="Shape 923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" name="Shape 929"/>
          <p:cNvSpPr txBox="1"/>
          <p:nvPr/>
        </p:nvSpPr>
        <p:spPr>
          <a:xfrm>
            <a:off x="457200" y="381000"/>
            <a:ext cx="58292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0" name="Shape 930"/>
          <p:cNvCxnSpPr/>
          <p:nvPr/>
        </p:nvCxnSpPr>
        <p:spPr>
          <a:xfrm>
            <a:off x="609600" y="44958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931" name="Shape 931"/>
          <p:cNvSpPr txBox="1"/>
          <p:nvPr/>
        </p:nvSpPr>
        <p:spPr>
          <a:xfrm>
            <a:off x="0" y="4495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932" name="Shape 932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638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Security Management</a:t>
            </a:r>
          </a:p>
        </p:txBody>
      </p:sp>
      <p:sp>
        <p:nvSpPr>
          <p:cNvPr id="933" name="Shape 933"/>
          <p:cNvSpPr txBox="1"/>
          <p:nvPr/>
        </p:nvSpPr>
        <p:spPr>
          <a:xfrm>
            <a:off x="381000" y="4876800"/>
            <a:ext cx="6148386" cy="31416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WAP (Wireless Application Protocol) Security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WAP Wireless transport layer security (WTLS)</a:t>
            </a: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Based on transport layer security (TLS)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or secured sockets shell (SSL)</a:t>
            </a:r>
          </a:p>
          <a:p>
            <a: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“Walled garden” “vertical” integrated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approach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3G network security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3GPP (Third Generation Partnership Project)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and 3GPP2 plan for IP to wireless device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Open standard SNMP based</a:t>
            </a:r>
          </a:p>
        </p:txBody>
      </p:sp>
      <p:pic>
        <p:nvPicPr>
          <p:cNvPr id="934" name="Shape 9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3400" y="1600200"/>
            <a:ext cx="5943599" cy="238601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35" name="Shape 93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936" name="Shape 936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937" name="Shape 937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938" name="Shape 938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939" name="Shape 939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" name="Shape 945"/>
          <p:cNvSpPr txBox="1"/>
          <p:nvPr/>
        </p:nvSpPr>
        <p:spPr>
          <a:xfrm>
            <a:off x="457200" y="381000"/>
            <a:ext cx="58292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6" name="Shape 946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6388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QoS Management</a:t>
            </a:r>
          </a:p>
        </p:txBody>
      </p:sp>
      <p:sp>
        <p:nvSpPr>
          <p:cNvPr id="947" name="Shape 947"/>
          <p:cNvSpPr txBox="1"/>
          <p:nvPr/>
        </p:nvSpPr>
        <p:spPr>
          <a:xfrm>
            <a:off x="533400" y="5867400"/>
            <a:ext cx="6188075" cy="25860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QoS support for last leg between access point and</a:t>
            </a:r>
            <a:b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mobile node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Depends on mobility and resource management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3GPP/3GPP2 (3G Partnership Project) standards</a:t>
            </a:r>
            <a:b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ensure interoperability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3GPP has defined four QoS classes (</a:t>
            </a:r>
            <a:r>
              <a:rPr lang="en-US"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 23.107) shown</a:t>
            </a:r>
            <a:b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above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Telephony handled using SIP (session initiation protocol)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Backbone based on DiffServ</a:t>
            </a:r>
          </a:p>
        </p:txBody>
      </p:sp>
      <p:graphicFrame>
        <p:nvGraphicFramePr>
          <p:cNvPr id="948" name="Shape 948"/>
          <p:cNvGraphicFramePr/>
          <p:nvPr/>
        </p:nvGraphicFramePr>
        <p:xfrm>
          <a:off x="228600" y="1219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{6A315C70-7EC3-4FDF-AD74-7D78B1872D83}</a:tableStyleId>
              </a:tblPr>
              <a:tblGrid>
                <a:gridCol w="914400"/>
                <a:gridCol w="990600"/>
                <a:gridCol w="1143000"/>
                <a:gridCol w="685800"/>
                <a:gridCol w="1066800"/>
                <a:gridCol w="1651000"/>
              </a:tblGrid>
              <a:tr h="920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QoS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Class</a:t>
                      </a:r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TransferDelay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Transfer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Delay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Variation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Low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BER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Guaran-teed Bit Rate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Example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Conver-sation</a:t>
                      </a:r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Strin-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gent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Strin-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gent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Yes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VoIP, Video- and Audio-conferencing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Stream-ing</a:t>
                      </a:r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Con-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strained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Con-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strained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Yes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Broadcast service, news, sport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Inter- active</a:t>
                      </a:r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Looser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Yes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Web browsing, interactive chat, games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Back-ground</a:t>
                      </a:r>
                    </a:p>
                  </a:txBody>
                  <a:tcPr marL="0" marR="0" marT="0" marB="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Yes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email, SMS, TFP transactions</a:t>
                      </a:r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49" name="Shape 94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950" name="Shape 950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951" name="Shape 951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952" name="Shape 952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953" name="Shape 953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954" name="Shape 954"/>
          <p:cNvSpPr txBox="1"/>
          <p:nvPr/>
        </p:nvSpPr>
        <p:spPr>
          <a:xfrm>
            <a:off x="0" y="914400"/>
            <a:ext cx="6400799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Table 14.5  UMTS QoS Specifications</a:t>
            </a:r>
          </a:p>
        </p:txBody>
      </p:sp>
      <p:cxnSp>
        <p:nvCxnSpPr>
          <p:cNvPr id="955" name="Shape 955"/>
          <p:cNvCxnSpPr/>
          <p:nvPr/>
        </p:nvCxnSpPr>
        <p:spPr>
          <a:xfrm>
            <a:off x="609600" y="5486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956" name="Shape 956"/>
          <p:cNvSpPr txBox="1"/>
          <p:nvPr/>
        </p:nvSpPr>
        <p:spPr>
          <a:xfrm>
            <a:off x="0" y="5486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228600" y="4038600"/>
            <a:ext cx="61721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Basic Principles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4800600" y="228600"/>
            <a:ext cx="227012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Shape 141"/>
          <p:cNvSpPr txBox="1"/>
          <p:nvPr/>
        </p:nvSpPr>
        <p:spPr>
          <a:xfrm>
            <a:off x="609600" y="3490912"/>
            <a:ext cx="5829299" cy="14938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Shape 142"/>
          <p:cNvSpPr txBox="1"/>
          <p:nvPr/>
        </p:nvSpPr>
        <p:spPr>
          <a:xfrm>
            <a:off x="0" y="4648200"/>
            <a:ext cx="1524000" cy="45878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Shape 143"/>
          <p:cNvSpPr txBox="1"/>
          <p:nvPr/>
        </p:nvSpPr>
        <p:spPr>
          <a:xfrm>
            <a:off x="822325" y="1865311"/>
            <a:ext cx="18414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4" name="Shape 144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45" name="Shape 145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146" name="Shape 146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47" name="Shape 147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Shape 962"/>
          <p:cNvSpPr txBox="1"/>
          <p:nvPr/>
        </p:nvSpPr>
        <p:spPr>
          <a:xfrm>
            <a:off x="457200" y="381000"/>
            <a:ext cx="58292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63" name="Shape 963"/>
          <p:cNvCxnSpPr/>
          <p:nvPr/>
        </p:nvCxnSpPr>
        <p:spPr>
          <a:xfrm>
            <a:off x="609600" y="70866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964" name="Shape 964"/>
          <p:cNvSpPr txBox="1"/>
          <p:nvPr/>
        </p:nvSpPr>
        <p:spPr>
          <a:xfrm>
            <a:off x="0" y="70866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965" name="Shape 965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71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VSAT</a:t>
            </a:r>
          </a:p>
        </p:txBody>
      </p:sp>
      <p:sp>
        <p:nvSpPr>
          <p:cNvPr id="966" name="Shape 966"/>
          <p:cNvSpPr txBox="1"/>
          <p:nvPr/>
        </p:nvSpPr>
        <p:spPr>
          <a:xfrm>
            <a:off x="2590800" y="3048000"/>
            <a:ext cx="5943599" cy="1981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67" name="Shape 96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pic>
        <p:nvPicPr>
          <p:cNvPr id="968" name="Shape 96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00200" y="1066800"/>
            <a:ext cx="3787775" cy="6034086"/>
          </a:xfrm>
          <a:prstGeom prst="rect">
            <a:avLst/>
          </a:prstGeom>
          <a:noFill/>
          <a:ln>
            <a:noFill/>
          </a:ln>
        </p:spPr>
      </p:pic>
      <p:sp>
        <p:nvSpPr>
          <p:cNvPr id="969" name="Shape 969"/>
          <p:cNvSpPr txBox="1"/>
          <p:nvPr/>
        </p:nvSpPr>
        <p:spPr>
          <a:xfrm>
            <a:off x="1508125" y="7199311"/>
            <a:ext cx="4746624" cy="641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KU Band and KA band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40 – 60 kbps uplink  and 500 kbps downlink</a:t>
            </a:r>
          </a:p>
        </p:txBody>
      </p:sp>
      <p:cxnSp>
        <p:nvCxnSpPr>
          <p:cNvPr id="970" name="Shape 97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971" name="Shape 971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972" name="Shape 97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973" name="Shape 973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974" name="Shape 974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" name="Shape 980"/>
          <p:cNvSpPr txBox="1"/>
          <p:nvPr/>
        </p:nvSpPr>
        <p:spPr>
          <a:xfrm>
            <a:off x="457200" y="381000"/>
            <a:ext cx="58292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81" name="Shape 981"/>
          <p:cNvCxnSpPr/>
          <p:nvPr/>
        </p:nvCxnSpPr>
        <p:spPr>
          <a:xfrm>
            <a:off x="609600" y="48006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982" name="Shape 982"/>
          <p:cNvSpPr txBox="1"/>
          <p:nvPr/>
        </p:nvSpPr>
        <p:spPr>
          <a:xfrm>
            <a:off x="0" y="48006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983" name="Shape 98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57912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VSAT Components</a:t>
            </a:r>
          </a:p>
        </p:txBody>
      </p:sp>
      <p:sp>
        <p:nvSpPr>
          <p:cNvPr id="984" name="Shape 984"/>
          <p:cNvSpPr txBox="1"/>
          <p:nvPr/>
        </p:nvSpPr>
        <p:spPr>
          <a:xfrm>
            <a:off x="533400" y="5791200"/>
            <a:ext cx="5943599" cy="1981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85" name="Shape 98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986" name="Shape 986"/>
          <p:cNvSpPr txBox="1"/>
          <p:nvPr/>
        </p:nvSpPr>
        <p:spPr>
          <a:xfrm>
            <a:off x="533400" y="1143000"/>
            <a:ext cx="5426074" cy="3170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ODU Outdoor unit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Power amplifier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Up-converter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Down-converter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IDU Indoor unit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Modems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Frequency synthesizer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Encoder / decoder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Proxy agent for management; Later models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with SNMP agent</a:t>
            </a:r>
          </a:p>
        </p:txBody>
      </p:sp>
      <p:cxnSp>
        <p:nvCxnSpPr>
          <p:cNvPr id="987" name="Shape 98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988" name="Shape 988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989" name="Shape 989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990" name="Shape 990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991" name="Shape 991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71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Outdoor Propagation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x="4800600" y="228600"/>
            <a:ext cx="227012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x="609600" y="3490912"/>
            <a:ext cx="5829299" cy="14938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7" name="Shape 157"/>
          <p:cNvCxnSpPr/>
          <p:nvPr/>
        </p:nvCxnSpPr>
        <p:spPr>
          <a:xfrm>
            <a:off x="609600" y="4724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58" name="Shape 158"/>
          <p:cNvSpPr txBox="1"/>
          <p:nvPr/>
        </p:nvSpPr>
        <p:spPr>
          <a:xfrm>
            <a:off x="0" y="4800600"/>
            <a:ext cx="1524000" cy="45878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pic>
        <p:nvPicPr>
          <p:cNvPr id="159" name="Shape 15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000" y="1371600"/>
            <a:ext cx="6172199" cy="3128962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Shape 160"/>
          <p:cNvSpPr txBox="1"/>
          <p:nvPr/>
        </p:nvSpPr>
        <p:spPr>
          <a:xfrm>
            <a:off x="533400" y="5257800"/>
            <a:ext cx="5654674" cy="3170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Adverse Characteristics: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Attenuation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Dispersion: Frequency and Phase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(independent of refractive index)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Dispersion due to refractive index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Decreasing signal strength due to beam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pattern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Water absorption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Fading: short and long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Doppler effect</a:t>
            </a:r>
          </a:p>
        </p:txBody>
      </p:sp>
      <p:cxnSp>
        <p:nvCxnSpPr>
          <p:cNvPr id="161" name="Shape 161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62" name="Shape 162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163" name="Shape 163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64" name="Shape 164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638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Isotropic Propagation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4800600" y="228600"/>
            <a:ext cx="227012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73" name="Shape 173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 txBox="1"/>
          <p:nvPr/>
        </p:nvSpPr>
        <p:spPr>
          <a:xfrm>
            <a:off x="609600" y="3490912"/>
            <a:ext cx="5829299" cy="14938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5" name="Shape 175"/>
          <p:cNvCxnSpPr/>
          <p:nvPr/>
        </p:nvCxnSpPr>
        <p:spPr>
          <a:xfrm>
            <a:off x="609600" y="5334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76" name="Shape 176"/>
          <p:cNvSpPr txBox="1"/>
          <p:nvPr/>
        </p:nvSpPr>
        <p:spPr>
          <a:xfrm>
            <a:off x="0" y="5410200"/>
            <a:ext cx="1524000" cy="45878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pic>
        <p:nvPicPr>
          <p:cNvPr id="177" name="Shape 17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95400" y="1828800"/>
            <a:ext cx="3951286" cy="2681287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Shape 178"/>
          <p:cNvSpPr txBox="1"/>
          <p:nvPr/>
        </p:nvSpPr>
        <p:spPr>
          <a:xfrm>
            <a:off x="974725" y="5903912"/>
            <a:ext cx="5654674" cy="1190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 = (PT / 4πd</a:t>
            </a:r>
            <a:r>
              <a:rPr lang="en-US"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watts /m</a:t>
            </a:r>
            <a:r>
              <a:rPr lang="en-US"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(14-1)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 = Received power per unit area and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PT = Total transmitted power.</a:t>
            </a:r>
          </a:p>
        </p:txBody>
      </p:sp>
      <p:cxnSp>
        <p:nvCxnSpPr>
          <p:cNvPr id="179" name="Shape 17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80" name="Shape 180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181" name="Shape 181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82" name="Shape 182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183" name="Shape 183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638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Non-Isotropic Propagation</a:t>
            </a:r>
          </a:p>
        </p:txBody>
      </p:sp>
      <p:sp>
        <p:nvSpPr>
          <p:cNvPr id="190" name="Shape 190"/>
          <p:cNvSpPr txBox="1"/>
          <p:nvPr/>
        </p:nvSpPr>
        <p:spPr>
          <a:xfrm>
            <a:off x="4800600" y="228600"/>
            <a:ext cx="227012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91" name="Shape 191"/>
          <p:cNvSpPr txBox="1"/>
          <p:nvPr/>
        </p:nvSpPr>
        <p:spPr>
          <a:xfrm>
            <a:off x="5867400" y="8482011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Shape 192"/>
          <p:cNvSpPr txBox="1"/>
          <p:nvPr/>
        </p:nvSpPr>
        <p:spPr>
          <a:xfrm>
            <a:off x="609600" y="3490912"/>
            <a:ext cx="5829299" cy="14938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3" name="Shape 193"/>
          <p:cNvCxnSpPr/>
          <p:nvPr/>
        </p:nvCxnSpPr>
        <p:spPr>
          <a:xfrm>
            <a:off x="609600" y="457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94" name="Shape 194"/>
          <p:cNvSpPr txBox="1"/>
          <p:nvPr/>
        </p:nvSpPr>
        <p:spPr>
          <a:xfrm>
            <a:off x="0" y="4572000"/>
            <a:ext cx="1524000" cy="458786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pic>
        <p:nvPicPr>
          <p:cNvPr id="195" name="Shape 19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1752600"/>
            <a:ext cx="5108574" cy="2432049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Shape 196"/>
          <p:cNvSpPr txBox="1"/>
          <p:nvPr/>
        </p:nvSpPr>
        <p:spPr>
          <a:xfrm>
            <a:off x="974725" y="5141912"/>
            <a:ext cx="5365749" cy="22891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P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(λ / 4d)2			(14-5)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P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 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Received power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P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 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Transmitted power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G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 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Transmitter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antenna gain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G</a:t>
            </a:r>
            <a:r>
              <a:rPr lang="en-US"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 Receiver antenna gain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λ  =  Wavelength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Shape 197"/>
          <p:cNvSpPr txBox="1"/>
          <p:nvPr/>
        </p:nvSpPr>
        <p:spPr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8" name="Shape 1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3824" cy="161925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Shape 199"/>
          <p:cNvSpPr txBox="1"/>
          <p:nvPr/>
        </p:nvSpPr>
        <p:spPr>
          <a:xfrm>
            <a:off x="0" y="161925"/>
            <a:ext cx="255587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cxnSp>
        <p:nvCxnSpPr>
          <p:cNvPr id="200" name="Shape 20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01" name="Shape 201"/>
          <p:cNvSpPr txBox="1"/>
          <p:nvPr/>
        </p:nvSpPr>
        <p:spPr>
          <a:xfrm>
            <a:off x="304800" y="228600"/>
            <a:ext cx="5894387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14		         Broadband Wireless Access Networks</a:t>
            </a:r>
          </a:p>
        </p:txBody>
      </p:sp>
      <p:cxnSp>
        <p:nvCxnSpPr>
          <p:cNvPr id="202" name="Shape 20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03" name="Shape 203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4914900" y="8326436"/>
            <a:ext cx="1600199" cy="63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2520</Words>
  <Application>Microsoft Macintosh PowerPoint</Application>
  <PresentationFormat>عرض على الشاشة (4:3)‏</PresentationFormat>
  <Paragraphs>875</Paragraphs>
  <Slides>61</Slides>
  <Notes>61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61</vt:i4>
      </vt:variant>
    </vt:vector>
  </HeadingPairs>
  <TitlesOfParts>
    <vt:vector size="63" baseType="lpstr">
      <vt:lpstr>Arial</vt:lpstr>
      <vt:lpstr>Default Design</vt:lpstr>
      <vt:lpstr> Chapter 14  Broadband Wireless Access Networks</vt:lpstr>
      <vt:lpstr>Objectives</vt:lpstr>
      <vt:lpstr>Objectives (cont.)</vt:lpstr>
      <vt:lpstr>Wired &amp; Wireless Broadband Networks</vt:lpstr>
      <vt:lpstr>Wireless Broadband Networks</vt:lpstr>
      <vt:lpstr>Basic Principles</vt:lpstr>
      <vt:lpstr>Outdoor Propagation</vt:lpstr>
      <vt:lpstr>Isotropic Propagation</vt:lpstr>
      <vt:lpstr>Non-Isotropic Propagation</vt:lpstr>
      <vt:lpstr>Satellite Free Space Propagation</vt:lpstr>
      <vt:lpstr>Terrestrial Propagation</vt:lpstr>
      <vt:lpstr>Path Loss Dependency</vt:lpstr>
      <vt:lpstr>Shadow Fading</vt:lpstr>
      <vt:lpstr>Fixed Wireless Networks</vt:lpstr>
      <vt:lpstr>Fixed Wireless Network</vt:lpstr>
      <vt:lpstr>MMDS</vt:lpstr>
      <vt:lpstr>LMDS</vt:lpstr>
      <vt:lpstr>MMDS and  Cable Network Management</vt:lpstr>
      <vt:lpstr>MMDS / LMDS Network Management</vt:lpstr>
      <vt:lpstr>802.16 Fixed Wireless System</vt:lpstr>
      <vt:lpstr>802.16 Base Station</vt:lpstr>
      <vt:lpstr>802.16 Subscriber Station</vt:lpstr>
      <vt:lpstr>IEEE 802.16 Extensions</vt:lpstr>
      <vt:lpstr>802.16d WiMax</vt:lpstr>
      <vt:lpstr>802.16d: PHY Layer</vt:lpstr>
      <vt:lpstr>802.16d: MAC Layer</vt:lpstr>
      <vt:lpstr>Fixed BWA (Broadband Wireless Access) Management</vt:lpstr>
      <vt:lpstr>Class of Service and QoS</vt:lpstr>
      <vt:lpstr>BWA NM Reference Model</vt:lpstr>
      <vt:lpstr>WMAN IF MIB</vt:lpstr>
      <vt:lpstr>Usage of ifTable Objects for Base Station</vt:lpstr>
      <vt:lpstr>Usage of ifTable Objects for Subscriber Station</vt:lpstr>
      <vt:lpstr>Commercial Examples</vt:lpstr>
      <vt:lpstr>DECT WLL</vt:lpstr>
      <vt:lpstr>corDect</vt:lpstr>
      <vt:lpstr>Ricochet Internet Access</vt:lpstr>
      <vt:lpstr>BBSC Broadband Solution</vt:lpstr>
      <vt:lpstr>MeshNetworks Enabled Architecture</vt:lpstr>
      <vt:lpstr>PacketHop</vt:lpstr>
      <vt:lpstr>PacketHop Technology</vt:lpstr>
      <vt:lpstr>Navini Ripwave</vt:lpstr>
      <vt:lpstr>Mobile Wireless Networks</vt:lpstr>
      <vt:lpstr>Mobile and Wireless</vt:lpstr>
      <vt:lpstr>Mobile Wireless Evolution</vt:lpstr>
      <vt:lpstr>Cellular Network</vt:lpstr>
      <vt:lpstr>3G Management Issues</vt:lpstr>
      <vt:lpstr>Mobility Management</vt:lpstr>
      <vt:lpstr>Mobile IP</vt:lpstr>
      <vt:lpstr>Mobile IP Functions - Roaming</vt:lpstr>
      <vt:lpstr>Discovery and Registration</vt:lpstr>
      <vt:lpstr>Tunneling</vt:lpstr>
      <vt:lpstr>SNMP Management of Mobile IP</vt:lpstr>
      <vt:lpstr>Mobile IP MIB Groups</vt:lpstr>
      <vt:lpstr>Mobile IP MIB</vt:lpstr>
      <vt:lpstr>mipMIBObjects</vt:lpstr>
      <vt:lpstr>mipMIBObjects</vt:lpstr>
      <vt:lpstr>Resource Management</vt:lpstr>
      <vt:lpstr>Security Management</vt:lpstr>
      <vt:lpstr>QoS Management</vt:lpstr>
      <vt:lpstr>VSAT</vt:lpstr>
      <vt:lpstr>VSAT Components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Chapter 14  Broadband Wireless Access Networks</dc:title>
  <cp:lastModifiedBy>Munira MR</cp:lastModifiedBy>
  <cp:revision>1</cp:revision>
  <dcterms:modified xsi:type="dcterms:W3CDTF">2017-05-08T15:59:25Z</dcterms:modified>
</cp:coreProperties>
</file>