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6858000" cy="9144000" type="screen4x3"/>
  <p:notesSz cx="9290050" cy="70040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A315C70-7EC3-4FDF-AD74-7D78B1872D83}">
  <a:tblStyle styleId="{6A315C70-7EC3-4FDF-AD74-7D78B1872D83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41"/>
    <p:restoredTop sz="94650"/>
  </p:normalViewPr>
  <p:slideViewPr>
    <p:cSldViewPr snapToGrid="0" snapToObjects="1">
      <p:cViewPr varScale="1">
        <p:scale>
          <a:sx n="61" d="100"/>
          <a:sy n="61" d="100"/>
        </p:scale>
        <p:origin x="151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262562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651625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262562" y="6651625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4" name="Shape 404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4" name="Shape 454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7" name="Shape 467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0" name="Shape 480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2" name="Shape 522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1" name="Shape 551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4" name="Shape 564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2" name="Shape 592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7" name="Shape 607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7" name="Shape 637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Shape 65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1" name="Shape 651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681" name="Shape 681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82" name="Shape 68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692" name="Shape 692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Shape 708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09" name="Shape 709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0" name="Shape 71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27" name="Shape 72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42" name="Shape 742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3" name="Shape 74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57" name="Shape 75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72" name="Shape 772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3" name="Shape 77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787" name="Shape 78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8" name="Shape 78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Shape 80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02" name="Shape 802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hape 818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19" name="Shape 819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0" name="Shape 82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37" name="Shape 83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8" name="Shape 83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52" name="Shape 852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3" name="Shape 85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65" name="Shape 865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6" name="Shape 86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81" name="Shape 881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2" name="Shape 88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897" name="Shape 897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8" name="Shape 89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Shape 910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11" name="Shape 911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2" name="Shape 91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Shape 925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26" name="Shape 926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7" name="Shape 92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Shape 941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42" name="Shape 942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3" name="Shape 943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662362" y="525462"/>
            <a:ext cx="1970086" cy="262572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Shape 958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59" name="Shape 959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0" name="Shape 960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977" name="Shape 977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8" name="Shape 978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/>
        </p:nvSpPr>
        <p:spPr>
          <a:xfrm>
            <a:off x="0" y="0"/>
            <a:ext cx="4025899" cy="350837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200" b="0" i="0" u="none" strike="noStrike" cap="none"/>
              <a:t>Chapter 14</a:t>
            </a:r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0087" cy="2625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928687" y="3327400"/>
            <a:ext cx="7432675" cy="3151186"/>
          </a:xfrm>
          <a:prstGeom prst="rect">
            <a:avLst/>
          </a:prstGeom>
          <a:noFill/>
          <a:ln>
            <a:noFill/>
          </a:ln>
        </p:spPr>
        <p:txBody>
          <a:bodyPr lIns="93450" tIns="46725" rIns="93450" bIns="467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 rot="5400000">
            <a:off x="411956" y="2064543"/>
            <a:ext cx="6034086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5400000">
            <a:off x="1843087" y="3495675"/>
            <a:ext cx="7800975" cy="1543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-1319212" y="2028825"/>
            <a:ext cx="7800975" cy="4476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3009899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3505200" y="2133600"/>
            <a:ext cx="3009899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4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2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342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2343150" y="8326436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6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9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3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3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3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3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3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35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36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37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5333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14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Wireless</a:t>
            </a:r>
            <a:b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Networks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0" y="533400"/>
            <a:ext cx="6858000" cy="445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" name="Shape 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" name="Shape 63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4" name="Shape 6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" name="Shape 6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Satellite Free Space Propagation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4" name="Shape 214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5" name="Shape 215"/>
          <p:cNvSpPr txBox="1"/>
          <p:nvPr/>
        </p:nvSpPr>
        <p:spPr>
          <a:xfrm>
            <a:off x="0" y="55626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1219200"/>
            <a:ext cx="4637086" cy="4395786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990600" y="6096000"/>
            <a:ext cx="125571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ά  1/d</a:t>
            </a:r>
            <a:r>
              <a:rPr lang="en-US" sz="18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cxnSp>
        <p:nvCxnSpPr>
          <p:cNvPr id="218" name="Shape 21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9" name="Shape 219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20" name="Shape 22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1" name="Shape 22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769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Terrestrial Propagation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2" name="Shape 232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905000"/>
            <a:ext cx="6172199" cy="2339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4" name="Shape 2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5" name="Shape 23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36" name="Shape 23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7" name="Shape 23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0" y="4572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990600" y="5105400"/>
            <a:ext cx="1255712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ά  1/d</a:t>
            </a:r>
            <a:r>
              <a:rPr lang="en-US" sz="18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Path Loss Dependency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0" name="Shape 250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0" y="61722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52" name="Shape 2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1371600"/>
            <a:ext cx="6172199" cy="481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3" name="Shape 25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55" name="Shape 25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6" name="Shape 25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Shadow Fading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7" name="Shape 267"/>
          <p:cNvCxnSpPr/>
          <p:nvPr/>
        </p:nvCxnSpPr>
        <p:spPr>
          <a:xfrm>
            <a:off x="609600" y="537368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0" y="544988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69" name="Shape 2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8687" y="1371600"/>
            <a:ext cx="4772024" cy="3914774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Shape 270"/>
          <p:cNvSpPr txBox="1"/>
          <p:nvPr/>
        </p:nvSpPr>
        <p:spPr>
          <a:xfrm>
            <a:off x="533400" y="5867400"/>
            <a:ext cx="5883274" cy="221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Large-scale fading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Slow spatial rate compared to wavelength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Slow rate of change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Small-scale fading or Shadow fading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Spatial dimension comparable to wavelength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Rapid rate of change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1" name="Shape 2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2" name="Shape 272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73" name="Shape 2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4" name="Shape 27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04800" y="3429000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Fixed Wireless Networks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5" name="Shape 2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6" name="Shape 28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87" name="Shape 28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8" name="Shape 28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Fixed Wireless Network</a:t>
            </a:r>
          </a:p>
        </p:txBody>
      </p:sp>
      <p:cxnSp>
        <p:nvCxnSpPr>
          <p:cNvPr id="295" name="Shape 295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6" name="Shape 296"/>
          <p:cNvSpPr txBox="1"/>
          <p:nvPr/>
        </p:nvSpPr>
        <p:spPr>
          <a:xfrm>
            <a:off x="0" y="5715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297" name="Shape 2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371600"/>
            <a:ext cx="5638800" cy="4378324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Shape 298"/>
          <p:cNvSpPr txBox="1"/>
          <p:nvPr/>
        </p:nvSpPr>
        <p:spPr>
          <a:xfrm>
            <a:off x="533400" y="6096000"/>
            <a:ext cx="6019799" cy="19224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Fixed wireless access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a.k.a wireless local loop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Point-to-multipoint network architecture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Benefits: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Less capital investment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Quick and cheap to install and operate</a:t>
            </a:r>
          </a:p>
        </p:txBody>
      </p:sp>
      <p:cxnSp>
        <p:nvCxnSpPr>
          <p:cNvPr id="299" name="Shape 29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00" name="Shape 30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02" name="Shape 30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609600" y="5410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14.9  Fixed Wireless Access Network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MMDS</a:t>
            </a:r>
          </a:p>
        </p:txBody>
      </p:sp>
      <p:cxnSp>
        <p:nvCxnSpPr>
          <p:cNvPr id="310" name="Shape 310"/>
          <p:cNvCxnSpPr/>
          <p:nvPr/>
        </p:nvCxnSpPr>
        <p:spPr>
          <a:xfrm>
            <a:off x="609600" y="5715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1" name="Shape 311"/>
          <p:cNvSpPr txBox="1"/>
          <p:nvPr/>
        </p:nvSpPr>
        <p:spPr>
          <a:xfrm>
            <a:off x="0" y="5638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312" name="Shape 3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371600"/>
            <a:ext cx="5562600" cy="4168775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Shape 313"/>
          <p:cNvSpPr txBox="1"/>
          <p:nvPr/>
        </p:nvSpPr>
        <p:spPr>
          <a:xfrm>
            <a:off x="533400" y="6019800"/>
            <a:ext cx="6189662" cy="2246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Point-to-multipoint architecture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Range between BSs is 50 km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Operates over 2.5 to 2.686 GHz band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Could operate on multichannels and hence capable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 providing 2-way high-speed communication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implementation using cable modem equipment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at both ends 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5" name="Shape 31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16" name="Shape 31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7" name="Shape 31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LMDS</a:t>
            </a:r>
          </a:p>
        </p:txBody>
      </p:sp>
      <p:cxnSp>
        <p:nvCxnSpPr>
          <p:cNvPr id="324" name="Shape 324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5" name="Shape 325"/>
          <p:cNvSpPr txBox="1"/>
          <p:nvPr/>
        </p:nvSpPr>
        <p:spPr>
          <a:xfrm>
            <a:off x="0" y="5638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326" name="Shape 3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409700"/>
            <a:ext cx="5181600" cy="3881436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Shape 327"/>
          <p:cNvSpPr txBox="1"/>
          <p:nvPr/>
        </p:nvSpPr>
        <p:spPr>
          <a:xfrm>
            <a:off x="533400" y="6096000"/>
            <a:ext cx="5784850" cy="1616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Point-to-multipoint architecture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Covers 5 km radius; BSUs spaced 10 km apart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Operates over 27-28.35 and 31-31.3 GHz bands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Sensitive to rain attenuation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Deploys cable modem equipment at both ends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9" name="Shape 329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30" name="Shape 33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31" name="Shape 33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638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MMDS and </a:t>
            </a:r>
            <a:b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Cable Network Management</a:t>
            </a:r>
          </a:p>
        </p:txBody>
      </p:sp>
      <p:cxnSp>
        <p:nvCxnSpPr>
          <p:cNvPr id="338" name="Shape 338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39" name="Shape 339"/>
          <p:cNvSpPr txBox="1"/>
          <p:nvPr/>
        </p:nvSpPr>
        <p:spPr>
          <a:xfrm>
            <a:off x="0" y="48006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457200" y="5181600"/>
            <a:ext cx="6172199" cy="25304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MMDS managed using DOCSIS (Data-Over-   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Cable Standard Interface Specifications)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Head end: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Signals from multiple sources multiplexed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Frequency conversion for local signal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NIU demarcation point between customer and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service provider networks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Cable modem: RF-to-Ethernet conversion</a:t>
            </a:r>
          </a:p>
        </p:txBody>
      </p:sp>
      <p:pic>
        <p:nvPicPr>
          <p:cNvPr id="341" name="Shape 3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0037" y="1446212"/>
            <a:ext cx="5868986" cy="33448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2" name="Shape 34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43" name="Shape 343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45" name="Shape 34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MMDS / LMDS Network Management</a:t>
            </a:r>
          </a:p>
        </p:txBody>
      </p:sp>
      <p:cxnSp>
        <p:nvCxnSpPr>
          <p:cNvPr id="352" name="Shape 352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0" y="5334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33400" y="5791200"/>
            <a:ext cx="6172199" cy="2225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Head end is replaced by base station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Cable modem replaced by transceiver and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subscriber station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HFC plant replaced by wireless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DOCSIS standards used for the system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DOCSIS management standards adapted for 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</a:t>
            </a:r>
          </a:p>
        </p:txBody>
      </p:sp>
      <p:pic>
        <p:nvPicPr>
          <p:cNvPr id="355" name="Shape 3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524000"/>
            <a:ext cx="6172199" cy="3733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6" name="Shape 35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7" name="Shape 357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58" name="Shape 35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9" name="Shape 35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0" y="533400"/>
            <a:ext cx="6858000" cy="445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5" name="Shape 7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" name="Shape 7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7" name="Shape 7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8" name="Shape 7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42900" y="533400"/>
            <a:ext cx="61721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143000"/>
            <a:ext cx="6172199" cy="6934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wireless access networks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Multichannel multipoint distribution service, MMDS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multipoint distribution service, LMDS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IEEE 802.16/WiMax networks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Components of wireless access network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 station (BS)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Subscriber station (SS)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 medium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 spectrum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principles of wireless communication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Free space propagation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Terrestrial propagation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Cellular mobile environment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Fading phenomena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MMDS and LMDS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Deployment in rural areas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Line-of-sight (LOS) limitation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Operational spectrum and modes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Similarity with cable access network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DOCSIS standards or proprietary protocol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DOCSIS management standards for DOCSIS-based systems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802.16 Fixed Wireless System</a:t>
            </a:r>
          </a:p>
        </p:txBody>
      </p:sp>
      <p:cxnSp>
        <p:nvCxnSpPr>
          <p:cNvPr id="366" name="Shape 366"/>
          <p:cNvCxnSpPr/>
          <p:nvPr/>
        </p:nvCxnSpPr>
        <p:spPr>
          <a:xfrm>
            <a:off x="609600" y="4191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0" y="4114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368" name="Shape 3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1143000"/>
            <a:ext cx="4876799" cy="2743199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Shape 369"/>
          <p:cNvSpPr txBox="1"/>
          <p:nvPr/>
        </p:nvSpPr>
        <p:spPr>
          <a:xfrm>
            <a:off x="457200" y="4495800"/>
            <a:ext cx="60197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IEEE 802.16.1 specifications for 11 GHz to 66 GHz</a:t>
            </a:r>
            <a:b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@ 2 to 155 Mbps with flexible asymmetry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Encompasses multiple end configurations and transmission </a:t>
            </a:r>
            <a:b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Point-to-multipoint architecture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Early implementation based on cable network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HFC medium replaced with wireless carrier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Transceivers perform up-conversion and down-conversion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Subscriber station a more complex modem than CM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 station functions as enhanced CMTS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TDMA (Time Division Multiple Access) downstream</a:t>
            </a:r>
            <a:b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transmission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DAMA (Demand Assigned Multiple Access) – TDMA upstream   </a:t>
            </a:r>
            <a:b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transmission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3" name="Shape 37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609600" y="3810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14.13  IEEE 802.16 Fixed Wireless System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802.16 Base Station</a:t>
            </a:r>
          </a:p>
        </p:txBody>
      </p:sp>
      <p:cxnSp>
        <p:nvCxnSpPr>
          <p:cNvPr id="381" name="Shape 381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0" y="5334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381000" y="1143000"/>
            <a:ext cx="6172199" cy="40544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802.16 uses sector technology for base station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antenna (HFC uses tree topology)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Point-to-multipoint transmission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 SSs in a cell terminated at the head end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Downstream in broadcast mode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Upstream transmission by DAMA-TDMA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Allocates bandwidth requested by SS to meet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QoS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 to the external (core)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Multiplexes and demultiplexes signals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Frequency converts upstream to downstream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signals in FDD (Frequency Division Duplex)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be designed either as a bridge or router</a:t>
            </a:r>
          </a:p>
        </p:txBody>
      </p:sp>
      <p:cxnSp>
        <p:nvCxnSpPr>
          <p:cNvPr id="384" name="Shape 38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86" name="Shape 38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802.16 Subscriber Station</a:t>
            </a:r>
          </a:p>
        </p:txBody>
      </p:sp>
      <p:cxnSp>
        <p:nvCxnSpPr>
          <p:cNvPr id="394" name="Shape 394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5" name="Shape 395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96" name="Shape 396"/>
          <p:cNvSpPr txBox="1"/>
          <p:nvPr/>
        </p:nvSpPr>
        <p:spPr>
          <a:xfrm>
            <a:off x="304800" y="1143000"/>
            <a:ext cx="6096000" cy="1920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Highly directional antenna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DOCSIS 1.1 (and beyond) compliant CM used with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primary upstream service flow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Downstream in broadcast mode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Upstream transmission by CM/SS coordinated by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head end</a:t>
            </a:r>
          </a:p>
        </p:txBody>
      </p:sp>
      <p:cxnSp>
        <p:nvCxnSpPr>
          <p:cNvPr id="397" name="Shape 39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8" name="Shape 398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399" name="Shape 39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0" name="Shape 40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IEEE 802.16 Extensions</a:t>
            </a:r>
          </a:p>
        </p:txBody>
      </p:sp>
      <p:cxnSp>
        <p:nvCxnSpPr>
          <p:cNvPr id="407" name="Shape 407"/>
          <p:cNvCxnSpPr/>
          <p:nvPr/>
        </p:nvCxnSpPr>
        <p:spPr>
          <a:xfrm>
            <a:off x="533400" y="4648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0" y="4741862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457200" y="1219200"/>
            <a:ext cx="5714999" cy="31130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IEEE 802.16a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 to 11 GHz; Supports mesh deployment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IEEE 802.16b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 TO 6 GHz; Real-time DiffServ service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IEEE 802.16c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to 66 GHz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IEEE 802.16d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Improvement over 802.16a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IEEE 802.16e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(future)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Std networking between carrier base stations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High-speed handoff with moving vehicles</a:t>
            </a:r>
          </a:p>
        </p:txBody>
      </p:sp>
      <p:cxnSp>
        <p:nvCxnSpPr>
          <p:cNvPr id="410" name="Shape 41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1" name="Shape 41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12" name="Shape 4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13" name="Shape 41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802.16d </a:t>
            </a:r>
            <a:r>
              <a:rPr lang="en-US" sz="32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WiMax</a:t>
            </a:r>
            <a:endParaRPr lang="en-US" sz="32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0" name="Shape 420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21" name="Shape 421"/>
          <p:cNvSpPr txBox="1"/>
          <p:nvPr/>
        </p:nvSpPr>
        <p:spPr>
          <a:xfrm>
            <a:off x="0" y="48006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422" name="Shape 4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2590800"/>
            <a:ext cx="1044575" cy="1084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Shape 4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00600" y="2438400"/>
            <a:ext cx="129540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Shape 424"/>
          <p:cNvSpPr txBox="1"/>
          <p:nvPr/>
        </p:nvSpPr>
        <p:spPr>
          <a:xfrm>
            <a:off x="533400" y="5257800"/>
            <a:ext cx="5426074" cy="2862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WMAN … Wireless Metropolitan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802.16a can support no-line-of-sight access 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(unlike 802.16)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802.16a operated in the frequency range of 2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– 11 GHz and thus supports both licensed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unlicensed spectrum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Modulation scheme is OFDM as in 802.11a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802.11g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 for mesh architecture.</a:t>
            </a:r>
          </a:p>
        </p:txBody>
      </p:sp>
      <p:cxnSp>
        <p:nvCxnSpPr>
          <p:cNvPr id="425" name="Shape 425"/>
          <p:cNvCxnSpPr/>
          <p:nvPr/>
        </p:nvCxnSpPr>
        <p:spPr>
          <a:xfrm>
            <a:off x="1600200" y="1447800"/>
            <a:ext cx="1600199" cy="990599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3276600" y="1295400"/>
            <a:ext cx="990599" cy="11430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1066800" y="2438400"/>
            <a:ext cx="2133599" cy="304799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428" name="Shape 4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71800" y="2362200"/>
            <a:ext cx="1295400" cy="9350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9" name="Shape 429"/>
          <p:cNvCxnSpPr/>
          <p:nvPr/>
        </p:nvCxnSpPr>
        <p:spPr>
          <a:xfrm>
            <a:off x="4343400" y="1828800"/>
            <a:ext cx="685799" cy="1371599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1600200" y="1295400"/>
            <a:ext cx="2666999" cy="152399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431" name="Shape 4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371600"/>
            <a:ext cx="1044575" cy="1084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Shape 4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0" y="1752600"/>
            <a:ext cx="1044575" cy="10842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3" name="Shape 43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4" name="Shape 43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6" name="Shape 43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609600" y="3886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14.14  WiMax Mesh Network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802.16d: PHY Layer</a:t>
            </a:r>
          </a:p>
        </p:txBody>
      </p:sp>
      <p:cxnSp>
        <p:nvCxnSpPr>
          <p:cNvPr id="444" name="Shape 444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5" name="Shape 445"/>
          <p:cNvSpPr txBox="1"/>
          <p:nvPr/>
        </p:nvSpPr>
        <p:spPr>
          <a:xfrm>
            <a:off x="0" y="6019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457200" y="1219200"/>
            <a:ext cx="6099175" cy="4664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Air interfaceWirelessMAN-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SCa Single carrier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OFDM (commonly adopted) 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256-carrier OFDM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TDMA upstream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OFDMA 2048-carrier OFDM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Upstream OFDMA – multiple carriers assigned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to a receiver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Modulation and decoding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QPSK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16-QAM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64-QAM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Adaptive antenna system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Directed beams in PMP (Point-to-Multipoint)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Channel quality feedback from SS to BS</a:t>
            </a:r>
          </a:p>
        </p:txBody>
      </p:sp>
      <p:cxnSp>
        <p:nvCxnSpPr>
          <p:cNvPr id="447" name="Shape 4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8" name="Shape 448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49" name="Shape 44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0" name="Shape 45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802.16d: MAC Layer</a:t>
            </a:r>
          </a:p>
        </p:txBody>
      </p:sp>
      <p:cxnSp>
        <p:nvCxnSpPr>
          <p:cNvPr id="457" name="Shape 457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8" name="Shape 458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457200" y="1219200"/>
            <a:ext cx="6216650" cy="1631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Supports mesh network 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Two sublayers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Convergence-specific: transport-specific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Common: independent of transport mechanism </a:t>
            </a:r>
          </a:p>
        </p:txBody>
      </p:sp>
      <p:cxnSp>
        <p:nvCxnSpPr>
          <p:cNvPr id="460" name="Shape 46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1" name="Shape 46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62" name="Shape 46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83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Fixed BWA (Broadband Wireless Access) Management</a:t>
            </a:r>
          </a:p>
        </p:txBody>
      </p:sp>
      <p:cxnSp>
        <p:nvCxnSpPr>
          <p:cNvPr id="470" name="Shape 470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0" y="4876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457200" y="1600200"/>
            <a:ext cx="5791200" cy="2862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 to be managed: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CM/SS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BS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link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RF spectrum management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802.16 Recommendation OSI standards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FCAPS functions managed </a:t>
            </a:r>
          </a:p>
        </p:txBody>
      </p:sp>
      <p:cxnSp>
        <p:nvCxnSpPr>
          <p:cNvPr id="473" name="Shape 4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74" name="Shape 47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75" name="Shape 47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Class of Service and QoS</a:t>
            </a:r>
          </a:p>
        </p:txBody>
      </p:sp>
      <p:cxnSp>
        <p:nvCxnSpPr>
          <p:cNvPr id="483" name="Shape 483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0" y="62484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533400" y="1143000"/>
            <a:ext cx="5791200" cy="47609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802.16.1 supports classes of service with various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QoS for bearer services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Bandwidth negotiation for connectionless service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State information maintainable for connection-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oriented service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ATM Traffic categories: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CBR, VBR-rt, VBR-nrt, ABR, ABR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IETF Traffic categories: (Integrated services  RFC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1633 and differentiated services RFC 2475)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Elastic: 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Interactive bursts (Telnet)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Interactive bulk (FTP)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Asynchronous bulk (email)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Real-time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Guaranteed service (audio and video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conferencing)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Predictive service (video playback)</a:t>
            </a:r>
          </a:p>
        </p:txBody>
      </p:sp>
      <p:cxnSp>
        <p:nvCxnSpPr>
          <p:cNvPr id="486" name="Shape 48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488" name="Shape 48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9" name="Shape 48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BWA NM Reference Model</a:t>
            </a:r>
          </a:p>
        </p:txBody>
      </p:sp>
      <p:cxnSp>
        <p:nvCxnSpPr>
          <p:cNvPr id="496" name="Shape 496"/>
          <p:cNvCxnSpPr/>
          <p:nvPr/>
        </p:nvCxnSpPr>
        <p:spPr>
          <a:xfrm>
            <a:off x="609600" y="5638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97" name="Shape 497"/>
          <p:cNvSpPr txBox="1"/>
          <p:nvPr/>
        </p:nvSpPr>
        <p:spPr>
          <a:xfrm>
            <a:off x="0" y="5715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498" name="Shape 4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447800"/>
            <a:ext cx="5638800" cy="3809999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Shape 499"/>
          <p:cNvSpPr txBox="1"/>
          <p:nvPr/>
        </p:nvSpPr>
        <p:spPr>
          <a:xfrm>
            <a:off x="517525" y="6183312"/>
            <a:ext cx="5835649" cy="1616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Reference: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“MAC and PHY MIB for WirelessMAN and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WirelessHUMAN BS and SS,”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IEEE C802.16mgt-04/04r1, http://ieee802.org/16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0" name="Shape 5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01" name="Shape 50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02" name="Shape 50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03" name="Shape 50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x="685800" y="52578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14.15  BWA Network Management Reference Model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0" y="533400"/>
            <a:ext cx="6858000" cy="445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0" name="Shape 9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1" name="Shape 9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2" name="Shape 9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3" name="Shape 9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04800" y="533400"/>
            <a:ext cx="6172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 (cont.)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IEEE 802.16/WiMax networks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IEEE 802.16 spectrum 10 to 66 GHz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WiMax spectrum windows in the 2 to 11 GHz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WiMax mesh network eliminates LOS limitation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of BS and SS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Spectrum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Service flow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using wmanIfMib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wireless network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2.5, 3, and 4G technologies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TDM, TDMA, and CDMA protocol systems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issues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of mobile IP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Mobility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and resource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management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VSAT network and management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WMAN IF MIB</a:t>
            </a:r>
          </a:p>
        </p:txBody>
      </p:sp>
      <p:cxnSp>
        <p:nvCxnSpPr>
          <p:cNvPr id="511" name="Shape 511"/>
          <p:cNvCxnSpPr/>
          <p:nvPr/>
        </p:nvCxnSpPr>
        <p:spPr>
          <a:xfrm>
            <a:off x="609600" y="5410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12" name="Shape 512"/>
          <p:cNvSpPr txBox="1"/>
          <p:nvPr/>
        </p:nvSpPr>
        <p:spPr>
          <a:xfrm>
            <a:off x="0" y="54864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13" name="Shape 5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1143000"/>
            <a:ext cx="4179886" cy="36464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4" name="Shape 51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15" name="Shape 51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16" name="Shape 51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17" name="Shape 51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18" name="Shape 51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x="609600" y="5029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14.16  WMAN IF MIB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Usage of ifTable Objects for Base Station</a:t>
            </a:r>
          </a:p>
        </p:txBody>
      </p:sp>
      <p:cxnSp>
        <p:nvCxnSpPr>
          <p:cNvPr id="525" name="Shape 525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6" name="Shape 526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27" name="Shape 5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1981200"/>
            <a:ext cx="6172199" cy="1931986"/>
          </a:xfrm>
          <a:prstGeom prst="rect">
            <a:avLst/>
          </a:prstGeom>
          <a:noFill/>
          <a:ln>
            <a:noFill/>
          </a:ln>
        </p:spPr>
      </p:pic>
      <p:sp>
        <p:nvSpPr>
          <p:cNvPr id="528" name="Shape 528"/>
          <p:cNvSpPr txBox="1"/>
          <p:nvPr/>
        </p:nvSpPr>
        <p:spPr>
          <a:xfrm>
            <a:off x="533400" y="5334000"/>
            <a:ext cx="5927724" cy="1616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SNMP agent in a common base station controller: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Each BS sector will have an entry in the ifTable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SNMP agent in the sector controller: 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One entry for the BS sector in the ifTable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9" name="Shape 5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30" name="Shape 53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31" name="Shape 53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32" name="Shape 5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457200" y="1676400"/>
            <a:ext cx="57912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14.1  Usage of ifTable Objects for the Base Station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83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Usage of ifTable Objects for Subscriber Station</a:t>
            </a:r>
          </a:p>
        </p:txBody>
      </p:sp>
      <p:cxnSp>
        <p:nvCxnSpPr>
          <p:cNvPr id="540" name="Shape 540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1" name="Shape 541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42" name="Shape 5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2133600"/>
            <a:ext cx="6172199" cy="11588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3" name="Shape 54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4" name="Shape 54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45" name="Shape 54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6" name="Shape 54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47" name="Shape 547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548" name="Shape 548"/>
          <p:cNvSpPr txBox="1"/>
          <p:nvPr/>
        </p:nvSpPr>
        <p:spPr>
          <a:xfrm>
            <a:off x="609600" y="1752600"/>
            <a:ext cx="57912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14.2  Usage of ifTable Objects for the Subscriber Station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Commercial Examples</a:t>
            </a:r>
          </a:p>
        </p:txBody>
      </p:sp>
      <p:cxnSp>
        <p:nvCxnSpPr>
          <p:cNvPr id="554" name="Shape 554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55" name="Shape 555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56" name="Shape 556"/>
          <p:cNvSpPr txBox="1"/>
          <p:nvPr/>
        </p:nvSpPr>
        <p:spPr>
          <a:xfrm>
            <a:off x="533400" y="1219200"/>
            <a:ext cx="5714999" cy="2654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CorDect / CorVan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Ricochet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Broadband Solutions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MeshNetworks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PacketHop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Navini</a:t>
            </a:r>
          </a:p>
        </p:txBody>
      </p:sp>
      <p:cxnSp>
        <p:nvCxnSpPr>
          <p:cNvPr id="557" name="Shape 55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58" name="Shape 558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59" name="Shape 5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60" name="Shape 56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61" name="Shape 561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DECT WLL</a:t>
            </a:r>
          </a:p>
        </p:txBody>
      </p:sp>
      <p:cxnSp>
        <p:nvCxnSpPr>
          <p:cNvPr id="567" name="Shape 567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68" name="Shape 568"/>
          <p:cNvSpPr txBox="1"/>
          <p:nvPr/>
        </p:nvSpPr>
        <p:spPr>
          <a:xfrm>
            <a:off x="0" y="54864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69" name="Shape 5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914400"/>
            <a:ext cx="5638800" cy="4297361"/>
          </a:xfrm>
          <a:prstGeom prst="rect">
            <a:avLst/>
          </a:prstGeom>
          <a:noFill/>
          <a:ln>
            <a:noFill/>
          </a:ln>
        </p:spPr>
      </p:pic>
      <p:sp>
        <p:nvSpPr>
          <p:cNvPr id="570" name="Shape 570"/>
          <p:cNvSpPr txBox="1"/>
          <p:nvPr/>
        </p:nvSpPr>
        <p:spPr>
          <a:xfrm>
            <a:off x="533400" y="5867400"/>
            <a:ext cx="6019799" cy="2225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Digital European Cordless Telecommunications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Digital Enhanced Cordless Telecommunications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Frequency spectrum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ISM 2.4 GHz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DECT 1.9 GHz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Low-cost DCT design platforms for base stations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and handsets</a:t>
            </a:r>
          </a:p>
        </p:txBody>
      </p:sp>
      <p:cxnSp>
        <p:nvCxnSpPr>
          <p:cNvPr id="571" name="Shape 5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72" name="Shape 572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73" name="Shape 5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74" name="Shape 57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corDect</a:t>
            </a:r>
          </a:p>
        </p:txBody>
      </p:sp>
      <p:cxnSp>
        <p:nvCxnSpPr>
          <p:cNvPr id="581" name="Shape 581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0" y="51054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83" name="Shape 583"/>
          <p:cNvSpPr txBox="1"/>
          <p:nvPr/>
        </p:nvSpPr>
        <p:spPr>
          <a:xfrm>
            <a:off x="457200" y="1219200"/>
            <a:ext cx="6188075" cy="3140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Midas Communications / IITM TeNet Group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Components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Central station: DIU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Base Stations: 5 BSDs per DIU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Air Interface: 4 CVSs per BSD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Simultaneous voice and dedicated Internet access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(up to 70 Kbps)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Coverage up to 10 km, can be extended to 35 km</a:t>
            </a:r>
            <a:b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using relay base station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EMS / NMS with proprietary MIB</a:t>
            </a:r>
          </a:p>
        </p:txBody>
      </p:sp>
      <p:sp>
        <p:nvSpPr>
          <p:cNvPr id="584" name="Shape 584"/>
          <p:cNvSpPr txBox="1"/>
          <p:nvPr/>
        </p:nvSpPr>
        <p:spPr>
          <a:xfrm>
            <a:off x="3111500" y="4373562"/>
            <a:ext cx="32385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cxnSp>
        <p:nvCxnSpPr>
          <p:cNvPr id="585" name="Shape 5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6" name="Shape 58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587" name="Shape 58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Ricochet Internet Access</a:t>
            </a:r>
          </a:p>
        </p:txBody>
      </p:sp>
      <p:cxnSp>
        <p:nvCxnSpPr>
          <p:cNvPr id="595" name="Shape 595"/>
          <p:cNvCxnSpPr/>
          <p:nvPr/>
        </p:nvCxnSpPr>
        <p:spPr>
          <a:xfrm>
            <a:off x="609600" y="52276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96" name="Shape 596"/>
          <p:cNvSpPr txBox="1"/>
          <p:nvPr/>
        </p:nvSpPr>
        <p:spPr>
          <a:xfrm>
            <a:off x="0" y="53038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597" name="Shape 5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295400"/>
            <a:ext cx="5743575" cy="3143249"/>
          </a:xfrm>
          <a:prstGeom prst="rect">
            <a:avLst/>
          </a:prstGeom>
          <a:noFill/>
          <a:ln>
            <a:noFill/>
          </a:ln>
        </p:spPr>
      </p:pic>
      <p:sp>
        <p:nvSpPr>
          <p:cNvPr id="598" name="Shape 598"/>
          <p:cNvSpPr txBox="1"/>
          <p:nvPr/>
        </p:nvSpPr>
        <p:spPr>
          <a:xfrm>
            <a:off x="3581400" y="4953000"/>
            <a:ext cx="26797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IEEE Spectrum, March 2002</a:t>
            </a:r>
          </a:p>
        </p:txBody>
      </p:sp>
      <p:sp>
        <p:nvSpPr>
          <p:cNvPr id="599" name="Shape 599"/>
          <p:cNvSpPr txBox="1"/>
          <p:nvPr/>
        </p:nvSpPr>
        <p:spPr>
          <a:xfrm>
            <a:off x="609600" y="5791200"/>
            <a:ext cx="4562475" cy="1920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128 kbps Internet connection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Unlicensed 900 MHz spectrum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Points mounted on light poles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Established in 22 cities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Filed bankruptcy in 2001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Bought out by Aerie Networks</a:t>
            </a:r>
          </a:p>
        </p:txBody>
      </p:sp>
      <p:cxnSp>
        <p:nvCxnSpPr>
          <p:cNvPr id="600" name="Shape 6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1" name="Shape 60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02" name="Shape 60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3" name="Shape 60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04" name="Shape 60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BBSC Broadband Solution</a:t>
            </a:r>
          </a:p>
        </p:txBody>
      </p:sp>
      <p:cxnSp>
        <p:nvCxnSpPr>
          <p:cNvPr id="610" name="Shape 610"/>
          <p:cNvCxnSpPr/>
          <p:nvPr/>
        </p:nvCxnSpPr>
        <p:spPr>
          <a:xfrm>
            <a:off x="609600" y="5114925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1" name="Shape 611"/>
          <p:cNvSpPr txBox="1"/>
          <p:nvPr/>
        </p:nvSpPr>
        <p:spPr>
          <a:xfrm>
            <a:off x="0" y="5191125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612" name="Shape 6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447800"/>
            <a:ext cx="4876799" cy="3127374"/>
          </a:xfrm>
          <a:prstGeom prst="rect">
            <a:avLst/>
          </a:prstGeom>
          <a:noFill/>
          <a:ln>
            <a:noFill/>
          </a:ln>
        </p:spPr>
      </p:pic>
      <p:sp>
        <p:nvSpPr>
          <p:cNvPr id="613" name="Shape 613"/>
          <p:cNvSpPr txBox="1"/>
          <p:nvPr/>
        </p:nvSpPr>
        <p:spPr>
          <a:xfrm>
            <a:off x="517525" y="5689600"/>
            <a:ext cx="5943599" cy="1938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Solutions Co. (BBSC) broadband net-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work in Utah uses fixed wireless access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Has 6 wireless hubs over 1500 square kilometers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1400 customers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hot spots of 2 – mbps connectivity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 at 2.4 and 5.7 GHz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x="1447800" y="4648200"/>
            <a:ext cx="404495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Solutions Co. (BBSC) Hub</a:t>
            </a:r>
          </a:p>
        </p:txBody>
      </p:sp>
      <p:cxnSp>
        <p:nvCxnSpPr>
          <p:cNvPr id="615" name="Shape 6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6" name="Shape 61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17" name="Shape 61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8" name="Shape 61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MeshNetworks Enabled Architecture</a:t>
            </a:r>
          </a:p>
        </p:txBody>
      </p:sp>
      <p:cxnSp>
        <p:nvCxnSpPr>
          <p:cNvPr id="625" name="Shape 625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627" name="Shape 6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676400"/>
            <a:ext cx="5714999" cy="2543174"/>
          </a:xfrm>
          <a:prstGeom prst="rect">
            <a:avLst/>
          </a:prstGeom>
          <a:noFill/>
          <a:ln>
            <a:noFill/>
          </a:ln>
        </p:spPr>
      </p:pic>
      <p:sp>
        <p:nvSpPr>
          <p:cNvPr id="628" name="Shape 628"/>
          <p:cNvSpPr txBox="1"/>
          <p:nvPr/>
        </p:nvSpPr>
        <p:spPr>
          <a:xfrm>
            <a:off x="457200" y="4953000"/>
            <a:ext cx="5867400" cy="2832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Supports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Backhaul access point infrastructure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Client meshing of wireless peer-to-peer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handoff between access points from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mobile auto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 set-up in Florida supports 500 kbps in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moving vehicle at highway speed</a:t>
            </a:r>
          </a:p>
        </p:txBody>
      </p:sp>
      <p:sp>
        <p:nvSpPr>
          <p:cNvPr id="629" name="Shape 629"/>
          <p:cNvSpPr txBox="1"/>
          <p:nvPr/>
        </p:nvSpPr>
        <p:spPr>
          <a:xfrm>
            <a:off x="3886200" y="4495800"/>
            <a:ext cx="24574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www.MeshNetworks.com</a:t>
            </a:r>
          </a:p>
        </p:txBody>
      </p:sp>
      <p:cxnSp>
        <p:nvCxnSpPr>
          <p:cNvPr id="630" name="Shape 63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1" name="Shape 63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32" name="Shape 63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3" name="Shape 63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34" name="Shape 63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PacketHop</a:t>
            </a:r>
          </a:p>
        </p:txBody>
      </p:sp>
      <p:cxnSp>
        <p:nvCxnSpPr>
          <p:cNvPr id="640" name="Shape 640"/>
          <p:cNvCxnSpPr/>
          <p:nvPr/>
        </p:nvCxnSpPr>
        <p:spPr>
          <a:xfrm>
            <a:off x="609600" y="6858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41" name="Shape 641"/>
          <p:cNvSpPr txBox="1"/>
          <p:nvPr/>
        </p:nvSpPr>
        <p:spPr>
          <a:xfrm>
            <a:off x="0" y="69342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642" name="Shape 6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1219200"/>
            <a:ext cx="3954461" cy="5105399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Shape 643"/>
          <p:cNvSpPr txBox="1"/>
          <p:nvPr/>
        </p:nvSpPr>
        <p:spPr>
          <a:xfrm>
            <a:off x="4191000" y="6629400"/>
            <a:ext cx="21526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www.packethop.com</a:t>
            </a:r>
          </a:p>
        </p:txBody>
      </p:sp>
      <p:cxnSp>
        <p:nvCxnSpPr>
          <p:cNvPr id="644" name="Shape 6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45" name="Shape 64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46" name="Shape 64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47" name="Shape 64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48" name="Shape 64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Wired &amp; Wireless</a:t>
            </a:r>
            <a:b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Broadband Networks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" name="Shape 106"/>
          <p:cNvCxnSpPr/>
          <p:nvPr/>
        </p:nvCxnSpPr>
        <p:spPr>
          <a:xfrm>
            <a:off x="615950" y="613568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7" name="Shape 107"/>
          <p:cNvSpPr txBox="1"/>
          <p:nvPr/>
        </p:nvSpPr>
        <p:spPr>
          <a:xfrm>
            <a:off x="6350" y="621188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08" name="Shape 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752600"/>
            <a:ext cx="5791200" cy="4825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676275" y="6553200"/>
            <a:ext cx="5724524" cy="1292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Wireless Mobile ATM (WmATM) is not shown in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Wireless WAN as it does not appear to be in the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current road map of technology.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cxnSp>
        <p:nvCxnSpPr>
          <p:cNvPr id="110" name="Shape 11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1" name="Shape 11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3" name="Shape 11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Shape 65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PacketHop Technology</a:t>
            </a:r>
          </a:p>
        </p:txBody>
      </p:sp>
      <p:cxnSp>
        <p:nvCxnSpPr>
          <p:cNvPr id="654" name="Shape 654"/>
          <p:cNvCxnSpPr/>
          <p:nvPr/>
        </p:nvCxnSpPr>
        <p:spPr>
          <a:xfrm>
            <a:off x="609600" y="4770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5" name="Shape 655"/>
          <p:cNvSpPr txBox="1"/>
          <p:nvPr/>
        </p:nvSpPr>
        <p:spPr>
          <a:xfrm>
            <a:off x="0" y="4846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56" name="Shape 656"/>
          <p:cNvSpPr txBox="1"/>
          <p:nvPr/>
        </p:nvSpPr>
        <p:spPr>
          <a:xfrm>
            <a:off x="533400" y="4953000"/>
            <a:ext cx="5981699" cy="677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units act as routers in a mesh configuration</a:t>
            </a:r>
          </a:p>
        </p:txBody>
      </p:sp>
      <p:sp>
        <p:nvSpPr>
          <p:cNvPr id="657" name="Shape 657"/>
          <p:cNvSpPr txBox="1"/>
          <p:nvPr/>
        </p:nvSpPr>
        <p:spPr>
          <a:xfrm>
            <a:off x="4191000" y="4495800"/>
            <a:ext cx="21526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 www.packethop.com</a:t>
            </a:r>
          </a:p>
        </p:txBody>
      </p:sp>
      <p:pic>
        <p:nvPicPr>
          <p:cNvPr id="658" name="Shape 6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524000"/>
            <a:ext cx="6172199" cy="2559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9" name="Shape 6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60" name="Shape 66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61" name="Shape 66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62" name="Shape 66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63" name="Shape 66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Navini Ripwave</a:t>
            </a:r>
          </a:p>
        </p:txBody>
      </p:sp>
      <p:cxnSp>
        <p:nvCxnSpPr>
          <p:cNvPr id="669" name="Shape 669"/>
          <p:cNvCxnSpPr/>
          <p:nvPr/>
        </p:nvCxnSpPr>
        <p:spPr>
          <a:xfrm>
            <a:off x="609600" y="5151437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70" name="Shape 670"/>
          <p:cNvSpPr txBox="1"/>
          <p:nvPr/>
        </p:nvSpPr>
        <p:spPr>
          <a:xfrm>
            <a:off x="0" y="5227637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71" name="Shape 671"/>
          <p:cNvSpPr txBox="1"/>
          <p:nvPr/>
        </p:nvSpPr>
        <p:spPr>
          <a:xfrm>
            <a:off x="533400" y="5334000"/>
            <a:ext cx="5943599" cy="2832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Fixed wireless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 Station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Element Management System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Operates in the unlicensed 2.4 GHz ISM band, or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the licensed 2.3 GHz WCS, 2.5/2.6 GHz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ITFS/MMDS  bands</a:t>
            </a:r>
          </a:p>
        </p:txBody>
      </p:sp>
      <p:sp>
        <p:nvSpPr>
          <p:cNvPr id="672" name="Shape 672"/>
          <p:cNvSpPr txBox="1"/>
          <p:nvPr/>
        </p:nvSpPr>
        <p:spPr>
          <a:xfrm>
            <a:off x="4572000" y="4876800"/>
            <a:ext cx="18049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Source:www.navini.com</a:t>
            </a:r>
          </a:p>
        </p:txBody>
      </p:sp>
      <p:pic>
        <p:nvPicPr>
          <p:cNvPr id="673" name="Shape 6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1275" y="1338262"/>
            <a:ext cx="2674937" cy="3276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4" name="Shape 67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75" name="Shape 67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76" name="Shape 67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77" name="Shape 67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78" name="Shape 67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381000" y="3581400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Wireless Networks</a:t>
            </a:r>
          </a:p>
        </p:txBody>
      </p:sp>
      <p:cxnSp>
        <p:nvCxnSpPr>
          <p:cNvPr id="685" name="Shape 6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86" name="Shape 68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687" name="Shape 68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88" name="Shape 68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6" name="Shape 696"/>
          <p:cNvCxnSpPr/>
          <p:nvPr/>
        </p:nvCxnSpPr>
        <p:spPr>
          <a:xfrm>
            <a:off x="609600" y="6629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97" name="Shape 697"/>
          <p:cNvSpPr txBox="1"/>
          <p:nvPr/>
        </p:nvSpPr>
        <p:spPr>
          <a:xfrm>
            <a:off x="0" y="6629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98" name="Shape 698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Mobile and Wireless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533400" y="1066800"/>
            <a:ext cx="6324600" cy="5632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network with ability to perform computing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anytime/anywhere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 or may not use wireless transmission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medium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Types of mobility 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Cellular: Always-on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Nomadic: Session not active while in motion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network with wireless interface to computing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devices and/or wired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Deployed for networking both fixed and mobile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users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and Wireless Broadband Network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of integrated wired/wireless and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fixed/mobile broadband – voice, video, and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data networks</a:t>
            </a:r>
          </a:p>
        </p:txBody>
      </p:sp>
      <p:sp>
        <p:nvSpPr>
          <p:cNvPr id="700" name="Shape 700"/>
          <p:cNvSpPr txBox="1"/>
          <p:nvPr/>
        </p:nvSpPr>
        <p:spPr>
          <a:xfrm>
            <a:off x="4953000" y="0"/>
            <a:ext cx="19049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Shape 701"/>
          <p:cNvSpPr txBox="1"/>
          <p:nvPr/>
        </p:nvSpPr>
        <p:spPr>
          <a:xfrm>
            <a:off x="4114800" y="0"/>
            <a:ext cx="2209799" cy="3365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</a:p>
        </p:txBody>
      </p:sp>
      <p:cxnSp>
        <p:nvCxnSpPr>
          <p:cNvPr id="702" name="Shape 7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03" name="Shape 703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04" name="Shape 70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05" name="Shape 70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/>
          <p:nvPr/>
        </p:nvSpPr>
        <p:spPr>
          <a:xfrm>
            <a:off x="457200" y="6858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13" name="Shape 713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4" name="Shape 714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15" name="Shape 71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Mobile Wireless Evolution</a:t>
            </a:r>
          </a:p>
        </p:txBody>
      </p:sp>
      <p:sp>
        <p:nvSpPr>
          <p:cNvPr id="716" name="Shape 716"/>
          <p:cNvSpPr txBox="1"/>
          <p:nvPr/>
        </p:nvSpPr>
        <p:spPr>
          <a:xfrm>
            <a:off x="533400" y="5791200"/>
            <a:ext cx="5943599" cy="198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7" name="Shape 7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295400"/>
            <a:ext cx="6172199" cy="4557711"/>
          </a:xfrm>
          <a:prstGeom prst="rect">
            <a:avLst/>
          </a:prstGeom>
          <a:noFill/>
          <a:ln>
            <a:noFill/>
          </a:ln>
        </p:spPr>
      </p:pic>
      <p:sp>
        <p:nvSpPr>
          <p:cNvPr id="718" name="Shape 718"/>
          <p:cNvSpPr txBox="1"/>
          <p:nvPr/>
        </p:nvSpPr>
        <p:spPr>
          <a:xfrm>
            <a:off x="533400" y="6324600"/>
            <a:ext cx="5883274" cy="1465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IS-136/DAMPS TDMA-based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GSM TDMA-based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IS-95 CDMA based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FDD (Frequency Division Duplex)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IS-136, GSM/GPRS, and IS-95</a:t>
            </a:r>
          </a:p>
        </p:txBody>
      </p:sp>
      <p:cxnSp>
        <p:nvCxnSpPr>
          <p:cNvPr id="719" name="Shape 7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20" name="Shape 72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21" name="Shape 72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22" name="Shape 72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0" name="Shape 730"/>
          <p:cNvCxnSpPr/>
          <p:nvPr/>
        </p:nvCxnSpPr>
        <p:spPr>
          <a:xfrm>
            <a:off x="609600" y="5791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1" name="Shape 731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32" name="Shape 73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Cellular Network</a:t>
            </a:r>
          </a:p>
        </p:txBody>
      </p:sp>
      <p:pic>
        <p:nvPicPr>
          <p:cNvPr id="733" name="Shape 7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1066800"/>
            <a:ext cx="5181600" cy="43259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4" name="Shape 7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5" name="Shape 73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36" name="Shape 73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37" name="Shape 73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38" name="Shape 73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739" name="Shape 739"/>
          <p:cNvSpPr txBox="1"/>
          <p:nvPr/>
        </p:nvSpPr>
        <p:spPr>
          <a:xfrm>
            <a:off x="609600" y="5410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14.17  Cellular Network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6" name="Shape 746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47" name="Shape 747"/>
          <p:cNvSpPr txBox="1"/>
          <p:nvPr/>
        </p:nvSpPr>
        <p:spPr>
          <a:xfrm>
            <a:off x="0" y="4876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48" name="Shape 748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3G Management Issues</a:t>
            </a:r>
          </a:p>
        </p:txBody>
      </p:sp>
      <p:sp>
        <p:nvSpPr>
          <p:cNvPr id="749" name="Shape 749"/>
          <p:cNvSpPr txBox="1"/>
          <p:nvPr/>
        </p:nvSpPr>
        <p:spPr>
          <a:xfrm>
            <a:off x="609600" y="1219200"/>
            <a:ext cx="4589462" cy="3444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Hierarchical LAN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Joint management with wired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computing unit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Hardware limitations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Software limitations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Mobility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Location tracking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Resource management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QoS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Security management</a:t>
            </a:r>
          </a:p>
        </p:txBody>
      </p:sp>
      <p:cxnSp>
        <p:nvCxnSpPr>
          <p:cNvPr id="750" name="Shape 75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51" name="Shape 75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52" name="Shape 75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53" name="Shape 75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54" name="Shape 75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61" name="Shape 761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2" name="Shape 762"/>
          <p:cNvSpPr txBox="1"/>
          <p:nvPr/>
        </p:nvSpPr>
        <p:spPr>
          <a:xfrm>
            <a:off x="0" y="4800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63" name="Shape 763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Mobility Management</a:t>
            </a:r>
          </a:p>
        </p:txBody>
      </p:sp>
      <p:sp>
        <p:nvSpPr>
          <p:cNvPr id="764" name="Shape 764"/>
          <p:cNvSpPr txBox="1"/>
          <p:nvPr/>
        </p:nvSpPr>
        <p:spPr>
          <a:xfrm>
            <a:off x="609600" y="1219200"/>
            <a:ext cx="6019799" cy="2862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Location tracking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Discovery of Foreign Agents by</a:t>
            </a:r>
            <a:r>
              <a:rPr lang="en-US"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Units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Broadcasting</a:t>
            </a:r>
            <a:r>
              <a:rPr lang="en-US"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advertising to locate an MU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Solicitation by MU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Handoff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control function (PCF) / Radio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Handoff of PCF to PCF within PDSN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Handoff of PCF between PDSNs</a:t>
            </a:r>
          </a:p>
        </p:txBody>
      </p:sp>
      <p:cxnSp>
        <p:nvCxnSpPr>
          <p:cNvPr id="765" name="Shape 7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6" name="Shape 76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67" name="Shape 76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68" name="Shape 76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69" name="Shape 76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Shape 77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6" name="Shape 776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77" name="Shape 777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78" name="Shape 778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Mobile IP</a:t>
            </a:r>
          </a:p>
        </p:txBody>
      </p:sp>
      <p:sp>
        <p:nvSpPr>
          <p:cNvPr id="779" name="Shape 779"/>
          <p:cNvSpPr txBox="1"/>
          <p:nvPr/>
        </p:nvSpPr>
        <p:spPr>
          <a:xfrm>
            <a:off x="457200" y="1143000"/>
            <a:ext cx="6248399" cy="2835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vs. nomadic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Mobile: activities not disrupted when point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 attachment is changed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Nomadic: not active in motion; a.k.a.  Portable     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computing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Analogy with telephone: Subscriber assigned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 ID in both – phone number vs. IP 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IP is analogous to call forwarding, except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forwarding address is mobile </a:t>
            </a:r>
          </a:p>
        </p:txBody>
      </p:sp>
      <p:cxnSp>
        <p:nvCxnSpPr>
          <p:cNvPr id="780" name="Shape 78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81" name="Shape 78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82" name="Shape 78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83" name="Shape 78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84" name="Shape 78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Shape 790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91" name="Shape 791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92" name="Shape 792"/>
          <p:cNvSpPr txBox="1"/>
          <p:nvPr/>
        </p:nvSpPr>
        <p:spPr>
          <a:xfrm>
            <a:off x="0" y="4800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93" name="Shape 793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Mobile IP Functions - Roaming</a:t>
            </a:r>
          </a:p>
        </p:txBody>
      </p:sp>
      <p:sp>
        <p:nvSpPr>
          <p:cNvPr id="794" name="Shape 794"/>
          <p:cNvSpPr txBox="1"/>
          <p:nvPr/>
        </p:nvSpPr>
        <p:spPr>
          <a:xfrm>
            <a:off x="381000" y="1143000"/>
            <a:ext cx="6172199" cy="3140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IP uses two addresses: a fixed home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address and a care-of-address that changes the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point of attachment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IP functions: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Agent ( Mobile Node) Discovery of   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foreign agent (FA)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Registration of current location with FA and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home agent (HA)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Tunneling of packets to and from the HA to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FA care-of-address as mobile node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roams</a:t>
            </a:r>
          </a:p>
        </p:txBody>
      </p:sp>
      <p:cxnSp>
        <p:nvCxnSpPr>
          <p:cNvPr id="795" name="Shape 7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96" name="Shape 79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797" name="Shape 79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98" name="Shape 79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99" name="Shape 79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Wireless Broadband Networks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Shape 124"/>
          <p:cNvCxnSpPr/>
          <p:nvPr/>
        </p:nvCxnSpPr>
        <p:spPr>
          <a:xfrm>
            <a:off x="533400" y="6019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5" name="Shape 125"/>
          <p:cNvSpPr txBox="1"/>
          <p:nvPr/>
        </p:nvSpPr>
        <p:spPr>
          <a:xfrm>
            <a:off x="0" y="60198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219200"/>
            <a:ext cx="5333999" cy="4478337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609600" y="6477000"/>
            <a:ext cx="3717925" cy="1323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Networks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 a.k.a. WiMax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Wireless LAN (WLAN)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Personal Area Network (PAN)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9" name="Shape 129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130" name="Shape 13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1" name="Shape 13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Shape 80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6" name="Shape 806"/>
          <p:cNvCxnSpPr/>
          <p:nvPr/>
        </p:nvCxnSpPr>
        <p:spPr>
          <a:xfrm>
            <a:off x="609600" y="5638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07" name="Shape 807"/>
          <p:cNvSpPr txBox="1"/>
          <p:nvPr/>
        </p:nvSpPr>
        <p:spPr>
          <a:xfrm>
            <a:off x="0" y="5638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08" name="Shape 80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Discovery and Registration</a:t>
            </a:r>
          </a:p>
        </p:txBody>
      </p:sp>
      <p:pic>
        <p:nvPicPr>
          <p:cNvPr id="809" name="Shape 8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1600" y="1143000"/>
            <a:ext cx="4271962" cy="4164011"/>
          </a:xfrm>
          <a:prstGeom prst="rect">
            <a:avLst/>
          </a:prstGeom>
          <a:noFill/>
          <a:ln>
            <a:noFill/>
          </a:ln>
        </p:spPr>
      </p:pic>
      <p:sp>
        <p:nvSpPr>
          <p:cNvPr id="810" name="Shape 810"/>
          <p:cNvSpPr txBox="1"/>
          <p:nvPr/>
        </p:nvSpPr>
        <p:spPr>
          <a:xfrm>
            <a:off x="0" y="6096000"/>
            <a:ext cx="6135686" cy="13128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node discovers foreign agent (FA) and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its care-of-address by advertisements of FA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node can also discover by its solicitation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node registers FA with HA</a:t>
            </a:r>
          </a:p>
        </p:txBody>
      </p:sp>
      <p:cxnSp>
        <p:nvCxnSpPr>
          <p:cNvPr id="811" name="Shape 81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12" name="Shape 812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13" name="Shape 81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14" name="Shape 81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15" name="Shape 815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16" name="Shape 816"/>
          <p:cNvSpPr txBox="1"/>
          <p:nvPr/>
        </p:nvSpPr>
        <p:spPr>
          <a:xfrm>
            <a:off x="533400" y="5334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14.18  Discovery and Registration in a Mobile System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Shape 822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23" name="Shape 823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24" name="Shape 824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25" name="Shape 82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Tunneling</a:t>
            </a:r>
          </a:p>
        </p:txBody>
      </p:sp>
      <p:pic>
        <p:nvPicPr>
          <p:cNvPr id="826" name="Shape 8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914400"/>
            <a:ext cx="5988049" cy="4005261"/>
          </a:xfrm>
          <a:prstGeom prst="rect">
            <a:avLst/>
          </a:prstGeom>
          <a:noFill/>
          <a:ln>
            <a:noFill/>
          </a:ln>
        </p:spPr>
      </p:pic>
      <p:sp>
        <p:nvSpPr>
          <p:cNvPr id="827" name="Shape 827"/>
          <p:cNvSpPr txBox="1"/>
          <p:nvPr/>
        </p:nvSpPr>
        <p:spPr>
          <a:xfrm>
            <a:off x="457200" y="5649912"/>
            <a:ext cx="6172199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Protocol number in the header: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 indicates to higher level that the next header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is an IP header with full encapsulation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55 indicates minimal encapsulation</a:t>
            </a:r>
          </a:p>
        </p:txBody>
      </p:sp>
      <p:cxnSp>
        <p:nvCxnSpPr>
          <p:cNvPr id="828" name="Shape 82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829" name="Shape 8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30" name="Shape 83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31" name="Shape 83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32" name="Shape 8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33" name="Shape 83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34" name="Shape 834"/>
          <p:cNvSpPr txBox="1"/>
          <p:nvPr/>
        </p:nvSpPr>
        <p:spPr>
          <a:xfrm>
            <a:off x="609600" y="4953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14.19  Tunneling in a Mobile System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 txBox="1"/>
          <p:nvPr/>
        </p:nvSpPr>
        <p:spPr>
          <a:xfrm>
            <a:off x="533400" y="685800"/>
            <a:ext cx="58292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1" name="Shape 841"/>
          <p:cNvCxnSpPr/>
          <p:nvPr/>
        </p:nvCxnSpPr>
        <p:spPr>
          <a:xfrm>
            <a:off x="609600" y="4953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42" name="Shape 842"/>
          <p:cNvSpPr txBox="1"/>
          <p:nvPr/>
        </p:nvSpPr>
        <p:spPr>
          <a:xfrm>
            <a:off x="0" y="4953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43" name="Shape 843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SNMP Management of Mobile IP</a:t>
            </a:r>
          </a:p>
        </p:txBody>
      </p:sp>
      <p:sp>
        <p:nvSpPr>
          <p:cNvPr id="844" name="Shape 844"/>
          <p:cNvSpPr txBox="1"/>
          <p:nvPr/>
        </p:nvSpPr>
        <p:spPr>
          <a:xfrm>
            <a:off x="457200" y="1143000"/>
            <a:ext cx="6111875" cy="37496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IETF Specifications using SMIv2 (RFC 1902)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MIB-II (RFC 1213)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Functional entities: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Mobile Node:  A host or router that changes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point of attachment from one network or subnet 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to another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Home Agent:  A router on a mobile node’s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home network, which tunnels packets to and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from the mobile node via foreign agent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Foreign Agent:  A router on a mobile node’s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visited network, which provides services to the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mobile node</a:t>
            </a:r>
          </a:p>
        </p:txBody>
      </p:sp>
      <p:cxnSp>
        <p:nvCxnSpPr>
          <p:cNvPr id="845" name="Shape 84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46" name="Shape 84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47" name="Shape 84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48" name="Shape 84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49" name="Shape 84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Shape 85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Shape 85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Mobile IP MIB Groups</a:t>
            </a:r>
          </a:p>
        </p:txBody>
      </p:sp>
      <p:graphicFrame>
        <p:nvGraphicFramePr>
          <p:cNvPr id="857" name="Shape 857"/>
          <p:cNvGraphicFramePr/>
          <p:nvPr/>
        </p:nvGraphicFramePr>
        <p:xfrm>
          <a:off x="457200" y="1066800"/>
          <a:ext cx="5943600" cy="7315100"/>
        </p:xfrm>
        <a:graphic>
          <a:graphicData uri="http://schemas.openxmlformats.org/drawingml/2006/table">
            <a:tbl>
              <a:tblPr>
                <a:noFill/>
                <a:tableStyleId>{6A315C70-7EC3-4FDF-AD74-7D78B1872D83}</a:tableStyleId>
              </a:tblPr>
              <a:tblGrid>
                <a:gridCol w="2819400"/>
                <a:gridCol w="1143000"/>
                <a:gridCol w="1066800"/>
                <a:gridCol w="9144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Groups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Mobile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Node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Foreign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Agent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Home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Agent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mipSystemGroup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mipSecAssociationGroup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mipSecViolationGroup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mnSystemGroup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mnDiscoveryGroup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mnRegistrationGroup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maAdvertisementGroup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faSystemGroup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faAdvertisementGroup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faRegistrationGroup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haRegistrationGroup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haRegNodeCountersGroup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58" name="Shape 85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59" name="Shape 859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60" name="Shape 86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61" name="Shape 86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62" name="Shape 862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69" name="Shape 869"/>
          <p:cNvCxnSpPr/>
          <p:nvPr/>
        </p:nvCxnSpPr>
        <p:spPr>
          <a:xfrm>
            <a:off x="609600" y="6553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70" name="Shape 870"/>
          <p:cNvSpPr txBox="1"/>
          <p:nvPr/>
        </p:nvSpPr>
        <p:spPr>
          <a:xfrm>
            <a:off x="0" y="6553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71" name="Shape 87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Mobile IP MIB</a:t>
            </a:r>
          </a:p>
        </p:txBody>
      </p:sp>
      <p:pic>
        <p:nvPicPr>
          <p:cNvPr id="872" name="Shape 8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143000"/>
            <a:ext cx="5867400" cy="49371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3" name="Shape 8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74" name="Shape 87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75" name="Shape 87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76" name="Shape 8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77" name="Shape 877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78" name="Shape 878"/>
          <p:cNvSpPr txBox="1"/>
          <p:nvPr/>
        </p:nvSpPr>
        <p:spPr>
          <a:xfrm>
            <a:off x="609600" y="62484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14.20  Mobile IP MIB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Shape 884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5" name="Shape 885"/>
          <p:cNvCxnSpPr/>
          <p:nvPr/>
        </p:nvCxnSpPr>
        <p:spPr>
          <a:xfrm>
            <a:off x="609600" y="6781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86" name="Shape 886"/>
          <p:cNvSpPr txBox="1"/>
          <p:nvPr/>
        </p:nvSpPr>
        <p:spPr>
          <a:xfrm>
            <a:off x="0" y="6781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87" name="Shape 88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mipMIBObjects</a:t>
            </a:r>
          </a:p>
        </p:txBody>
      </p:sp>
      <p:graphicFrame>
        <p:nvGraphicFramePr>
          <p:cNvPr id="888" name="Shape 888"/>
          <p:cNvGraphicFramePr/>
          <p:nvPr/>
        </p:nvGraphicFramePr>
        <p:xfrm>
          <a:off x="304800" y="1600200"/>
          <a:ext cx="6172200" cy="5037025"/>
        </p:xfrm>
        <a:graphic>
          <a:graphicData uri="http://schemas.openxmlformats.org/drawingml/2006/table">
            <a:tbl>
              <a:tblPr>
                <a:noFill/>
                <a:tableStyleId>{6A315C70-7EC3-4FDF-AD74-7D78B1872D83}</a:tableStyleId>
              </a:tblPr>
              <a:tblGrid>
                <a:gridCol w="1752600"/>
                <a:gridCol w="1752600"/>
                <a:gridCol w="2667000"/>
              </a:tblGrid>
              <a:tr h="334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Entity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OID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Objects under mipMIB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mipSystem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Mobile IP system related parameters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mipSecurity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Mobile IP security parameters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mipSecurity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AssociationTable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mipSecurity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Security associations table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mipSecTotal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Violations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mipSecurity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 number of security violations in the entity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mipSecViolation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Table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mipSecurity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Security violation information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mipMN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Mobile node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mnSystem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mipMN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Mobile node system  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information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89" name="Shape 88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90" name="Shape 89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891" name="Shape 89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92" name="Shape 89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93" name="Shape 89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894" name="Shape 894"/>
          <p:cNvSpPr txBox="1"/>
          <p:nvPr/>
        </p:nvSpPr>
        <p:spPr>
          <a:xfrm>
            <a:off x="381000" y="1143000"/>
            <a:ext cx="617219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14.4  mipMIBObjects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Shape 900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1" name="Shape 90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mipMIBObjects</a:t>
            </a:r>
          </a:p>
        </p:txBody>
      </p:sp>
      <p:graphicFrame>
        <p:nvGraphicFramePr>
          <p:cNvPr id="902" name="Shape 902"/>
          <p:cNvGraphicFramePr/>
          <p:nvPr/>
        </p:nvGraphicFramePr>
        <p:xfrm>
          <a:off x="228600" y="1524000"/>
          <a:ext cx="6172175" cy="6145150"/>
        </p:xfrm>
        <a:graphic>
          <a:graphicData uri="http://schemas.openxmlformats.org/drawingml/2006/table">
            <a:tbl>
              <a:tblPr>
                <a:noFill/>
                <a:tableStyleId>{6A315C70-7EC3-4FDF-AD74-7D78B1872D83}</a:tableStyleId>
              </a:tblPr>
              <a:tblGrid>
                <a:gridCol w="1668450"/>
                <a:gridCol w="1630350"/>
                <a:gridCol w="28733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Entity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OID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mnDiscovery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mipMN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Mobile node discovery counter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on solicitations,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advertisements, and moves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mnRegistration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mipMN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Mobile node registration table  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mipMA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4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Mobile agent group 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maAdvertisement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mipMA 1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Mobility agent advertisement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configuration table present in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both MN and FA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mipFA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5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Foreign agent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faSystem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mipFA 1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Foreign agent system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information 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faAdvertisement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mipFA 2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Foreign agent advertisement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information plus MA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advertisement group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faRegistration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mipFA 3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Foreign agent visitors list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mipHA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mipMIBObjects 6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Home agent registration group </a:t>
                      </a:r>
                      <a:b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mobility binding list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03" name="Shape 90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04" name="Shape 904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05" name="Shape 90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06" name="Shape 90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07" name="Shape 907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908" name="Shape 908"/>
          <p:cNvSpPr txBox="1"/>
          <p:nvPr/>
        </p:nvSpPr>
        <p:spPr>
          <a:xfrm>
            <a:off x="228600" y="1143000"/>
            <a:ext cx="617219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14.4  mipMIBObjects (cont.)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Shape 914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5" name="Shape 91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16" name="Shape 91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17" name="Shape 917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Resource Management</a:t>
            </a:r>
          </a:p>
        </p:txBody>
      </p:sp>
      <p:sp>
        <p:nvSpPr>
          <p:cNvPr id="918" name="Shape 918"/>
          <p:cNvSpPr txBox="1"/>
          <p:nvPr/>
        </p:nvSpPr>
        <p:spPr>
          <a:xfrm>
            <a:off x="457200" y="1143000"/>
            <a:ext cx="6400799" cy="289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Scheduling and call admission control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Reservation of guard channels for handoff - static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Dynamic control of call admission – complex to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control multimedia service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Proposals for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-based handoffs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Load balancing between access networks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 management</a:t>
            </a:r>
          </a:p>
        </p:txBody>
      </p:sp>
      <p:cxnSp>
        <p:nvCxnSpPr>
          <p:cNvPr id="919" name="Shape 9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20" name="Shape 92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21" name="Shape 92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22" name="Shape 92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23" name="Shape 92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Shape 929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0" name="Shape 930"/>
          <p:cNvCxnSpPr/>
          <p:nvPr/>
        </p:nvCxnSpPr>
        <p:spPr>
          <a:xfrm>
            <a:off x="609600" y="4495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31" name="Shape 931"/>
          <p:cNvSpPr txBox="1"/>
          <p:nvPr/>
        </p:nvSpPr>
        <p:spPr>
          <a:xfrm>
            <a:off x="0" y="4495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32" name="Shape 93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Security Management</a:t>
            </a:r>
          </a:p>
        </p:txBody>
      </p:sp>
      <p:sp>
        <p:nvSpPr>
          <p:cNvPr id="933" name="Shape 933"/>
          <p:cNvSpPr txBox="1"/>
          <p:nvPr/>
        </p:nvSpPr>
        <p:spPr>
          <a:xfrm>
            <a:off x="381000" y="4876800"/>
            <a:ext cx="6148386" cy="31416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WAP (Wireless Application Protocol) Security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WAP Wireless transport layer security (WTLS)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Based on transport layer security (TLS)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 secured sockets shell (SSL)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“Walled garden” “vertical” integrated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approach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 network security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3GPP (Third Generation Partnership Project)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3GPP2 plan for IP to wireless device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Open standard SNMP based</a:t>
            </a:r>
          </a:p>
        </p:txBody>
      </p:sp>
      <p:pic>
        <p:nvPicPr>
          <p:cNvPr id="934" name="Shape 9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600200"/>
            <a:ext cx="5943599" cy="23860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5" name="Shape 93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36" name="Shape 936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37" name="Shape 93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38" name="Shape 93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39" name="Shape 939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6" name="Shape 946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38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QoS Management</a:t>
            </a:r>
          </a:p>
        </p:txBody>
      </p:sp>
      <p:sp>
        <p:nvSpPr>
          <p:cNvPr id="947" name="Shape 947"/>
          <p:cNvSpPr txBox="1"/>
          <p:nvPr/>
        </p:nvSpPr>
        <p:spPr>
          <a:xfrm>
            <a:off x="533400" y="5867400"/>
            <a:ext cx="6188075" cy="25860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 support for last leg between access point and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mobile node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Depends on mobility and resource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3GPP/3GPP2 (3G Partnership Project) standards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ensure interoperability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3GPP has defined four QoS classes (</a:t>
            </a:r>
            <a:r>
              <a:rPr lang="en-US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23.107) shown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above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Telephony handled using SIP (session initiation protocol)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Backbone based on DiffServ</a:t>
            </a:r>
          </a:p>
        </p:txBody>
      </p:sp>
      <p:graphicFrame>
        <p:nvGraphicFramePr>
          <p:cNvPr id="948" name="Shape 948"/>
          <p:cNvGraphicFramePr/>
          <p:nvPr/>
        </p:nvGraphicFramePr>
        <p:xfrm>
          <a:off x="228600" y="1219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{6A315C70-7EC3-4FDF-AD74-7D78B1872D83}</a:tableStyleId>
              </a:tblPr>
              <a:tblGrid>
                <a:gridCol w="914400"/>
                <a:gridCol w="990600"/>
                <a:gridCol w="1143000"/>
                <a:gridCol w="685800"/>
                <a:gridCol w="1066800"/>
                <a:gridCol w="1651000"/>
              </a:tblGrid>
              <a:tr h="920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QoS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Class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TransferDelay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Transfer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Delay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Variation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BER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Guaran-teed Bit Rate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Example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Conver-sation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Strin-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Strin-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VoIP, Video- and Audio-conferencing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Stream-ing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Con-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strained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Con-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strained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Broadcast service, news, sport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Inter- active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Looser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 browsing, interactive chat, games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Back-ground</a:t>
                      </a:r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Yes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email, SMS, TFP transactions</a:t>
                      </a:r>
                    </a:p>
                  </a:txBody>
                  <a:tcPr marL="0" marR="0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49" name="Shape 94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50" name="Shape 95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51" name="Shape 95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52" name="Shape 95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53" name="Shape 95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954" name="Shape 954"/>
          <p:cNvSpPr txBox="1"/>
          <p:nvPr/>
        </p:nvSpPr>
        <p:spPr>
          <a:xfrm>
            <a:off x="0" y="914400"/>
            <a:ext cx="640079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14.5  UMTS QoS Specifications</a:t>
            </a:r>
          </a:p>
        </p:txBody>
      </p:sp>
      <p:cxnSp>
        <p:nvCxnSpPr>
          <p:cNvPr id="955" name="Shape 955"/>
          <p:cNvCxnSpPr/>
          <p:nvPr/>
        </p:nvCxnSpPr>
        <p:spPr>
          <a:xfrm>
            <a:off x="609600" y="5486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56" name="Shape 956"/>
          <p:cNvSpPr txBox="1"/>
          <p:nvPr/>
        </p:nvSpPr>
        <p:spPr>
          <a:xfrm>
            <a:off x="0" y="5486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28600" y="4038600"/>
            <a:ext cx="61721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Principles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0" y="46482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822325" y="1865311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Shape 1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5" name="Shape 145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7" name="Shape 14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Shape 962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3" name="Shape 963"/>
          <p:cNvCxnSpPr/>
          <p:nvPr/>
        </p:nvCxnSpPr>
        <p:spPr>
          <a:xfrm>
            <a:off x="609600" y="7086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64" name="Shape 964"/>
          <p:cNvSpPr txBox="1"/>
          <p:nvPr/>
        </p:nvSpPr>
        <p:spPr>
          <a:xfrm>
            <a:off x="0" y="7086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65" name="Shape 96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VSAT</a:t>
            </a:r>
          </a:p>
        </p:txBody>
      </p:sp>
      <p:sp>
        <p:nvSpPr>
          <p:cNvPr id="966" name="Shape 966"/>
          <p:cNvSpPr txBox="1"/>
          <p:nvPr/>
        </p:nvSpPr>
        <p:spPr>
          <a:xfrm>
            <a:off x="2590800" y="3048000"/>
            <a:ext cx="5943599" cy="198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7" name="Shape 9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968" name="Shape 9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066800"/>
            <a:ext cx="3787775" cy="6034086"/>
          </a:xfrm>
          <a:prstGeom prst="rect">
            <a:avLst/>
          </a:prstGeom>
          <a:noFill/>
          <a:ln>
            <a:noFill/>
          </a:ln>
        </p:spPr>
      </p:pic>
      <p:sp>
        <p:nvSpPr>
          <p:cNvPr id="969" name="Shape 969"/>
          <p:cNvSpPr txBox="1"/>
          <p:nvPr/>
        </p:nvSpPr>
        <p:spPr>
          <a:xfrm>
            <a:off x="1508125" y="7199311"/>
            <a:ext cx="4746624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KU Band and KA band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40 – 60 kbps uplink  and 500 kbps downlink</a:t>
            </a:r>
          </a:p>
        </p:txBody>
      </p:sp>
      <p:cxnSp>
        <p:nvCxnSpPr>
          <p:cNvPr id="970" name="Shape 9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71" name="Shape 97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72" name="Shape 97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73" name="Shape 97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74" name="Shape 97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Shape 980"/>
          <p:cNvSpPr txBox="1"/>
          <p:nvPr/>
        </p:nvSpPr>
        <p:spPr>
          <a:xfrm>
            <a:off x="457200" y="381000"/>
            <a:ext cx="58292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1" name="Shape 981"/>
          <p:cNvCxnSpPr/>
          <p:nvPr/>
        </p:nvCxnSpPr>
        <p:spPr>
          <a:xfrm>
            <a:off x="609600" y="4800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82" name="Shape 982"/>
          <p:cNvSpPr txBox="1"/>
          <p:nvPr/>
        </p:nvSpPr>
        <p:spPr>
          <a:xfrm>
            <a:off x="0" y="4800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83" name="Shape 98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VSAT Components</a:t>
            </a:r>
          </a:p>
        </p:txBody>
      </p:sp>
      <p:sp>
        <p:nvSpPr>
          <p:cNvPr id="984" name="Shape 984"/>
          <p:cNvSpPr txBox="1"/>
          <p:nvPr/>
        </p:nvSpPr>
        <p:spPr>
          <a:xfrm>
            <a:off x="533400" y="5791200"/>
            <a:ext cx="5943599" cy="198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5" name="Shape 98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86" name="Shape 986"/>
          <p:cNvSpPr txBox="1"/>
          <p:nvPr/>
        </p:nvSpPr>
        <p:spPr>
          <a:xfrm>
            <a:off x="533400" y="1143000"/>
            <a:ext cx="5426074" cy="3170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ODU Outdoor unit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 amplifier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Up-converter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Down-converter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IDU Indoor unit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Modems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Frequency synthesizer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Encoder / decoder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Proxy agent for management; Later models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with SNMP agent</a:t>
            </a:r>
          </a:p>
        </p:txBody>
      </p:sp>
      <p:cxnSp>
        <p:nvCxnSpPr>
          <p:cNvPr id="987" name="Shape 9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88" name="Shape 988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989" name="Shape 98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90" name="Shape 99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91" name="Shape 991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Outdoor Propagation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" name="Shape 157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8" name="Shape 158"/>
          <p:cNvSpPr txBox="1"/>
          <p:nvPr/>
        </p:nvSpPr>
        <p:spPr>
          <a:xfrm>
            <a:off x="0" y="48006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371600"/>
            <a:ext cx="6172199" cy="312896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/>
        </p:nvSpPr>
        <p:spPr>
          <a:xfrm>
            <a:off x="533400" y="5257800"/>
            <a:ext cx="5654674" cy="3170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Adverse Characteristics: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Attenuation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Dispersion: Frequency and Phase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(independent of refractive index)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Dispersion due to refractive index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Decreasing signal strength due to beam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pattern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Water absorption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Fading: short and long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Doppler effect</a:t>
            </a:r>
          </a:p>
        </p:txBody>
      </p:sp>
      <p:cxnSp>
        <p:nvCxnSpPr>
          <p:cNvPr id="161" name="Shape 16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2" name="Shape 162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163" name="Shape 16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4" name="Shape 16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Isotropic Propagation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5" name="Shape 175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6" name="Shape 176"/>
          <p:cNvSpPr txBox="1"/>
          <p:nvPr/>
        </p:nvSpPr>
        <p:spPr>
          <a:xfrm>
            <a:off x="0" y="54102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1828800"/>
            <a:ext cx="3951286" cy="2681287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 txBox="1"/>
          <p:nvPr/>
        </p:nvSpPr>
        <p:spPr>
          <a:xfrm>
            <a:off x="974725" y="5903912"/>
            <a:ext cx="5654674" cy="1190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 = (PT / 4πd</a:t>
            </a:r>
            <a:r>
              <a:rPr lang="en-US" sz="18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watts /m</a:t>
            </a:r>
            <a:r>
              <a:rPr lang="en-US" sz="18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(14-1)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 = Received power per unit area and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PT = Total transmitted power.</a:t>
            </a:r>
          </a:p>
        </p:txBody>
      </p:sp>
      <p:cxnSp>
        <p:nvCxnSpPr>
          <p:cNvPr id="179" name="Shape 1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0" name="Shape 180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181" name="Shape 18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2" name="Shape 18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Non-Isotropic Propagation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4800600" y="228600"/>
            <a:ext cx="227012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5867400" y="8482011"/>
            <a:ext cx="685799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609600" y="3490912"/>
            <a:ext cx="5829299" cy="14938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3" name="Shape 193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4" name="Shape 194"/>
          <p:cNvSpPr txBox="1"/>
          <p:nvPr/>
        </p:nvSpPr>
        <p:spPr>
          <a:xfrm>
            <a:off x="0" y="4572000"/>
            <a:ext cx="1524000" cy="45878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pic>
        <p:nvPicPr>
          <p:cNvPr id="195" name="Shape 1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752600"/>
            <a:ext cx="5108574" cy="2432049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 txBox="1"/>
          <p:nvPr/>
        </p:nvSpPr>
        <p:spPr>
          <a:xfrm>
            <a:off x="974725" y="5141912"/>
            <a:ext cx="5365749" cy="22891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(λ / 4d)2			(14-5)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Received power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Transmitted power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Transmitter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gain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Receiver antenna gain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λ  =  Wavelength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Shape 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3824" cy="16192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 txBox="1"/>
          <p:nvPr/>
        </p:nvSpPr>
        <p:spPr>
          <a:xfrm>
            <a:off x="0" y="161925"/>
            <a:ext cx="2555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200" name="Shape 2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1" name="Shape 201"/>
          <p:cNvSpPr txBox="1"/>
          <p:nvPr/>
        </p:nvSpPr>
        <p:spPr>
          <a:xfrm>
            <a:off x="304800" y="228600"/>
            <a:ext cx="5894387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14		         Broadband Wireless Access Networks</a:t>
            </a:r>
          </a:p>
        </p:txBody>
      </p:sp>
      <p:cxnSp>
        <p:nvCxnSpPr>
          <p:cNvPr id="202" name="Shape 20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3" name="Shape 20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4914900" y="8326436"/>
            <a:ext cx="1600199" cy="63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2520</Words>
  <Application>Microsoft Macintosh PowerPoint</Application>
  <PresentationFormat>عرض على الشاشة (4:3)‏</PresentationFormat>
  <Paragraphs>875</Paragraphs>
  <Slides>61</Slides>
  <Notes>61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61</vt:i4>
      </vt:variant>
    </vt:vector>
  </HeadingPairs>
  <TitlesOfParts>
    <vt:vector size="63" baseType="lpstr">
      <vt:lpstr>Arial</vt:lpstr>
      <vt:lpstr>Default Design</vt:lpstr>
      <vt:lpstr> Chapter 14  Broadband Wireless Access Networks</vt:lpstr>
      <vt:lpstr>Objectives</vt:lpstr>
      <vt:lpstr>Objectives (cont.)</vt:lpstr>
      <vt:lpstr>Wired &amp; Wireless Broadband Networks</vt:lpstr>
      <vt:lpstr>Wireless Broadband Networks</vt:lpstr>
      <vt:lpstr>Basic Principles</vt:lpstr>
      <vt:lpstr>Outdoor Propagation</vt:lpstr>
      <vt:lpstr>Isotropic Propagation</vt:lpstr>
      <vt:lpstr>Non-Isotropic Propagation</vt:lpstr>
      <vt:lpstr>Satellite Free Space Propagation</vt:lpstr>
      <vt:lpstr>Terrestrial Propagation</vt:lpstr>
      <vt:lpstr>Path Loss Dependency</vt:lpstr>
      <vt:lpstr>Shadow Fading</vt:lpstr>
      <vt:lpstr>Fixed Wireless Networks</vt:lpstr>
      <vt:lpstr>Fixed Wireless Network</vt:lpstr>
      <vt:lpstr>MMDS</vt:lpstr>
      <vt:lpstr>LMDS</vt:lpstr>
      <vt:lpstr>MMDS and  Cable Network Management</vt:lpstr>
      <vt:lpstr>MMDS / LMDS Network Management</vt:lpstr>
      <vt:lpstr>802.16 Fixed Wireless System</vt:lpstr>
      <vt:lpstr>802.16 Base Station</vt:lpstr>
      <vt:lpstr>802.16 Subscriber Station</vt:lpstr>
      <vt:lpstr>IEEE 802.16 Extensions</vt:lpstr>
      <vt:lpstr>802.16d WiMax</vt:lpstr>
      <vt:lpstr>802.16d: PHY Layer</vt:lpstr>
      <vt:lpstr>802.16d: MAC Layer</vt:lpstr>
      <vt:lpstr>Fixed BWA (Broadband Wireless Access) Management</vt:lpstr>
      <vt:lpstr>Class of Service and QoS</vt:lpstr>
      <vt:lpstr>BWA NM Reference Model</vt:lpstr>
      <vt:lpstr>WMAN IF MIB</vt:lpstr>
      <vt:lpstr>Usage of ifTable Objects for Base Station</vt:lpstr>
      <vt:lpstr>Usage of ifTable Objects for Subscriber Station</vt:lpstr>
      <vt:lpstr>Commercial Examples</vt:lpstr>
      <vt:lpstr>DECT WLL</vt:lpstr>
      <vt:lpstr>corDect</vt:lpstr>
      <vt:lpstr>Ricochet Internet Access</vt:lpstr>
      <vt:lpstr>BBSC Broadband Solution</vt:lpstr>
      <vt:lpstr>MeshNetworks Enabled Architecture</vt:lpstr>
      <vt:lpstr>PacketHop</vt:lpstr>
      <vt:lpstr>PacketHop Technology</vt:lpstr>
      <vt:lpstr>Navini Ripwave</vt:lpstr>
      <vt:lpstr>Mobile Wireless Networks</vt:lpstr>
      <vt:lpstr>Mobile and Wireless</vt:lpstr>
      <vt:lpstr>Mobile Wireless Evolution</vt:lpstr>
      <vt:lpstr>Cellular Network</vt:lpstr>
      <vt:lpstr>3G Management Issues</vt:lpstr>
      <vt:lpstr>Mobility Management</vt:lpstr>
      <vt:lpstr>Mobile IP</vt:lpstr>
      <vt:lpstr>Mobile IP Functions - Roaming</vt:lpstr>
      <vt:lpstr>Discovery and Registration</vt:lpstr>
      <vt:lpstr>Tunneling</vt:lpstr>
      <vt:lpstr>SNMP Management of Mobile IP</vt:lpstr>
      <vt:lpstr>Mobile IP MIB Groups</vt:lpstr>
      <vt:lpstr>Mobile IP MIB</vt:lpstr>
      <vt:lpstr>mipMIBObjects</vt:lpstr>
      <vt:lpstr>mipMIBObjects</vt:lpstr>
      <vt:lpstr>Resource Management</vt:lpstr>
      <vt:lpstr>Security Management</vt:lpstr>
      <vt:lpstr>QoS Management</vt:lpstr>
      <vt:lpstr>VSAT</vt:lpstr>
      <vt:lpstr>VSAT Components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Chapter 14  Broadband Wireless Access Networks</dc:title>
  <cp:lastModifiedBy>Munira MR</cp:lastModifiedBy>
  <cp:revision>1</cp:revision>
  <dcterms:modified xsi:type="dcterms:W3CDTF">2017-05-08T15:59:25Z</dcterms:modified>
</cp:coreProperties>
</file>