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9144000" cx="6858000"/>
  <p:notesSz cx="6858000" cy="9220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schemas.openxmlformats.org/officeDocument/2006/relationships/slide" Target="slides/slide20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7598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7598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lvl="1">
              <a:spcBef>
                <a:spcPts val="0"/>
              </a:spcBef>
            </a:pPr>
            <a:r>
              <a:t/>
            </a:r>
            <a:endParaRPr/>
          </a:p>
          <a:p>
            <a:pPr lvl="2">
              <a:spcBef>
                <a:spcPts val="0"/>
              </a:spcBef>
            </a:pPr>
            <a:r>
              <a:t/>
            </a:r>
            <a:endParaRPr/>
          </a:p>
          <a:p>
            <a:pPr lvl="3">
              <a:spcBef>
                <a:spcPts val="0"/>
              </a:spcBef>
            </a:pPr>
            <a:r>
              <a:t/>
            </a:r>
            <a:endParaRPr/>
          </a:p>
          <a:p>
            <a:pPr lvl="4">
              <a:spcBef>
                <a:spcPts val="0"/>
              </a:spcBef>
            </a:pPr>
            <a:r>
              <a:t/>
            </a:r>
            <a:endParaRPr/>
          </a:p>
          <a:p>
            <a:pPr lvl="5">
              <a:spcBef>
                <a:spcPts val="0"/>
              </a:spcBef>
            </a:pPr>
            <a:r>
              <a:t/>
            </a:r>
            <a:endParaRPr/>
          </a:p>
          <a:p>
            <a:pPr lvl="6">
              <a:spcBef>
                <a:spcPts val="0"/>
              </a:spcBef>
            </a:pPr>
            <a:r>
              <a:t/>
            </a:r>
            <a:endParaRPr/>
          </a:p>
          <a:p>
            <a:pPr lvl="7">
              <a:spcBef>
                <a:spcPts val="0"/>
              </a:spcBef>
            </a:pPr>
            <a:r>
              <a:t/>
            </a:r>
            <a:endParaRPr/>
          </a:p>
          <a:p>
            <a:pPr lvl="8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" name="Shape 24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3" name="Shape 29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9" name="Shape 309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1" name="Shape 35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914400" y="4379912"/>
            <a:ext cx="5029199" cy="4148137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x="2132011" y="692150"/>
            <a:ext cx="2593975" cy="345757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 rot="5400000">
            <a:off x="1957387" y="3741737"/>
            <a:ext cx="7315200" cy="1457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 rot="5400000">
            <a:off x="-1033462" y="2360612"/>
            <a:ext cx="7315200" cy="42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ctrTitle"/>
          </p:nvPr>
        </p:nvSpPr>
        <p:spPr>
          <a:xfrm>
            <a:off x="514350" y="2840038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 rot="5400000">
            <a:off x="685800" y="2470149"/>
            <a:ext cx="5486399" cy="5829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1344612" y="6400800"/>
            <a:ext cx="41148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/>
          <p:nvPr>
            <p:ph idx="2" type="pic"/>
          </p:nvPr>
        </p:nvSpPr>
        <p:spPr>
          <a:xfrm>
            <a:off x="1344612" y="817562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344612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42900" y="363537"/>
            <a:ext cx="2255837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2681288" y="363537"/>
            <a:ext cx="3833811" cy="7804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342900" y="1912938"/>
            <a:ext cx="2255837" cy="6254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42900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x="342900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3" type="body"/>
          </p:nvPr>
        </p:nvSpPr>
        <p:spPr>
          <a:xfrm>
            <a:off x="3484562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4" type="body"/>
          </p:nvPr>
        </p:nvSpPr>
        <p:spPr>
          <a:xfrm>
            <a:off x="3484562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51435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350520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541337" y="587533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541337" y="3875087"/>
            <a:ext cx="5829299" cy="2000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imes New Roman"/>
              <a:buNone/>
              <a:defRPr/>
            </a:lvl1pPr>
            <a:lvl2pPr indent="0" lvl="1" marL="457200" rtl="0">
              <a:spcBef>
                <a:spcPts val="0"/>
              </a:spcBef>
              <a:buFont typeface="Times New Roman"/>
              <a:buNone/>
              <a:defRPr/>
            </a:lvl2pPr>
            <a:lvl3pPr indent="0" lvl="2" marL="914400" rtl="0">
              <a:spcBef>
                <a:spcPts val="0"/>
              </a:spcBef>
              <a:buFont typeface="Times New Roman"/>
              <a:buNone/>
              <a:defRPr/>
            </a:lvl3pPr>
            <a:lvl4pPr indent="0" lvl="3" marL="1371600" rtl="0">
              <a:spcBef>
                <a:spcPts val="0"/>
              </a:spcBef>
              <a:buFont typeface="Times New Roman"/>
              <a:buNone/>
              <a:defRPr/>
            </a:lvl4pPr>
            <a:lvl5pPr indent="0" lvl="4" marL="1828800" rtl="0">
              <a:spcBef>
                <a:spcPts val="0"/>
              </a:spcBef>
              <a:buFont typeface="Times New Roman"/>
              <a:buNone/>
              <a:defRPr/>
            </a:lvl5pPr>
            <a:lvl6pPr indent="0" lvl="5" marL="2286000" rtl="0">
              <a:spcBef>
                <a:spcPts val="0"/>
              </a:spcBef>
              <a:buFont typeface="Times New Roman"/>
              <a:buNone/>
              <a:defRPr/>
            </a:lvl6pPr>
            <a:lvl7pPr indent="0" lvl="6" marL="2743200" rtl="0">
              <a:spcBef>
                <a:spcPts val="0"/>
              </a:spcBef>
              <a:buFont typeface="Times New Roman"/>
              <a:buNone/>
              <a:defRPr/>
            </a:lvl7pPr>
            <a:lvl8pPr indent="0" lvl="7" marL="3200400" rtl="0">
              <a:spcBef>
                <a:spcPts val="0"/>
              </a:spcBef>
              <a:buFont typeface="Times New Roman"/>
              <a:buNone/>
              <a:defRPr/>
            </a:lvl8pPr>
            <a:lvl9pPr indent="0" lvl="8" marL="3657600" rtl="0">
              <a:spcBef>
                <a:spcPts val="0"/>
              </a:spcBef>
              <a:buFont typeface="Times New Roman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51435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2343150" y="8331200"/>
            <a:ext cx="21717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hape 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56" name="Shape 5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" name="Shape 57"/>
          <p:cNvSpPr txBox="1"/>
          <p:nvPr/>
        </p:nvSpPr>
        <p:spPr>
          <a:xfrm>
            <a:off x="1219200" y="8382000"/>
            <a:ext cx="434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Shape 58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60" name="Shape 6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61" name="Shape 6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2" name="Shape 62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533400" y="533400"/>
            <a:ext cx="5638800" cy="4278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Management: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</a:t>
            </a:r>
          </a:p>
        </p:txBody>
      </p:sp>
      <p:cxnSp>
        <p:nvCxnSpPr>
          <p:cNvPr id="64" name="Shape 6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5" name="Shape 6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7" name="Shape 6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8" name="Shape 68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Shape 19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00" name="Shape 20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1" name="Shape 201"/>
          <p:cNvSpPr txBox="1"/>
          <p:nvPr/>
        </p:nvSpPr>
        <p:spPr>
          <a:xfrm>
            <a:off x="1586" y="533400"/>
            <a:ext cx="6856412" cy="954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Textual Convention: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LastCreateTime and TimeFilter</a:t>
            </a:r>
          </a:p>
        </p:txBody>
      </p:sp>
      <p:cxnSp>
        <p:nvCxnSpPr>
          <p:cNvPr id="202" name="Shape 2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03" name="Shape 20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204" name="Shape 2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3581400"/>
            <a:ext cx="5981699" cy="3009899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Shape 205"/>
          <p:cNvSpPr txBox="1"/>
          <p:nvPr/>
        </p:nvSpPr>
        <p:spPr>
          <a:xfrm>
            <a:off x="288925" y="1535112"/>
            <a:ext cx="5773737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LastCreateTime tracks change of data with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changes in control in the control tables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Timefilter used to download only those rows that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changed after a particular time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288925" y="2906711"/>
            <a:ext cx="4999037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FooTable (bold indicating the indices):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fooTimeMark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fooIndex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fooCounts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Shape 20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533400" y="6629400"/>
            <a:ext cx="6019799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Bold objects (fooTimeMark and fooIndex) are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indices</a:t>
            </a:r>
          </a:p>
        </p:txBody>
      </p:sp>
      <p:cxnSp>
        <p:nvCxnSpPr>
          <p:cNvPr id="210" name="Shape 210"/>
          <p:cNvCxnSpPr/>
          <p:nvPr/>
        </p:nvCxnSpPr>
        <p:spPr>
          <a:xfrm>
            <a:off x="609600" y="6248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1" name="Shape 21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7" name="Shape 21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18" name="Shape 21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9" name="Shape 219"/>
          <p:cNvSpPr txBox="1"/>
          <p:nvPr/>
        </p:nvSpPr>
        <p:spPr>
          <a:xfrm>
            <a:off x="533400" y="557212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Control and Data Tables</a:t>
            </a:r>
          </a:p>
        </p:txBody>
      </p:sp>
      <p:pic>
        <p:nvPicPr>
          <p:cNvPr id="220" name="Shape 2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422400"/>
            <a:ext cx="6019799" cy="39290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1" name="Shape 22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2" name="Shape 222"/>
          <p:cNvSpPr txBox="1"/>
          <p:nvPr/>
        </p:nvSpPr>
        <p:spPr>
          <a:xfrm>
            <a:off x="457200" y="6019800"/>
            <a:ext cx="58674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Control table used to set the instances of data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rows in the data table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Values of data index and control index are the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same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  <p:cxnSp>
        <p:nvCxnSpPr>
          <p:cNvPr id="226" name="Shape 226"/>
          <p:cNvCxnSpPr/>
          <p:nvPr/>
        </p:nvCxnSpPr>
        <p:spPr>
          <a:xfrm>
            <a:off x="609600" y="5562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7" name="Shape 227"/>
          <p:cNvSpPr txBox="1"/>
          <p:nvPr/>
        </p:nvSpPr>
        <p:spPr>
          <a:xfrm>
            <a:off x="0" y="5562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2" name="Shape 23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33" name="Shape 23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4" name="Shape 234"/>
          <p:cNvSpPr txBox="1"/>
          <p:nvPr/>
        </p:nvSpPr>
        <p:spPr>
          <a:xfrm>
            <a:off x="0" y="557212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Matrix Control and SD Tables</a:t>
            </a: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422400"/>
            <a:ext cx="6096000" cy="39798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6" name="Shape 23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37" name="Shape 237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8" name="Shape 238"/>
          <p:cNvSpPr txBox="1"/>
          <p:nvPr/>
        </p:nvSpPr>
        <p:spPr>
          <a:xfrm>
            <a:off x="0" y="5334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533400" y="5715000"/>
            <a:ext cx="6040436" cy="1616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matrixSDTable is the source-destination table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controlDataSource identifies the source of the data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controlTableSize identifies entries associated with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 data source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controlOwner is creator of the entry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7" name="Shape 2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48" name="Shape 248"/>
          <p:cNvCxnSpPr/>
          <p:nvPr/>
        </p:nvCxnSpPr>
        <p:spPr>
          <a:xfrm>
            <a:off x="609600" y="6858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9" name="Shape 249"/>
          <p:cNvSpPr txBox="1"/>
          <p:nvPr/>
        </p:nvSpPr>
        <p:spPr>
          <a:xfrm>
            <a:off x="0" y="6858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50" name="Shape 25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1" name="Shape 251"/>
          <p:cNvSpPr txBox="1"/>
          <p:nvPr/>
        </p:nvSpPr>
        <p:spPr>
          <a:xfrm>
            <a:off x="609600" y="533400"/>
            <a:ext cx="5483224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Host Top N Group Example</a:t>
            </a:r>
          </a:p>
        </p:txBody>
      </p:sp>
      <p:pic>
        <p:nvPicPr>
          <p:cNvPr id="252" name="Shape 2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066800"/>
            <a:ext cx="5638800" cy="5867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3" name="Shape 25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4" name="Shape 25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1" name="Shape 26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62" name="Shape 26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3" name="Shape 263"/>
          <p:cNvSpPr txBox="1"/>
          <p:nvPr/>
        </p:nvSpPr>
        <p:spPr>
          <a:xfrm>
            <a:off x="609600" y="557212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Filter Group</a:t>
            </a:r>
          </a:p>
        </p:txBody>
      </p:sp>
      <p:pic>
        <p:nvPicPr>
          <p:cNvPr id="264" name="Shape 2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219200"/>
            <a:ext cx="5791200" cy="38179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5" name="Shape 2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66" name="Shape 266"/>
          <p:cNvCxnSpPr/>
          <p:nvPr/>
        </p:nvCxnSpPr>
        <p:spPr>
          <a:xfrm>
            <a:off x="609600" y="4648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7" name="Shape 267"/>
          <p:cNvSpPr txBox="1"/>
          <p:nvPr/>
        </p:nvSpPr>
        <p:spPr>
          <a:xfrm>
            <a:off x="0" y="4648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533400" y="5029200"/>
            <a:ext cx="6016624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Filter group used to capture packets defined by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logical expressions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Channel is a stream of data captured based on a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logical expression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Filter table allows packets to be filtered with an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arbitrary filter expression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row in the channel table associated with multiple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rows in the filter table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Capture table  accepts data if test of any row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 the filter table passes the test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6" name="Shape 27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77" name="Shape 27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8" name="Shape 278"/>
          <p:cNvSpPr txBox="1"/>
          <p:nvPr/>
        </p:nvSpPr>
        <p:spPr>
          <a:xfrm>
            <a:off x="533400" y="557212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Packet Capture Group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4286250" y="1447800"/>
            <a:ext cx="1200150" cy="3860799"/>
          </a:xfrm>
          <a:prstGeom prst="rect">
            <a:avLst/>
          </a:prstGeom>
          <a:solidFill>
            <a:schemeClr val="accent1"/>
          </a:solidFill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Capture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Buffer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(One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entry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channel)</a:t>
            </a:r>
          </a:p>
        </p:txBody>
      </p:sp>
      <p:cxnSp>
        <p:nvCxnSpPr>
          <p:cNvPr id="280" name="Shape 28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1" name="Shape 281"/>
          <p:cNvSpPr txBox="1"/>
          <p:nvPr/>
        </p:nvSpPr>
        <p:spPr>
          <a:xfrm>
            <a:off x="2514600" y="1447800"/>
            <a:ext cx="1200150" cy="3860799"/>
          </a:xfrm>
          <a:prstGeom prst="rect">
            <a:avLst/>
          </a:prstGeom>
          <a:solidFill>
            <a:schemeClr val="accent1"/>
          </a:solidFill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Filter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(many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channel)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742950" y="1447800"/>
            <a:ext cx="1200150" cy="3860799"/>
          </a:xfrm>
          <a:prstGeom prst="rect">
            <a:avLst/>
          </a:prstGeom>
          <a:solidFill>
            <a:schemeClr val="accent1"/>
          </a:solidFill>
          <a:ln cap="rnd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Channel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</a:t>
            </a:r>
          </a:p>
        </p:txBody>
      </p:sp>
      <p:cxnSp>
        <p:nvCxnSpPr>
          <p:cNvPr id="283" name="Shape 283"/>
          <p:cNvCxnSpPr/>
          <p:nvPr/>
        </p:nvCxnSpPr>
        <p:spPr>
          <a:xfrm>
            <a:off x="1905000" y="3505200"/>
            <a:ext cx="609599" cy="0"/>
          </a:xfrm>
          <a:prstGeom prst="straightConnector1">
            <a:avLst/>
          </a:prstGeom>
          <a:noFill/>
          <a:ln cap="rnd" cmpd="sng" w="76200">
            <a:solidFill>
              <a:schemeClr val="dk1"/>
            </a:solidFill>
            <a:prstDash val="solid"/>
            <a:miter/>
            <a:headEnd len="med" w="med" type="none"/>
            <a:tailEnd len="med" w="med" type="triangle"/>
          </a:ln>
        </p:spPr>
      </p:cxnSp>
      <p:cxnSp>
        <p:nvCxnSpPr>
          <p:cNvPr id="284" name="Shape 284"/>
          <p:cNvCxnSpPr/>
          <p:nvPr/>
        </p:nvCxnSpPr>
        <p:spPr>
          <a:xfrm>
            <a:off x="3733800" y="3505200"/>
            <a:ext cx="609599" cy="0"/>
          </a:xfrm>
          <a:prstGeom prst="straightConnector1">
            <a:avLst/>
          </a:prstGeom>
          <a:noFill/>
          <a:ln cap="rnd" cmpd="sng" w="76200">
            <a:solidFill>
              <a:schemeClr val="dk1"/>
            </a:solidFill>
            <a:prstDash val="solid"/>
            <a:miter/>
            <a:headEnd len="med" w="med" type="none"/>
            <a:tailEnd len="med" w="med" type="triangle"/>
          </a:ln>
        </p:spPr>
      </p:cxnSp>
      <p:cxnSp>
        <p:nvCxnSpPr>
          <p:cNvPr id="285" name="Shape 285"/>
          <p:cNvCxnSpPr/>
          <p:nvPr/>
        </p:nvCxnSpPr>
        <p:spPr>
          <a:xfrm>
            <a:off x="609600" y="5486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6" name="Shape 286"/>
          <p:cNvSpPr txBox="1"/>
          <p:nvPr/>
        </p:nvSpPr>
        <p:spPr>
          <a:xfrm>
            <a:off x="0" y="5486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533400" y="5943600"/>
            <a:ext cx="5791200" cy="14208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 capture group is a post-filter group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Buffer control table used to select channels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Captured data stored in the capture buffer table 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90" name="Shape 290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5" name="Shape 29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296" name="Shape 296"/>
          <p:cNvCxnSpPr/>
          <p:nvPr/>
        </p:nvCxnSpPr>
        <p:spPr>
          <a:xfrm>
            <a:off x="609600" y="61722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7" name="Shape 297"/>
          <p:cNvSpPr txBox="1"/>
          <p:nvPr/>
        </p:nvSpPr>
        <p:spPr>
          <a:xfrm>
            <a:off x="0" y="5791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98" name="Shape 29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9" name="Shape 299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 TR Extension Groups</a:t>
            </a:r>
          </a:p>
        </p:txBody>
      </p:sp>
      <p:cxnSp>
        <p:nvCxnSpPr>
          <p:cNvPr id="300" name="Shape 3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301" name="Shape 3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371600"/>
            <a:ext cx="5973761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Shape 302"/>
          <p:cNvSpPr txBox="1"/>
          <p:nvPr/>
        </p:nvSpPr>
        <p:spPr>
          <a:xfrm>
            <a:off x="381000" y="6172200"/>
            <a:ext cx="6154736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Two statistics groups and associated history groups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MAC layer (Statistics group) collects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 parameters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Promiscuous Statistics group collects packets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promiscuously on sizes and types of packets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Three groups associated with the stations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Routing group gathers on routing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381000" y="1066800"/>
            <a:ext cx="62483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8.3  RMON Token-Ring MIB Groups and Tables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1" name="Shape 31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12" name="Shape 31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3" name="Shape 31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14" name="Shape 31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5" name="Shape 315"/>
          <p:cNvSpPr txBox="1"/>
          <p:nvPr/>
        </p:nvSpPr>
        <p:spPr>
          <a:xfrm>
            <a:off x="533400" y="533400"/>
            <a:ext cx="5638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RMON2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669925" y="1230312"/>
            <a:ext cx="4649787" cy="1938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Applicable to Layers 3 and above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Functions similar to RMON1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Enhancement to RMON1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Defined conformance and compliance</a:t>
            </a:r>
          </a:p>
        </p:txBody>
      </p:sp>
      <p:cxnSp>
        <p:nvCxnSpPr>
          <p:cNvPr id="317" name="Shape 31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8" name="Shape 31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20" name="Shape 320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5" name="Shape 32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26" name="Shape 32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7" name="Shape 327"/>
          <p:cNvSpPr txBox="1"/>
          <p:nvPr/>
        </p:nvSpPr>
        <p:spPr>
          <a:xfrm>
            <a:off x="533400" y="533400"/>
            <a:ext cx="5638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RMON2 MIB</a:t>
            </a:r>
          </a:p>
        </p:txBody>
      </p:sp>
      <p:pic>
        <p:nvPicPr>
          <p:cNvPr id="328" name="Shape 3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066800"/>
            <a:ext cx="5554662" cy="61960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9" name="Shape 3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30" name="Shape 330"/>
          <p:cNvCxnSpPr/>
          <p:nvPr/>
        </p:nvCxnSpPr>
        <p:spPr>
          <a:xfrm>
            <a:off x="609600" y="7086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1" name="Shape 331"/>
          <p:cNvSpPr txBox="1"/>
          <p:nvPr/>
        </p:nvSpPr>
        <p:spPr>
          <a:xfrm>
            <a:off x="0" y="7086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9" name="Shape 33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40" name="Shape 340"/>
          <p:cNvCxnSpPr/>
          <p:nvPr/>
        </p:nvCxnSpPr>
        <p:spPr>
          <a:xfrm>
            <a:off x="609600" y="5867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1" name="Shape 341"/>
          <p:cNvSpPr txBox="1"/>
          <p:nvPr/>
        </p:nvSpPr>
        <p:spPr>
          <a:xfrm>
            <a:off x="0" y="5867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342" name="Shape 34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3" name="Shape 343"/>
          <p:cNvSpPr txBox="1"/>
          <p:nvPr/>
        </p:nvSpPr>
        <p:spPr>
          <a:xfrm>
            <a:off x="533400" y="533400"/>
            <a:ext cx="56388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Case Study</a:t>
            </a:r>
          </a:p>
        </p:txBody>
      </p:sp>
      <p:cxnSp>
        <p:nvCxnSpPr>
          <p:cNvPr id="344" name="Shape 34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5" name="Shape 345"/>
          <p:cNvSpPr txBox="1"/>
          <p:nvPr/>
        </p:nvSpPr>
        <p:spPr>
          <a:xfrm>
            <a:off x="457200" y="1066800"/>
            <a:ext cx="5540374" cy="466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study at Georgia Tech on Internet traffic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Objectives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Traffic growth and trend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Traffic patterns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comprising Ethernet and FDDI LANs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Tools used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HP Netmetrix protocol analyzer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Special high-speed TCP dump tool for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FDDI LAN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RMON groups utilized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Host top-n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Matrix group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Filter group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 capture group (for application level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protocols)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hape 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4" name="Shape 7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5" name="Shape 75"/>
          <p:cNvSpPr txBox="1"/>
          <p:nvPr/>
        </p:nvSpPr>
        <p:spPr>
          <a:xfrm>
            <a:off x="1219200" y="8382000"/>
            <a:ext cx="434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78" name="Shape 7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79" name="Shape 7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0" name="Shape 80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cxnSp>
        <p:nvCxnSpPr>
          <p:cNvPr id="81" name="Shape 8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2" name="Shape 8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3" name="Shape 83"/>
          <p:cNvSpPr txBox="1"/>
          <p:nvPr>
            <p:ph type="title"/>
          </p:nvPr>
        </p:nvSpPr>
        <p:spPr>
          <a:xfrm>
            <a:off x="533400" y="533400"/>
            <a:ext cx="5638800" cy="533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533400" y="12954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∙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Remote network monitoring, RMON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∙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RMON1: Monitoring Ethernet LAN and token-ring LAN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∙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RMON2: Monitoring upper protocol layers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∙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Generates and sends statistics close to subnetworks to central NMS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∙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 MIBs for RMON group objects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8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86" name="Shape 8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7" name="Shape 87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3" name="Shape 35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354" name="Shape 35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5" name="Shape 355"/>
          <p:cNvSpPr txBox="1"/>
          <p:nvPr/>
        </p:nvSpPr>
        <p:spPr>
          <a:xfrm>
            <a:off x="6096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Case Study Results</a:t>
            </a:r>
          </a:p>
        </p:txBody>
      </p:sp>
      <p:cxnSp>
        <p:nvCxnSpPr>
          <p:cNvPr id="356" name="Shape 35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357" name="Shape 3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066800"/>
            <a:ext cx="5272087" cy="7183437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Shape 358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hape 9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93" name="Shape 93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4" name="Shape 94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95" name="Shape 9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6" name="Shape 96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 Components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609600" y="2971800"/>
            <a:ext cx="4510086" cy="1312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RMON Probe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gatherer - a physical device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analyzer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Processor that analyzes data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533400" y="5715000"/>
            <a:ext cx="43354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RMON Remote Network Monitoring</a:t>
            </a: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447800"/>
            <a:ext cx="5413375" cy="21637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" name="Shape 1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1" name="Shape 10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Shape 10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09" name="Shape 10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0" name="Shape 110"/>
          <p:cNvSpPr txBox="1"/>
          <p:nvPr/>
        </p:nvSpPr>
        <p:spPr>
          <a:xfrm>
            <a:off x="609600" y="557212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with RMONs</a:t>
            </a: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143000"/>
            <a:ext cx="5791200" cy="41163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Shape 11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3" name="Shape 11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14" name="Shape 11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15" name="Shape 115"/>
          <p:cNvSpPr txBox="1"/>
          <p:nvPr/>
        </p:nvSpPr>
        <p:spPr>
          <a:xfrm>
            <a:off x="0" y="5257800"/>
            <a:ext cx="1524000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533400" y="5715000"/>
            <a:ext cx="5883274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Note that RMON is embedded monitoring remote 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FDDI LAN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Analysis done in NMS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Shape 12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24" name="Shape 12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5" name="Shape 125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26" name="Shape 12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7" name="Shape 127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 Benefits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593725" y="1230312"/>
            <a:ext cx="5535611" cy="2225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Monitors and analyzes locally and relays data;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Less load on the network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Needs no direct visibility by NMS;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More reliable information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Permits monitoring on a more frequent basis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hence faster fault diagnosis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Increases productivity for administrators</a:t>
            </a:r>
          </a:p>
        </p:txBody>
      </p:sp>
      <p:cxnSp>
        <p:nvCxnSpPr>
          <p:cNvPr id="129" name="Shape 1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0" name="Shape 13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Shape 13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38" name="Shape 13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9" name="Shape 139"/>
          <p:cNvSpPr txBox="1"/>
          <p:nvPr/>
        </p:nvSpPr>
        <p:spPr>
          <a:xfrm>
            <a:off x="6096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 MIB</a:t>
            </a: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143000"/>
            <a:ext cx="5851525" cy="4775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Shape 141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2" name="Shape 142"/>
          <p:cNvSpPr txBox="1"/>
          <p:nvPr/>
        </p:nvSpPr>
        <p:spPr>
          <a:xfrm>
            <a:off x="0" y="5943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533400" y="6400800"/>
            <a:ext cx="6069012" cy="1333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RMON1: Ethernet RMON groups (rmon 1 - rmon 9)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RMON1: Extension: Token ring extension (rmon 10)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RMON2: Higher layers (3-7) groups (rmon 11 - rmon 20)</a:t>
            </a:r>
          </a:p>
        </p:txBody>
      </p:sp>
      <p:cxnSp>
        <p:nvCxnSpPr>
          <p:cNvPr id="144" name="Shape 14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5" name="Shape 145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2" name="Shape 15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53" name="Shape 153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4" name="Shape 154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55" name="Shape 15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6" name="Shape 156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Row Creation &amp; Deletion</a:t>
            </a:r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752600"/>
            <a:ext cx="6338886" cy="2940049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 txBox="1"/>
          <p:nvPr/>
        </p:nvSpPr>
        <p:spPr>
          <a:xfrm>
            <a:off x="323850" y="2992436"/>
            <a:ext cx="59690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EntryStatus data type introduced in RMON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EntryStatus (similar to RowStatus in SNMPv2)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used to create and delete conceptual row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Only 4 states in RMON compared to 6 in SNMPv2</a:t>
            </a:r>
          </a:p>
        </p:txBody>
      </p:sp>
      <p:cxnSp>
        <p:nvCxnSpPr>
          <p:cNvPr id="159" name="Shape 15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0" name="Shape 16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1752600" y="1295400"/>
            <a:ext cx="3243262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8.1  EntryStatus Textual Convention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8" name="Shape 16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69" name="Shape 16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0" name="Shape 170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 Groups and Functions</a:t>
            </a:r>
          </a:p>
        </p:txBody>
      </p:sp>
      <p:pic>
        <p:nvPicPr>
          <p:cNvPr id="171" name="Shape 1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320800"/>
            <a:ext cx="6096000" cy="45672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2" name="Shape 172"/>
          <p:cNvCxnSpPr/>
          <p:nvPr/>
        </p:nvCxnSpPr>
        <p:spPr>
          <a:xfrm>
            <a:off x="609600" y="60198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3" name="Shape 173"/>
          <p:cNvSpPr txBox="1"/>
          <p:nvPr/>
        </p:nvSpPr>
        <p:spPr>
          <a:xfrm>
            <a:off x="0" y="6019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533400" y="6400800"/>
            <a:ext cx="5943599" cy="1920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Probe gathers data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Statistics on Ethernet, token ring, and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hosts / conversations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Filter group filters data prior to capture of data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Generation of alarms and events</a:t>
            </a:r>
          </a:p>
        </p:txBody>
      </p:sp>
      <p:cxnSp>
        <p:nvCxnSpPr>
          <p:cNvPr id="175" name="Shape 17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6" name="Shape 17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3" name="Shape 18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84" name="Shape 18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5" name="Shape 185"/>
          <p:cNvSpPr txBox="1"/>
          <p:nvPr/>
        </p:nvSpPr>
        <p:spPr>
          <a:xfrm>
            <a:off x="750887" y="533400"/>
            <a:ext cx="5189536" cy="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RMON1 MIB Groups &amp; Tables</a:t>
            </a:r>
          </a:p>
        </p:txBody>
      </p:sp>
      <p:pic>
        <p:nvPicPr>
          <p:cNvPr id="186" name="Shape 1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990600"/>
            <a:ext cx="5549899" cy="58165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7" name="Shape 187"/>
          <p:cNvCxnSpPr/>
          <p:nvPr/>
        </p:nvCxnSpPr>
        <p:spPr>
          <a:xfrm>
            <a:off x="533400" y="67056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8" name="Shape 188"/>
          <p:cNvSpPr txBox="1"/>
          <p:nvPr/>
        </p:nvSpPr>
        <p:spPr>
          <a:xfrm>
            <a:off x="-136525" y="6705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441325" y="7326311"/>
            <a:ext cx="2730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0" name="Shape 19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1" name="Shape 191"/>
          <p:cNvSpPr txBox="1"/>
          <p:nvPr/>
        </p:nvSpPr>
        <p:spPr>
          <a:xfrm>
            <a:off x="396875" y="7086600"/>
            <a:ext cx="6461124" cy="1225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 groups divided into three categories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Statistics groups (rmon 1, 2, 4, 5, 6, and 10)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Event reporting groups (rmon 3 and 9)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Filter and packet capture groups(romon 7 and 8)</a:t>
            </a: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Groups with “2” in the name are enhancements with RMON2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533400" y="228600"/>
            <a:ext cx="5972175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8		     	                     SNMP Management:  RMON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