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</p:sldIdLst>
  <p:sldSz cy="9144000" cx="6858000"/>
  <p:notesSz cx="6858000" cy="92202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393E264-FB8D-4FC4-8156-01A30BB70F84}">
  <a:tblStyle styleId="{9393E264-FB8D-4FC4-8156-01A30BB70F84}" styleName="Table_0"/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44" Type="http://schemas.openxmlformats.org/officeDocument/2006/relationships/slide" Target="slides/slide39.xml"/><Relationship Id="rId21" Type="http://schemas.openxmlformats.org/officeDocument/2006/relationships/slide" Target="slides/slide16.xml"/><Relationship Id="rId43" Type="http://schemas.openxmlformats.org/officeDocument/2006/relationships/slide" Target="slides/slide38.xml"/><Relationship Id="rId24" Type="http://schemas.openxmlformats.org/officeDocument/2006/relationships/slide" Target="slides/slide19.xml"/><Relationship Id="rId46" Type="http://schemas.openxmlformats.org/officeDocument/2006/relationships/slide" Target="slides/slide41.xml"/><Relationship Id="rId23" Type="http://schemas.openxmlformats.org/officeDocument/2006/relationships/slide" Target="slides/slide18.xml"/><Relationship Id="rId45" Type="http://schemas.openxmlformats.org/officeDocument/2006/relationships/slide" Target="slides/slide40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603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6200" y="0"/>
            <a:ext cx="2971799" cy="4603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759825"/>
            <a:ext cx="2971799" cy="4603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6200" y="8759825"/>
            <a:ext cx="2971799" cy="46037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/>
          </a:p>
          <a:p>
            <a:pPr lvl="1">
              <a:spcBef>
                <a:spcPts val="0"/>
              </a:spcBef>
            </a:pPr>
            <a:r>
              <a:t/>
            </a:r>
            <a:endParaRPr/>
          </a:p>
          <a:p>
            <a:pPr lvl="2">
              <a:spcBef>
                <a:spcPts val="0"/>
              </a:spcBef>
            </a:pPr>
            <a:r>
              <a:t/>
            </a:r>
            <a:endParaRPr/>
          </a:p>
          <a:p>
            <a:pPr lvl="3">
              <a:spcBef>
                <a:spcPts val="0"/>
              </a:spcBef>
            </a:pPr>
            <a:r>
              <a:t/>
            </a:r>
            <a:endParaRPr/>
          </a:p>
          <a:p>
            <a:pPr lvl="4">
              <a:spcBef>
                <a:spcPts val="0"/>
              </a:spcBef>
            </a:pPr>
            <a:r>
              <a:t/>
            </a:r>
            <a:endParaRPr/>
          </a:p>
          <a:p>
            <a:pPr lvl="5">
              <a:spcBef>
                <a:spcPts val="0"/>
              </a:spcBef>
            </a:pPr>
            <a:r>
              <a:t/>
            </a:r>
            <a:endParaRPr/>
          </a:p>
          <a:p>
            <a:pPr lvl="6">
              <a:spcBef>
                <a:spcPts val="0"/>
              </a:spcBef>
            </a:pPr>
            <a:r>
              <a:t/>
            </a:r>
            <a:endParaRPr/>
          </a:p>
          <a:p>
            <a:pPr lvl="7">
              <a:spcBef>
                <a:spcPts val="0"/>
              </a:spcBef>
            </a:pPr>
            <a:r>
              <a:t/>
            </a:r>
            <a:endParaRPr/>
          </a:p>
          <a:p>
            <a:pPr lvl="8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2" name="Shape 202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9" name="Shape 219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6" name="Shape 236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4" name="Shape 254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1" name="Shape 271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8" name="Shape 288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4" name="Shape 304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9" name="Shape 319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3" name="Shape 333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9" name="Shape 349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0" name="Shape 70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6" name="Shape 366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3" name="Shape 383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hape 399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0" name="Shape 400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7" name="Shape 417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Shape 433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4" name="Shape 434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1" name="Shape 451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hape 470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1" name="Shape 471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Shape 486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7" name="Shape 487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2" name="Shape 502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Shape 517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18" name="Shape 518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Shape 534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5" name="Shape 535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Shape 551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2" name="Shape 552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7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9" name="Shape 569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Shape 584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85" name="Shape 585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0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Shape 601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2" name="Shape 602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7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Shape 618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9" name="Shape 619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5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Shape 636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37" name="Shape 637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Shape 652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53" name="Shape 653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67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Shape 668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69" name="Shape 669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3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Shape 684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85" name="Shape 685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" name="Shape 102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0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Shape 701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02" name="Shape 702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6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Shape 717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18" name="Shape 718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" name="Shape 120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6" name="Shape 136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2" name="Shape 152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8" name="Shape 168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5" name="Shape 185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 rot="5400000">
            <a:off x="1957387" y="3741737"/>
            <a:ext cx="7315200" cy="14573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 rot="5400000">
            <a:off x="-1033462" y="2360612"/>
            <a:ext cx="7315200" cy="4219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indent="-101600" lvl="5" marL="2514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indent="-101600" lvl="6" marL="2971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indent="-101600" lvl="7" marL="3429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indent="-101600" lvl="8" marL="3886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514350" y="2641600"/>
            <a:ext cx="5829299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indent="-101600" lvl="5" marL="2514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indent="-101600" lvl="6" marL="2971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indent="-101600" lvl="7" marL="3429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indent="-101600" lvl="8" marL="3886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ctrTitle"/>
          </p:nvPr>
        </p:nvSpPr>
        <p:spPr>
          <a:xfrm>
            <a:off x="514350" y="2840038"/>
            <a:ext cx="5829299" cy="1960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" type="subTitle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" type="body"/>
          </p:nvPr>
        </p:nvSpPr>
        <p:spPr>
          <a:xfrm rot="5400000">
            <a:off x="685800" y="2470149"/>
            <a:ext cx="5486399" cy="5829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indent="-101600" lvl="5" marL="2514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indent="-101600" lvl="6" marL="2971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indent="-101600" lvl="7" marL="3429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indent="-101600" lvl="8" marL="3886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1344612" y="6400800"/>
            <a:ext cx="4114800" cy="7556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/>
          <p:nvPr>
            <p:ph idx="2" type="pic"/>
          </p:nvPr>
        </p:nvSpPr>
        <p:spPr>
          <a:xfrm>
            <a:off x="1344612" y="817562"/>
            <a:ext cx="4114800" cy="5486399"/>
          </a:xfrm>
          <a:prstGeom prst="rect">
            <a:avLst/>
          </a:prstGeom>
          <a:noFill/>
          <a:ln>
            <a:noFill/>
          </a:ln>
        </p:spPr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1344612" y="7156450"/>
            <a:ext cx="4114800" cy="10731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Times New Roman"/>
              <a:buNone/>
              <a:defRPr/>
            </a:lvl1pPr>
            <a:lvl2pPr indent="0" lvl="1" marL="457200" rtl="0">
              <a:spcBef>
                <a:spcPts val="0"/>
              </a:spcBef>
              <a:buFont typeface="Times New Roman"/>
              <a:buNone/>
              <a:defRPr/>
            </a:lvl2pPr>
            <a:lvl3pPr indent="0" lvl="2" marL="914400" rtl="0">
              <a:spcBef>
                <a:spcPts val="0"/>
              </a:spcBef>
              <a:buFont typeface="Times New Roman"/>
              <a:buNone/>
              <a:defRPr/>
            </a:lvl3pPr>
            <a:lvl4pPr indent="0" lvl="3" marL="1371600" rtl="0">
              <a:spcBef>
                <a:spcPts val="0"/>
              </a:spcBef>
              <a:buFont typeface="Times New Roman"/>
              <a:buNone/>
              <a:defRPr/>
            </a:lvl4pPr>
            <a:lvl5pPr indent="0" lvl="4" marL="1828800" rtl="0">
              <a:spcBef>
                <a:spcPts val="0"/>
              </a:spcBef>
              <a:buFont typeface="Times New Roman"/>
              <a:buNone/>
              <a:defRPr/>
            </a:lvl5pPr>
            <a:lvl6pPr indent="0" lvl="5" marL="2286000" rtl="0">
              <a:spcBef>
                <a:spcPts val="0"/>
              </a:spcBef>
              <a:buFont typeface="Times New Roman"/>
              <a:buNone/>
              <a:defRPr/>
            </a:lvl6pPr>
            <a:lvl7pPr indent="0" lvl="6" marL="2743200" rtl="0">
              <a:spcBef>
                <a:spcPts val="0"/>
              </a:spcBef>
              <a:buFont typeface="Times New Roman"/>
              <a:buNone/>
              <a:defRPr/>
            </a:lvl7pPr>
            <a:lvl8pPr indent="0" lvl="7" marL="3200400" rtl="0">
              <a:spcBef>
                <a:spcPts val="0"/>
              </a:spcBef>
              <a:buFont typeface="Times New Roman"/>
              <a:buNone/>
              <a:defRPr/>
            </a:lvl8pPr>
            <a:lvl9pPr indent="0" lvl="8" marL="3657600" rtl="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42900" y="363537"/>
            <a:ext cx="2255837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2681288" y="363537"/>
            <a:ext cx="3833811" cy="78041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342900" y="1912938"/>
            <a:ext cx="2255837" cy="62547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Times New Roman"/>
              <a:buNone/>
              <a:defRPr/>
            </a:lvl1pPr>
            <a:lvl2pPr indent="0" lvl="1" marL="457200" rtl="0">
              <a:spcBef>
                <a:spcPts val="0"/>
              </a:spcBef>
              <a:buFont typeface="Times New Roman"/>
              <a:buNone/>
              <a:defRPr/>
            </a:lvl2pPr>
            <a:lvl3pPr indent="0" lvl="2" marL="914400" rtl="0">
              <a:spcBef>
                <a:spcPts val="0"/>
              </a:spcBef>
              <a:buFont typeface="Times New Roman"/>
              <a:buNone/>
              <a:defRPr/>
            </a:lvl3pPr>
            <a:lvl4pPr indent="0" lvl="3" marL="1371600" rtl="0">
              <a:spcBef>
                <a:spcPts val="0"/>
              </a:spcBef>
              <a:buFont typeface="Times New Roman"/>
              <a:buNone/>
              <a:defRPr/>
            </a:lvl4pPr>
            <a:lvl5pPr indent="0" lvl="4" marL="1828800" rtl="0">
              <a:spcBef>
                <a:spcPts val="0"/>
              </a:spcBef>
              <a:buFont typeface="Times New Roman"/>
              <a:buNone/>
              <a:defRPr/>
            </a:lvl5pPr>
            <a:lvl6pPr indent="0" lvl="5" marL="2286000" rtl="0">
              <a:spcBef>
                <a:spcPts val="0"/>
              </a:spcBef>
              <a:buFont typeface="Times New Roman"/>
              <a:buNone/>
              <a:defRPr/>
            </a:lvl6pPr>
            <a:lvl7pPr indent="0" lvl="6" marL="2743200" rtl="0">
              <a:spcBef>
                <a:spcPts val="0"/>
              </a:spcBef>
              <a:buFont typeface="Times New Roman"/>
              <a:buNone/>
              <a:defRPr/>
            </a:lvl7pPr>
            <a:lvl8pPr indent="0" lvl="7" marL="3200400" rtl="0">
              <a:spcBef>
                <a:spcPts val="0"/>
              </a:spcBef>
              <a:buFont typeface="Times New Roman"/>
              <a:buNone/>
              <a:defRPr/>
            </a:lvl8pPr>
            <a:lvl9pPr indent="0" lvl="8" marL="3657600" rtl="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342900" y="2046288"/>
            <a:ext cx="3030537" cy="85407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Times New Roman"/>
              <a:buNone/>
              <a:defRPr/>
            </a:lvl1pPr>
            <a:lvl2pPr indent="0" lvl="1" marL="457200" rtl="0">
              <a:spcBef>
                <a:spcPts val="0"/>
              </a:spcBef>
              <a:buFont typeface="Times New Roman"/>
              <a:buNone/>
              <a:defRPr/>
            </a:lvl2pPr>
            <a:lvl3pPr indent="0" lvl="2" marL="914400" rtl="0">
              <a:spcBef>
                <a:spcPts val="0"/>
              </a:spcBef>
              <a:buFont typeface="Times New Roman"/>
              <a:buNone/>
              <a:defRPr/>
            </a:lvl3pPr>
            <a:lvl4pPr indent="0" lvl="3" marL="1371600" rtl="0">
              <a:spcBef>
                <a:spcPts val="0"/>
              </a:spcBef>
              <a:buFont typeface="Times New Roman"/>
              <a:buNone/>
              <a:defRPr/>
            </a:lvl4pPr>
            <a:lvl5pPr indent="0" lvl="4" marL="1828800" rtl="0">
              <a:spcBef>
                <a:spcPts val="0"/>
              </a:spcBef>
              <a:buFont typeface="Times New Roman"/>
              <a:buNone/>
              <a:defRPr/>
            </a:lvl5pPr>
            <a:lvl6pPr indent="0" lvl="5" marL="2286000" rtl="0">
              <a:spcBef>
                <a:spcPts val="0"/>
              </a:spcBef>
              <a:buFont typeface="Times New Roman"/>
              <a:buNone/>
              <a:defRPr/>
            </a:lvl6pPr>
            <a:lvl7pPr indent="0" lvl="6" marL="2743200" rtl="0">
              <a:spcBef>
                <a:spcPts val="0"/>
              </a:spcBef>
              <a:buFont typeface="Times New Roman"/>
              <a:buNone/>
              <a:defRPr/>
            </a:lvl7pPr>
            <a:lvl8pPr indent="0" lvl="7" marL="3200400" rtl="0">
              <a:spcBef>
                <a:spcPts val="0"/>
              </a:spcBef>
              <a:buFont typeface="Times New Roman"/>
              <a:buNone/>
              <a:defRPr/>
            </a:lvl8pPr>
            <a:lvl9pPr indent="0" lvl="8" marL="3657600" rtl="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2" type="body"/>
          </p:nvPr>
        </p:nvSpPr>
        <p:spPr>
          <a:xfrm>
            <a:off x="342900" y="2900363"/>
            <a:ext cx="3030537" cy="52673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3" type="body"/>
          </p:nvPr>
        </p:nvSpPr>
        <p:spPr>
          <a:xfrm>
            <a:off x="3484562" y="2046288"/>
            <a:ext cx="3030537" cy="85407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Times New Roman"/>
              <a:buNone/>
              <a:defRPr/>
            </a:lvl1pPr>
            <a:lvl2pPr indent="0" lvl="1" marL="457200" rtl="0">
              <a:spcBef>
                <a:spcPts val="0"/>
              </a:spcBef>
              <a:buFont typeface="Times New Roman"/>
              <a:buNone/>
              <a:defRPr/>
            </a:lvl2pPr>
            <a:lvl3pPr indent="0" lvl="2" marL="914400" rtl="0">
              <a:spcBef>
                <a:spcPts val="0"/>
              </a:spcBef>
              <a:buFont typeface="Times New Roman"/>
              <a:buNone/>
              <a:defRPr/>
            </a:lvl3pPr>
            <a:lvl4pPr indent="0" lvl="3" marL="1371600" rtl="0">
              <a:spcBef>
                <a:spcPts val="0"/>
              </a:spcBef>
              <a:buFont typeface="Times New Roman"/>
              <a:buNone/>
              <a:defRPr/>
            </a:lvl4pPr>
            <a:lvl5pPr indent="0" lvl="4" marL="1828800" rtl="0">
              <a:spcBef>
                <a:spcPts val="0"/>
              </a:spcBef>
              <a:buFont typeface="Times New Roman"/>
              <a:buNone/>
              <a:defRPr/>
            </a:lvl5pPr>
            <a:lvl6pPr indent="0" lvl="5" marL="2286000" rtl="0">
              <a:spcBef>
                <a:spcPts val="0"/>
              </a:spcBef>
              <a:buFont typeface="Times New Roman"/>
              <a:buNone/>
              <a:defRPr/>
            </a:lvl6pPr>
            <a:lvl7pPr indent="0" lvl="6" marL="2743200" rtl="0">
              <a:spcBef>
                <a:spcPts val="0"/>
              </a:spcBef>
              <a:buFont typeface="Times New Roman"/>
              <a:buNone/>
              <a:defRPr/>
            </a:lvl7pPr>
            <a:lvl8pPr indent="0" lvl="7" marL="3200400" rtl="0">
              <a:spcBef>
                <a:spcPts val="0"/>
              </a:spcBef>
              <a:buFont typeface="Times New Roman"/>
              <a:buNone/>
              <a:defRPr/>
            </a:lvl8pPr>
            <a:lvl9pPr indent="0" lvl="8" marL="3657600" rtl="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4" type="body"/>
          </p:nvPr>
        </p:nvSpPr>
        <p:spPr>
          <a:xfrm>
            <a:off x="3484562" y="2900363"/>
            <a:ext cx="3030537" cy="52673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514350" y="2641600"/>
            <a:ext cx="2838450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3505200" y="2641600"/>
            <a:ext cx="2838450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541337" y="5875337"/>
            <a:ext cx="5829299" cy="1816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541337" y="3875087"/>
            <a:ext cx="5829299" cy="2000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Times New Roman"/>
              <a:buNone/>
              <a:defRPr/>
            </a:lvl1pPr>
            <a:lvl2pPr indent="0" lvl="1" marL="457200" rtl="0">
              <a:spcBef>
                <a:spcPts val="0"/>
              </a:spcBef>
              <a:buFont typeface="Times New Roman"/>
              <a:buNone/>
              <a:defRPr/>
            </a:lvl2pPr>
            <a:lvl3pPr indent="0" lvl="2" marL="914400" rtl="0">
              <a:spcBef>
                <a:spcPts val="0"/>
              </a:spcBef>
              <a:buFont typeface="Times New Roman"/>
              <a:buNone/>
              <a:defRPr/>
            </a:lvl3pPr>
            <a:lvl4pPr indent="0" lvl="3" marL="1371600" rtl="0">
              <a:spcBef>
                <a:spcPts val="0"/>
              </a:spcBef>
              <a:buFont typeface="Times New Roman"/>
              <a:buNone/>
              <a:defRPr/>
            </a:lvl4pPr>
            <a:lvl5pPr indent="0" lvl="4" marL="1828800" rtl="0">
              <a:spcBef>
                <a:spcPts val="0"/>
              </a:spcBef>
              <a:buFont typeface="Times New Roman"/>
              <a:buNone/>
              <a:defRPr/>
            </a:lvl5pPr>
            <a:lvl6pPr indent="0" lvl="5" marL="2286000" rtl="0">
              <a:spcBef>
                <a:spcPts val="0"/>
              </a:spcBef>
              <a:buFont typeface="Times New Roman"/>
              <a:buNone/>
              <a:defRPr/>
            </a:lvl6pPr>
            <a:lvl7pPr indent="0" lvl="6" marL="2743200" rtl="0">
              <a:spcBef>
                <a:spcPts val="0"/>
              </a:spcBef>
              <a:buFont typeface="Times New Roman"/>
              <a:buNone/>
              <a:defRPr/>
            </a:lvl7pPr>
            <a:lvl8pPr indent="0" lvl="7" marL="3200400" rtl="0">
              <a:spcBef>
                <a:spcPts val="0"/>
              </a:spcBef>
              <a:buFont typeface="Times New Roman"/>
              <a:buNone/>
              <a:defRPr/>
            </a:lvl8pPr>
            <a:lvl9pPr indent="0" lvl="8" marL="3657600" rtl="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514350" y="2641600"/>
            <a:ext cx="5829299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51435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2343150" y="8331200"/>
            <a:ext cx="2171700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8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09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5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4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7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6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8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9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0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2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23.png"/><Relationship Id="rId4" Type="http://schemas.openxmlformats.org/officeDocument/2006/relationships/image" Target="../media/image24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25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26.png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2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0.png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2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hape 5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56" name="Shape 5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7" name="Shape 57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cxnSp>
        <p:nvCxnSpPr>
          <p:cNvPr id="58" name="Shape 5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9" name="Shape 59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60" name="Shape 60"/>
          <p:cNvSpPr txBox="1"/>
          <p:nvPr/>
        </p:nvSpPr>
        <p:spPr>
          <a:xfrm>
            <a:off x="5867400" y="8382000"/>
            <a:ext cx="381000" cy="2746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61" name="Shape 61"/>
          <p:cNvSpPr txBox="1"/>
          <p:nvPr/>
        </p:nvSpPr>
        <p:spPr>
          <a:xfrm>
            <a:off x="533400" y="533400"/>
            <a:ext cx="5638800" cy="42783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 Management: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SNMPv3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x="1828800" y="8458200"/>
            <a:ext cx="18414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3" name="Shape 6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4" name="Shape 64"/>
          <p:cNvSpPr txBox="1"/>
          <p:nvPr/>
        </p:nvSpPr>
        <p:spPr>
          <a:xfrm>
            <a:off x="533400" y="228600"/>
            <a:ext cx="5848350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66" name="Shape 6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7" name="Shape 67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4" name="Shape 20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05" name="Shape 205"/>
          <p:cNvCxnSpPr/>
          <p:nvPr/>
        </p:nvCxnSpPr>
        <p:spPr>
          <a:xfrm>
            <a:off x="609600" y="4876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06" name="Shape 206"/>
          <p:cNvSpPr txBox="1"/>
          <p:nvPr/>
        </p:nvSpPr>
        <p:spPr>
          <a:xfrm>
            <a:off x="0" y="4876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207" name="Shape 20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08" name="Shape 208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Shape 209"/>
          <p:cNvSpPr txBox="1"/>
          <p:nvPr/>
        </p:nvSpPr>
        <p:spPr>
          <a:xfrm>
            <a:off x="457200" y="533400"/>
            <a:ext cx="5714999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Security and Access Control</a:t>
            </a:r>
          </a:p>
        </p:txBody>
      </p:sp>
      <p:pic>
        <p:nvPicPr>
          <p:cNvPr id="210" name="Shape 2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0" y="1676400"/>
            <a:ext cx="5299075" cy="1296986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Shape 211"/>
          <p:cNvSpPr txBox="1"/>
          <p:nvPr/>
        </p:nvSpPr>
        <p:spPr>
          <a:xfrm>
            <a:off x="533400" y="5410200"/>
            <a:ext cx="6019799" cy="2225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Security at the message level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Authentication 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Privacy of message via secure communication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Flexible access control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Who can access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What can be accessed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Flexible MIB views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13" name="Shape 21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14" name="Shape 21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15" name="Shape 21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16" name="Shape 216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1" name="Shape 22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22" name="Shape 222"/>
          <p:cNvCxnSpPr/>
          <p:nvPr/>
        </p:nvCxnSpPr>
        <p:spPr>
          <a:xfrm>
            <a:off x="609600" y="4876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23" name="Shape 223"/>
          <p:cNvSpPr txBox="1"/>
          <p:nvPr/>
        </p:nvSpPr>
        <p:spPr>
          <a:xfrm>
            <a:off x="0" y="4876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224" name="Shape 22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25" name="Shape 225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Shape 226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Applications</a:t>
            </a:r>
          </a:p>
        </p:txBody>
      </p:sp>
      <p:sp>
        <p:nvSpPr>
          <p:cNvPr id="227" name="Shape 227"/>
          <p:cNvSpPr txBox="1"/>
          <p:nvPr/>
        </p:nvSpPr>
        <p:spPr>
          <a:xfrm>
            <a:off x="609600" y="5410200"/>
            <a:ext cx="5097462" cy="253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</a:t>
            </a:r>
            <a:r>
              <a:rPr b="0" i="0" lang="en-US" sz="2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Application	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b="0" i="0" lang="en-US" sz="2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Command generator 	get-request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Command responder	get-response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Notification originator 	trap generation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Notification receiver	trap processing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Proxy Forwarder	get-bulk to get-next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(SNMP versions only)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Other			Special application</a:t>
            </a:r>
          </a:p>
        </p:txBody>
      </p:sp>
      <p:pic>
        <p:nvPicPr>
          <p:cNvPr id="228" name="Shape 2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0" y="1371600"/>
            <a:ext cx="5302250" cy="2271711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Shape 229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30" name="Shape 23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31" name="Shape 231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32" name="Shape 23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33" name="Shape 233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8" name="Shape 23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39" name="Shape 239"/>
          <p:cNvCxnSpPr/>
          <p:nvPr/>
        </p:nvCxnSpPr>
        <p:spPr>
          <a:xfrm>
            <a:off x="609600" y="4191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40" name="Shape 240"/>
          <p:cNvSpPr txBox="1"/>
          <p:nvPr/>
        </p:nvSpPr>
        <p:spPr>
          <a:xfrm>
            <a:off x="0" y="4191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241" name="Shape 24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42" name="Shape 242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Shape 243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Names</a:t>
            </a:r>
          </a:p>
        </p:txBody>
      </p:sp>
      <p:sp>
        <p:nvSpPr>
          <p:cNvPr id="244" name="Shape 244"/>
          <p:cNvSpPr txBox="1"/>
          <p:nvPr/>
        </p:nvSpPr>
        <p:spPr>
          <a:xfrm>
            <a:off x="898525" y="1154112"/>
            <a:ext cx="4791075" cy="2225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 Engine ID	snmpEngineID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Principal		principal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Who: person or group or application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Security Name		securityName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human readable name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Context Engine ID	contextEngineID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Context Name		contextName</a:t>
            </a:r>
          </a:p>
        </p:txBody>
      </p:sp>
      <p:sp>
        <p:nvSpPr>
          <p:cNvPr id="245" name="Shape 245"/>
          <p:cNvSpPr txBox="1"/>
          <p:nvPr/>
        </p:nvSpPr>
        <p:spPr>
          <a:xfrm>
            <a:off x="685800" y="5486400"/>
            <a:ext cx="5073650" cy="2532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Examples: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 Engine ID	IP address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Principal	John Smith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Security Name	Administrator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Principal 	Li, David, Kristen, Rashmi,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Security Name	Operator</a:t>
            </a:r>
          </a:p>
        </p:txBody>
      </p:sp>
      <p:sp>
        <p:nvSpPr>
          <p:cNvPr id="246" name="Shape 246"/>
          <p:cNvSpPr txBox="1"/>
          <p:nvPr/>
        </p:nvSpPr>
        <p:spPr>
          <a:xfrm>
            <a:off x="533400" y="4648200"/>
            <a:ext cx="5333999" cy="703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 SNMP agent can monitor more than one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network element (context)</a:t>
            </a:r>
          </a:p>
        </p:txBody>
      </p:sp>
      <p:sp>
        <p:nvSpPr>
          <p:cNvPr id="247" name="Shape 247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48" name="Shape 24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49" name="Shape 249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50" name="Shape 25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51" name="Shape 251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6" name="Shape 25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57" name="Shape 257"/>
          <p:cNvCxnSpPr/>
          <p:nvPr/>
        </p:nvCxnSpPr>
        <p:spPr>
          <a:xfrm>
            <a:off x="609600" y="44196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58" name="Shape 258"/>
          <p:cNvSpPr txBox="1"/>
          <p:nvPr/>
        </p:nvSpPr>
        <p:spPr>
          <a:xfrm>
            <a:off x="0" y="4419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259" name="Shape 25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60" name="Shape 260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Shape 261"/>
          <p:cNvSpPr txBox="1"/>
          <p:nvPr/>
        </p:nvSpPr>
        <p:spPr>
          <a:xfrm>
            <a:off x="685800" y="533400"/>
            <a:ext cx="5486399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Abstract Service Interface</a:t>
            </a:r>
          </a:p>
        </p:txBody>
      </p:sp>
      <p:pic>
        <p:nvPicPr>
          <p:cNvPr id="262" name="Shape 26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1066800"/>
            <a:ext cx="6253161" cy="3062286"/>
          </a:xfrm>
          <a:prstGeom prst="rect">
            <a:avLst/>
          </a:prstGeom>
          <a:noFill/>
          <a:ln>
            <a:noFill/>
          </a:ln>
        </p:spPr>
      </p:pic>
      <p:sp>
        <p:nvSpPr>
          <p:cNvPr id="263" name="Shape 263"/>
          <p:cNvSpPr txBox="1"/>
          <p:nvPr/>
        </p:nvSpPr>
        <p:spPr>
          <a:xfrm>
            <a:off x="457200" y="4876800"/>
            <a:ext cx="6067425" cy="3270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Abstract service interface is a conceptual interface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between modules, independent of implementation</a:t>
            </a: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Defines a set of primitives </a:t>
            </a: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Primitives associated with receiving entities except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for Dispatcher</a:t>
            </a: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Dispatcher primitives associated with </a:t>
            </a:r>
          </a:p>
          <a:p>
            <a:pPr indent="0" lvl="1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messages to and from applications</a:t>
            </a:r>
          </a:p>
          <a:p>
            <a:pPr indent="0" lvl="1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registering and un-registering of application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modules</a:t>
            </a:r>
          </a:p>
          <a:p>
            <a:pPr indent="0" lvl="1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transmitting to and receiving messages from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network</a:t>
            </a: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and OUT parameters</a:t>
            </a: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Status information / result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65" name="Shape 26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66" name="Shape 266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67" name="Shape 26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68" name="Shape 268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3" name="Shape 27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74" name="Shape 274"/>
          <p:cNvCxnSpPr/>
          <p:nvPr/>
        </p:nvCxnSpPr>
        <p:spPr>
          <a:xfrm>
            <a:off x="609600" y="4876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75" name="Shape 275"/>
          <p:cNvSpPr txBox="1"/>
          <p:nvPr/>
        </p:nvSpPr>
        <p:spPr>
          <a:xfrm>
            <a:off x="0" y="4876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276" name="Shape 27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77" name="Shape 277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Shape 278"/>
          <p:cNvSpPr txBox="1"/>
          <p:nvPr/>
        </p:nvSpPr>
        <p:spPr>
          <a:xfrm>
            <a:off x="6096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sendPDU Primitive </a:t>
            </a:r>
          </a:p>
        </p:txBody>
      </p:sp>
      <p:pic>
        <p:nvPicPr>
          <p:cNvPr id="279" name="Shape 27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5762" y="1320800"/>
            <a:ext cx="6245224" cy="2916236"/>
          </a:xfrm>
          <a:prstGeom prst="rect">
            <a:avLst/>
          </a:prstGeom>
          <a:noFill/>
          <a:ln>
            <a:noFill/>
          </a:ln>
        </p:spPr>
      </p:pic>
      <p:sp>
        <p:nvSpPr>
          <p:cNvPr id="280" name="Shape 280"/>
          <p:cNvSpPr txBox="1"/>
          <p:nvPr/>
        </p:nvSpPr>
        <p:spPr>
          <a:xfrm>
            <a:off x="441325" y="5268912"/>
            <a:ext cx="6330950" cy="2835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sendPdu request sent by the application module,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command generator, is associated with the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receiving module, dispatcher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After the message is transmitted over the network,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dispatcher sends a handle to the command generator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for tracking the response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sendPdu is the IN parameter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sendPduHandle is the OUT parameter, shown as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coupled to the IN parameter</a:t>
            </a:r>
          </a:p>
        </p:txBody>
      </p:sp>
      <p:sp>
        <p:nvSpPr>
          <p:cNvPr id="281" name="Shape 281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82" name="Shape 28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83" name="Shape 283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84" name="Shape 28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85" name="Shape 285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0" name="Shape 29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91" name="Shape 291"/>
          <p:cNvCxnSpPr/>
          <p:nvPr/>
        </p:nvCxnSpPr>
        <p:spPr>
          <a:xfrm>
            <a:off x="609600" y="50292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92" name="Shape 292"/>
          <p:cNvSpPr txBox="1"/>
          <p:nvPr/>
        </p:nvSpPr>
        <p:spPr>
          <a:xfrm>
            <a:off x="0" y="50292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293" name="Shape 29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94" name="Shape 294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Shape 295"/>
          <p:cNvSpPr txBox="1"/>
          <p:nvPr/>
        </p:nvSpPr>
        <p:spPr>
          <a:xfrm>
            <a:off x="6096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Dispatcher Primitives</a:t>
            </a:r>
          </a:p>
        </p:txBody>
      </p:sp>
      <p:pic>
        <p:nvPicPr>
          <p:cNvPr id="296" name="Shape 29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600" y="1447800"/>
            <a:ext cx="5634036" cy="3062286"/>
          </a:xfrm>
          <a:prstGeom prst="rect">
            <a:avLst/>
          </a:prstGeom>
          <a:noFill/>
          <a:ln>
            <a:noFill/>
          </a:ln>
        </p:spPr>
      </p:pic>
      <p:sp>
        <p:nvSpPr>
          <p:cNvPr id="297" name="Shape 297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98" name="Shape 29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99" name="Shape 299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00" name="Shape 30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01" name="Shape 301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6" name="Shape 30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07" name="Shape 30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08" name="Shape 308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Shape 309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Command Generator</a:t>
            </a:r>
          </a:p>
        </p:txBody>
      </p:sp>
      <p:pic>
        <p:nvPicPr>
          <p:cNvPr id="310" name="Shape 3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5261" y="938212"/>
            <a:ext cx="6467474" cy="7267574"/>
          </a:xfrm>
          <a:prstGeom prst="rect">
            <a:avLst/>
          </a:prstGeom>
          <a:noFill/>
          <a:ln>
            <a:noFill/>
          </a:ln>
        </p:spPr>
      </p:pic>
      <p:sp>
        <p:nvSpPr>
          <p:cNvPr id="311" name="Shape 311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12" name="Shape 31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13" name="Shape 313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14" name="Shape 31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15" name="Shape 315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533400" y="8077200"/>
            <a:ext cx="5638800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7.5  Command Generator Application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1" name="Shape 32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22" name="Shape 32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23" name="Shape 323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Shape 324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Command Responder</a:t>
            </a:r>
          </a:p>
        </p:txBody>
      </p:sp>
      <p:pic>
        <p:nvPicPr>
          <p:cNvPr id="325" name="Shape 3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143000"/>
            <a:ext cx="6356349" cy="7162799"/>
          </a:xfrm>
          <a:prstGeom prst="rect">
            <a:avLst/>
          </a:prstGeom>
          <a:noFill/>
          <a:ln>
            <a:noFill/>
          </a:ln>
        </p:spPr>
      </p:pic>
      <p:sp>
        <p:nvSpPr>
          <p:cNvPr id="326" name="Shape 326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27" name="Shape 32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28" name="Shape 328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29" name="Shape 32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30" name="Shape 330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5" name="Shape 33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36" name="Shape 33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37" name="Shape 337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Shape 338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Notification / Proxy</a:t>
            </a:r>
          </a:p>
        </p:txBody>
      </p:sp>
      <p:cxnSp>
        <p:nvCxnSpPr>
          <p:cNvPr id="339" name="Shape 339"/>
          <p:cNvCxnSpPr/>
          <p:nvPr/>
        </p:nvCxnSpPr>
        <p:spPr>
          <a:xfrm>
            <a:off x="609600" y="57912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40" name="Shape 340"/>
          <p:cNvSpPr txBox="1"/>
          <p:nvPr/>
        </p:nvSpPr>
        <p:spPr>
          <a:xfrm>
            <a:off x="0" y="57912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41" name="Shape 341"/>
          <p:cNvSpPr txBox="1"/>
          <p:nvPr/>
        </p:nvSpPr>
        <p:spPr>
          <a:xfrm>
            <a:off x="381000" y="1066800"/>
            <a:ext cx="6284912" cy="466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Notification originator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Generates trap and inform messages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Determines target, SNMP version, and security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Decides context information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Notification receiver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Registers with SNMP engine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Receives notification messages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Proxy forwarder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Proxy server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Handles only SNMP messages by</a:t>
            </a:r>
          </a:p>
          <a:p>
            <a: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Command generator</a:t>
            </a:r>
          </a:p>
          <a:p>
            <a: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Command responder</a:t>
            </a:r>
          </a:p>
          <a:p>
            <a: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Notification generator</a:t>
            </a:r>
          </a:p>
          <a:p>
            <a: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Report indicator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Uses the translation table in the proxy group MIB</a:t>
            </a:r>
          </a:p>
        </p:txBody>
      </p:sp>
      <p:sp>
        <p:nvSpPr>
          <p:cNvPr id="342" name="Shape 34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43" name="Shape 34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44" name="Shape 34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45" name="Shape 34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46" name="Shape 346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1" name="Shape 35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52" name="Shape 35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53" name="Shape 353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Shape 354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SNMpV2 MIB</a:t>
            </a:r>
          </a:p>
        </p:txBody>
      </p:sp>
      <p:pic>
        <p:nvPicPr>
          <p:cNvPr id="355" name="Shape 35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0" y="1143000"/>
            <a:ext cx="5564187" cy="476091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56" name="Shape 356"/>
          <p:cNvCxnSpPr/>
          <p:nvPr/>
        </p:nvCxnSpPr>
        <p:spPr>
          <a:xfrm>
            <a:off x="609600" y="57912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57" name="Shape 357"/>
          <p:cNvSpPr txBox="1"/>
          <p:nvPr/>
        </p:nvSpPr>
        <p:spPr>
          <a:xfrm>
            <a:off x="0" y="57912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58" name="Shape 358"/>
          <p:cNvSpPr txBox="1"/>
          <p:nvPr/>
        </p:nvSpPr>
        <p:spPr>
          <a:xfrm>
            <a:off x="457200" y="6172200"/>
            <a:ext cx="5480049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SNMPv3 MIB developed under snmpModules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Security placeholder not used</a:t>
            </a:r>
          </a:p>
        </p:txBody>
      </p:sp>
      <p:sp>
        <p:nvSpPr>
          <p:cNvPr id="359" name="Shape 359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60" name="Shape 36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61" name="Shape 361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62" name="Shape 36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63" name="Shape 363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" name="Shape 7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73" name="Shape 7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4" name="Shape 74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cxnSp>
        <p:nvCxnSpPr>
          <p:cNvPr id="75" name="Shape 7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6" name="Shape 76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x="5867400" y="8382000"/>
            <a:ext cx="381000" cy="2746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78" name="Shape 78"/>
          <p:cNvSpPr txBox="1"/>
          <p:nvPr/>
        </p:nvSpPr>
        <p:spPr>
          <a:xfrm>
            <a:off x="1828800" y="8458200"/>
            <a:ext cx="18414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9" name="Shape 7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0" name="Shape 80"/>
          <p:cNvSpPr txBox="1"/>
          <p:nvPr/>
        </p:nvSpPr>
        <p:spPr>
          <a:xfrm>
            <a:off x="533400" y="228600"/>
            <a:ext cx="5848350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  <p:sp>
        <p:nvSpPr>
          <p:cNvPr id="81" name="Shape 81"/>
          <p:cNvSpPr txBox="1"/>
          <p:nvPr>
            <p:ph type="title"/>
          </p:nvPr>
        </p:nvSpPr>
        <p:spPr>
          <a:xfrm>
            <a:off x="533400" y="533400"/>
            <a:ext cx="5638800" cy="5333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Objectives</a:t>
            </a:r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457200" y="1219200"/>
            <a:ext cx="5829299" cy="6705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SNMPv3 features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Documentation architecture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Formalized SNMP architecture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Security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 engine ID and name for network entity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SNMPv3 applications and primitives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 architecture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Integrates the three SNMP versions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Message processing module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Dispatcher module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Future enhancement capability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User security model, USM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Derived from user ID and password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Authentication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Privacy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Message timeliness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View-based access control model, VACM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Configure set of MIB views for agent with contexts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Family of subtrees in MIB views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VACM process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Shape 83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84" name="Shape 8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5" name="Shape 85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8" name="Shape 36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69" name="Shape 369"/>
          <p:cNvCxnSpPr/>
          <p:nvPr/>
        </p:nvCxnSpPr>
        <p:spPr>
          <a:xfrm>
            <a:off x="609600" y="4724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70" name="Shape 370"/>
          <p:cNvSpPr txBox="1"/>
          <p:nvPr/>
        </p:nvSpPr>
        <p:spPr>
          <a:xfrm>
            <a:off x="0" y="4724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371" name="Shape 37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72" name="Shape 372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Shape 373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SNMPv3 MIB</a:t>
            </a:r>
          </a:p>
        </p:txBody>
      </p:sp>
      <p:pic>
        <p:nvPicPr>
          <p:cNvPr id="374" name="Shape 37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1295400"/>
            <a:ext cx="5556249" cy="3052761"/>
          </a:xfrm>
          <a:prstGeom prst="rect">
            <a:avLst/>
          </a:prstGeom>
          <a:noFill/>
          <a:ln>
            <a:noFill/>
          </a:ln>
        </p:spPr>
      </p:pic>
      <p:sp>
        <p:nvSpPr>
          <p:cNvPr id="375" name="Shape 375"/>
          <p:cNvSpPr txBox="1"/>
          <p:nvPr/>
        </p:nvSpPr>
        <p:spPr>
          <a:xfrm>
            <a:off x="441325" y="5167312"/>
            <a:ext cx="5942012" cy="30257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snmpFrameworkMIB describes SNMP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management architecture</a:t>
            </a: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snmpMPDMIB identifies objects in the message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processing and dispatch subsystems</a:t>
            </a: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snmpTargetMIB and snmpNotificationMIB used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for notification generation</a:t>
            </a: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snmpProxyMIB defines translation table for proxy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forwarding</a:t>
            </a: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snmpUsm MIB defines user-based security model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objects</a:t>
            </a: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snmpVacmMIB defines objects for view-based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access control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77" name="Shape 37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78" name="Shape 378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79" name="Shape 37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80" name="Shape 380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5" name="Shape 38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86" name="Shape 386"/>
          <p:cNvCxnSpPr/>
          <p:nvPr/>
        </p:nvCxnSpPr>
        <p:spPr>
          <a:xfrm>
            <a:off x="609600" y="457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87" name="Shape 387"/>
          <p:cNvSpPr txBox="1"/>
          <p:nvPr/>
        </p:nvSpPr>
        <p:spPr>
          <a:xfrm>
            <a:off x="0" y="4572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388" name="Shape 38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89" name="Shape 389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Shape 390"/>
          <p:cNvSpPr txBox="1"/>
          <p:nvPr/>
        </p:nvSpPr>
        <p:spPr>
          <a:xfrm>
            <a:off x="609600" y="533400"/>
            <a:ext cx="55626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SNMPv3 Target MIB</a:t>
            </a:r>
          </a:p>
        </p:txBody>
      </p:sp>
      <p:sp>
        <p:nvSpPr>
          <p:cNvPr id="391" name="Shape 391"/>
          <p:cNvSpPr txBox="1"/>
          <p:nvPr/>
        </p:nvSpPr>
        <p:spPr>
          <a:xfrm>
            <a:off x="441325" y="4964112"/>
            <a:ext cx="6235699" cy="2835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Target MIB contains two tables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Target address table contains addresses of the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targets for notifications (see notification group)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Target address table also contains information for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establishing the transport parameters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Target address table contains reference to the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second table, target parameter table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Target parameter table contains security parameters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for authentication and privacy</a:t>
            </a:r>
          </a:p>
        </p:txBody>
      </p:sp>
      <p:pic>
        <p:nvPicPr>
          <p:cNvPr id="392" name="Shape 39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1371600"/>
            <a:ext cx="5553074" cy="2751136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Shape 393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94" name="Shape 39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95" name="Shape 395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96" name="Shape 39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97" name="Shape 397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2" name="Shape 40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03" name="Shape 403"/>
          <p:cNvCxnSpPr/>
          <p:nvPr/>
        </p:nvCxnSpPr>
        <p:spPr>
          <a:xfrm>
            <a:off x="609600" y="457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04" name="Shape 404"/>
          <p:cNvSpPr txBox="1"/>
          <p:nvPr/>
        </p:nvSpPr>
        <p:spPr>
          <a:xfrm>
            <a:off x="0" y="4572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405" name="Shape 405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06" name="Shape 406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Shape 407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SNMPv3 Notification MIB</a:t>
            </a:r>
          </a:p>
        </p:txBody>
      </p:sp>
      <p:sp>
        <p:nvSpPr>
          <p:cNvPr id="408" name="Shape 408"/>
          <p:cNvSpPr txBox="1"/>
          <p:nvPr/>
        </p:nvSpPr>
        <p:spPr>
          <a:xfrm>
            <a:off x="441325" y="4964112"/>
            <a:ext cx="6151561" cy="31400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Notification group contains three tables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Notify table contains groups of management targets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to receive notifications and the type of notifications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 target addresses to receive notifications that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are listed in target address table (see target group)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are tagged here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Notification profile table defines filter profiles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associated with target parameters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Notification filter table contains table profiles of the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targets</a:t>
            </a:r>
          </a:p>
        </p:txBody>
      </p:sp>
      <p:pic>
        <p:nvPicPr>
          <p:cNvPr id="409" name="Shape 40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9012" y="1295400"/>
            <a:ext cx="4411661" cy="2659062"/>
          </a:xfrm>
          <a:prstGeom prst="rect">
            <a:avLst/>
          </a:prstGeom>
          <a:noFill/>
          <a:ln>
            <a:noFill/>
          </a:ln>
        </p:spPr>
      </p:pic>
      <p:sp>
        <p:nvSpPr>
          <p:cNvPr id="410" name="Shape 410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411" name="Shape 41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12" name="Shape 412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413" name="Shape 41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14" name="Shape 414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9" name="Shape 41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20" name="Shape 420"/>
          <p:cNvCxnSpPr/>
          <p:nvPr/>
        </p:nvCxnSpPr>
        <p:spPr>
          <a:xfrm>
            <a:off x="609600" y="4876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21" name="Shape 421"/>
          <p:cNvSpPr txBox="1"/>
          <p:nvPr/>
        </p:nvSpPr>
        <p:spPr>
          <a:xfrm>
            <a:off x="0" y="4876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422" name="Shape 42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23" name="Shape 423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Shape 424"/>
          <p:cNvSpPr txBox="1"/>
          <p:nvPr/>
        </p:nvSpPr>
        <p:spPr>
          <a:xfrm>
            <a:off x="609600" y="533400"/>
            <a:ext cx="5714999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Security Threats</a:t>
            </a:r>
          </a:p>
        </p:txBody>
      </p:sp>
      <p:pic>
        <p:nvPicPr>
          <p:cNvPr id="425" name="Shape 4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0" y="1219200"/>
            <a:ext cx="5527675" cy="3627436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Shape 426"/>
          <p:cNvSpPr txBox="1"/>
          <p:nvPr/>
        </p:nvSpPr>
        <p:spPr>
          <a:xfrm>
            <a:off x="457200" y="5257800"/>
            <a:ext cx="6221411" cy="3141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Modification of information: Contents modified by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unauthorized user, does not include address change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Masquerade: change of originating address by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unauthorized user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Fragments of message altered by an unauthorized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user to modify the meaning of the message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Disclosure is eavesdropping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Disclosure does not require interception of message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Denial of service and traffic analysis are not con-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sidered as threats</a:t>
            </a:r>
          </a:p>
        </p:txBody>
      </p:sp>
      <p:sp>
        <p:nvSpPr>
          <p:cNvPr id="427" name="Shape 427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428" name="Shape 42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29" name="Shape 429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430" name="Shape 43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31" name="Shape 431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6" name="Shape 43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37" name="Shape 437"/>
          <p:cNvCxnSpPr/>
          <p:nvPr/>
        </p:nvCxnSpPr>
        <p:spPr>
          <a:xfrm>
            <a:off x="609600" y="457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38" name="Shape 438"/>
          <p:cNvSpPr txBox="1"/>
          <p:nvPr/>
        </p:nvSpPr>
        <p:spPr>
          <a:xfrm>
            <a:off x="0" y="4572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439" name="Shape 43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40" name="Shape 440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Shape 441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Security Services</a:t>
            </a:r>
          </a:p>
        </p:txBody>
      </p:sp>
      <p:pic>
        <p:nvPicPr>
          <p:cNvPr id="442" name="Shape 4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600" y="1143000"/>
            <a:ext cx="5759449" cy="3414712"/>
          </a:xfrm>
          <a:prstGeom prst="rect">
            <a:avLst/>
          </a:prstGeom>
          <a:noFill/>
          <a:ln>
            <a:noFill/>
          </a:ln>
        </p:spPr>
      </p:pic>
      <p:sp>
        <p:nvSpPr>
          <p:cNvPr id="443" name="Shape 443"/>
          <p:cNvSpPr txBox="1"/>
          <p:nvPr/>
        </p:nvSpPr>
        <p:spPr>
          <a:xfrm>
            <a:off x="533400" y="4953000"/>
            <a:ext cx="6065837" cy="34464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Authentication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Data integrity: </a:t>
            </a:r>
          </a:p>
          <a:p>
            <a: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HMAC-MD5-96 / HMAC-SHA-96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Data origin authentication</a:t>
            </a:r>
          </a:p>
          <a:p>
            <a: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Append to the message a unique Identifier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associated with authoritative SNMP engine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Privacy / confidentiality: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Encryption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Timeliness: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Authoritative Engine ID, no. of engine boots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and time in seconds</a:t>
            </a:r>
          </a:p>
        </p:txBody>
      </p:sp>
      <p:sp>
        <p:nvSpPr>
          <p:cNvPr id="444" name="Shape 444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445" name="Shape 44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46" name="Shape 446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447" name="Shape 44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48" name="Shape 448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3" name="Shape 45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54" name="Shape 454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55" name="Shape 455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456" name="Shape 45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57" name="Shape 457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8" name="Shape 458"/>
          <p:cNvSpPr txBox="1"/>
          <p:nvPr/>
        </p:nvSpPr>
        <p:spPr>
          <a:xfrm>
            <a:off x="609600" y="582612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Role of SNMP Engines</a:t>
            </a:r>
          </a:p>
        </p:txBody>
      </p:sp>
      <p:sp>
        <p:nvSpPr>
          <p:cNvPr id="459" name="Shape 459"/>
          <p:cNvSpPr txBox="1"/>
          <p:nvPr/>
        </p:nvSpPr>
        <p:spPr>
          <a:xfrm>
            <a:off x="1447800" y="1371600"/>
            <a:ext cx="3581399" cy="1219199"/>
          </a:xfrm>
          <a:prstGeom prst="rect">
            <a:avLst/>
          </a:prstGeom>
          <a:solidFill>
            <a:schemeClr val="accent1"/>
          </a:solidFill>
          <a:ln cap="rnd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Non-Authoritative Engine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(NMS)</a:t>
            </a:r>
          </a:p>
        </p:txBody>
      </p:sp>
      <p:sp>
        <p:nvSpPr>
          <p:cNvPr id="460" name="Shape 460"/>
          <p:cNvSpPr txBox="1"/>
          <p:nvPr/>
        </p:nvSpPr>
        <p:spPr>
          <a:xfrm>
            <a:off x="1447800" y="3657600"/>
            <a:ext cx="3581399" cy="1143000"/>
          </a:xfrm>
          <a:prstGeom prst="rect">
            <a:avLst/>
          </a:prstGeom>
          <a:solidFill>
            <a:schemeClr val="accent1"/>
          </a:solidFill>
          <a:ln cap="rnd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Authoritative Engine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(Agent)</a:t>
            </a:r>
          </a:p>
        </p:txBody>
      </p:sp>
      <p:cxnSp>
        <p:nvCxnSpPr>
          <p:cNvPr id="461" name="Shape 461"/>
          <p:cNvCxnSpPr/>
          <p:nvPr/>
        </p:nvCxnSpPr>
        <p:spPr>
          <a:xfrm>
            <a:off x="2514600" y="2590800"/>
            <a:ext cx="0" cy="1066799"/>
          </a:xfrm>
          <a:prstGeom prst="straightConnector1">
            <a:avLst/>
          </a:prstGeom>
          <a:noFill/>
          <a:ln cap="rnd" cmpd="sng" w="9525">
            <a:solidFill>
              <a:schemeClr val="dk1"/>
            </a:solidFill>
            <a:prstDash val="solid"/>
            <a:miter/>
            <a:headEnd len="med" w="med" type="none"/>
            <a:tailEnd len="med" w="med" type="triangle"/>
          </a:ln>
        </p:spPr>
      </p:cxnSp>
      <p:cxnSp>
        <p:nvCxnSpPr>
          <p:cNvPr id="462" name="Shape 462"/>
          <p:cNvCxnSpPr/>
          <p:nvPr/>
        </p:nvCxnSpPr>
        <p:spPr>
          <a:xfrm rot="10800000">
            <a:off x="4038600" y="2590800"/>
            <a:ext cx="0" cy="1066799"/>
          </a:xfrm>
          <a:prstGeom prst="straightConnector1">
            <a:avLst/>
          </a:prstGeom>
          <a:noFill/>
          <a:ln cap="rnd" cmpd="sng" w="9525">
            <a:solidFill>
              <a:schemeClr val="dk1"/>
            </a:solidFill>
            <a:prstDash val="solid"/>
            <a:miter/>
            <a:headEnd len="med" w="med" type="none"/>
            <a:tailEnd len="med" w="med" type="triangle"/>
          </a:ln>
        </p:spPr>
      </p:cxnSp>
      <p:sp>
        <p:nvSpPr>
          <p:cNvPr id="463" name="Shape 463"/>
          <p:cNvSpPr txBox="1"/>
          <p:nvPr/>
        </p:nvSpPr>
        <p:spPr>
          <a:xfrm>
            <a:off x="457200" y="5638800"/>
            <a:ext cx="6154736" cy="1617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Responsibility of Authoritative engine: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Unique SNMP engine ID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Time-stamp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Non-authoritative engine should keep a table of the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time-stamp and authoritative engine ID</a:t>
            </a:r>
          </a:p>
        </p:txBody>
      </p:sp>
      <p:sp>
        <p:nvSpPr>
          <p:cNvPr id="464" name="Shape 464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465" name="Shape 46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66" name="Shape 466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467" name="Shape 46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68" name="Shape 468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3" name="Shape 47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74" name="Shape 47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75" name="Shape 475"/>
          <p:cNvSpPr txBox="1"/>
          <p:nvPr/>
        </p:nvSpPr>
        <p:spPr>
          <a:xfrm>
            <a:off x="898525" y="1306512"/>
            <a:ext cx="204786" cy="528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6" name="Shape 476"/>
          <p:cNvSpPr txBox="1"/>
          <p:nvPr/>
        </p:nvSpPr>
        <p:spPr>
          <a:xfrm>
            <a:off x="533400" y="557212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SNMPv3 Message Format</a:t>
            </a:r>
          </a:p>
        </p:txBody>
      </p:sp>
      <p:pic>
        <p:nvPicPr>
          <p:cNvPr id="477" name="Shape 47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1276350"/>
            <a:ext cx="6248399" cy="3627436"/>
          </a:xfrm>
          <a:prstGeom prst="rect">
            <a:avLst/>
          </a:prstGeom>
          <a:noFill/>
          <a:ln>
            <a:noFill/>
          </a:ln>
        </p:spPr>
      </p:pic>
      <p:sp>
        <p:nvSpPr>
          <p:cNvPr id="478" name="Shape 478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479" name="Shape 47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80" name="Shape 480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81" name="Shape 481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482" name="Shape 482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483" name="Shape 48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84" name="Shape 484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9" name="Shape 48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90" name="Shape 490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91" name="Shape 491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Shape 492"/>
          <p:cNvSpPr txBox="1"/>
          <p:nvPr/>
        </p:nvSpPr>
        <p:spPr>
          <a:xfrm>
            <a:off x="533400" y="582612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SNMPv3 Message Format</a:t>
            </a:r>
          </a:p>
        </p:txBody>
      </p:sp>
      <p:pic>
        <p:nvPicPr>
          <p:cNvPr id="493" name="Shape 49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981200"/>
            <a:ext cx="6070600" cy="5524500"/>
          </a:xfrm>
          <a:prstGeom prst="rect">
            <a:avLst/>
          </a:prstGeom>
          <a:noFill/>
          <a:ln>
            <a:noFill/>
          </a:ln>
        </p:spPr>
      </p:pic>
      <p:sp>
        <p:nvSpPr>
          <p:cNvPr id="494" name="Shape 494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495" name="Shape 49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96" name="Shape 496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497" name="Shape 49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98" name="Shape 498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  <p:sp>
        <p:nvSpPr>
          <p:cNvPr id="499" name="Shape 499"/>
          <p:cNvSpPr txBox="1"/>
          <p:nvPr/>
        </p:nvSpPr>
        <p:spPr>
          <a:xfrm>
            <a:off x="304800" y="1447800"/>
            <a:ext cx="60197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 7.7  SNMPv3 Message Format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4" name="Shape 50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505" name="Shape 505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06" name="Shape 506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507" name="Shape 50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08" name="Shape 508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Shape 509"/>
          <p:cNvSpPr txBox="1"/>
          <p:nvPr/>
        </p:nvSpPr>
        <p:spPr>
          <a:xfrm>
            <a:off x="533400" y="533400"/>
            <a:ext cx="55626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User-based Security Model</a:t>
            </a:r>
          </a:p>
        </p:txBody>
      </p:sp>
      <p:sp>
        <p:nvSpPr>
          <p:cNvPr id="510" name="Shape 510"/>
          <p:cNvSpPr txBox="1"/>
          <p:nvPr/>
        </p:nvSpPr>
        <p:spPr>
          <a:xfrm>
            <a:off x="457200" y="1195387"/>
            <a:ext cx="5884862" cy="27717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Based on traditional user name concept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USM primitives across abstract service interfaces</a:t>
            </a:r>
          </a:p>
          <a:p>
            <a:pPr indent="0" lvl="1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Authentication service primitives</a:t>
            </a:r>
          </a:p>
          <a:p>
            <a:pPr indent="0" lvl="2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authenticateOutgoingMsg</a:t>
            </a:r>
          </a:p>
          <a:p>
            <a:pPr indent="0" lvl="2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authenticateIncomingMsg</a:t>
            </a:r>
          </a:p>
          <a:p>
            <a:pPr indent="0" lvl="1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Privacy Services</a:t>
            </a:r>
          </a:p>
          <a:p>
            <a:pPr indent="0" lvl="2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encryptData</a:t>
            </a:r>
          </a:p>
          <a:p>
            <a:pPr indent="0" lvl="2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decryptData </a:t>
            </a:r>
          </a:p>
        </p:txBody>
      </p:sp>
      <p:sp>
        <p:nvSpPr>
          <p:cNvPr id="511" name="Shape 511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512" name="Shape 51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13" name="Shape 513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514" name="Shape 51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15" name="Shape 515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0" name="Shape 52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21" name="Shape 521"/>
          <p:cNvSpPr txBox="1"/>
          <p:nvPr/>
        </p:nvSpPr>
        <p:spPr>
          <a:xfrm>
            <a:off x="898525" y="1306512"/>
            <a:ext cx="204786" cy="528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Shape 522"/>
          <p:cNvSpPr txBox="1"/>
          <p:nvPr/>
        </p:nvSpPr>
        <p:spPr>
          <a:xfrm>
            <a:off x="533400" y="557212"/>
            <a:ext cx="5608637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Secure Outgoing Message</a:t>
            </a:r>
          </a:p>
        </p:txBody>
      </p:sp>
      <p:pic>
        <p:nvPicPr>
          <p:cNvPr id="523" name="Shape 5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1295400"/>
            <a:ext cx="6248399" cy="33162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24" name="Shape 524"/>
          <p:cNvCxnSpPr/>
          <p:nvPr/>
        </p:nvCxnSpPr>
        <p:spPr>
          <a:xfrm>
            <a:off x="609600" y="50292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25" name="Shape 525"/>
          <p:cNvSpPr txBox="1"/>
          <p:nvPr/>
        </p:nvSpPr>
        <p:spPr>
          <a:xfrm>
            <a:off x="0" y="50292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526" name="Shape 526"/>
          <p:cNvSpPr txBox="1"/>
          <p:nvPr/>
        </p:nvSpPr>
        <p:spPr>
          <a:xfrm>
            <a:off x="457200" y="5486400"/>
            <a:ext cx="6019799" cy="2308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USM invokes privacy module w/ encryption key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and  scopedPDU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Privacy module returns privacy parameters and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encrypted scopedPDU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USM then invokes the authentication module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with authentication key and whole message and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receives authenticated whole message</a:t>
            </a:r>
          </a:p>
        </p:txBody>
      </p:sp>
      <p:cxnSp>
        <p:nvCxnSpPr>
          <p:cNvPr id="527" name="Shape 52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28" name="Shape 528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529" name="Shape 52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30" name="Shape 530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531" name="Shape 53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32" name="Shape 532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Shape 9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91" name="Shape 91"/>
          <p:cNvCxnSpPr/>
          <p:nvPr/>
        </p:nvCxnSpPr>
        <p:spPr>
          <a:xfrm>
            <a:off x="609600" y="4876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2" name="Shape 92"/>
          <p:cNvSpPr txBox="1"/>
          <p:nvPr/>
        </p:nvSpPr>
        <p:spPr>
          <a:xfrm>
            <a:off x="0" y="4876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93" name="Shape 9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4" name="Shape 94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Features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609600" y="1143000"/>
            <a:ext cx="3671886" cy="2101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Modularization of document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Modularization of architecture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 engine 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Security feature</a:t>
            </a:r>
          </a:p>
          <a:p>
            <a:pPr indent="0" lvl="1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Secure information</a:t>
            </a:r>
          </a:p>
          <a:p>
            <a:pPr indent="0" lvl="1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Access control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97" name="Shape 9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8" name="Shape 98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7" name="Shape 53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538" name="Shape 53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39" name="Shape 539"/>
          <p:cNvSpPr txBox="1"/>
          <p:nvPr/>
        </p:nvSpPr>
        <p:spPr>
          <a:xfrm>
            <a:off x="898525" y="1306512"/>
            <a:ext cx="204786" cy="528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0" name="Shape 540"/>
          <p:cNvSpPr txBox="1"/>
          <p:nvPr/>
        </p:nvSpPr>
        <p:spPr>
          <a:xfrm>
            <a:off x="533400" y="557212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Secure Incoming Message</a:t>
            </a:r>
          </a:p>
        </p:txBody>
      </p:sp>
      <p:pic>
        <p:nvPicPr>
          <p:cNvPr id="541" name="Shape 5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1219200"/>
            <a:ext cx="6248399" cy="310991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42" name="Shape 542"/>
          <p:cNvCxnSpPr/>
          <p:nvPr/>
        </p:nvCxnSpPr>
        <p:spPr>
          <a:xfrm>
            <a:off x="609600" y="51816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43" name="Shape 543"/>
          <p:cNvSpPr txBox="1"/>
          <p:nvPr/>
        </p:nvSpPr>
        <p:spPr>
          <a:xfrm>
            <a:off x="0" y="5181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544" name="Shape 544"/>
          <p:cNvSpPr txBox="1"/>
          <p:nvPr/>
        </p:nvSpPr>
        <p:spPr>
          <a:xfrm>
            <a:off x="533400" y="5638800"/>
            <a:ext cx="6010274" cy="2062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Processing secure incoming message reverse of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secure outgoing message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Authentication validation done first by the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authentication module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Decryption of the message then done by the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privacy module</a:t>
            </a:r>
          </a:p>
        </p:txBody>
      </p:sp>
      <p:sp>
        <p:nvSpPr>
          <p:cNvPr id="545" name="Shape 545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546" name="Shape 54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47" name="Shape 547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548" name="Shape 54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49" name="Shape 549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4" name="Shape 55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555" name="Shape 555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56" name="Shape 556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557" name="Shape 55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58" name="Shape 558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Shape 559"/>
          <p:cNvSpPr txBox="1"/>
          <p:nvPr/>
        </p:nvSpPr>
        <p:spPr>
          <a:xfrm>
            <a:off x="533400" y="533400"/>
            <a:ext cx="55626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Security Parameters</a:t>
            </a:r>
          </a:p>
        </p:txBody>
      </p:sp>
      <p:pic>
        <p:nvPicPr>
          <p:cNvPr id="560" name="Shape 5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990600"/>
            <a:ext cx="5486399" cy="41132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1" name="Shape 56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4800" y="5715000"/>
            <a:ext cx="6305550" cy="2590800"/>
          </a:xfrm>
          <a:prstGeom prst="rect">
            <a:avLst/>
          </a:prstGeom>
          <a:noFill/>
          <a:ln>
            <a:noFill/>
          </a:ln>
        </p:spPr>
      </p:pic>
      <p:sp>
        <p:nvSpPr>
          <p:cNvPr id="562" name="Shape 56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563" name="Shape 56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64" name="Shape 56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565" name="Shape 56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66" name="Shape 566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0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1" name="Shape 57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572" name="Shape 572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73" name="Shape 573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574" name="Shape 57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75" name="Shape 575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Shape 576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Privacy Module</a:t>
            </a:r>
          </a:p>
        </p:txBody>
      </p:sp>
      <p:sp>
        <p:nvSpPr>
          <p:cNvPr id="577" name="Shape 577"/>
          <p:cNvSpPr txBox="1"/>
          <p:nvPr/>
        </p:nvSpPr>
        <p:spPr>
          <a:xfrm>
            <a:off x="609600" y="1219200"/>
            <a:ext cx="5410200" cy="2835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Encryption and decryption of scoped PDU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(context engine ID, context name, and PDU)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CBC - DES (Cipher Block Chaining - Data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Encryption Standard) symmetric protocol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Encryption key (and initialization vector)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made up of secret key (user password), and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timeliness value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Privacy parameter is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salt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value (unique for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each packet) in CBC-DES</a:t>
            </a:r>
          </a:p>
        </p:txBody>
      </p:sp>
      <p:sp>
        <p:nvSpPr>
          <p:cNvPr id="578" name="Shape 578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579" name="Shape 57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80" name="Shape 580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581" name="Shape 58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82" name="Shape 582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7" name="Shape 58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588" name="Shape 588"/>
          <p:cNvCxnSpPr/>
          <p:nvPr/>
        </p:nvCxnSpPr>
        <p:spPr>
          <a:xfrm>
            <a:off x="381000" y="4953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89" name="Shape 589"/>
          <p:cNvSpPr txBox="1"/>
          <p:nvPr/>
        </p:nvSpPr>
        <p:spPr>
          <a:xfrm>
            <a:off x="0" y="50292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590" name="Shape 590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91" name="Shape 591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2" name="Shape 592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Authentication Key</a:t>
            </a:r>
          </a:p>
        </p:txBody>
      </p:sp>
      <p:sp>
        <p:nvSpPr>
          <p:cNvPr id="593" name="Shape 593"/>
          <p:cNvSpPr txBox="1"/>
          <p:nvPr/>
        </p:nvSpPr>
        <p:spPr>
          <a:xfrm>
            <a:off x="533400" y="1195387"/>
            <a:ext cx="5137150" cy="14319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Secret key for authentication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Derived from user (NMS) ID and password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MD5 or SHA-1 algorithm used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Authentication key is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digest2</a:t>
            </a:r>
          </a:p>
        </p:txBody>
      </p:sp>
      <p:sp>
        <p:nvSpPr>
          <p:cNvPr id="594" name="Shape 594"/>
          <p:cNvSpPr txBox="1"/>
          <p:nvPr/>
        </p:nvSpPr>
        <p:spPr>
          <a:xfrm>
            <a:off x="457200" y="5497512"/>
            <a:ext cx="5811836" cy="253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Procedure: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Derive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digest0: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Password repeated until it forms 2</a:t>
            </a:r>
            <a:r>
              <a:rPr b="0" baseline="3000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octets.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Derive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digest1: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Hash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digest0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using MD5 or SHA-1.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Derive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digest2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Concatenate authoritative SNMP engine ID and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digest1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hash with the same algorithm</a:t>
            </a:r>
          </a:p>
        </p:txBody>
      </p:sp>
      <p:sp>
        <p:nvSpPr>
          <p:cNvPr id="595" name="Shape 595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596" name="Shape 59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97" name="Shape 597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598" name="Shape 59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99" name="Shape 599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3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4" name="Shape 60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605" name="Shape 605"/>
          <p:cNvCxnSpPr/>
          <p:nvPr/>
        </p:nvCxnSpPr>
        <p:spPr>
          <a:xfrm>
            <a:off x="609600" y="4495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06" name="Shape 606"/>
          <p:cNvSpPr txBox="1"/>
          <p:nvPr/>
        </p:nvSpPr>
        <p:spPr>
          <a:xfrm>
            <a:off x="0" y="4495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607" name="Shape 60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08" name="Shape 608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9" name="Shape 609"/>
          <p:cNvSpPr txBox="1"/>
          <p:nvPr/>
        </p:nvSpPr>
        <p:spPr>
          <a:xfrm>
            <a:off x="533400" y="533400"/>
            <a:ext cx="5714999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Authentication Parameters</a:t>
            </a:r>
          </a:p>
        </p:txBody>
      </p:sp>
      <p:sp>
        <p:nvSpPr>
          <p:cNvPr id="610" name="Shape 610"/>
          <p:cNvSpPr txBox="1"/>
          <p:nvPr/>
        </p:nvSpPr>
        <p:spPr>
          <a:xfrm>
            <a:off x="457200" y="1143000"/>
            <a:ext cx="5478461" cy="14319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Authentication parameter is Hashed Message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Access Code (HMAC)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HMAC is 96-bit long (12 octets)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Derived from authentication key (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authKey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611" name="Shape 611"/>
          <p:cNvSpPr txBox="1"/>
          <p:nvPr/>
        </p:nvSpPr>
        <p:spPr>
          <a:xfrm>
            <a:off x="533400" y="4876800"/>
            <a:ext cx="5991224" cy="31400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Procedure: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Derive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extendedAuthKey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Supplement authKey with 0s to get 64-byte string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Define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ipad, opad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K1, and K2: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ipad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0x36 (00110110) repeated 64 times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opad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0x5c (01011100) repeated 64 times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K1 =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extendedAuthKey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XOR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ipad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K2 =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extendedAuthKey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XOR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opad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Derive HMAC by hashing algorithm used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HMAC = H (K2, H (K1,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wholeMsg))</a:t>
            </a:r>
          </a:p>
        </p:txBody>
      </p:sp>
      <p:sp>
        <p:nvSpPr>
          <p:cNvPr id="612" name="Shape 61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613" name="Shape 61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14" name="Shape 61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615" name="Shape 61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16" name="Shape 616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0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1" name="Shape 62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622" name="Shape 622"/>
          <p:cNvCxnSpPr/>
          <p:nvPr/>
        </p:nvCxnSpPr>
        <p:spPr>
          <a:xfrm>
            <a:off x="609600" y="5399087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23" name="Shape 623"/>
          <p:cNvSpPr txBox="1"/>
          <p:nvPr/>
        </p:nvSpPr>
        <p:spPr>
          <a:xfrm>
            <a:off x="0" y="5399087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624" name="Shape 62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25" name="Shape 625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6" name="Shape 626"/>
          <p:cNvSpPr txBox="1"/>
          <p:nvPr/>
        </p:nvSpPr>
        <p:spPr>
          <a:xfrm>
            <a:off x="6096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Encryption Protocol</a:t>
            </a:r>
          </a:p>
        </p:txBody>
      </p:sp>
      <p:pic>
        <p:nvPicPr>
          <p:cNvPr id="627" name="Shape 6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3189286"/>
            <a:ext cx="5527675" cy="2120899"/>
          </a:xfrm>
          <a:prstGeom prst="rect">
            <a:avLst/>
          </a:prstGeom>
          <a:noFill/>
          <a:ln>
            <a:noFill/>
          </a:ln>
        </p:spPr>
      </p:pic>
      <p:sp>
        <p:nvSpPr>
          <p:cNvPr id="628" name="Shape 628"/>
          <p:cNvSpPr txBox="1"/>
          <p:nvPr/>
        </p:nvSpPr>
        <p:spPr>
          <a:xfrm>
            <a:off x="304800" y="1066800"/>
            <a:ext cx="6421437" cy="2101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Cipher Block Chaining mode of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Data Encryption Standard (CBC-DES) protocol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16-octet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privKey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secret key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First 8-octet of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privKey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used as 56-bit DES key;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(Only 7 high-order bits of each octet used)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Last 8-octet of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privKey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used as pre-initialization vector</a:t>
            </a:r>
          </a:p>
        </p:txBody>
      </p:sp>
      <p:sp>
        <p:nvSpPr>
          <p:cNvPr id="629" name="Shape 629"/>
          <p:cNvSpPr txBox="1"/>
          <p:nvPr/>
        </p:nvSpPr>
        <p:spPr>
          <a:xfrm>
            <a:off x="533400" y="5867400"/>
            <a:ext cx="5792786" cy="2225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CBC Mode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Plaintext divided into 64-bit blocks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Each block is XOR-d with ciphertext of the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previous block and then encrypted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 pre-IV (initialization vector) for prefixing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the first message block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0" name="Shape 630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631" name="Shape 63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32" name="Shape 632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633" name="Shape 63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34" name="Shape 634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8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9" name="Shape 63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640" name="Shape 640"/>
          <p:cNvCxnSpPr/>
          <p:nvPr/>
        </p:nvCxnSpPr>
        <p:spPr>
          <a:xfrm>
            <a:off x="609600" y="61722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41" name="Shape 641"/>
          <p:cNvSpPr txBox="1"/>
          <p:nvPr/>
        </p:nvSpPr>
        <p:spPr>
          <a:xfrm>
            <a:off x="0" y="61722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642" name="Shape 64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43" name="Shape 643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4" name="Shape 644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Control</a:t>
            </a:r>
          </a:p>
        </p:txBody>
      </p:sp>
      <p:sp>
        <p:nvSpPr>
          <p:cNvPr id="645" name="Shape 645"/>
          <p:cNvSpPr txBox="1"/>
          <p:nvPr/>
        </p:nvSpPr>
        <p:spPr>
          <a:xfrm>
            <a:off x="457200" y="1066800"/>
            <a:ext cx="6096000" cy="49704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View-based Access Control Model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Groups: Name of the group comprising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security model and security name: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In SNMPv1, is community name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Security Level</a:t>
            </a:r>
          </a:p>
          <a:p>
            <a: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 authentication - no privacy</a:t>
            </a:r>
          </a:p>
          <a:p>
            <a: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authentication - no privacy</a:t>
            </a:r>
          </a:p>
          <a:p>
            <a: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authentication - privacy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Contexts: Names of the context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MIB Views and View Families</a:t>
            </a:r>
          </a:p>
          <a:p>
            <a: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MIB view is a combination of view subtrees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Access Policy</a:t>
            </a:r>
          </a:p>
          <a:p>
            <a: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read-view</a:t>
            </a:r>
          </a:p>
          <a:p>
            <a: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write-view</a:t>
            </a:r>
          </a:p>
          <a:p>
            <a: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notify-view</a:t>
            </a:r>
          </a:p>
          <a:p>
            <a: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not-accessible</a:t>
            </a:r>
          </a:p>
        </p:txBody>
      </p:sp>
      <p:sp>
        <p:nvSpPr>
          <p:cNvPr id="646" name="Shape 646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647" name="Shape 64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48" name="Shape 648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649" name="Shape 64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50" name="Shape 650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4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5" name="Shape 65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656" name="Shape 656"/>
          <p:cNvCxnSpPr/>
          <p:nvPr/>
        </p:nvCxnSpPr>
        <p:spPr>
          <a:xfrm>
            <a:off x="609600" y="4876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57" name="Shape 657"/>
          <p:cNvSpPr txBox="1"/>
          <p:nvPr/>
        </p:nvSpPr>
        <p:spPr>
          <a:xfrm>
            <a:off x="0" y="4876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658" name="Shape 65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59" name="Shape 659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0" name="Shape 660"/>
          <p:cNvSpPr txBox="1"/>
          <p:nvPr/>
        </p:nvSpPr>
        <p:spPr>
          <a:xfrm>
            <a:off x="533400" y="533400"/>
            <a:ext cx="5714999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VCAM Process</a:t>
            </a:r>
          </a:p>
        </p:txBody>
      </p:sp>
      <p:sp>
        <p:nvSpPr>
          <p:cNvPr id="661" name="Shape 661"/>
          <p:cNvSpPr txBox="1"/>
          <p:nvPr/>
        </p:nvSpPr>
        <p:spPr>
          <a:xfrm>
            <a:off x="304800" y="1143000"/>
            <a:ext cx="6032499" cy="3444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Answers 6 questions: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1. Who are you (group)?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2. Where do you want to go (context)?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3. How secured are you to access the information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(security model and security level)?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4. Why do you want to access the information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(read, write, or send notification)?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5. What object (object type) do you want to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access?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6. Which object (object instance) do you want to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access?</a:t>
            </a:r>
          </a:p>
        </p:txBody>
      </p:sp>
      <p:sp>
        <p:nvSpPr>
          <p:cNvPr id="662" name="Shape 66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663" name="Shape 66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64" name="Shape 66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665" name="Shape 66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66" name="Shape 666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0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1" name="Shape 67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672" name="Shape 67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73" name="Shape 673"/>
          <p:cNvSpPr txBox="1"/>
          <p:nvPr/>
        </p:nvSpPr>
        <p:spPr>
          <a:xfrm>
            <a:off x="898525" y="1306512"/>
            <a:ext cx="204786" cy="528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4" name="Shape 674"/>
          <p:cNvSpPr txBox="1"/>
          <p:nvPr/>
        </p:nvSpPr>
        <p:spPr>
          <a:xfrm>
            <a:off x="533400" y="557212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VCAM Process</a:t>
            </a:r>
          </a:p>
        </p:txBody>
      </p:sp>
      <p:pic>
        <p:nvPicPr>
          <p:cNvPr id="675" name="Shape 67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1258887"/>
            <a:ext cx="6400799" cy="4849811"/>
          </a:xfrm>
          <a:prstGeom prst="rect">
            <a:avLst/>
          </a:prstGeom>
          <a:noFill/>
          <a:ln>
            <a:noFill/>
          </a:ln>
        </p:spPr>
      </p:pic>
      <p:sp>
        <p:nvSpPr>
          <p:cNvPr id="676" name="Shape 676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677" name="Shape 67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678" name="Shape 678"/>
          <p:cNvCxnSpPr/>
          <p:nvPr/>
        </p:nvCxnSpPr>
        <p:spPr>
          <a:xfrm>
            <a:off x="609600" y="6248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79" name="Shape 679"/>
          <p:cNvSpPr txBox="1"/>
          <p:nvPr/>
        </p:nvSpPr>
        <p:spPr>
          <a:xfrm>
            <a:off x="0" y="6248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680" name="Shape 680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681" name="Shape 68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82" name="Shape 682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6" name="Shape 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7" name="Shape 68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688" name="Shape 688"/>
          <p:cNvCxnSpPr/>
          <p:nvPr/>
        </p:nvCxnSpPr>
        <p:spPr>
          <a:xfrm>
            <a:off x="609600" y="5105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89" name="Shape 689"/>
          <p:cNvSpPr txBox="1"/>
          <p:nvPr/>
        </p:nvSpPr>
        <p:spPr>
          <a:xfrm>
            <a:off x="0" y="5105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690" name="Shape 690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91" name="Shape 691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2" name="Shape 692"/>
          <p:cNvSpPr txBox="1"/>
          <p:nvPr/>
        </p:nvSpPr>
        <p:spPr>
          <a:xfrm>
            <a:off x="6096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VACM MIB</a:t>
            </a:r>
          </a:p>
        </p:txBody>
      </p:sp>
      <p:sp>
        <p:nvSpPr>
          <p:cNvPr id="693" name="Shape 693"/>
          <p:cNvSpPr txBox="1"/>
          <p:nvPr/>
        </p:nvSpPr>
        <p:spPr>
          <a:xfrm>
            <a:off x="533400" y="5486400"/>
            <a:ext cx="6130924" cy="2225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Four tables used to achieve access control: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Group defined by security-to-group table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Context defined by context table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Access determines access allowed and the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view name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View tree family table determines the MIB view,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which is very flexible</a:t>
            </a:r>
          </a:p>
        </p:txBody>
      </p:sp>
      <p:pic>
        <p:nvPicPr>
          <p:cNvPr id="694" name="Shape 69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3587" y="1219200"/>
            <a:ext cx="5105399" cy="3446461"/>
          </a:xfrm>
          <a:prstGeom prst="rect">
            <a:avLst/>
          </a:prstGeom>
          <a:noFill/>
          <a:ln>
            <a:noFill/>
          </a:ln>
        </p:spPr>
      </p:pic>
      <p:sp>
        <p:nvSpPr>
          <p:cNvPr id="695" name="Shape 695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696" name="Shape 69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97" name="Shape 697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698" name="Shape 69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99" name="Shape 699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4" name="Shape 10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05" name="Shape 105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06" name="Shape 106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Documentation</a:t>
            </a:r>
          </a:p>
        </p:txBody>
      </p:sp>
      <p:sp>
        <p:nvSpPr>
          <p:cNvPr id="107" name="Shape 107"/>
          <p:cNvSpPr txBox="1"/>
          <p:nvPr/>
        </p:nvSpPr>
        <p:spPr>
          <a:xfrm>
            <a:off x="609600" y="4800600"/>
            <a:ext cx="5935662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Compare this to the document organization in Chapter 4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09" name="Shape 10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10" name="Shape 110"/>
          <p:cNvSpPr txBox="1"/>
          <p:nvPr/>
        </p:nvSpPr>
        <p:spPr>
          <a:xfrm>
            <a:off x="0" y="2819400"/>
            <a:ext cx="6858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1" name="Shape 1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066800"/>
            <a:ext cx="6019799" cy="4005261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Shape 112"/>
          <p:cNvSpPr txBox="1"/>
          <p:nvPr/>
        </p:nvSpPr>
        <p:spPr>
          <a:xfrm>
            <a:off x="2209800" y="5257800"/>
            <a:ext cx="3886200" cy="2762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 7.1 SNMPv3 RFCs</a:t>
            </a:r>
          </a:p>
        </p:txBody>
      </p:sp>
      <p:graphicFrame>
        <p:nvGraphicFramePr>
          <p:cNvPr id="113" name="Shape 113"/>
          <p:cNvGraphicFramePr/>
          <p:nvPr/>
        </p:nvGraphicFramePr>
        <p:xfrm>
          <a:off x="609600" y="5562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{9393E264-FB8D-4FC4-8156-01A30BB70F84}</a:tableStyleId>
              </a:tblPr>
              <a:tblGrid>
                <a:gridCol w="917575"/>
                <a:gridCol w="4541825"/>
              </a:tblGrid>
              <a:tr h="2746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RFC 3410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Introduction and Applicability Statements (not STD)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6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RFC 3411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Architecture for Describing SNMP Management Frameworks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6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RFC 3412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Message Processing and Dispatching for SNMP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6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RFC 3413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SNMPv3 Applications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6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RFC 3414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User-based Security Model (USM) for SNMPv3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6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RFC 3415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View-based Access Control Model for SNMP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6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RFC 3416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Version 2 of the Protocol Operations for SNMP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6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RFC 3417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Transport Mappings for SNMP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6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RFC 3418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MIB for SNMP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6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RFC 3584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SNMPv3 Coexistence and Transition (BCP 74) 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cxnSp>
        <p:nvCxnSpPr>
          <p:cNvPr id="114" name="Shape 114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15" name="Shape 115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16" name="Shape 11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17" name="Shape 117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3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04" name="Shape 70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705" name="Shape 705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06" name="Shape 706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707" name="Shape 70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08" name="Shape 708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9" name="Shape 709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MIB Views</a:t>
            </a:r>
          </a:p>
        </p:txBody>
      </p:sp>
      <p:sp>
        <p:nvSpPr>
          <p:cNvPr id="710" name="Shape 710"/>
          <p:cNvSpPr txBox="1"/>
          <p:nvPr/>
        </p:nvSpPr>
        <p:spPr>
          <a:xfrm>
            <a:off x="609600" y="1143000"/>
            <a:ext cx="6248399" cy="3478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Simple view: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system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1.3.6.1.2.1.1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Complex view: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All information relevant to a particular interface –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system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interfaces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groups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Family view subtrees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View with all columnar objects in a row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appear as separate subtree.  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OBJECT IDENTIFIER (family name)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paired with bit-string value (family mask)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to select or suppress columnar objects</a:t>
            </a:r>
          </a:p>
        </p:txBody>
      </p:sp>
      <p:sp>
        <p:nvSpPr>
          <p:cNvPr id="711" name="Shape 711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712" name="Shape 71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13" name="Shape 713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714" name="Shape 71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15" name="Shape 715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9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0" name="Shape 72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721" name="Shape 721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22" name="Shape 722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723" name="Shape 72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24" name="Shape 724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5" name="Shape 725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VACM MIB View</a:t>
            </a:r>
          </a:p>
        </p:txBody>
      </p:sp>
      <p:pic>
        <p:nvPicPr>
          <p:cNvPr id="726" name="Shape 7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1066800"/>
            <a:ext cx="5029199" cy="3970337"/>
          </a:xfrm>
          <a:prstGeom prst="rect">
            <a:avLst/>
          </a:prstGeom>
          <a:noFill/>
          <a:ln>
            <a:noFill/>
          </a:ln>
        </p:spPr>
      </p:pic>
      <p:sp>
        <p:nvSpPr>
          <p:cNvPr id="727" name="Shape 727"/>
          <p:cNvSpPr txBox="1"/>
          <p:nvPr/>
        </p:nvSpPr>
        <p:spPr>
          <a:xfrm>
            <a:off x="533400" y="5715000"/>
            <a:ext cx="5745161" cy="16160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Example: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Family view name =  “system”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Family subtree = 1.3.6.1.2.1.1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Family mask = “” (implies all 1s by convention)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Family type = 1 (implies value to be included)</a:t>
            </a:r>
          </a:p>
        </p:txBody>
      </p:sp>
      <p:sp>
        <p:nvSpPr>
          <p:cNvPr id="728" name="Shape 728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729" name="Shape 72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30" name="Shape 730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731" name="Shape 73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32" name="Shape 732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2" name="Shape 12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23" name="Shape 123"/>
          <p:cNvCxnSpPr/>
          <p:nvPr/>
        </p:nvCxnSpPr>
        <p:spPr>
          <a:xfrm>
            <a:off x="609600" y="61722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24" name="Shape 124"/>
          <p:cNvSpPr txBox="1"/>
          <p:nvPr/>
        </p:nvSpPr>
        <p:spPr>
          <a:xfrm>
            <a:off x="0" y="61722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125" name="Shape 125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26" name="Shape 126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Architecture</a:t>
            </a:r>
          </a:p>
        </p:txBody>
      </p:sp>
      <p:pic>
        <p:nvPicPr>
          <p:cNvPr id="127" name="Shape 1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1066800"/>
            <a:ext cx="5484812" cy="5092699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Shape 128"/>
          <p:cNvSpPr txBox="1"/>
          <p:nvPr/>
        </p:nvSpPr>
        <p:spPr>
          <a:xfrm>
            <a:off x="457200" y="6553200"/>
            <a:ext cx="6154736" cy="1739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 entity is a node with an SNMP management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element - either an agent or manager or both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Three names associated with an entity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Entities: SNMP engine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Identities: Principal and security name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Management Information: Context engine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30" name="Shape 13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31" name="Shape 131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32" name="Shape 13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33" name="Shape 133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8" name="Shape 13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39" name="Shape 139"/>
          <p:cNvCxnSpPr/>
          <p:nvPr/>
        </p:nvCxnSpPr>
        <p:spPr>
          <a:xfrm>
            <a:off x="609600" y="4876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40" name="Shape 140"/>
          <p:cNvSpPr txBox="1"/>
          <p:nvPr/>
        </p:nvSpPr>
        <p:spPr>
          <a:xfrm>
            <a:off x="0" y="4876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141" name="Shape 14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42" name="Shape 142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 Engine ID</a:t>
            </a:r>
          </a:p>
        </p:txBody>
      </p:sp>
      <p:pic>
        <p:nvPicPr>
          <p:cNvPr id="143" name="Shape 1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0375" y="1219200"/>
            <a:ext cx="5883274" cy="2103436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Shape 144"/>
          <p:cNvSpPr txBox="1"/>
          <p:nvPr/>
        </p:nvSpPr>
        <p:spPr>
          <a:xfrm>
            <a:off x="381000" y="5562600"/>
            <a:ext cx="6284912" cy="1766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Each SNMP engine has a unique ID: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snmpEngineID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Acme Networks  {enterprises 696}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SNMPv1 snmpEngineID  ‘000002b8’H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SNMPv3 snmpEngineID  ‘800002b8’H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(the 1st octet is 1000 0000)</a:t>
            </a:r>
          </a:p>
        </p:txBody>
      </p:sp>
      <p:sp>
        <p:nvSpPr>
          <p:cNvPr id="145" name="Shape 145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46" name="Shape 14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47" name="Shape 147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48" name="Shape 14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49" name="Shape 149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4" name="Shape 15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55" name="Shape 155"/>
          <p:cNvCxnSpPr/>
          <p:nvPr/>
        </p:nvCxnSpPr>
        <p:spPr>
          <a:xfrm>
            <a:off x="609600" y="57912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56" name="Shape 156"/>
          <p:cNvSpPr txBox="1"/>
          <p:nvPr/>
        </p:nvSpPr>
        <p:spPr>
          <a:xfrm>
            <a:off x="0" y="57912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157" name="Shape 15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58" name="Shape 158"/>
          <p:cNvSpPr txBox="1"/>
          <p:nvPr/>
        </p:nvSpPr>
        <p:spPr>
          <a:xfrm>
            <a:off x="533400" y="533400"/>
            <a:ext cx="5700711" cy="10779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SNMPv3 Engine ID Format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5th Octet</a:t>
            </a:r>
          </a:p>
        </p:txBody>
      </p:sp>
      <p:pic>
        <p:nvPicPr>
          <p:cNvPr id="159" name="Shape 1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1600200"/>
            <a:ext cx="5486399" cy="3941761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Shape 160"/>
          <p:cNvSpPr txBox="1"/>
          <p:nvPr/>
        </p:nvSpPr>
        <p:spPr>
          <a:xfrm>
            <a:off x="533400" y="6172200"/>
            <a:ext cx="6324600" cy="1890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For SNMPv1 and SNMPv2: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Octet 5 is the method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Octet 6-12 is IP address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Examples: IBM host IP address 10.10.10.10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SNMPv1: 00 00 00 02 01 0A 0A 0A 0A 00 00 00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SNMPv3: 10 00 00 02 02 00 00 ... 00 00 00 0A 0A 0A 0A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61" name="Shape 161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62" name="Shape 16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63" name="Shape 163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64" name="Shape 16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65" name="Shape 165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0" name="Shape 17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71" name="Shape 171"/>
          <p:cNvCxnSpPr/>
          <p:nvPr/>
        </p:nvCxnSpPr>
        <p:spPr>
          <a:xfrm>
            <a:off x="609600" y="44196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72" name="Shape 172"/>
          <p:cNvSpPr txBox="1"/>
          <p:nvPr/>
        </p:nvSpPr>
        <p:spPr>
          <a:xfrm>
            <a:off x="0" y="4419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173" name="Shape 17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74" name="Shape 174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Shape 175"/>
          <p:cNvSpPr txBox="1"/>
          <p:nvPr/>
        </p:nvSpPr>
        <p:spPr>
          <a:xfrm>
            <a:off x="533400" y="533400"/>
            <a:ext cx="55626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Dispatcher</a:t>
            </a:r>
          </a:p>
        </p:txBody>
      </p:sp>
      <p:pic>
        <p:nvPicPr>
          <p:cNvPr id="176" name="Shape 17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0" y="1828800"/>
            <a:ext cx="5299075" cy="1296986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Shape 177"/>
          <p:cNvSpPr txBox="1"/>
          <p:nvPr/>
        </p:nvSpPr>
        <p:spPr>
          <a:xfrm>
            <a:off x="381000" y="4876800"/>
            <a:ext cx="6146799" cy="3444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One dispatcher in an SNMP engine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Handles multiple version messages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Interfaces with application modules, network, and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message processing models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Three components for three functions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Transport mapper delivers messages over the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transport protocol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Message Dispatcher routes messages between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network and appropriate module of MPS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PDU dispatcher handles messages between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application and MPS</a:t>
            </a:r>
          </a:p>
        </p:txBody>
      </p:sp>
      <p:sp>
        <p:nvSpPr>
          <p:cNvPr id="178" name="Shape 178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79" name="Shape 17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80" name="Shape 180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81" name="Shape 18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82" name="Shape 182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7" name="Shape 18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88" name="Shape 188"/>
          <p:cNvCxnSpPr/>
          <p:nvPr/>
        </p:nvCxnSpPr>
        <p:spPr>
          <a:xfrm>
            <a:off x="609600" y="48006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89" name="Shape 189"/>
          <p:cNvSpPr txBox="1"/>
          <p:nvPr/>
        </p:nvSpPr>
        <p:spPr>
          <a:xfrm>
            <a:off x="0" y="4800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190" name="Shape 190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91" name="Shape 191"/>
          <p:cNvSpPr txBox="1"/>
          <p:nvPr/>
        </p:nvSpPr>
        <p:spPr>
          <a:xfrm>
            <a:off x="898525" y="13065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Shape 192"/>
          <p:cNvSpPr txBox="1"/>
          <p:nvPr/>
        </p:nvSpPr>
        <p:spPr>
          <a:xfrm>
            <a:off x="0" y="533400"/>
            <a:ext cx="68580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Message Processing Subsystem</a:t>
            </a: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1676400"/>
            <a:ext cx="5299075" cy="1296986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Shape 194"/>
          <p:cNvSpPr txBox="1"/>
          <p:nvPr/>
        </p:nvSpPr>
        <p:spPr>
          <a:xfrm>
            <a:off x="533400" y="5257800"/>
            <a:ext cx="6157912" cy="14208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Contains one or more Message Processing Models</a:t>
            </a: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One MPM for each SNMP version</a:t>
            </a: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 version identified in the header</a:t>
            </a:r>
          </a:p>
        </p:txBody>
      </p:sp>
      <p:sp>
        <p:nvSpPr>
          <p:cNvPr id="195" name="Shape 195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96" name="Shape 19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97" name="Shape 197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98" name="Shape 19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99" name="Shape 199"/>
          <p:cNvSpPr txBox="1"/>
          <p:nvPr/>
        </p:nvSpPr>
        <p:spPr>
          <a:xfrm>
            <a:off x="533400" y="228600"/>
            <a:ext cx="576262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7		     	                SNMP Management:  SNMPv3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