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</p:sldIdLst>
  <p:sldSz cy="9144000" cx="6858000"/>
  <p:notesSz cx="6858000" cy="92202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603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6200" y="0"/>
            <a:ext cx="2971799" cy="4603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759825"/>
            <a:ext cx="2971799" cy="4603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6200" y="8759825"/>
            <a:ext cx="2971799" cy="46037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/>
          </a:p>
          <a:p>
            <a:pPr lvl="1">
              <a:spcBef>
                <a:spcPts val="0"/>
              </a:spcBef>
            </a:pPr>
            <a:r>
              <a:t/>
            </a:r>
            <a:endParaRPr/>
          </a:p>
          <a:p>
            <a:pPr lvl="2">
              <a:spcBef>
                <a:spcPts val="0"/>
              </a:spcBef>
            </a:pPr>
            <a:r>
              <a:t/>
            </a:r>
            <a:endParaRPr/>
          </a:p>
          <a:p>
            <a:pPr lvl="3">
              <a:spcBef>
                <a:spcPts val="0"/>
              </a:spcBef>
            </a:pPr>
            <a:r>
              <a:t/>
            </a:r>
            <a:endParaRPr/>
          </a:p>
          <a:p>
            <a:pPr lvl="4">
              <a:spcBef>
                <a:spcPts val="0"/>
              </a:spcBef>
            </a:pPr>
            <a:r>
              <a:t/>
            </a:r>
            <a:endParaRPr/>
          </a:p>
          <a:p>
            <a:pPr lvl="5">
              <a:spcBef>
                <a:spcPts val="0"/>
              </a:spcBef>
            </a:pPr>
            <a:r>
              <a:t/>
            </a:r>
            <a:endParaRPr/>
          </a:p>
          <a:p>
            <a:pPr lvl="6">
              <a:spcBef>
                <a:spcPts val="0"/>
              </a:spcBef>
            </a:pPr>
            <a:r>
              <a:t/>
            </a:r>
            <a:endParaRPr/>
          </a:p>
          <a:p>
            <a:pPr lvl="7">
              <a:spcBef>
                <a:spcPts val="0"/>
              </a:spcBef>
            </a:pPr>
            <a:r>
              <a:t/>
            </a:r>
            <a:endParaRPr/>
          </a:p>
          <a:p>
            <a:pPr lvl="8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3" name="Shape 53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0" name="Shape 180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5" name="Shape 195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0" name="Shape 210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6" name="Shape 226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4" name="Shape 244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9" name="Shape 259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7" name="Shape 277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1" name="Shape 291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4" name="Shape 304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0" name="Shape 320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4" name="Shape 64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6" name="Shape 336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hape 350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1" name="Shape 351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5" name="Shape 365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Shape 378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9" name="Shape 379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3" name="Shape 393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6" name="Shape 76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0" name="Shape 120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5" name="Shape 135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0" name="Shape 150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5" name="Shape 165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 rot="5400000">
            <a:off x="1957387" y="3741737"/>
            <a:ext cx="7315200" cy="14573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" type="body"/>
          </p:nvPr>
        </p:nvSpPr>
        <p:spPr>
          <a:xfrm rot="5400000">
            <a:off x="-1033462" y="2360612"/>
            <a:ext cx="7315200" cy="42195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indent="-101600" lvl="5" marL="2514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indent="-101600" lvl="6" marL="2971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indent="-101600" lvl="7" marL="3429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indent="-101600" lvl="8" marL="3886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514350" y="812800"/>
            <a:ext cx="58292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514350" y="2641600"/>
            <a:ext cx="5829299" cy="5486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indent="-101600" lvl="5" marL="2514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indent="-101600" lvl="6" marL="2971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indent="-101600" lvl="7" marL="3429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indent="-101600" lvl="8" marL="3886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type="ctrTitle"/>
          </p:nvPr>
        </p:nvSpPr>
        <p:spPr>
          <a:xfrm>
            <a:off x="514350" y="2840038"/>
            <a:ext cx="5829299" cy="196056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1" type="subTitle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1pPr>
            <a:lvl2pPr indent="0" lvl="1" marL="457200" marR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2pPr>
            <a:lvl3pPr indent="0" lvl="2" marL="91440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514350" y="812800"/>
            <a:ext cx="58292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" type="body"/>
          </p:nvPr>
        </p:nvSpPr>
        <p:spPr>
          <a:xfrm rot="5400000">
            <a:off x="685800" y="2470149"/>
            <a:ext cx="5486399" cy="5829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indent="-101600" lvl="5" marL="2514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indent="-101600" lvl="6" marL="2971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indent="-101600" lvl="7" marL="3429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indent="-101600" lvl="8" marL="3886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1344612" y="6400800"/>
            <a:ext cx="4114800" cy="7556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/>
          <p:nvPr>
            <p:ph idx="2" type="pic"/>
          </p:nvPr>
        </p:nvSpPr>
        <p:spPr>
          <a:xfrm>
            <a:off x="1344612" y="817562"/>
            <a:ext cx="4114800" cy="5486399"/>
          </a:xfrm>
          <a:prstGeom prst="rect">
            <a:avLst/>
          </a:prstGeom>
          <a:noFill/>
          <a:ln>
            <a:noFill/>
          </a:ln>
        </p:spPr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1344612" y="7156450"/>
            <a:ext cx="4114800" cy="10731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Times New Roman"/>
              <a:buNone/>
              <a:defRPr/>
            </a:lvl1pPr>
            <a:lvl2pPr indent="0" lvl="1" marL="457200" rtl="0">
              <a:spcBef>
                <a:spcPts val="0"/>
              </a:spcBef>
              <a:buFont typeface="Times New Roman"/>
              <a:buNone/>
              <a:defRPr/>
            </a:lvl2pPr>
            <a:lvl3pPr indent="0" lvl="2" marL="914400" rtl="0">
              <a:spcBef>
                <a:spcPts val="0"/>
              </a:spcBef>
              <a:buFont typeface="Times New Roman"/>
              <a:buNone/>
              <a:defRPr/>
            </a:lvl3pPr>
            <a:lvl4pPr indent="0" lvl="3" marL="1371600" rtl="0">
              <a:spcBef>
                <a:spcPts val="0"/>
              </a:spcBef>
              <a:buFont typeface="Times New Roman"/>
              <a:buNone/>
              <a:defRPr/>
            </a:lvl4pPr>
            <a:lvl5pPr indent="0" lvl="4" marL="1828800" rtl="0">
              <a:spcBef>
                <a:spcPts val="0"/>
              </a:spcBef>
              <a:buFont typeface="Times New Roman"/>
              <a:buNone/>
              <a:defRPr/>
            </a:lvl5pPr>
            <a:lvl6pPr indent="0" lvl="5" marL="2286000" rtl="0">
              <a:spcBef>
                <a:spcPts val="0"/>
              </a:spcBef>
              <a:buFont typeface="Times New Roman"/>
              <a:buNone/>
              <a:defRPr/>
            </a:lvl6pPr>
            <a:lvl7pPr indent="0" lvl="6" marL="2743200" rtl="0">
              <a:spcBef>
                <a:spcPts val="0"/>
              </a:spcBef>
              <a:buFont typeface="Times New Roman"/>
              <a:buNone/>
              <a:defRPr/>
            </a:lvl7pPr>
            <a:lvl8pPr indent="0" lvl="7" marL="3200400" rtl="0">
              <a:spcBef>
                <a:spcPts val="0"/>
              </a:spcBef>
              <a:buFont typeface="Times New Roman"/>
              <a:buNone/>
              <a:defRPr/>
            </a:lvl8pPr>
            <a:lvl9pPr indent="0" lvl="8" marL="3657600" rtl="0">
              <a:spcBef>
                <a:spcPts val="0"/>
              </a:spcBef>
              <a:buFont typeface="Times New Roman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42900" y="363537"/>
            <a:ext cx="2255837" cy="1549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2681288" y="363537"/>
            <a:ext cx="3833811" cy="78041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2" type="body"/>
          </p:nvPr>
        </p:nvSpPr>
        <p:spPr>
          <a:xfrm>
            <a:off x="342900" y="1912938"/>
            <a:ext cx="2255837" cy="62547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Times New Roman"/>
              <a:buNone/>
              <a:defRPr/>
            </a:lvl1pPr>
            <a:lvl2pPr indent="0" lvl="1" marL="457200" rtl="0">
              <a:spcBef>
                <a:spcPts val="0"/>
              </a:spcBef>
              <a:buFont typeface="Times New Roman"/>
              <a:buNone/>
              <a:defRPr/>
            </a:lvl2pPr>
            <a:lvl3pPr indent="0" lvl="2" marL="914400" rtl="0">
              <a:spcBef>
                <a:spcPts val="0"/>
              </a:spcBef>
              <a:buFont typeface="Times New Roman"/>
              <a:buNone/>
              <a:defRPr/>
            </a:lvl3pPr>
            <a:lvl4pPr indent="0" lvl="3" marL="1371600" rtl="0">
              <a:spcBef>
                <a:spcPts val="0"/>
              </a:spcBef>
              <a:buFont typeface="Times New Roman"/>
              <a:buNone/>
              <a:defRPr/>
            </a:lvl4pPr>
            <a:lvl5pPr indent="0" lvl="4" marL="1828800" rtl="0">
              <a:spcBef>
                <a:spcPts val="0"/>
              </a:spcBef>
              <a:buFont typeface="Times New Roman"/>
              <a:buNone/>
              <a:defRPr/>
            </a:lvl5pPr>
            <a:lvl6pPr indent="0" lvl="5" marL="2286000" rtl="0">
              <a:spcBef>
                <a:spcPts val="0"/>
              </a:spcBef>
              <a:buFont typeface="Times New Roman"/>
              <a:buNone/>
              <a:defRPr/>
            </a:lvl6pPr>
            <a:lvl7pPr indent="0" lvl="6" marL="2743200" rtl="0">
              <a:spcBef>
                <a:spcPts val="0"/>
              </a:spcBef>
              <a:buFont typeface="Times New Roman"/>
              <a:buNone/>
              <a:defRPr/>
            </a:lvl7pPr>
            <a:lvl8pPr indent="0" lvl="7" marL="3200400" rtl="0">
              <a:spcBef>
                <a:spcPts val="0"/>
              </a:spcBef>
              <a:buFont typeface="Times New Roman"/>
              <a:buNone/>
              <a:defRPr/>
            </a:lvl8pPr>
            <a:lvl9pPr indent="0" lvl="8" marL="3657600" rtl="0">
              <a:spcBef>
                <a:spcPts val="0"/>
              </a:spcBef>
              <a:buFont typeface="Times New Roman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514350" y="812800"/>
            <a:ext cx="58292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342900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342900" y="2046288"/>
            <a:ext cx="3030537" cy="85407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Times New Roman"/>
              <a:buNone/>
              <a:defRPr/>
            </a:lvl1pPr>
            <a:lvl2pPr indent="0" lvl="1" marL="457200" rtl="0">
              <a:spcBef>
                <a:spcPts val="0"/>
              </a:spcBef>
              <a:buFont typeface="Times New Roman"/>
              <a:buNone/>
              <a:defRPr/>
            </a:lvl2pPr>
            <a:lvl3pPr indent="0" lvl="2" marL="914400" rtl="0">
              <a:spcBef>
                <a:spcPts val="0"/>
              </a:spcBef>
              <a:buFont typeface="Times New Roman"/>
              <a:buNone/>
              <a:defRPr/>
            </a:lvl3pPr>
            <a:lvl4pPr indent="0" lvl="3" marL="1371600" rtl="0">
              <a:spcBef>
                <a:spcPts val="0"/>
              </a:spcBef>
              <a:buFont typeface="Times New Roman"/>
              <a:buNone/>
              <a:defRPr/>
            </a:lvl4pPr>
            <a:lvl5pPr indent="0" lvl="4" marL="1828800" rtl="0">
              <a:spcBef>
                <a:spcPts val="0"/>
              </a:spcBef>
              <a:buFont typeface="Times New Roman"/>
              <a:buNone/>
              <a:defRPr/>
            </a:lvl5pPr>
            <a:lvl6pPr indent="0" lvl="5" marL="2286000" rtl="0">
              <a:spcBef>
                <a:spcPts val="0"/>
              </a:spcBef>
              <a:buFont typeface="Times New Roman"/>
              <a:buNone/>
              <a:defRPr/>
            </a:lvl6pPr>
            <a:lvl7pPr indent="0" lvl="6" marL="2743200" rtl="0">
              <a:spcBef>
                <a:spcPts val="0"/>
              </a:spcBef>
              <a:buFont typeface="Times New Roman"/>
              <a:buNone/>
              <a:defRPr/>
            </a:lvl7pPr>
            <a:lvl8pPr indent="0" lvl="7" marL="3200400" rtl="0">
              <a:spcBef>
                <a:spcPts val="0"/>
              </a:spcBef>
              <a:buFont typeface="Times New Roman"/>
              <a:buNone/>
              <a:defRPr/>
            </a:lvl8pPr>
            <a:lvl9pPr indent="0" lvl="8" marL="3657600" rtl="0">
              <a:spcBef>
                <a:spcPts val="0"/>
              </a:spcBef>
              <a:buFont typeface="Times New Roman"/>
              <a:buNone/>
              <a:defRPr/>
            </a:lvl9pPr>
          </a:lstStyle>
          <a:p/>
        </p:txBody>
      </p:sp>
      <p:sp>
        <p:nvSpPr>
          <p:cNvPr id="35" name="Shape 35"/>
          <p:cNvSpPr txBox="1"/>
          <p:nvPr>
            <p:ph idx="2" type="body"/>
          </p:nvPr>
        </p:nvSpPr>
        <p:spPr>
          <a:xfrm>
            <a:off x="342900" y="2900363"/>
            <a:ext cx="3030537" cy="52673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3" type="body"/>
          </p:nvPr>
        </p:nvSpPr>
        <p:spPr>
          <a:xfrm>
            <a:off x="3484562" y="2046288"/>
            <a:ext cx="3030537" cy="85407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Times New Roman"/>
              <a:buNone/>
              <a:defRPr/>
            </a:lvl1pPr>
            <a:lvl2pPr indent="0" lvl="1" marL="457200" rtl="0">
              <a:spcBef>
                <a:spcPts val="0"/>
              </a:spcBef>
              <a:buFont typeface="Times New Roman"/>
              <a:buNone/>
              <a:defRPr/>
            </a:lvl2pPr>
            <a:lvl3pPr indent="0" lvl="2" marL="914400" rtl="0">
              <a:spcBef>
                <a:spcPts val="0"/>
              </a:spcBef>
              <a:buFont typeface="Times New Roman"/>
              <a:buNone/>
              <a:defRPr/>
            </a:lvl3pPr>
            <a:lvl4pPr indent="0" lvl="3" marL="1371600" rtl="0">
              <a:spcBef>
                <a:spcPts val="0"/>
              </a:spcBef>
              <a:buFont typeface="Times New Roman"/>
              <a:buNone/>
              <a:defRPr/>
            </a:lvl4pPr>
            <a:lvl5pPr indent="0" lvl="4" marL="1828800" rtl="0">
              <a:spcBef>
                <a:spcPts val="0"/>
              </a:spcBef>
              <a:buFont typeface="Times New Roman"/>
              <a:buNone/>
              <a:defRPr/>
            </a:lvl5pPr>
            <a:lvl6pPr indent="0" lvl="5" marL="2286000" rtl="0">
              <a:spcBef>
                <a:spcPts val="0"/>
              </a:spcBef>
              <a:buFont typeface="Times New Roman"/>
              <a:buNone/>
              <a:defRPr/>
            </a:lvl6pPr>
            <a:lvl7pPr indent="0" lvl="6" marL="2743200" rtl="0">
              <a:spcBef>
                <a:spcPts val="0"/>
              </a:spcBef>
              <a:buFont typeface="Times New Roman"/>
              <a:buNone/>
              <a:defRPr/>
            </a:lvl7pPr>
            <a:lvl8pPr indent="0" lvl="7" marL="3200400" rtl="0">
              <a:spcBef>
                <a:spcPts val="0"/>
              </a:spcBef>
              <a:buFont typeface="Times New Roman"/>
              <a:buNone/>
              <a:defRPr/>
            </a:lvl8pPr>
            <a:lvl9pPr indent="0" lvl="8" marL="3657600" rtl="0">
              <a:spcBef>
                <a:spcPts val="0"/>
              </a:spcBef>
              <a:buFont typeface="Times New Roman"/>
              <a:buNone/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4" type="body"/>
          </p:nvPr>
        </p:nvSpPr>
        <p:spPr>
          <a:xfrm>
            <a:off x="3484562" y="2900363"/>
            <a:ext cx="3030537" cy="52673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514350" y="812800"/>
            <a:ext cx="58292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514350" y="2641600"/>
            <a:ext cx="2838450" cy="5486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3505200" y="2641600"/>
            <a:ext cx="2838450" cy="5486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541337" y="5875337"/>
            <a:ext cx="5829299" cy="1816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541337" y="3875087"/>
            <a:ext cx="5829299" cy="2000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Times New Roman"/>
              <a:buNone/>
              <a:defRPr/>
            </a:lvl1pPr>
            <a:lvl2pPr indent="0" lvl="1" marL="457200" rtl="0">
              <a:spcBef>
                <a:spcPts val="0"/>
              </a:spcBef>
              <a:buFont typeface="Times New Roman"/>
              <a:buNone/>
              <a:defRPr/>
            </a:lvl2pPr>
            <a:lvl3pPr indent="0" lvl="2" marL="914400" rtl="0">
              <a:spcBef>
                <a:spcPts val="0"/>
              </a:spcBef>
              <a:buFont typeface="Times New Roman"/>
              <a:buNone/>
              <a:defRPr/>
            </a:lvl3pPr>
            <a:lvl4pPr indent="0" lvl="3" marL="1371600" rtl="0">
              <a:spcBef>
                <a:spcPts val="0"/>
              </a:spcBef>
              <a:buFont typeface="Times New Roman"/>
              <a:buNone/>
              <a:defRPr/>
            </a:lvl4pPr>
            <a:lvl5pPr indent="0" lvl="4" marL="1828800" rtl="0">
              <a:spcBef>
                <a:spcPts val="0"/>
              </a:spcBef>
              <a:buFont typeface="Times New Roman"/>
              <a:buNone/>
              <a:defRPr/>
            </a:lvl5pPr>
            <a:lvl6pPr indent="0" lvl="5" marL="2286000" rtl="0">
              <a:spcBef>
                <a:spcPts val="0"/>
              </a:spcBef>
              <a:buFont typeface="Times New Roman"/>
              <a:buNone/>
              <a:defRPr/>
            </a:lvl6pPr>
            <a:lvl7pPr indent="0" lvl="6" marL="2743200" rtl="0">
              <a:spcBef>
                <a:spcPts val="0"/>
              </a:spcBef>
              <a:buFont typeface="Times New Roman"/>
              <a:buNone/>
              <a:defRPr/>
            </a:lvl7pPr>
            <a:lvl8pPr indent="0" lvl="7" marL="3200400" rtl="0">
              <a:spcBef>
                <a:spcPts val="0"/>
              </a:spcBef>
              <a:buFont typeface="Times New Roman"/>
              <a:buNone/>
              <a:defRPr/>
            </a:lvl8pPr>
            <a:lvl9pPr indent="0" lvl="8" marL="3657600" rtl="0">
              <a:spcBef>
                <a:spcPts val="0"/>
              </a:spcBef>
              <a:buFont typeface="Times New Roman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514350" y="812800"/>
            <a:ext cx="58292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514350" y="2641600"/>
            <a:ext cx="5829299" cy="5486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51435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2343150" y="8331200"/>
            <a:ext cx="2171700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9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0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06.png"/><Relationship Id="rId4" Type="http://schemas.openxmlformats.org/officeDocument/2006/relationships/image" Target="../media/image07.png"/><Relationship Id="rId5" Type="http://schemas.openxmlformats.org/officeDocument/2006/relationships/image" Target="../media/image08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4.png"/><Relationship Id="rId4" Type="http://schemas.openxmlformats.org/officeDocument/2006/relationships/image" Target="../media/image1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3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5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6.png"/><Relationship Id="rId4" Type="http://schemas.openxmlformats.org/officeDocument/2006/relationships/image" Target="../media/image20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7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9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1.png"/><Relationship Id="rId4" Type="http://schemas.openxmlformats.org/officeDocument/2006/relationships/image" Target="../media/image22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0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Shape 55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6" name="Shape 56"/>
          <p:cNvSpPr txBox="1"/>
          <p:nvPr/>
        </p:nvSpPr>
        <p:spPr>
          <a:xfrm>
            <a:off x="457200" y="8382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57" name="Shape 57"/>
          <p:cNvSpPr txBox="1"/>
          <p:nvPr/>
        </p:nvSpPr>
        <p:spPr>
          <a:xfrm>
            <a:off x="0" y="533400"/>
            <a:ext cx="6858000" cy="43021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5</a:t>
            </a:r>
          </a:p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SNMPv1 Network Management:</a:t>
            </a:r>
          </a:p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Communication and Functional Models</a:t>
            </a:r>
          </a:p>
        </p:txBody>
      </p:sp>
      <p:sp>
        <p:nvSpPr>
          <p:cNvPr id="58" name="Shape 58"/>
          <p:cNvSpPr txBox="1"/>
          <p:nvPr/>
        </p:nvSpPr>
        <p:spPr>
          <a:xfrm>
            <a:off x="1812925" y="8458200"/>
            <a:ext cx="3332161" cy="4619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59" name="Shape 5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0" name="Shape 60"/>
          <p:cNvSpPr txBox="1"/>
          <p:nvPr/>
        </p:nvSpPr>
        <p:spPr>
          <a:xfrm>
            <a:off x="533400" y="20320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5        </a:t>
            </a: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SNMPv1 Network Management:  Communication and Functional Models</a:t>
            </a:r>
          </a:p>
        </p:txBody>
      </p:sp>
      <p:sp>
        <p:nvSpPr>
          <p:cNvPr id="61" name="Shape 61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2" name="Shape 182"/>
          <p:cNvCxnSpPr/>
          <p:nvPr/>
        </p:nvCxnSpPr>
        <p:spPr>
          <a:xfrm>
            <a:off x="762000" y="70866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183" name="Shape 18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84" name="Shape 184"/>
          <p:cNvSpPr txBox="1"/>
          <p:nvPr/>
        </p:nvSpPr>
        <p:spPr>
          <a:xfrm>
            <a:off x="609600" y="10668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185" name="Shape 185"/>
          <p:cNvSpPr txBox="1"/>
          <p:nvPr/>
        </p:nvSpPr>
        <p:spPr>
          <a:xfrm>
            <a:off x="457200" y="7037386"/>
            <a:ext cx="1031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186" name="Shape 186"/>
          <p:cNvSpPr txBox="1"/>
          <p:nvPr/>
        </p:nvSpPr>
        <p:spPr>
          <a:xfrm>
            <a:off x="0" y="457200"/>
            <a:ext cx="6858000" cy="523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Generalized Administrative Model</a:t>
            </a:r>
          </a:p>
        </p:txBody>
      </p:sp>
      <p:pic>
        <p:nvPicPr>
          <p:cNvPr id="187" name="Shape 18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3000" y="990600"/>
            <a:ext cx="4157662" cy="6342061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Shape 188"/>
          <p:cNvSpPr txBox="1"/>
          <p:nvPr/>
        </p:nvSpPr>
        <p:spPr>
          <a:xfrm>
            <a:off x="533400" y="7342186"/>
            <a:ext cx="5943599" cy="9239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Manager 1 manages community 1, manager 2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community 2, and manager 3 (MoM) both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communities 1 and 2</a:t>
            </a:r>
          </a:p>
        </p:txBody>
      </p:sp>
      <p:sp>
        <p:nvSpPr>
          <p:cNvPr id="189" name="Shape 189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190" name="Shape 190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91" name="Shape 19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92" name="Shape 192"/>
          <p:cNvSpPr txBox="1"/>
          <p:nvPr/>
        </p:nvSpPr>
        <p:spPr>
          <a:xfrm>
            <a:off x="533400" y="20320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5        </a:t>
            </a: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SNMPv1 Network Management:  Communication and Functional Models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7" name="Shape 197"/>
          <p:cNvCxnSpPr/>
          <p:nvPr/>
        </p:nvCxnSpPr>
        <p:spPr>
          <a:xfrm>
            <a:off x="609600" y="48006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198" name="Shape 198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99" name="Shape 199"/>
          <p:cNvSpPr txBox="1"/>
          <p:nvPr/>
        </p:nvSpPr>
        <p:spPr>
          <a:xfrm>
            <a:off x="609600" y="10668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200" name="Shape 200"/>
          <p:cNvSpPr txBox="1"/>
          <p:nvPr/>
        </p:nvSpPr>
        <p:spPr>
          <a:xfrm>
            <a:off x="533400" y="4800600"/>
            <a:ext cx="1031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201" name="Shape 201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Proxy Access Policy</a:t>
            </a:r>
          </a:p>
        </p:txBody>
      </p:sp>
      <p:pic>
        <p:nvPicPr>
          <p:cNvPr id="202" name="Shape 20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19200" y="1143000"/>
            <a:ext cx="4270375" cy="3027362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Shape 203"/>
          <p:cNvSpPr txBox="1"/>
          <p:nvPr/>
        </p:nvSpPr>
        <p:spPr>
          <a:xfrm>
            <a:off x="593725" y="5257800"/>
            <a:ext cx="6264274" cy="1312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Proxy agent enables non-SNMP community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elements to be managed by an SNMP manager.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 SNMP MIB is created to handle the non-SNMP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objects.</a:t>
            </a:r>
          </a:p>
        </p:txBody>
      </p:sp>
      <p:sp>
        <p:nvSpPr>
          <p:cNvPr id="204" name="Shape 204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206" name="Shape 20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07" name="Shape 207"/>
          <p:cNvSpPr txBox="1"/>
          <p:nvPr/>
        </p:nvSpPr>
        <p:spPr>
          <a:xfrm>
            <a:off x="533400" y="20320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5        </a:t>
            </a: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SNMPv1 Network Management:  Communication and Functional Models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2" name="Shape 21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13" name="Shape 213"/>
          <p:cNvSpPr txBox="1"/>
          <p:nvPr/>
        </p:nvSpPr>
        <p:spPr>
          <a:xfrm>
            <a:off x="609600" y="10668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214" name="Shape 214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Protocol Entities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593725" y="1462087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6" name="Shape 216"/>
          <p:cNvSpPr txBox="1"/>
          <p:nvPr/>
        </p:nvSpPr>
        <p:spPr>
          <a:xfrm>
            <a:off x="685800" y="5181600"/>
            <a:ext cx="5802311" cy="24368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Protocol entities support application entities</a:t>
            </a: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Communication between remote peer processes</a:t>
            </a: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Message consists of: </a:t>
            </a:r>
          </a:p>
          <a:p>
            <a:pPr indent="0" lvl="1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Version identifier</a:t>
            </a:r>
          </a:p>
          <a:p>
            <a:pPr indent="0" lvl="1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Community name</a:t>
            </a:r>
          </a:p>
          <a:p>
            <a:pPr indent="0" lvl="1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Protocol Data Unit</a:t>
            </a: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Message encapsulated and transmitted</a:t>
            </a:r>
          </a:p>
        </p:txBody>
      </p:sp>
      <p:pic>
        <p:nvPicPr>
          <p:cNvPr id="217" name="Shape 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533400"/>
            <a:ext cx="6511924" cy="3836986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Shape 218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219" name="Shape 219"/>
          <p:cNvCxnSpPr/>
          <p:nvPr/>
        </p:nvCxnSpPr>
        <p:spPr>
          <a:xfrm>
            <a:off x="609600" y="48006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20" name="Shape 220"/>
          <p:cNvSpPr txBox="1"/>
          <p:nvPr/>
        </p:nvSpPr>
        <p:spPr>
          <a:xfrm>
            <a:off x="533400" y="4800600"/>
            <a:ext cx="1031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222" name="Shape 22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23" name="Shape 223"/>
          <p:cNvSpPr txBox="1"/>
          <p:nvPr/>
        </p:nvSpPr>
        <p:spPr>
          <a:xfrm>
            <a:off x="533400" y="20320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5        </a:t>
            </a: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SNMPv1 Network Management:  Communication and Functional Models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8" name="Shape 228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29" name="Shape 229"/>
          <p:cNvSpPr txBox="1"/>
          <p:nvPr/>
        </p:nvSpPr>
        <p:spPr>
          <a:xfrm>
            <a:off x="609600" y="10668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230" name="Shape 230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Get and Set PDU</a:t>
            </a:r>
          </a:p>
        </p:txBody>
      </p:sp>
      <p:pic>
        <p:nvPicPr>
          <p:cNvPr id="231" name="Shape 2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1447800"/>
            <a:ext cx="6019799" cy="12191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Shape 23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19125" y="4040187"/>
            <a:ext cx="5748336" cy="19542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Shape 23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90600" y="6324600"/>
            <a:ext cx="5470525" cy="1544636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Shape 234"/>
          <p:cNvSpPr txBox="1"/>
          <p:nvPr/>
        </p:nvSpPr>
        <p:spPr>
          <a:xfrm>
            <a:off x="457200" y="5943600"/>
            <a:ext cx="377825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PDU Types: enumerated INTEGER</a:t>
            </a:r>
          </a:p>
        </p:txBody>
      </p:sp>
      <p:sp>
        <p:nvSpPr>
          <p:cNvPr id="235" name="Shape 235"/>
          <p:cNvSpPr txBox="1"/>
          <p:nvPr/>
        </p:nvSpPr>
        <p:spPr>
          <a:xfrm>
            <a:off x="533400" y="3429000"/>
            <a:ext cx="5678486" cy="3984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VarBindList: multiple instances of VarBind pairs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237" name="Shape 237"/>
          <p:cNvCxnSpPr/>
          <p:nvPr/>
        </p:nvCxnSpPr>
        <p:spPr>
          <a:xfrm>
            <a:off x="457200" y="29718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38" name="Shape 238"/>
          <p:cNvSpPr txBox="1"/>
          <p:nvPr/>
        </p:nvSpPr>
        <p:spPr>
          <a:xfrm>
            <a:off x="381000" y="2971800"/>
            <a:ext cx="1031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239" name="Shape 239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240" name="Shape 24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41" name="Shape 241"/>
          <p:cNvSpPr txBox="1"/>
          <p:nvPr/>
        </p:nvSpPr>
        <p:spPr>
          <a:xfrm>
            <a:off x="533400" y="20320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5        </a:t>
            </a: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SNMPv1 Network Management:  Communication and Functional Models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6" name="Shape 246"/>
          <p:cNvCxnSpPr/>
          <p:nvPr/>
        </p:nvCxnSpPr>
        <p:spPr>
          <a:xfrm>
            <a:off x="609600" y="48006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247" name="Shape 24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48" name="Shape 248"/>
          <p:cNvSpPr txBox="1"/>
          <p:nvPr/>
        </p:nvSpPr>
        <p:spPr>
          <a:xfrm>
            <a:off x="609600" y="10668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249" name="Shape 249"/>
          <p:cNvSpPr txBox="1"/>
          <p:nvPr/>
        </p:nvSpPr>
        <p:spPr>
          <a:xfrm>
            <a:off x="533400" y="4876800"/>
            <a:ext cx="1031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250" name="Shape 250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Error in Response</a:t>
            </a:r>
          </a:p>
        </p:txBody>
      </p:sp>
      <p:pic>
        <p:nvPicPr>
          <p:cNvPr id="251" name="Shape 25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992187"/>
            <a:ext cx="5495924" cy="2628899"/>
          </a:xfrm>
          <a:prstGeom prst="rect">
            <a:avLst/>
          </a:prstGeom>
          <a:noFill/>
          <a:ln>
            <a:noFill/>
          </a:ln>
        </p:spPr>
      </p:pic>
      <p:sp>
        <p:nvSpPr>
          <p:cNvPr id="252" name="Shape 252"/>
          <p:cNvSpPr txBox="1"/>
          <p:nvPr/>
        </p:nvSpPr>
        <p:spPr>
          <a:xfrm>
            <a:off x="457200" y="3962400"/>
            <a:ext cx="6172199" cy="70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Error Index: No. of VarBind that the first error occurred</a:t>
            </a:r>
          </a:p>
        </p:txBody>
      </p:sp>
      <p:sp>
        <p:nvSpPr>
          <p:cNvPr id="253" name="Shape 253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254" name="Shape 254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255" name="Shape 25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56" name="Shape 256"/>
          <p:cNvSpPr txBox="1"/>
          <p:nvPr/>
        </p:nvSpPr>
        <p:spPr>
          <a:xfrm>
            <a:off x="533400" y="20320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5        </a:t>
            </a: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SNMPv1 Network Management:  Communication and Functional Models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1" name="Shape 261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62" name="Shape 262"/>
          <p:cNvSpPr txBox="1"/>
          <p:nvPr/>
        </p:nvSpPr>
        <p:spPr>
          <a:xfrm>
            <a:off x="609600" y="10668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Trap PDU</a:t>
            </a:r>
          </a:p>
        </p:txBody>
      </p:sp>
      <p:pic>
        <p:nvPicPr>
          <p:cNvPr id="264" name="Shape 26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1219200"/>
            <a:ext cx="6172199" cy="609599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Shape 265"/>
          <p:cNvSpPr txBox="1"/>
          <p:nvPr/>
        </p:nvSpPr>
        <p:spPr>
          <a:xfrm>
            <a:off x="533400" y="5334000"/>
            <a:ext cx="6096000" cy="2532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Enterprise and agent address pertain to the system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generating the trap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Seven generic traps specified by enumerated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INTEGER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Specific trap is a trap not covered by enterprise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specific trap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Timestamp indicates elapsed time since last re-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initialization</a:t>
            </a:r>
          </a:p>
        </p:txBody>
      </p:sp>
      <p:pic>
        <p:nvPicPr>
          <p:cNvPr id="266" name="Shape 26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38200" y="2514600"/>
            <a:ext cx="5600699" cy="2349499"/>
          </a:xfrm>
          <a:prstGeom prst="rect">
            <a:avLst/>
          </a:prstGeom>
          <a:noFill/>
          <a:ln>
            <a:noFill/>
          </a:ln>
        </p:spPr>
      </p:pic>
      <p:sp>
        <p:nvSpPr>
          <p:cNvPr id="267" name="Shape 267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268" name="Shape 268"/>
          <p:cNvCxnSpPr/>
          <p:nvPr/>
        </p:nvCxnSpPr>
        <p:spPr>
          <a:xfrm>
            <a:off x="533400" y="4953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69" name="Shape 269"/>
          <p:cNvSpPr txBox="1"/>
          <p:nvPr/>
        </p:nvSpPr>
        <p:spPr>
          <a:xfrm>
            <a:off x="457200" y="4953000"/>
            <a:ext cx="1031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270" name="Shape 270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271" name="Shape 27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72" name="Shape 272"/>
          <p:cNvSpPr txBox="1"/>
          <p:nvPr/>
        </p:nvSpPr>
        <p:spPr>
          <a:xfrm>
            <a:off x="533400" y="20320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5        </a:t>
            </a: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SNMPv1 Network Management:  Communication and Functional Models</a:t>
            </a:r>
          </a:p>
        </p:txBody>
      </p:sp>
      <p:sp>
        <p:nvSpPr>
          <p:cNvPr id="273" name="Shape 273"/>
          <p:cNvSpPr txBox="1"/>
          <p:nvPr/>
        </p:nvSpPr>
        <p:spPr>
          <a:xfrm>
            <a:off x="0" y="1828800"/>
            <a:ext cx="6858000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 5.8  Get and Set Type PDUs</a:t>
            </a:r>
          </a:p>
        </p:txBody>
      </p:sp>
      <p:sp>
        <p:nvSpPr>
          <p:cNvPr id="274" name="Shape 274"/>
          <p:cNvSpPr txBox="1"/>
          <p:nvPr/>
        </p:nvSpPr>
        <p:spPr>
          <a:xfrm>
            <a:off x="0" y="2209800"/>
            <a:ext cx="6858000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Table 5.1  Generic Traps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9" name="Shape 27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80" name="Shape 280"/>
          <p:cNvSpPr txBox="1"/>
          <p:nvPr/>
        </p:nvSpPr>
        <p:spPr>
          <a:xfrm>
            <a:off x="609600" y="1066800"/>
            <a:ext cx="5638800" cy="4175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281" name="Shape 281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 Operations</a:t>
            </a:r>
          </a:p>
        </p:txBody>
      </p:sp>
      <p:pic>
        <p:nvPicPr>
          <p:cNvPr id="282" name="Shape 28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487487"/>
            <a:ext cx="5638800" cy="2878137"/>
          </a:xfrm>
          <a:prstGeom prst="rect">
            <a:avLst/>
          </a:prstGeom>
          <a:noFill/>
          <a:ln>
            <a:noFill/>
          </a:ln>
        </p:spPr>
      </p:pic>
      <p:sp>
        <p:nvSpPr>
          <p:cNvPr id="283" name="Shape 283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284" name="Shape 284"/>
          <p:cNvCxnSpPr/>
          <p:nvPr/>
        </p:nvCxnSpPr>
        <p:spPr>
          <a:xfrm>
            <a:off x="533400" y="4953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85" name="Shape 285"/>
          <p:cNvSpPr txBox="1"/>
          <p:nvPr/>
        </p:nvSpPr>
        <p:spPr>
          <a:xfrm>
            <a:off x="457200" y="4953000"/>
            <a:ext cx="1031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286" name="Shape 286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287" name="Shape 28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88" name="Shape 288"/>
          <p:cNvSpPr txBox="1"/>
          <p:nvPr/>
        </p:nvSpPr>
        <p:spPr>
          <a:xfrm>
            <a:off x="533400" y="20320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5        </a:t>
            </a: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SNMPv1 Network Management:  Communication and Functional Models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3" name="Shape 29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94" name="Shape 294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MIB for Get-Next-Request</a:t>
            </a:r>
          </a:p>
        </p:txBody>
      </p:sp>
      <p:pic>
        <p:nvPicPr>
          <p:cNvPr id="295" name="Shape 29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371600"/>
            <a:ext cx="5638800" cy="5313362"/>
          </a:xfrm>
          <a:prstGeom prst="rect">
            <a:avLst/>
          </a:prstGeom>
          <a:noFill/>
          <a:ln>
            <a:noFill/>
          </a:ln>
        </p:spPr>
      </p:pic>
      <p:sp>
        <p:nvSpPr>
          <p:cNvPr id="296" name="Shape 296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297" name="Shape 297"/>
          <p:cNvCxnSpPr/>
          <p:nvPr/>
        </p:nvCxnSpPr>
        <p:spPr>
          <a:xfrm>
            <a:off x="457200" y="6629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98" name="Shape 298"/>
          <p:cNvSpPr txBox="1"/>
          <p:nvPr/>
        </p:nvSpPr>
        <p:spPr>
          <a:xfrm>
            <a:off x="381000" y="6629400"/>
            <a:ext cx="1031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299" name="Shape 299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300" name="Shape 30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01" name="Shape 301"/>
          <p:cNvSpPr txBox="1"/>
          <p:nvPr/>
        </p:nvSpPr>
        <p:spPr>
          <a:xfrm>
            <a:off x="533400" y="20320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5        </a:t>
            </a: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SNMPv1 Network Management:  Communication and Functional Models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6" name="Shape 306"/>
          <p:cNvCxnSpPr/>
          <p:nvPr/>
        </p:nvCxnSpPr>
        <p:spPr>
          <a:xfrm>
            <a:off x="609600" y="4176712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07" name="Shape 30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08" name="Shape 308"/>
          <p:cNvSpPr txBox="1"/>
          <p:nvPr/>
        </p:nvSpPr>
        <p:spPr>
          <a:xfrm>
            <a:off x="609600" y="10668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309" name="Shape 309"/>
          <p:cNvSpPr txBox="1"/>
          <p:nvPr/>
        </p:nvSpPr>
        <p:spPr>
          <a:xfrm>
            <a:off x="457200" y="4191000"/>
            <a:ext cx="1031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Lexicographic Order</a:t>
            </a:r>
          </a:p>
        </p:txBody>
      </p:sp>
      <p:pic>
        <p:nvPicPr>
          <p:cNvPr id="311" name="Shape 3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5800" y="1295400"/>
            <a:ext cx="5637211" cy="304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12" name="Shape 312"/>
          <p:cNvSpPr txBox="1"/>
          <p:nvPr/>
        </p:nvSpPr>
        <p:spPr>
          <a:xfrm>
            <a:off x="304800" y="4572000"/>
            <a:ext cx="6264274" cy="36623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Procedure for ordering: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Start with leftmost digit as first position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Before increasing the order in the first position,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select the lowest digit in the second position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Continue the process till the lowest digit in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the last position is captured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Increase the order in the last position until all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the digits in the last position are captured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Move back to the last but one position and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repeat the process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Continue advancing to the first position until all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the numbers are ordered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Tree structure for the above process</a:t>
            </a:r>
          </a:p>
        </p:txBody>
      </p:sp>
      <p:sp>
        <p:nvSpPr>
          <p:cNvPr id="313" name="Shape 313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314" name="Shape 314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315" name="Shape 31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16" name="Shape 316"/>
          <p:cNvSpPr txBox="1"/>
          <p:nvPr/>
        </p:nvSpPr>
        <p:spPr>
          <a:xfrm>
            <a:off x="533400" y="20320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5        </a:t>
            </a: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SNMPv1 Network Management:  Communication and Functional Models</a:t>
            </a:r>
          </a:p>
        </p:txBody>
      </p:sp>
      <p:sp>
        <p:nvSpPr>
          <p:cNvPr id="317" name="Shape 317"/>
          <p:cNvSpPr txBox="1"/>
          <p:nvPr/>
        </p:nvSpPr>
        <p:spPr>
          <a:xfrm>
            <a:off x="0" y="990600"/>
            <a:ext cx="6858000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Table 5.2  Lexicographic-Order Number Example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2" name="Shape 32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23" name="Shape 323"/>
          <p:cNvSpPr txBox="1"/>
          <p:nvPr/>
        </p:nvSpPr>
        <p:spPr>
          <a:xfrm>
            <a:off x="609600" y="10668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324" name="Shape 324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MIB Lexicographic Order</a:t>
            </a:r>
          </a:p>
        </p:txBody>
      </p:sp>
      <p:pic>
        <p:nvPicPr>
          <p:cNvPr id="325" name="Shape 3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47800" y="990600"/>
            <a:ext cx="3203575" cy="4100512"/>
          </a:xfrm>
          <a:prstGeom prst="rect">
            <a:avLst/>
          </a:prstGeom>
          <a:noFill/>
          <a:ln>
            <a:noFill/>
          </a:ln>
        </p:spPr>
      </p:pic>
      <p:sp>
        <p:nvSpPr>
          <p:cNvPr id="326" name="Shape 326"/>
          <p:cNvSpPr txBox="1"/>
          <p:nvPr/>
        </p:nvSpPr>
        <p:spPr>
          <a:xfrm>
            <a:off x="1050925" y="5802312"/>
            <a:ext cx="1450975" cy="253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	3.1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	3.2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	Z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1.1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1.2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2.1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2.2</a:t>
            </a:r>
          </a:p>
        </p:txBody>
      </p:sp>
      <p:sp>
        <p:nvSpPr>
          <p:cNvPr id="327" name="Shape 327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328" name="Shape 328"/>
          <p:cNvCxnSpPr/>
          <p:nvPr/>
        </p:nvCxnSpPr>
        <p:spPr>
          <a:xfrm>
            <a:off x="533400" y="5486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29" name="Shape 329"/>
          <p:cNvSpPr txBox="1"/>
          <p:nvPr/>
        </p:nvSpPr>
        <p:spPr>
          <a:xfrm>
            <a:off x="457200" y="5486400"/>
            <a:ext cx="1031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330" name="Shape 330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331" name="Shape 33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32" name="Shape 332"/>
          <p:cNvSpPr txBox="1"/>
          <p:nvPr/>
        </p:nvSpPr>
        <p:spPr>
          <a:xfrm>
            <a:off x="533400" y="20320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5        </a:t>
            </a: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SNMPv1 Network Management:  Communication and Functional Models</a:t>
            </a:r>
          </a:p>
        </p:txBody>
      </p:sp>
      <p:sp>
        <p:nvSpPr>
          <p:cNvPr id="333" name="Shape 333"/>
          <p:cNvSpPr txBox="1"/>
          <p:nvPr/>
        </p:nvSpPr>
        <p:spPr>
          <a:xfrm>
            <a:off x="533400" y="5181600"/>
            <a:ext cx="5638800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 5.12  MIB for Operation Examples in Figures 5.13 and 5.15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6" name="Shape 6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7" name="Shape 67"/>
          <p:cNvSpPr txBox="1"/>
          <p:nvPr/>
        </p:nvSpPr>
        <p:spPr>
          <a:xfrm>
            <a:off x="457200" y="8382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68" name="Shape 68"/>
          <p:cNvSpPr txBox="1"/>
          <p:nvPr/>
        </p:nvSpPr>
        <p:spPr>
          <a:xfrm>
            <a:off x="1812925" y="8458200"/>
            <a:ext cx="3332161" cy="4619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69" name="Shape 6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0" name="Shape 70"/>
          <p:cNvSpPr txBox="1"/>
          <p:nvPr/>
        </p:nvSpPr>
        <p:spPr>
          <a:xfrm>
            <a:off x="533400" y="20320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5        </a:t>
            </a: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SNMPv1 Network Management:  Communication and Functional Models</a:t>
            </a:r>
          </a:p>
        </p:txBody>
      </p:sp>
      <p:sp>
        <p:nvSpPr>
          <p:cNvPr id="71" name="Shape 71"/>
          <p:cNvSpPr txBox="1"/>
          <p:nvPr>
            <p:ph type="title"/>
          </p:nvPr>
        </p:nvSpPr>
        <p:spPr>
          <a:xfrm>
            <a:off x="609600" y="533400"/>
            <a:ext cx="5562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Objectives</a:t>
            </a:r>
          </a:p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533400" y="1219200"/>
            <a:ext cx="5829299" cy="54863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Communication model: Administrative and messages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Administrative structure</a:t>
            </a:r>
          </a:p>
          <a:p>
            <a:pPr indent="-285750" lvl="1" marL="7429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Community-based model</a:t>
            </a:r>
          </a:p>
          <a:p>
            <a:pPr indent="-285750" lvl="1" marL="7429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Access policy</a:t>
            </a:r>
          </a:p>
          <a:p>
            <a:pPr indent="-285750" lvl="1" marL="7429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MIB view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Message PDU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 protocol specifications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 operations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 MIB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 functional model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Shape 73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8" name="Shape 338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39" name="Shape 339"/>
          <p:cNvSpPr txBox="1"/>
          <p:nvPr/>
        </p:nvSpPr>
        <p:spPr>
          <a:xfrm>
            <a:off x="609600" y="10668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340" name="Shape 340"/>
          <p:cNvSpPr txBox="1"/>
          <p:nvPr/>
        </p:nvSpPr>
        <p:spPr>
          <a:xfrm>
            <a:off x="0" y="457200"/>
            <a:ext cx="68580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More Complex MIB Example</a:t>
            </a:r>
          </a:p>
        </p:txBody>
      </p:sp>
      <p:pic>
        <p:nvPicPr>
          <p:cNvPr id="341" name="Shape 3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1143000"/>
            <a:ext cx="5638800" cy="3587749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Shape 34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8312" y="5106987"/>
            <a:ext cx="5618162" cy="280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43" name="Shape 343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344" name="Shape 344"/>
          <p:cNvCxnSpPr/>
          <p:nvPr/>
        </p:nvCxnSpPr>
        <p:spPr>
          <a:xfrm>
            <a:off x="533400" y="48768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45" name="Shape 345"/>
          <p:cNvSpPr txBox="1"/>
          <p:nvPr/>
        </p:nvSpPr>
        <p:spPr>
          <a:xfrm>
            <a:off x="457200" y="4876800"/>
            <a:ext cx="1031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346" name="Shape 346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347" name="Shape 34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48" name="Shape 348"/>
          <p:cNvSpPr txBox="1"/>
          <p:nvPr/>
        </p:nvSpPr>
        <p:spPr>
          <a:xfrm>
            <a:off x="533400" y="20320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5        </a:t>
            </a: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SNMPv1 Network Management:  Communication and Functional Models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3" name="Shape 35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54" name="Shape 354"/>
          <p:cNvSpPr txBox="1"/>
          <p:nvPr/>
        </p:nvSpPr>
        <p:spPr>
          <a:xfrm>
            <a:off x="609600" y="1066800"/>
            <a:ext cx="5638800" cy="4175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x="381000" y="457200"/>
            <a:ext cx="5770562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Get-Next-Request Operation</a:t>
            </a:r>
          </a:p>
        </p:txBody>
      </p:sp>
      <p:pic>
        <p:nvPicPr>
          <p:cNvPr id="356" name="Shape 35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1295400"/>
            <a:ext cx="5943599" cy="3630612"/>
          </a:xfrm>
          <a:prstGeom prst="rect">
            <a:avLst/>
          </a:prstGeom>
          <a:noFill/>
          <a:ln>
            <a:noFill/>
          </a:ln>
        </p:spPr>
      </p:pic>
      <p:sp>
        <p:nvSpPr>
          <p:cNvPr id="357" name="Shape 357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358" name="Shape 358"/>
          <p:cNvCxnSpPr/>
          <p:nvPr/>
        </p:nvCxnSpPr>
        <p:spPr>
          <a:xfrm>
            <a:off x="533400" y="4953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59" name="Shape 359"/>
          <p:cNvSpPr txBox="1"/>
          <p:nvPr/>
        </p:nvSpPr>
        <p:spPr>
          <a:xfrm>
            <a:off x="457200" y="4953000"/>
            <a:ext cx="1031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360" name="Shape 360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361" name="Shape 36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62" name="Shape 362"/>
          <p:cNvSpPr txBox="1"/>
          <p:nvPr/>
        </p:nvSpPr>
        <p:spPr>
          <a:xfrm>
            <a:off x="533400" y="20320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5        </a:t>
            </a: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SNMPv1 Network Management:  Communication and Functional Models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hape 367"/>
          <p:cNvSpPr txBox="1"/>
          <p:nvPr/>
        </p:nvSpPr>
        <p:spPr>
          <a:xfrm>
            <a:off x="609600" y="1066800"/>
            <a:ext cx="5638800" cy="4175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368" name="Shape 368"/>
          <p:cNvSpPr txBox="1"/>
          <p:nvPr/>
        </p:nvSpPr>
        <p:spPr>
          <a:xfrm>
            <a:off x="381000" y="457200"/>
            <a:ext cx="5781674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Get-Next-Request Operation</a:t>
            </a:r>
          </a:p>
        </p:txBody>
      </p:sp>
      <p:pic>
        <p:nvPicPr>
          <p:cNvPr id="369" name="Shape 36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1219200"/>
            <a:ext cx="5867400" cy="390366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70" name="Shape 370"/>
          <p:cNvCxnSpPr/>
          <p:nvPr/>
        </p:nvCxnSpPr>
        <p:spPr>
          <a:xfrm>
            <a:off x="533400" y="52578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71" name="Shape 371"/>
          <p:cNvSpPr txBox="1"/>
          <p:nvPr/>
        </p:nvSpPr>
        <p:spPr>
          <a:xfrm>
            <a:off x="457200" y="5257800"/>
            <a:ext cx="1031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372" name="Shape 37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73" name="Shape 373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375" name="Shape 37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76" name="Shape 376"/>
          <p:cNvSpPr txBox="1"/>
          <p:nvPr/>
        </p:nvSpPr>
        <p:spPr>
          <a:xfrm>
            <a:off x="533400" y="20320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5        </a:t>
            </a: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SNMPv1 Network Management:  Communication and Functional Models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1" name="Shape 381"/>
          <p:cNvCxnSpPr/>
          <p:nvPr/>
        </p:nvCxnSpPr>
        <p:spPr>
          <a:xfrm>
            <a:off x="609600" y="44958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82" name="Shape 38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83" name="Shape 383"/>
          <p:cNvSpPr txBox="1"/>
          <p:nvPr/>
        </p:nvSpPr>
        <p:spPr>
          <a:xfrm>
            <a:off x="609600" y="10668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384" name="Shape 384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Sniffer Data</a:t>
            </a:r>
          </a:p>
        </p:txBody>
      </p:sp>
      <p:pic>
        <p:nvPicPr>
          <p:cNvPr id="385" name="Shape 38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5612" y="1066800"/>
            <a:ext cx="5907086" cy="3497261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Shape 38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95287" y="4648200"/>
            <a:ext cx="5954712" cy="3713161"/>
          </a:xfrm>
          <a:prstGeom prst="rect">
            <a:avLst/>
          </a:prstGeom>
          <a:noFill/>
          <a:ln>
            <a:noFill/>
          </a:ln>
        </p:spPr>
      </p:pic>
      <p:sp>
        <p:nvSpPr>
          <p:cNvPr id="387" name="Shape 387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388" name="Shape 388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389" name="Shape 38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90" name="Shape 390"/>
          <p:cNvSpPr txBox="1"/>
          <p:nvPr/>
        </p:nvSpPr>
        <p:spPr>
          <a:xfrm>
            <a:off x="533400" y="20320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5        </a:t>
            </a: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SNMPv1 Network Management:  Communication and Functional Models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5" name="Shape 395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96" name="Shape 396"/>
          <p:cNvSpPr txBox="1"/>
          <p:nvPr/>
        </p:nvSpPr>
        <p:spPr>
          <a:xfrm>
            <a:off x="609600" y="10668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 MIB</a:t>
            </a:r>
          </a:p>
        </p:txBody>
      </p:sp>
      <p:pic>
        <p:nvPicPr>
          <p:cNvPr id="398" name="Shape 39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990600"/>
            <a:ext cx="6172199" cy="4310062"/>
          </a:xfrm>
          <a:prstGeom prst="rect">
            <a:avLst/>
          </a:prstGeom>
          <a:noFill/>
          <a:ln>
            <a:noFill/>
          </a:ln>
        </p:spPr>
      </p:pic>
      <p:sp>
        <p:nvSpPr>
          <p:cNvPr id="399" name="Shape 399"/>
          <p:cNvSpPr txBox="1"/>
          <p:nvPr/>
        </p:nvSpPr>
        <p:spPr>
          <a:xfrm>
            <a:off x="609600" y="7620000"/>
            <a:ext cx="56388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Note: Most of the MIB objects were not used and hence deprecated in SNMPv2</a:t>
            </a:r>
          </a:p>
        </p:txBody>
      </p:sp>
      <p:sp>
        <p:nvSpPr>
          <p:cNvPr id="400" name="Shape 400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401" name="Shape 401"/>
          <p:cNvCxnSpPr/>
          <p:nvPr/>
        </p:nvCxnSpPr>
        <p:spPr>
          <a:xfrm>
            <a:off x="457200" y="52578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02" name="Shape 402"/>
          <p:cNvSpPr txBox="1"/>
          <p:nvPr/>
        </p:nvSpPr>
        <p:spPr>
          <a:xfrm>
            <a:off x="457200" y="5181600"/>
            <a:ext cx="1031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403" name="Shape 403"/>
          <p:cNvSpPr txBox="1"/>
          <p:nvPr/>
        </p:nvSpPr>
        <p:spPr>
          <a:xfrm>
            <a:off x="498475" y="5562600"/>
            <a:ext cx="6359524" cy="95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SNMPv1 MIB has too many objects that are not used</a:t>
            </a: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SNMPv2 obsoleted a large number of them</a:t>
            </a:r>
          </a:p>
        </p:txBody>
      </p:sp>
      <p:sp>
        <p:nvSpPr>
          <p:cNvPr id="404" name="Shape 404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405" name="Shape 40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06" name="Shape 406"/>
          <p:cNvSpPr txBox="1"/>
          <p:nvPr/>
        </p:nvSpPr>
        <p:spPr>
          <a:xfrm>
            <a:off x="533400" y="20320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5        </a:t>
            </a: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SNMPv1 Network Management:  Communication and Functional Models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8" name="Shape 78"/>
          <p:cNvCxnSpPr/>
          <p:nvPr/>
        </p:nvCxnSpPr>
        <p:spPr>
          <a:xfrm>
            <a:off x="609600" y="70866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79" name="Shape 7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0" name="Shape 80"/>
          <p:cNvSpPr txBox="1"/>
          <p:nvPr/>
        </p:nvSpPr>
        <p:spPr>
          <a:xfrm>
            <a:off x="609600" y="10668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81" name="Shape 81"/>
          <p:cNvSpPr txBox="1"/>
          <p:nvPr/>
        </p:nvSpPr>
        <p:spPr>
          <a:xfrm>
            <a:off x="228600" y="7040561"/>
            <a:ext cx="1031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82" name="Shape 82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 Architecture</a:t>
            </a:r>
          </a:p>
        </p:txBody>
      </p:sp>
      <p:pic>
        <p:nvPicPr>
          <p:cNvPr id="83" name="Shape 8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1066800"/>
            <a:ext cx="6019799" cy="5943599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Shape 84"/>
          <p:cNvSpPr txBox="1"/>
          <p:nvPr/>
        </p:nvSpPr>
        <p:spPr>
          <a:xfrm>
            <a:off x="228600" y="7467600"/>
            <a:ext cx="6961187" cy="70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Truly s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imple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network management protocol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Five messages, 3 from manager and 2 from agent</a:t>
            </a:r>
          </a:p>
        </p:txBody>
      </p:sp>
      <p:sp>
        <p:nvSpPr>
          <p:cNvPr id="85" name="Shape 85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87" name="Shape 8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8" name="Shape 88"/>
          <p:cNvSpPr txBox="1"/>
          <p:nvPr/>
        </p:nvSpPr>
        <p:spPr>
          <a:xfrm>
            <a:off x="533400" y="20320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5        </a:t>
            </a: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SNMPv1 Network Management:  Communication and Functional Models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3" name="Shape 93"/>
          <p:cNvCxnSpPr/>
          <p:nvPr/>
        </p:nvCxnSpPr>
        <p:spPr>
          <a:xfrm>
            <a:off x="609600" y="44958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94" name="Shape 94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95" name="Shape 95"/>
          <p:cNvSpPr txBox="1"/>
          <p:nvPr/>
        </p:nvSpPr>
        <p:spPr>
          <a:xfrm>
            <a:off x="609600" y="10668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96" name="Shape 96"/>
          <p:cNvSpPr txBox="1"/>
          <p:nvPr/>
        </p:nvSpPr>
        <p:spPr>
          <a:xfrm>
            <a:off x="533400" y="4572000"/>
            <a:ext cx="1031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 Messages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685800" y="1219200"/>
            <a:ext cx="5257799" cy="2532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106362" lvl="0" marL="1063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Get-Request</a:t>
            </a:r>
          </a:p>
          <a:p>
            <a:pPr indent="-106362" lvl="0" marL="1063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Get-Next-Request</a:t>
            </a:r>
          </a:p>
          <a:p>
            <a:pPr indent="-106362" lvl="0" marL="1063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Set-Request</a:t>
            </a:r>
          </a:p>
          <a:p>
            <a:pPr indent="-106362" lvl="0" marL="1063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Get-Response</a:t>
            </a:r>
          </a:p>
          <a:p>
            <a:pPr indent="-106362" lvl="0" marL="1063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Trap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Generic trap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Specific trap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Time stamp</a:t>
            </a:r>
          </a:p>
        </p:txBody>
      </p:sp>
      <p:sp>
        <p:nvSpPr>
          <p:cNvPr id="99" name="Shape 99"/>
          <p:cNvSpPr txBox="1"/>
          <p:nvPr/>
        </p:nvSpPr>
        <p:spPr>
          <a:xfrm>
            <a:off x="609600" y="4953000"/>
            <a:ext cx="5834062" cy="31400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Generic trap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coldStart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warmStart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linkDown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linkUp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authenticationfailure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egpNeighborLoss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enterpriseSpecific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Specific trap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For special measurements such as statistics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Time stamp: Time since last initialization</a:t>
            </a:r>
          </a:p>
        </p:txBody>
      </p:sp>
      <p:sp>
        <p:nvSpPr>
          <p:cNvPr id="100" name="Shape 100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02" name="Shape 10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03" name="Shape 103"/>
          <p:cNvSpPr txBox="1"/>
          <p:nvPr/>
        </p:nvSpPr>
        <p:spPr>
          <a:xfrm>
            <a:off x="533400" y="20320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5        </a:t>
            </a: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SNMPv1 Network Management:  Communication and Functional Models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8" name="Shape 108"/>
          <p:cNvCxnSpPr/>
          <p:nvPr/>
        </p:nvCxnSpPr>
        <p:spPr>
          <a:xfrm>
            <a:off x="609600" y="46482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109" name="Shape 10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10" name="Shape 110"/>
          <p:cNvSpPr txBox="1"/>
          <p:nvPr/>
        </p:nvSpPr>
        <p:spPr>
          <a:xfrm>
            <a:off x="609600" y="10668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111" name="Shape 111"/>
          <p:cNvSpPr txBox="1"/>
          <p:nvPr/>
        </p:nvSpPr>
        <p:spPr>
          <a:xfrm>
            <a:off x="533400" y="4724400"/>
            <a:ext cx="1031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112" name="Shape 112"/>
          <p:cNvSpPr txBox="1"/>
          <p:nvPr/>
        </p:nvSpPr>
        <p:spPr>
          <a:xfrm>
            <a:off x="4572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Administrative Model</a:t>
            </a:r>
          </a:p>
        </p:txBody>
      </p:sp>
      <p:sp>
        <p:nvSpPr>
          <p:cNvPr id="113" name="Shape 113"/>
          <p:cNvSpPr txBox="1"/>
          <p:nvPr/>
        </p:nvSpPr>
        <p:spPr>
          <a:xfrm>
            <a:off x="381000" y="1066800"/>
            <a:ext cx="6019799" cy="31702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Based on community profile and policy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SNMP Entities: 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SNMP application entities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- Reside in management stations and network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elements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- Manager and agent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SNMP protocol entities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- Communication processes (PDU handlers)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- Peer processes that support application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entities</a:t>
            </a:r>
          </a:p>
        </p:txBody>
      </p:sp>
      <p:sp>
        <p:nvSpPr>
          <p:cNvPr id="114" name="Shape 114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115" name="Shape 115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16" name="Shape 11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17" name="Shape 117"/>
          <p:cNvSpPr txBox="1"/>
          <p:nvPr/>
        </p:nvSpPr>
        <p:spPr>
          <a:xfrm>
            <a:off x="533400" y="20320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5        </a:t>
            </a: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SNMPv1 Network Management:  Communication and Functional Models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2" name="Shape 12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23" name="Shape 123"/>
          <p:cNvSpPr txBox="1"/>
          <p:nvPr/>
        </p:nvSpPr>
        <p:spPr>
          <a:xfrm>
            <a:off x="609600" y="10668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124" name="Shape 124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 Community</a:t>
            </a:r>
          </a:p>
        </p:txBody>
      </p:sp>
      <p:pic>
        <p:nvPicPr>
          <p:cNvPr id="125" name="Shape 1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0037" y="1150937"/>
            <a:ext cx="5768974" cy="3116261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Shape 126"/>
          <p:cNvSpPr txBox="1"/>
          <p:nvPr/>
        </p:nvSpPr>
        <p:spPr>
          <a:xfrm>
            <a:off x="457200" y="5105400"/>
            <a:ext cx="6172199" cy="28368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Security in SNMPv1 is community based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Authentication scheme in manager and agent 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Community: Pairing of two application entities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Community name: String of octets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Two applications in the same community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communicate with each other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Application could have multiple community names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Communication is not secured in SNMPv1 - no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encryption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127" name="Shape 127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128" name="Shape 128"/>
          <p:cNvCxnSpPr/>
          <p:nvPr/>
        </p:nvCxnSpPr>
        <p:spPr>
          <a:xfrm>
            <a:off x="381000" y="4724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29" name="Shape 129"/>
          <p:cNvSpPr txBox="1"/>
          <p:nvPr/>
        </p:nvSpPr>
        <p:spPr>
          <a:xfrm>
            <a:off x="381000" y="4724400"/>
            <a:ext cx="1031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130" name="Shape 130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31" name="Shape 13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32" name="Shape 132"/>
          <p:cNvSpPr txBox="1"/>
          <p:nvPr/>
        </p:nvSpPr>
        <p:spPr>
          <a:xfrm>
            <a:off x="533400" y="20320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5        </a:t>
            </a: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SNMPv1 Network Management:  Communication and Functional Models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7" name="Shape 13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38" name="Shape 138"/>
          <p:cNvSpPr txBox="1"/>
          <p:nvPr/>
        </p:nvSpPr>
        <p:spPr>
          <a:xfrm>
            <a:off x="609600" y="10668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139" name="Shape 139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Community Profile</a:t>
            </a:r>
          </a:p>
        </p:txBody>
      </p:sp>
      <p:pic>
        <p:nvPicPr>
          <p:cNvPr id="140" name="Shape 1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1000" y="1219200"/>
            <a:ext cx="6021386" cy="2595562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Shape 141"/>
          <p:cNvSpPr txBox="1"/>
          <p:nvPr/>
        </p:nvSpPr>
        <p:spPr>
          <a:xfrm>
            <a:off x="457200" y="4724400"/>
            <a:ext cx="6248399" cy="33893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MIB view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 agent is programmed to view only a subset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of managed objects of a network element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Access mode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Each community name is assigned an access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mode:  read-only and read-write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Community profile: MIB view + SNMP access mode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Operations on an object determined by community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profile and the access mode of the object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Total of four access privileges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Some objects, such as table and table entry are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non-accessible</a:t>
            </a:r>
          </a:p>
        </p:txBody>
      </p:sp>
      <p:sp>
        <p:nvSpPr>
          <p:cNvPr id="142" name="Shape 142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143" name="Shape 143"/>
          <p:cNvCxnSpPr/>
          <p:nvPr/>
        </p:nvCxnSpPr>
        <p:spPr>
          <a:xfrm>
            <a:off x="457200" y="42672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44" name="Shape 144"/>
          <p:cNvSpPr txBox="1"/>
          <p:nvPr/>
        </p:nvSpPr>
        <p:spPr>
          <a:xfrm>
            <a:off x="457200" y="4267200"/>
            <a:ext cx="1031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145" name="Shape 145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46" name="Shape 14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47" name="Shape 147"/>
          <p:cNvSpPr txBox="1"/>
          <p:nvPr/>
        </p:nvSpPr>
        <p:spPr>
          <a:xfrm>
            <a:off x="533400" y="20320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5        </a:t>
            </a: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SNMPv1 Network Management:  Communication and Functional Models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2" name="Shape 152"/>
          <p:cNvCxnSpPr/>
          <p:nvPr/>
        </p:nvCxnSpPr>
        <p:spPr>
          <a:xfrm>
            <a:off x="609600" y="44958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153" name="Shape 15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54" name="Shape 154"/>
          <p:cNvSpPr txBox="1"/>
          <p:nvPr/>
        </p:nvSpPr>
        <p:spPr>
          <a:xfrm>
            <a:off x="609600" y="10668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155" name="Shape 155"/>
          <p:cNvSpPr txBox="1"/>
          <p:nvPr/>
        </p:nvSpPr>
        <p:spPr>
          <a:xfrm>
            <a:off x="381000" y="4572000"/>
            <a:ext cx="1031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156" name="Shape 156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Administrative Model</a:t>
            </a:r>
          </a:p>
        </p:txBody>
      </p:sp>
      <p:sp>
        <p:nvSpPr>
          <p:cNvPr id="157" name="Shape 157"/>
          <p:cNvSpPr txBox="1"/>
          <p:nvPr/>
        </p:nvSpPr>
        <p:spPr>
          <a:xfrm>
            <a:off x="669925" y="1460500"/>
            <a:ext cx="5883274" cy="1008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Administrative model is SNMP access policy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SNMP community paired with SNMP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community profile is SNMP access policy</a:t>
            </a:r>
          </a:p>
        </p:txBody>
      </p:sp>
      <p:sp>
        <p:nvSpPr>
          <p:cNvPr id="158" name="Shape 158"/>
          <p:cNvSpPr txBox="1"/>
          <p:nvPr/>
        </p:nvSpPr>
        <p:spPr>
          <a:xfrm>
            <a:off x="381000" y="5029200"/>
            <a:ext cx="3262312" cy="14033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Parameters:</a:t>
            </a: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Community / communities</a:t>
            </a: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Agent / Agents</a:t>
            </a: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Manager / Managers</a:t>
            </a:r>
          </a:p>
        </p:txBody>
      </p:sp>
      <p:sp>
        <p:nvSpPr>
          <p:cNvPr id="159" name="Shape 159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160" name="Shape 160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61" name="Shape 16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62" name="Shape 162"/>
          <p:cNvSpPr txBox="1"/>
          <p:nvPr/>
        </p:nvSpPr>
        <p:spPr>
          <a:xfrm>
            <a:off x="533400" y="20320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5        </a:t>
            </a: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SNMPv1 Network Management:  Communication and Functional Models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7" name="Shape 167"/>
          <p:cNvCxnSpPr/>
          <p:nvPr/>
        </p:nvCxnSpPr>
        <p:spPr>
          <a:xfrm>
            <a:off x="609600" y="44958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168" name="Shape 168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69" name="Shape 169"/>
          <p:cNvSpPr txBox="1"/>
          <p:nvPr/>
        </p:nvSpPr>
        <p:spPr>
          <a:xfrm>
            <a:off x="609600" y="10668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170" name="Shape 170"/>
          <p:cNvSpPr txBox="1"/>
          <p:nvPr/>
        </p:nvSpPr>
        <p:spPr>
          <a:xfrm>
            <a:off x="533400" y="4572000"/>
            <a:ext cx="1031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171" name="Shape 171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Access Policy</a:t>
            </a:r>
          </a:p>
        </p:txBody>
      </p:sp>
      <p:pic>
        <p:nvPicPr>
          <p:cNvPr id="172" name="Shape 17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19200" y="1447800"/>
            <a:ext cx="4159250" cy="2214561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Shape 173"/>
          <p:cNvSpPr txBox="1"/>
          <p:nvPr/>
        </p:nvSpPr>
        <p:spPr>
          <a:xfrm>
            <a:off x="533400" y="5029200"/>
            <a:ext cx="5943599" cy="2532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Manager manages Community 1 and 2 network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components via Agents 1 and 2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Agent 1 has only view of Community Profile 1,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e.g., Cisco components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Agent 2 has only view of Community Profile 2,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e.g., 3Com components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Manager has total view of both Cisco and 3Com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components</a:t>
            </a:r>
          </a:p>
        </p:txBody>
      </p:sp>
      <p:sp>
        <p:nvSpPr>
          <p:cNvPr id="174" name="Shape 174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175" name="Shape 175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76" name="Shape 17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77" name="Shape 177"/>
          <p:cNvSpPr txBox="1"/>
          <p:nvPr/>
        </p:nvSpPr>
        <p:spPr>
          <a:xfrm>
            <a:off x="533400" y="20320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5        </a:t>
            </a: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SNMPv1 Network Management:  Communication and Functional Models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