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54.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53.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64.xml"/>
  <Override ContentType="application/vnd.openxmlformats-officedocument.presentationml.notesSlide+xml" PartName="/ppt/notesSlides/notesSlide56.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20.xml"/>
  <Override ContentType="application/vnd.openxmlformats-officedocument.presentationml.notesSlide+xml" PartName="/ppt/notesSlides/notesSlide62.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8.xml"/>
  <Override ContentType="application/vnd.openxmlformats-officedocument.presentationml.notesSlide+xml" PartName="/ppt/notesSlides/notesSlide63.xml"/>
  <Override ContentType="application/vnd.openxmlformats-officedocument.presentationml.notesSlide+xml" PartName="/ppt/notesSlides/notesSlide52.xml"/>
  <Override ContentType="application/vnd.openxmlformats-officedocument.presentationml.notesSlide+xml" PartName="/ppt/notesSlides/notesSlide61.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45.xml"/>
  <Override ContentType="application/vnd.openxmlformats-officedocument.presentationml.notesSlide+xml" PartName="/ppt/notesSlides/notesSlide55.xml"/>
  <Override ContentType="application/vnd.openxmlformats-officedocument.presentationml.notesSlide+xml" PartName="/ppt/notesSlides/notesSlide44.xml"/>
  <Override ContentType="application/vnd.openxmlformats-officedocument.presentationml.notesSlide+xml" PartName="/ppt/notesSlides/notesSlide57.xml"/>
  <Override ContentType="application/vnd.openxmlformats-officedocument.presentationml.notesSlide+xml" PartName="/ppt/notesSlides/notesSlide60.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9.xml"/>
  <Override ContentType="application/vnd.openxmlformats-officedocument.theme+xml" PartName="/ppt/theme/theme1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10.xml"/>
  <Override ContentType="application/vnd.openxmlformats-officedocument.theme+xml" PartName="/ppt/theme/theme8.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8.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56.xml"/>
  <Override ContentType="application/vnd.openxmlformats-officedocument.presentationml.slide+xml" PartName="/ppt/slides/slide24.xml"/>
  <Override ContentType="application/vnd.openxmlformats-officedocument.presentationml.slide+xml" PartName="/ppt/slides/slide61.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46.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5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62.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54.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60.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57.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64.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59.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5.xml"/>
  <Override ContentType="application/vnd.openxmlformats-officedocument.presentationml.slide+xml" PartName="/ppt/slides/slide5.xml"/>
  <Override ContentType="application/vnd.openxmlformats-officedocument.presentationml.slide+xml" PartName="/ppt/slides/slide6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0" Type="http://schemas.openxmlformats.org/officeDocument/2006/relationships/slide" Target="slides/slide16.xml"/><Relationship Id="rId31" Type="http://schemas.openxmlformats.org/officeDocument/2006/relationships/slide" Target="slides/slide17.xml"/><Relationship Id="rId71" Type="http://schemas.openxmlformats.org/officeDocument/2006/relationships/slide" Target="slides/slide57.xml"/><Relationship Id="rId34" Type="http://schemas.openxmlformats.org/officeDocument/2006/relationships/slide" Target="slides/slide20.xml"/><Relationship Id="rId70" Type="http://schemas.openxmlformats.org/officeDocument/2006/relationships/slide" Target="slides/slide56.xml"/><Relationship Id="rId35" Type="http://schemas.openxmlformats.org/officeDocument/2006/relationships/slide" Target="slides/slide21.xml"/><Relationship Id="rId32" Type="http://schemas.openxmlformats.org/officeDocument/2006/relationships/slide" Target="slides/slide18.xml"/><Relationship Id="rId33" Type="http://schemas.openxmlformats.org/officeDocument/2006/relationships/slide" Target="slides/slide19.xml"/><Relationship Id="rId75" Type="http://schemas.openxmlformats.org/officeDocument/2006/relationships/slide" Target="slides/slide61.xml"/><Relationship Id="rId74" Type="http://schemas.openxmlformats.org/officeDocument/2006/relationships/slide" Target="slides/slide60.xml"/><Relationship Id="rId73" Type="http://schemas.openxmlformats.org/officeDocument/2006/relationships/slide" Target="slides/slide59.xml"/><Relationship Id="rId72" Type="http://schemas.openxmlformats.org/officeDocument/2006/relationships/slide" Target="slides/slide58.xml"/><Relationship Id="rId78" Type="http://schemas.openxmlformats.org/officeDocument/2006/relationships/slide" Target="slides/slide64.xml"/><Relationship Id="rId77" Type="http://schemas.openxmlformats.org/officeDocument/2006/relationships/slide" Target="slides/slide63.xml"/><Relationship Id="rId76" Type="http://schemas.openxmlformats.org/officeDocument/2006/relationships/slide" Target="slides/slide62.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2" Type="http://schemas.openxmlformats.org/officeDocument/2006/relationships/presProps" Target="presProps.xml"/><Relationship Id="rId1" Type="http://schemas.openxmlformats.org/officeDocument/2006/relationships/theme" Target="theme/theme5.xml"/><Relationship Id="rId40" Type="http://schemas.openxmlformats.org/officeDocument/2006/relationships/slide" Target="slides/slide26.xml"/><Relationship Id="rId4" Type="http://schemas.openxmlformats.org/officeDocument/2006/relationships/slideMaster" Target="slideMasters/slideMaster1.xml"/><Relationship Id="rId41" Type="http://schemas.openxmlformats.org/officeDocument/2006/relationships/slide" Target="slides/slide27.xml"/><Relationship Id="rId3" Type="http://schemas.openxmlformats.org/officeDocument/2006/relationships/tableStyles" Target="tableStyles.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 Id="rId58" Type="http://schemas.openxmlformats.org/officeDocument/2006/relationships/slide" Target="slides/slide44.xml"/><Relationship Id="rId59" Type="http://schemas.openxmlformats.org/officeDocument/2006/relationships/slide" Target="slides/slide45.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notesMaster" Target="notesMasters/notesMaster1.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57" Type="http://schemas.openxmlformats.org/officeDocument/2006/relationships/slide" Target="slides/slide43.xml"/><Relationship Id="rId56" Type="http://schemas.openxmlformats.org/officeDocument/2006/relationships/slide" Target="slides/slide42.xml"/><Relationship Id="rId55" Type="http://schemas.openxmlformats.org/officeDocument/2006/relationships/slide" Target="slides/slide41.xml"/><Relationship Id="rId54" Type="http://schemas.openxmlformats.org/officeDocument/2006/relationships/slide" Target="slides/slide40.xml"/><Relationship Id="rId53" Type="http://schemas.openxmlformats.org/officeDocument/2006/relationships/slide" Target="slides/slide39.xml"/><Relationship Id="rId52" Type="http://schemas.openxmlformats.org/officeDocument/2006/relationships/slide" Target="slides/slide38.xml"/><Relationship Id="rId51" Type="http://schemas.openxmlformats.org/officeDocument/2006/relationships/slide" Target="slides/slide37.xml"/><Relationship Id="rId50" Type="http://schemas.openxmlformats.org/officeDocument/2006/relationships/slide" Target="slides/slide36.xml"/><Relationship Id="rId69" Type="http://schemas.openxmlformats.org/officeDocument/2006/relationships/slide" Target="slides/slide55.xml"/><Relationship Id="rId29" Type="http://schemas.openxmlformats.org/officeDocument/2006/relationships/slide" Target="slides/slide1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1" Type="http://schemas.openxmlformats.org/officeDocument/2006/relationships/slide" Target="slides/slide7.xml"/><Relationship Id="rId22" Type="http://schemas.openxmlformats.org/officeDocument/2006/relationships/slide" Target="slides/slide8.xml"/><Relationship Id="rId60" Type="http://schemas.openxmlformats.org/officeDocument/2006/relationships/slide" Target="slides/slide46.xml"/><Relationship Id="rId23" Type="http://schemas.openxmlformats.org/officeDocument/2006/relationships/slide" Target="slides/slide9.xml"/><Relationship Id="rId24" Type="http://schemas.openxmlformats.org/officeDocument/2006/relationships/slide" Target="slides/slide10.xml"/><Relationship Id="rId20" Type="http://schemas.openxmlformats.org/officeDocument/2006/relationships/slide" Target="slides/slide6.xml"/><Relationship Id="rId66" Type="http://schemas.openxmlformats.org/officeDocument/2006/relationships/slide" Target="slides/slide52.xml"/><Relationship Id="rId65" Type="http://schemas.openxmlformats.org/officeDocument/2006/relationships/slide" Target="slides/slide51.xml"/><Relationship Id="rId68" Type="http://schemas.openxmlformats.org/officeDocument/2006/relationships/slide" Target="slides/slide54.xml"/><Relationship Id="rId67" Type="http://schemas.openxmlformats.org/officeDocument/2006/relationships/slide" Target="slides/slide53.xml"/><Relationship Id="rId62" Type="http://schemas.openxmlformats.org/officeDocument/2006/relationships/slide" Target="slides/slide48.xml"/><Relationship Id="rId61" Type="http://schemas.openxmlformats.org/officeDocument/2006/relationships/slide" Target="slides/slide47.xml"/><Relationship Id="rId64" Type="http://schemas.openxmlformats.org/officeDocument/2006/relationships/slide" Target="slides/slide50.xml"/><Relationship Id="rId63"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5" name="Shape 1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96" name="Shape 19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0" name="Shape 3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8" name="Shape 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6" name="Shape 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4" name="Shape 4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2" name="Shape 4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0" name="Shape 4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8" name="Shape 4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6" name="Shape 4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45" name="Shape 4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9" name="Shape 4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7" name="Shape 4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1" name="Shape 491"/>
        <p:cNvGrpSpPr/>
        <p:nvPr/>
      </p:nvGrpSpPr>
      <p:grpSpPr>
        <a:xfrm>
          <a:off x="0" y="0"/>
          <a:ext cx="0" cy="0"/>
          <a:chOff x="0" y="0"/>
          <a:chExt cx="0" cy="0"/>
        </a:xfrm>
      </p:grpSpPr>
      <p:sp>
        <p:nvSpPr>
          <p:cNvPr id="492" name="Shape 49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93" name="Shape 4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9" name="Shape 499"/>
        <p:cNvGrpSpPr/>
        <p:nvPr/>
      </p:nvGrpSpPr>
      <p:grpSpPr>
        <a:xfrm>
          <a:off x="0" y="0"/>
          <a:ext cx="0" cy="0"/>
          <a:chOff x="0" y="0"/>
          <a:chExt cx="0" cy="0"/>
        </a:xfrm>
      </p:grpSpPr>
      <p:sp>
        <p:nvSpPr>
          <p:cNvPr id="500" name="Shape 50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9" name="Shape 5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5" name="Shape 515"/>
        <p:cNvGrpSpPr/>
        <p:nvPr/>
      </p:nvGrpSpPr>
      <p:grpSpPr>
        <a:xfrm>
          <a:off x="0" y="0"/>
          <a:ext cx="0" cy="0"/>
          <a:chOff x="0" y="0"/>
          <a:chExt cx="0" cy="0"/>
        </a:xfrm>
      </p:grpSpPr>
      <p:sp>
        <p:nvSpPr>
          <p:cNvPr id="516" name="Shape 51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17" name="Shape 5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3" name="Shape 523"/>
        <p:cNvGrpSpPr/>
        <p:nvPr/>
      </p:nvGrpSpPr>
      <p:grpSpPr>
        <a:xfrm>
          <a:off x="0" y="0"/>
          <a:ext cx="0" cy="0"/>
          <a:chOff x="0" y="0"/>
          <a:chExt cx="0" cy="0"/>
        </a:xfrm>
      </p:grpSpPr>
      <p:sp>
        <p:nvSpPr>
          <p:cNvPr id="524" name="Shape 52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25" name="Shape 5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1" name="Shape 531"/>
        <p:cNvGrpSpPr/>
        <p:nvPr/>
      </p:nvGrpSpPr>
      <p:grpSpPr>
        <a:xfrm>
          <a:off x="0" y="0"/>
          <a:ext cx="0" cy="0"/>
          <a:chOff x="0" y="0"/>
          <a:chExt cx="0" cy="0"/>
        </a:xfrm>
      </p:grpSpPr>
      <p:sp>
        <p:nvSpPr>
          <p:cNvPr id="532" name="Shape 53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3" name="Shape 5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9" name="Shape 539"/>
        <p:cNvGrpSpPr/>
        <p:nvPr/>
      </p:nvGrpSpPr>
      <p:grpSpPr>
        <a:xfrm>
          <a:off x="0" y="0"/>
          <a:ext cx="0" cy="0"/>
          <a:chOff x="0" y="0"/>
          <a:chExt cx="0" cy="0"/>
        </a:xfrm>
      </p:grpSpPr>
      <p:sp>
        <p:nvSpPr>
          <p:cNvPr id="540" name="Shape 54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41" name="Shape 5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7" name="Shape 547"/>
        <p:cNvGrpSpPr/>
        <p:nvPr/>
      </p:nvGrpSpPr>
      <p:grpSpPr>
        <a:xfrm>
          <a:off x="0" y="0"/>
          <a:ext cx="0" cy="0"/>
          <a:chOff x="0" y="0"/>
          <a:chExt cx="0" cy="0"/>
        </a:xfrm>
      </p:grpSpPr>
      <p:sp>
        <p:nvSpPr>
          <p:cNvPr id="548" name="Shape 54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49" name="Shape 5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5" name="Shape 555"/>
        <p:cNvGrpSpPr/>
        <p:nvPr/>
      </p:nvGrpSpPr>
      <p:grpSpPr>
        <a:xfrm>
          <a:off x="0" y="0"/>
          <a:ext cx="0" cy="0"/>
          <a:chOff x="0" y="0"/>
          <a:chExt cx="0" cy="0"/>
        </a:xfrm>
      </p:grpSpPr>
      <p:sp>
        <p:nvSpPr>
          <p:cNvPr id="556" name="Shape 55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7" name="Shape 5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3" name="Shape 563"/>
        <p:cNvGrpSpPr/>
        <p:nvPr/>
      </p:nvGrpSpPr>
      <p:grpSpPr>
        <a:xfrm>
          <a:off x="0" y="0"/>
          <a:ext cx="0" cy="0"/>
          <a:chOff x="0" y="0"/>
          <a:chExt cx="0" cy="0"/>
        </a:xfrm>
      </p:grpSpPr>
      <p:sp>
        <p:nvSpPr>
          <p:cNvPr id="564" name="Shape 56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65" name="Shape 5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1" name="Shape 571"/>
        <p:cNvGrpSpPr/>
        <p:nvPr/>
      </p:nvGrpSpPr>
      <p:grpSpPr>
        <a:xfrm>
          <a:off x="0" y="0"/>
          <a:ext cx="0" cy="0"/>
          <a:chOff x="0" y="0"/>
          <a:chExt cx="0" cy="0"/>
        </a:xfrm>
      </p:grpSpPr>
      <p:sp>
        <p:nvSpPr>
          <p:cNvPr id="572" name="Shape 57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3" name="Shape 5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9" name="Shape 579"/>
        <p:cNvGrpSpPr/>
        <p:nvPr/>
      </p:nvGrpSpPr>
      <p:grpSpPr>
        <a:xfrm>
          <a:off x="0" y="0"/>
          <a:ext cx="0" cy="0"/>
          <a:chOff x="0" y="0"/>
          <a:chExt cx="0" cy="0"/>
        </a:xfrm>
      </p:grpSpPr>
      <p:sp>
        <p:nvSpPr>
          <p:cNvPr id="580" name="Shape 58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81" name="Shape 5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89" name="Shape 5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5" name="Shape 595"/>
        <p:cNvGrpSpPr/>
        <p:nvPr/>
      </p:nvGrpSpPr>
      <p:grpSpPr>
        <a:xfrm>
          <a:off x="0" y="0"/>
          <a:ext cx="0" cy="0"/>
          <a:chOff x="0" y="0"/>
          <a:chExt cx="0" cy="0"/>
        </a:xfrm>
      </p:grpSpPr>
      <p:sp>
        <p:nvSpPr>
          <p:cNvPr id="596" name="Shape 59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97" name="Shape 5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05" name="Shape 6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1" name="Shape 611"/>
        <p:cNvGrpSpPr/>
        <p:nvPr/>
      </p:nvGrpSpPr>
      <p:grpSpPr>
        <a:xfrm>
          <a:off x="0" y="0"/>
          <a:ext cx="0" cy="0"/>
          <a:chOff x="0" y="0"/>
          <a:chExt cx="0" cy="0"/>
        </a:xfrm>
      </p:grpSpPr>
      <p:sp>
        <p:nvSpPr>
          <p:cNvPr id="612" name="Shape 61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13" name="Shape 6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9" name="Shape 619"/>
        <p:cNvGrpSpPr/>
        <p:nvPr/>
      </p:nvGrpSpPr>
      <p:grpSpPr>
        <a:xfrm>
          <a:off x="0" y="0"/>
          <a:ext cx="0" cy="0"/>
          <a:chOff x="0" y="0"/>
          <a:chExt cx="0" cy="0"/>
        </a:xfrm>
      </p:grpSpPr>
      <p:sp>
        <p:nvSpPr>
          <p:cNvPr id="620" name="Shape 62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21" name="Shape 6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29" name="Shape 6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5" name="Shape 635"/>
        <p:cNvGrpSpPr/>
        <p:nvPr/>
      </p:nvGrpSpPr>
      <p:grpSpPr>
        <a:xfrm>
          <a:off x="0" y="0"/>
          <a:ext cx="0" cy="0"/>
          <a:chOff x="0" y="0"/>
          <a:chExt cx="0" cy="0"/>
        </a:xfrm>
      </p:grpSpPr>
      <p:sp>
        <p:nvSpPr>
          <p:cNvPr id="636" name="Shape 63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37" name="Shape 6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3" name="Shape 643"/>
        <p:cNvGrpSpPr/>
        <p:nvPr/>
      </p:nvGrpSpPr>
      <p:grpSpPr>
        <a:xfrm>
          <a:off x="0" y="0"/>
          <a:ext cx="0" cy="0"/>
          <a:chOff x="0" y="0"/>
          <a:chExt cx="0" cy="0"/>
        </a:xfrm>
      </p:grpSpPr>
      <p:sp>
        <p:nvSpPr>
          <p:cNvPr id="644" name="Shape 64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45" name="Shape 6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1" name="Shape 651"/>
        <p:cNvGrpSpPr/>
        <p:nvPr/>
      </p:nvGrpSpPr>
      <p:grpSpPr>
        <a:xfrm>
          <a:off x="0" y="0"/>
          <a:ext cx="0" cy="0"/>
          <a:chOff x="0" y="0"/>
          <a:chExt cx="0" cy="0"/>
        </a:xfrm>
      </p:grpSpPr>
      <p:sp>
        <p:nvSpPr>
          <p:cNvPr id="652" name="Shape 65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53" name="Shape 6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9" name="Shape 659"/>
        <p:cNvGrpSpPr/>
        <p:nvPr/>
      </p:nvGrpSpPr>
      <p:grpSpPr>
        <a:xfrm>
          <a:off x="0" y="0"/>
          <a:ext cx="0" cy="0"/>
          <a:chOff x="0" y="0"/>
          <a:chExt cx="0" cy="0"/>
        </a:xfrm>
      </p:grpSpPr>
      <p:sp>
        <p:nvSpPr>
          <p:cNvPr id="660" name="Shape 66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61" name="Shape 6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7" name="Shape 667"/>
        <p:cNvGrpSpPr/>
        <p:nvPr/>
      </p:nvGrpSpPr>
      <p:grpSpPr>
        <a:xfrm>
          <a:off x="0" y="0"/>
          <a:ext cx="0" cy="0"/>
          <a:chOff x="0" y="0"/>
          <a:chExt cx="0" cy="0"/>
        </a:xfrm>
      </p:grpSpPr>
      <p:sp>
        <p:nvSpPr>
          <p:cNvPr id="668" name="Shape 66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69" name="Shape 6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5" name="Shape 675"/>
        <p:cNvGrpSpPr/>
        <p:nvPr/>
      </p:nvGrpSpPr>
      <p:grpSpPr>
        <a:xfrm>
          <a:off x="0" y="0"/>
          <a:ext cx="0" cy="0"/>
          <a:chOff x="0" y="0"/>
          <a:chExt cx="0" cy="0"/>
        </a:xfrm>
      </p:grpSpPr>
      <p:sp>
        <p:nvSpPr>
          <p:cNvPr id="676" name="Shape 67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77" name="Shape 6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85" name="Shape 6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1" name="Shape 691"/>
        <p:cNvGrpSpPr/>
        <p:nvPr/>
      </p:nvGrpSpPr>
      <p:grpSpPr>
        <a:xfrm>
          <a:off x="0" y="0"/>
          <a:ext cx="0" cy="0"/>
          <a:chOff x="0" y="0"/>
          <a:chExt cx="0" cy="0"/>
        </a:xfrm>
      </p:grpSpPr>
      <p:sp>
        <p:nvSpPr>
          <p:cNvPr id="692" name="Shape 69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93" name="Shape 6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9" name="Shape 699"/>
        <p:cNvGrpSpPr/>
        <p:nvPr/>
      </p:nvGrpSpPr>
      <p:grpSpPr>
        <a:xfrm>
          <a:off x="0" y="0"/>
          <a:ext cx="0" cy="0"/>
          <a:chOff x="0" y="0"/>
          <a:chExt cx="0" cy="0"/>
        </a:xfrm>
      </p:grpSpPr>
      <p:sp>
        <p:nvSpPr>
          <p:cNvPr id="700" name="Shape 70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701" name="Shape 7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4" name="Shape 64"/>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7" name="Shape 67"/>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3" name="Shape 83"/>
        <p:cNvGrpSpPr/>
        <p:nvPr/>
      </p:nvGrpSpPr>
      <p:grpSpPr>
        <a:xfrm>
          <a:off x="0" y="0"/>
          <a:ext cx="0" cy="0"/>
          <a:chOff x="0" y="0"/>
          <a:chExt cx="0" cy="0"/>
        </a:xfrm>
      </p:grpSpPr>
      <p:sp>
        <p:nvSpPr>
          <p:cNvPr id="84" name="Shape 84"/>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85" name="Shape 85"/>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Arial"/>
              <a:buNone/>
              <a:defRPr/>
            </a:lvl1pPr>
            <a:lvl2pPr indent="0" marL="457200" marR="0" rtl="0" algn="ctr">
              <a:spcBef>
                <a:spcPts val="325"/>
              </a:spcBef>
              <a:spcAft>
                <a:spcPts val="0"/>
              </a:spcAft>
              <a:buClr>
                <a:schemeClr val="accent1"/>
              </a:buClr>
              <a:buFont typeface="Arial"/>
              <a:buNone/>
              <a:defRPr/>
            </a:lvl2pPr>
            <a:lvl3pPr indent="0" marL="914400" marR="0" rtl="0" algn="ctr">
              <a:spcBef>
                <a:spcPts val="350"/>
              </a:spcBef>
              <a:spcAft>
                <a:spcPts val="0"/>
              </a:spcAft>
              <a:buClr>
                <a:schemeClr val="accent2"/>
              </a:buClr>
              <a:buFont typeface="Arial"/>
              <a:buNone/>
              <a:defRPr/>
            </a:lvl3pPr>
            <a:lvl4pPr indent="0" marL="1371600" marR="0" rtl="0" algn="ctr">
              <a:spcBef>
                <a:spcPts val="350"/>
              </a:spcBef>
              <a:spcAft>
                <a:spcPts val="0"/>
              </a:spcAft>
              <a:buClr>
                <a:schemeClr val="accent2"/>
              </a:buClr>
              <a:buFont typeface="Arial"/>
              <a:buNone/>
              <a:defRPr/>
            </a:lvl4pPr>
            <a:lvl5pPr indent="0" marL="1828800" marR="0" rtl="0" algn="ctr">
              <a:spcBef>
                <a:spcPts val="350"/>
              </a:spcBef>
              <a:spcAft>
                <a:spcPts val="0"/>
              </a:spcAft>
              <a:buClr>
                <a:schemeClr val="accent2"/>
              </a:buClr>
              <a:buFont typeface="Arial"/>
              <a:buNone/>
              <a:defRPr/>
            </a:lvl5pPr>
            <a:lvl6pPr indent="0" marL="2286000" marR="0" rtl="0" algn="ctr">
              <a:spcBef>
                <a:spcPts val="350"/>
              </a:spcBef>
              <a:buClr>
                <a:schemeClr val="accent3"/>
              </a:buClr>
              <a:buFont typeface="Arial"/>
              <a:buNone/>
              <a:defRPr/>
            </a:lvl6pPr>
            <a:lvl7pPr indent="0" marL="2743200" marR="0" rtl="0" algn="ctr">
              <a:spcBef>
                <a:spcPts val="350"/>
              </a:spcBef>
              <a:buClr>
                <a:schemeClr val="accent3"/>
              </a:buClr>
              <a:buFont typeface="Arial"/>
              <a:buNone/>
              <a:defRPr/>
            </a:lvl7pPr>
            <a:lvl8pPr indent="0" marL="3200400" marR="0" rtl="0" algn="ctr">
              <a:spcBef>
                <a:spcPts val="350"/>
              </a:spcBef>
              <a:buClr>
                <a:schemeClr val="accent3"/>
              </a:buClr>
              <a:buFont typeface="Arial"/>
              <a:buNone/>
              <a:defRPr/>
            </a:lvl8pPr>
            <a:lvl9pPr indent="0" marL="3657600" marR="0" rtl="0" algn="ctr">
              <a:spcBef>
                <a:spcPts val="350"/>
              </a:spcBef>
              <a:buClr>
                <a:schemeClr val="accent3"/>
              </a:buClr>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8" name="Shape 98"/>
        <p:cNvGrpSpPr/>
        <p:nvPr/>
      </p:nvGrpSpPr>
      <p:grpSpPr>
        <a:xfrm>
          <a:off x="0" y="0"/>
          <a:ext cx="0" cy="0"/>
          <a:chOff x="0" y="0"/>
          <a:chExt cx="0" cy="0"/>
        </a:xfrm>
      </p:grpSpPr>
      <p:sp>
        <p:nvSpPr>
          <p:cNvPr id="99" name="Shape 9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0" name="Shape 130"/>
        <p:cNvGrpSpPr/>
        <p:nvPr/>
      </p:nvGrpSpPr>
      <p:grpSpPr>
        <a:xfrm>
          <a:off x="0" y="0"/>
          <a:ext cx="0" cy="0"/>
          <a:chOff x="0" y="0"/>
          <a:chExt cx="0" cy="0"/>
        </a:xfrm>
      </p:grpSpPr>
      <p:sp>
        <p:nvSpPr>
          <p:cNvPr id="131" name="Shape 131"/>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3" name="Shape 13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0" name="Shape 140"/>
        <p:cNvGrpSpPr/>
        <p:nvPr/>
      </p:nvGrpSpPr>
      <p:grpSpPr>
        <a:xfrm>
          <a:off x="0" y="0"/>
          <a:ext cx="0" cy="0"/>
          <a:chOff x="0" y="0"/>
          <a:chExt cx="0" cy="0"/>
        </a:xfrm>
      </p:grpSpPr>
      <p:sp>
        <p:nvSpPr>
          <p:cNvPr id="141" name="Shape 141"/>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5" name="Shape 145"/>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6" name="Shape 166"/>
        <p:cNvGrpSpPr/>
        <p:nvPr/>
      </p:nvGrpSpPr>
      <p:grpSpPr>
        <a:xfrm>
          <a:off x="0" y="0"/>
          <a:ext cx="0" cy="0"/>
          <a:chOff x="0" y="0"/>
          <a:chExt cx="0" cy="0"/>
        </a:xfrm>
      </p:grpSpPr>
      <p:sp>
        <p:nvSpPr>
          <p:cNvPr id="167" name="Shape 167"/>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8" name="Shape 168"/>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9" name="Shape 169"/>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4" name="Shape 184"/>
        <p:cNvGrpSpPr/>
        <p:nvPr/>
      </p:nvGrpSpPr>
      <p:grpSpPr>
        <a:xfrm>
          <a:off x="0" y="0"/>
          <a:ext cx="0" cy="0"/>
          <a:chOff x="0" y="0"/>
          <a:chExt cx="0" cy="0"/>
        </a:xfrm>
      </p:grpSpPr>
      <p:sp>
        <p:nvSpPr>
          <p:cNvPr id="185" name="Shape 185"/>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6" name="Shape 186"/>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sp>
      <p:sp>
        <p:nvSpPr>
          <p:cNvPr id="187" name="Shape 187"/>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11.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10.jpg"/><Relationship Id="rId4" Type="http://schemas.openxmlformats.org/officeDocument/2006/relationships/slideLayout" Target="../slideLayouts/slideLayout22.xml"/><Relationship Id="rId3" Type="http://schemas.openxmlformats.org/officeDocument/2006/relationships/image" Target="../media/image03.png"/><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03.png"/><Relationship Id="rId1" Type="http://schemas.openxmlformats.org/officeDocument/2006/relationships/image" Target="../media/image00.png"/><Relationship Id="rId4" Type="http://schemas.openxmlformats.org/officeDocument/2006/relationships/slideLayout" Target="../slideLayouts/slideLayout13.xml"/><Relationship Id="rId3" Type="http://schemas.openxmlformats.org/officeDocument/2006/relationships/slideLayout" Target="../slideLayouts/slideLayout12.xml"/><Relationship Id="rId6" Type="http://schemas.openxmlformats.org/officeDocument/2006/relationships/theme" Target="../theme/theme10.xml"/><Relationship Id="rId5"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2.png"/><Relationship Id="rId4" Type="http://schemas.openxmlformats.org/officeDocument/2006/relationships/theme" Target="../theme/theme9.xml"/><Relationship Id="rId3"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03.png"/><Relationship Id="rId1" Type="http://schemas.openxmlformats.org/officeDocument/2006/relationships/image" Target="../media/image00.png"/><Relationship Id="rId4" Type="http://schemas.openxmlformats.org/officeDocument/2006/relationships/theme" Target="../theme/theme7.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10.jpg"/><Relationship Id="rId4" Type="http://schemas.openxmlformats.org/officeDocument/2006/relationships/slideLayout" Target="../slideLayouts/slideLayout17.xml"/><Relationship Id="rId3" Type="http://schemas.openxmlformats.org/officeDocument/2006/relationships/image" Target="../media/image03.png"/><Relationship Id="rId5"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10.jpg"/><Relationship Id="rId4" Type="http://schemas.openxmlformats.org/officeDocument/2006/relationships/slideLayout" Target="../slideLayouts/slideLayout18.xml"/><Relationship Id="rId3" Type="http://schemas.openxmlformats.org/officeDocument/2006/relationships/image" Target="../media/image03.png"/><Relationship Id="rId5" Type="http://schemas.openxmlformats.org/officeDocument/2006/relationships/theme" Target="../theme/theme1.xml"/></Relationships>
</file>

<file path=ppt/slideMasters/_rels/slideMaster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1.jpg"/><Relationship Id="rId3"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10.jpg"/><Relationship Id="rId4" Type="http://schemas.openxmlformats.org/officeDocument/2006/relationships/slideLayout" Target="../slideLayouts/slideLayout20.xml"/><Relationship Id="rId3" Type="http://schemas.openxmlformats.org/officeDocument/2006/relationships/image" Target="../media/image03.png"/><Relationship Id="rId5" Type="http://schemas.openxmlformats.org/officeDocument/2006/relationships/theme" Target="../theme/theme4.xml"/></Relationships>
</file>

<file path=ppt/slideMasters/_rels/slideMaster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1.jpg"/><Relationship Id="rId3" Type="http://schemas.openxmlformats.org/officeDocument/2006/relationships/theme" Target="../theme/theme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90000"/>
              </a:lnSpc>
              <a:spcBef>
                <a:spcPts val="24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0" name="Shape 170"/>
        <p:cNvGrpSpPr/>
        <p:nvPr/>
      </p:nvGrpSpPr>
      <p:grpSpPr>
        <a:xfrm>
          <a:off x="0" y="0"/>
          <a:ext cx="0" cy="0"/>
          <a:chOff x="0" y="0"/>
          <a:chExt cx="0" cy="0"/>
        </a:xfrm>
      </p:grpSpPr>
      <p:sp>
        <p:nvSpPr>
          <p:cNvPr id="171" name="Shape 17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2" name="Shape 17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73" name="Shape 173"/>
          <p:cNvGrpSpPr/>
          <p:nvPr/>
        </p:nvGrpSpPr>
        <p:grpSpPr>
          <a:xfrm>
            <a:off x="-12700" y="5784850"/>
            <a:ext cx="3414712" cy="1092199"/>
            <a:chOff x="-12700" y="5784850"/>
            <a:chExt cx="3414712" cy="1092199"/>
          </a:xfrm>
        </p:grpSpPr>
        <p:pic>
          <p:nvPicPr>
            <p:cNvPr id="174" name="Shape 174"/>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75" name="Shape 17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76" name="Shape 176"/>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77" name="Shape 177"/>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8" name="Shape 178"/>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80" name="Shape 18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81" name="Shape 18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2" name="Shape 18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3" name="Shape 183"/>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52" name="Shape 5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53" name="Shape 53"/>
          <p:cNvGrpSpPr/>
          <p:nvPr/>
        </p:nvGrpSpPr>
        <p:grpSpPr>
          <a:xfrm>
            <a:off x="-12700" y="5784850"/>
            <a:ext cx="3414712" cy="1092199"/>
            <a:chOff x="-12700" y="5784850"/>
            <a:chExt cx="3414712" cy="1092199"/>
          </a:xfrm>
        </p:grpSpPr>
        <p:pic>
          <p:nvPicPr>
            <p:cNvPr id="54" name="Shape 54"/>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55" name="Shape 5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56" name="Shape 56"/>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8" name="Shape 5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59" name="Shape 5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1" name="Shape 71"/>
          <p:cNvGrpSpPr/>
          <p:nvPr/>
        </p:nvGrpSpPr>
        <p:grpSpPr>
          <a:xfrm>
            <a:off x="-12192" y="4953000"/>
            <a:ext cx="9162288" cy="1917191"/>
            <a:chOff x="0" y="0"/>
            <a:chExt cx="2147483646" cy="2147483647"/>
          </a:xfrm>
        </p:grpSpPr>
        <p:sp>
          <p:nvSpPr>
            <p:cNvPr id="72" name="Shape 72"/>
            <p:cNvSpPr/>
            <p:nvPr/>
          </p:nvSpPr>
          <p:spPr>
            <a:xfrm>
              <a:off x="398381857" y="0"/>
              <a:ext cx="1747672987" cy="545905155"/>
            </a:xfrm>
            <a:custGeom>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73" name="Shape 73"/>
            <p:cNvSpPr/>
            <p:nvPr/>
          </p:nvSpPr>
          <p:spPr>
            <a:xfrm>
              <a:off x="11415820" y="318296703"/>
              <a:ext cx="2134639035" cy="883759424"/>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4" name="Shape 74"/>
            <p:cNvGrpSpPr/>
            <p:nvPr/>
          </p:nvGrpSpPr>
          <p:grpSpPr>
            <a:xfrm>
              <a:off x="1428940" y="44383138"/>
              <a:ext cx="2146054706" cy="2103100508"/>
              <a:chOff x="0" y="0"/>
              <a:chExt cx="2147483647" cy="2147483647"/>
            </a:xfrm>
          </p:grpSpPr>
          <p:pic>
            <p:nvPicPr>
              <p:cNvPr id="75" name="Shape 75"/>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76" name="Shape 76"/>
              <p:cNvSpPr txBox="1"/>
              <p:nvPr/>
            </p:nvSpPr>
            <p:spPr>
              <a:xfrm>
                <a:off x="1568127" y="953451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77" name="Shape 77"/>
            <p:cNvPicPr preferRelativeResize="0"/>
            <p:nvPr/>
          </p:nvPicPr>
          <p:blipFill rotWithShape="1">
            <a:blip r:embed="rId2">
              <a:alphaModFix/>
            </a:blip>
            <a:srcRect b="0" l="0" r="0" t="0"/>
            <a:stretch/>
          </p:blipFill>
          <p:spPr>
            <a:xfrm>
              <a:off x="0" y="37555631"/>
              <a:ext cx="2147483545" cy="914985490"/>
            </a:xfrm>
            <a:prstGeom prst="rect">
              <a:avLst/>
            </a:prstGeom>
            <a:noFill/>
            <a:ln>
              <a:noFill/>
            </a:ln>
          </p:spPr>
        </p:pic>
      </p:grpSp>
      <p:sp>
        <p:nvSpPr>
          <p:cNvPr id="78" name="Shape 7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79" name="Shape 7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80" name="Shape 8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88" name="Shape 8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89" name="Shape 89"/>
          <p:cNvGrpSpPr/>
          <p:nvPr/>
        </p:nvGrpSpPr>
        <p:grpSpPr>
          <a:xfrm>
            <a:off x="-12700" y="5784850"/>
            <a:ext cx="3414712" cy="1092199"/>
            <a:chOff x="-12700" y="5784850"/>
            <a:chExt cx="3414712" cy="1092199"/>
          </a:xfrm>
        </p:grpSpPr>
        <p:pic>
          <p:nvPicPr>
            <p:cNvPr id="90" name="Shape 90"/>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91" name="Shape 9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92" name="Shape 92"/>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93" name="Shape 93"/>
          <p:cNvSpPr txBox="1"/>
          <p:nvPr/>
        </p:nvSpPr>
        <p:spPr>
          <a:xfrm>
            <a:off x="5486400" y="6492875"/>
            <a:ext cx="1600199"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Copyright 2009</a:t>
            </a:r>
          </a:p>
        </p:txBody>
      </p:sp>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95" name="Shape 9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96" name="Shape 96"/>
          <p:cNvSpPr txBox="1"/>
          <p:nvPr>
            <p:ph idx="11" type="ftr"/>
          </p:nvPr>
        </p:nvSpPr>
        <p:spPr>
          <a:xfrm>
            <a:off x="0" y="6492875"/>
            <a:ext cx="2590800"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7" name="Shape 97"/>
          <p:cNvSpPr txBox="1"/>
          <p:nvPr>
            <p:ph idx="12" type="sldNum"/>
          </p:nvPr>
        </p:nvSpPr>
        <p:spPr>
          <a:xfrm>
            <a:off x="8588375" y="6492875"/>
            <a:ext cx="555625"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sp>
        <p:nvSpPr>
          <p:cNvPr id="102" name="Shape 10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3" name="Shape 10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04" name="Shape 104"/>
          <p:cNvGrpSpPr/>
          <p:nvPr/>
        </p:nvGrpSpPr>
        <p:grpSpPr>
          <a:xfrm>
            <a:off x="-12700" y="5784850"/>
            <a:ext cx="3414712" cy="1092199"/>
            <a:chOff x="-12700" y="5784850"/>
            <a:chExt cx="3414712" cy="1092199"/>
          </a:xfrm>
        </p:grpSpPr>
        <p:pic>
          <p:nvPicPr>
            <p:cNvPr id="105" name="Shape 105"/>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06" name="Shape 10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07" name="Shape 107"/>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08" name="Shape 108"/>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9" name="Shape 109"/>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10" name="Shape 1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11" name="Shape 11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12" name="Shape 11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20" name="Shape 120"/>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21" name="Shape 121"/>
          <p:cNvGrpSpPr/>
          <p:nvPr/>
        </p:nvGrpSpPr>
        <p:grpSpPr>
          <a:xfrm>
            <a:off x="-12700" y="5784850"/>
            <a:ext cx="3414712" cy="1092199"/>
            <a:chOff x="-12700" y="5784850"/>
            <a:chExt cx="3414712" cy="1092199"/>
          </a:xfrm>
        </p:grpSpPr>
        <p:pic>
          <p:nvPicPr>
            <p:cNvPr id="122" name="Shape 122"/>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23" name="Shape 123"/>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24" name="Shape 124"/>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5" name="Shape 1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6" name="Shape 12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27" name="Shape 12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9" name="Shape 12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5"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36" name="Shape 13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37" name="Shape 13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9" name="Shape 13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6" name="Shape 146"/>
        <p:cNvGrpSpPr/>
        <p:nvPr/>
      </p:nvGrpSpPr>
      <p:grpSpPr>
        <a:xfrm>
          <a:off x="0" y="0"/>
          <a:ext cx="0" cy="0"/>
          <a:chOff x="0" y="0"/>
          <a:chExt cx="0" cy="0"/>
        </a:xfrm>
      </p:grpSpPr>
      <p:sp>
        <p:nvSpPr>
          <p:cNvPr id="147" name="Shape 14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48" name="Shape 14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49" name="Shape 149"/>
          <p:cNvGrpSpPr/>
          <p:nvPr/>
        </p:nvGrpSpPr>
        <p:grpSpPr>
          <a:xfrm>
            <a:off x="-12700" y="5784850"/>
            <a:ext cx="3414712" cy="1092199"/>
            <a:chOff x="-12700" y="5784850"/>
            <a:chExt cx="3414712" cy="1092199"/>
          </a:xfrm>
        </p:grpSpPr>
        <p:pic>
          <p:nvPicPr>
            <p:cNvPr id="150" name="Shape 150"/>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51" name="Shape 15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52" name="Shape 152"/>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54" name="Shape 154"/>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55" name="Shape 155"/>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6" name="Shape 156"/>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7" name="Shape 157"/>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7"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62" name="Shape 16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63" name="Shape 163"/>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4" name="Shape 164"/>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5" name="Shape 165"/>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05.png"/><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 Id="rId3" Type="http://schemas.openxmlformats.org/officeDocument/2006/relationships/image" Target="../media/image5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7.jpg"/><Relationship Id="rId3"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0.jp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 Id="rId3" Type="http://schemas.openxmlformats.org/officeDocument/2006/relationships/image" Target="../media/image0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4.jpg"/><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6.jpg"/><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81.jp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80.jp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46.jpg"/><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 Id="rId3" Type="http://schemas.openxmlformats.org/officeDocument/2006/relationships/image" Target="../media/image0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 Id="rId3" Type="http://schemas.openxmlformats.org/officeDocument/2006/relationships/image" Target="../media/image7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38.png"/><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 Id="rId3"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 Id="rId3"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 Id="rId3"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 Id="rId3"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 Id="rId3" Type="http://schemas.openxmlformats.org/officeDocument/2006/relationships/image" Target="../media/image0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 Id="rId3"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64.jpg"/><Relationship Id="rId3"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53.png"/><Relationship Id="rId3"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 Id="rId3" Type="http://schemas.openxmlformats.org/officeDocument/2006/relationships/image" Target="../media/image5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 Id="rId3" Type="http://schemas.openxmlformats.org/officeDocument/2006/relationships/image" Target="../media/image8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69.jpg"/><Relationship Id="rId3"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 Id="rId3"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 Id="rId3" Type="http://schemas.openxmlformats.org/officeDocument/2006/relationships/image" Target="../media/image5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 Id="rId3" Type="http://schemas.openxmlformats.org/officeDocument/2006/relationships/image" Target="../media/image6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 Id="rId3"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 Id="rId3" Type="http://schemas.openxmlformats.org/officeDocument/2006/relationships/image" Target="../media/image3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 Id="rId3" Type="http://schemas.openxmlformats.org/officeDocument/2006/relationships/image" Target="../media/image6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 Id="rId3" Type="http://schemas.openxmlformats.org/officeDocument/2006/relationships/image" Target="../media/image6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 Id="rId3" Type="http://schemas.openxmlformats.org/officeDocument/2006/relationships/image" Target="../media/image6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 Id="rId3" Type="http://schemas.openxmlformats.org/officeDocument/2006/relationships/image" Target="../media/image6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 Id="rId3" Type="http://schemas.openxmlformats.org/officeDocument/2006/relationships/image" Target="../media/image6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 Id="rId3"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 Id="rId3" Type="http://schemas.openxmlformats.org/officeDocument/2006/relationships/image" Target="../media/image7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 Id="rId3" Type="http://schemas.openxmlformats.org/officeDocument/2006/relationships/image" Target="../media/image7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 Id="rId3" Type="http://schemas.openxmlformats.org/officeDocument/2006/relationships/image" Target="../media/image7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 Id="rId3" Type="http://schemas.openxmlformats.org/officeDocument/2006/relationships/image" Target="../media/image7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 Id="rId3" Type="http://schemas.openxmlformats.org/officeDocument/2006/relationships/image" Target="../media/image0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 Id="rId3" Type="http://schemas.openxmlformats.org/officeDocument/2006/relationships/image" Target="../media/image7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 Id="rId3" Type="http://schemas.openxmlformats.org/officeDocument/2006/relationships/image" Target="../media/image7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 Id="rId3" Type="http://schemas.openxmlformats.org/officeDocument/2006/relationships/image" Target="../media/image7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 Id="rId3" Type="http://schemas.openxmlformats.org/officeDocument/2006/relationships/image" Target="../media/image7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 Id="rId3" Type="http://schemas.openxmlformats.org/officeDocument/2006/relationships/image" Target="../media/image7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2.jp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12700" y="1231900"/>
            <a:ext cx="9161461" cy="1736724"/>
          </a:xfrm>
          <a:prstGeom prst="rect">
            <a:avLst/>
          </a:prstGeom>
          <a:noFill/>
          <a:ln>
            <a:noFill/>
          </a:ln>
        </p:spPr>
      </p:pic>
      <p:sp>
        <p:nvSpPr>
          <p:cNvPr id="190" name="Shape 190"/>
          <p:cNvSpPr txBox="1"/>
          <p:nvPr/>
        </p:nvSpPr>
        <p:spPr>
          <a:xfrm>
            <a:off x="152400" y="3657600"/>
            <a:ext cx="5791200" cy="1349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Nunito"/>
              <a:buNone/>
            </a:pPr>
            <a:r>
              <a:rPr b="1" baseline="0" i="0" lang="en-US" sz="2800" u="none" cap="none" strike="noStrike">
                <a:solidFill>
                  <a:schemeClr val="dk2"/>
                </a:solidFill>
                <a:latin typeface="Nunito"/>
                <a:ea typeface="Nunito"/>
                <a:cs typeface="Nunito"/>
                <a:sym typeface="Nunito"/>
              </a:rPr>
              <a:t>Information Technology Project Management, Sixth Edition</a:t>
            </a:r>
          </a:p>
        </p:txBody>
      </p:sp>
      <p:pic>
        <p:nvPicPr>
          <p:cNvPr id="191" name="Shape 191"/>
          <p:cNvPicPr preferRelativeResize="0"/>
          <p:nvPr/>
        </p:nvPicPr>
        <p:blipFill rotWithShape="1">
          <a:blip r:embed="rId4">
            <a:alphaModFix/>
          </a:blip>
          <a:srcRect b="0" l="0" r="0" t="0"/>
          <a:stretch/>
        </p:blipFill>
        <p:spPr>
          <a:xfrm>
            <a:off x="5943600" y="3048000"/>
            <a:ext cx="2895600" cy="3625849"/>
          </a:xfrm>
          <a:prstGeom prst="rect">
            <a:avLst/>
          </a:prstGeom>
          <a:noFill/>
          <a:ln>
            <a:noFill/>
          </a:ln>
        </p:spPr>
      </p:pic>
      <p:sp>
        <p:nvSpPr>
          <p:cNvPr id="192" name="Shape 192"/>
          <p:cNvSpPr txBox="1"/>
          <p:nvPr/>
        </p:nvSpPr>
        <p:spPr>
          <a:xfrm>
            <a:off x="304800" y="5791200"/>
            <a:ext cx="479266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Note: See the text itself for full citations.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Design of experiments</a:t>
            </a:r>
            <a:r>
              <a:rPr b="0" baseline="0" i="0" lang="en-US" sz="2700" u="none" cap="none" strike="noStrike">
                <a:solidFill>
                  <a:schemeClr val="dk1"/>
                </a:solidFill>
                <a:latin typeface="Arial"/>
                <a:ea typeface="Arial"/>
                <a:cs typeface="Arial"/>
                <a:sym typeface="Arial"/>
              </a:rPr>
              <a:t> is a quality planning technique that helps identify which variables have the most influence on the overall outcome of a process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Also applies to project management issues, such as cost and schedule trade-offs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Involves documenting important factors that directly contribute to meeting customer requirements</a:t>
            </a:r>
          </a:p>
          <a:p>
            <a:pPr indent="-263525" lvl="0" marL="365125" marR="0" rtl="0" algn="l">
              <a:lnSpc>
                <a:spcPct val="90000"/>
              </a:lnSpc>
              <a:spcBef>
                <a:spcPts val="400"/>
              </a:spcBef>
              <a:spcAft>
                <a:spcPts val="0"/>
              </a:spcAft>
              <a:buClr>
                <a:schemeClr val="dk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63" name="Shape 26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64" name="Shape 26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65" name="Shape 26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idx="1" type="body"/>
          </p:nvPr>
        </p:nvSpPr>
        <p:spPr>
          <a:xfrm>
            <a:off x="381000" y="1371600"/>
            <a:ext cx="8458200" cy="48767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Functionality</a:t>
            </a:r>
            <a:r>
              <a:rPr b="0" baseline="0" i="0" lang="en-US" sz="2400" u="none" cap="none" strike="noStrike">
                <a:solidFill>
                  <a:schemeClr val="dk1"/>
                </a:solidFill>
                <a:latin typeface="Arial"/>
                <a:ea typeface="Arial"/>
                <a:cs typeface="Arial"/>
                <a:sym typeface="Arial"/>
              </a:rPr>
              <a:t> is the degree to which a system performs its intended function</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Features</a:t>
            </a:r>
            <a:r>
              <a:rPr b="0" baseline="0" i="0" lang="en-US" sz="2400" u="none" cap="none" strike="noStrike">
                <a:solidFill>
                  <a:schemeClr val="dk1"/>
                </a:solidFill>
                <a:latin typeface="Arial"/>
                <a:ea typeface="Arial"/>
                <a:cs typeface="Arial"/>
                <a:sym typeface="Arial"/>
              </a:rPr>
              <a:t> are the system’s special characteristics that appeal to users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System</a:t>
            </a:r>
            <a:r>
              <a:rPr b="0" baseline="0" i="0" lang="en-US" sz="2400" u="none" cap="none" strike="noStrike">
                <a:solidFill>
                  <a:schemeClr val="dk1"/>
                </a:solidFill>
                <a:latin typeface="Arial"/>
                <a:ea typeface="Arial"/>
                <a:cs typeface="Arial"/>
                <a:sym typeface="Arial"/>
              </a:rPr>
              <a:t> </a:t>
            </a:r>
            <a:r>
              <a:rPr b="1" baseline="0" i="0" lang="en-US" sz="2400" u="none" cap="none" strike="noStrike">
                <a:solidFill>
                  <a:schemeClr val="dk1"/>
                </a:solidFill>
                <a:latin typeface="Arial"/>
                <a:ea typeface="Arial"/>
                <a:cs typeface="Arial"/>
                <a:sym typeface="Arial"/>
              </a:rPr>
              <a:t>outputs</a:t>
            </a:r>
            <a:r>
              <a:rPr b="0" baseline="0" i="0" lang="en-US" sz="2400" u="none" cap="none" strike="noStrike">
                <a:solidFill>
                  <a:schemeClr val="dk1"/>
                </a:solidFill>
                <a:latin typeface="Arial"/>
                <a:ea typeface="Arial"/>
                <a:cs typeface="Arial"/>
                <a:sym typeface="Arial"/>
              </a:rPr>
              <a:t> are the screens and reports the system generates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Performance</a:t>
            </a:r>
            <a:r>
              <a:rPr b="0" baseline="0" i="0" lang="en-US" sz="2400" u="none" cap="none" strike="noStrike">
                <a:solidFill>
                  <a:schemeClr val="dk1"/>
                </a:solidFill>
                <a:latin typeface="Arial"/>
                <a:ea typeface="Arial"/>
                <a:cs typeface="Arial"/>
                <a:sym typeface="Arial"/>
              </a:rPr>
              <a:t> addresses how well a product or service performs the customer’s intended use </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Reliability</a:t>
            </a:r>
            <a:r>
              <a:rPr b="0" baseline="0" i="0" lang="en-US" sz="2400" u="none" cap="none" strike="noStrike">
                <a:solidFill>
                  <a:schemeClr val="dk1"/>
                </a:solidFill>
                <a:latin typeface="Arial"/>
                <a:ea typeface="Arial"/>
                <a:cs typeface="Arial"/>
                <a:sym typeface="Arial"/>
              </a:rPr>
              <a:t> is the ability of a product or service to perform as expected under normal conditions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Maintainability</a:t>
            </a:r>
            <a:r>
              <a:rPr b="0" baseline="0" i="0" lang="en-US" sz="2400" u="none" cap="none" strike="noStrike">
                <a:solidFill>
                  <a:schemeClr val="dk1"/>
                </a:solidFill>
                <a:latin typeface="Arial"/>
                <a:ea typeface="Arial"/>
                <a:cs typeface="Arial"/>
                <a:sym typeface="Arial"/>
              </a:rPr>
              <a:t> addresses the ease of performing maintenance on a product</a:t>
            </a:r>
          </a:p>
        </p:txBody>
      </p:sp>
      <p:pic>
        <p:nvPicPr>
          <p:cNvPr id="271" name="Shape 27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72" name="Shape 27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73" name="Shape 27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idx="1" type="body"/>
          </p:nvPr>
        </p:nvSpPr>
        <p:spPr>
          <a:xfrm>
            <a:off x="381000" y="16764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are ultimately responsible for quality management on their projects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Several organizations and references can help project managers and their teams understand quality</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International Organization for Standardization (www.iso.org)</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IEEE (www.ieee.org)</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279" name="Shape 27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80" name="Shape 28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1" name="Shape 28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idx="1" type="body"/>
          </p:nvPr>
        </p:nvSpPr>
        <p:spPr>
          <a:xfrm>
            <a:off x="228600" y="762000"/>
            <a:ext cx="8686800" cy="51816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Quality assurance </a:t>
            </a:r>
            <a:r>
              <a:rPr b="0" baseline="0" i="0" lang="en-US" sz="2600" u="none" cap="none" strike="noStrike">
                <a:solidFill>
                  <a:schemeClr val="dk1"/>
                </a:solidFill>
                <a:latin typeface="Arial"/>
                <a:ea typeface="Arial"/>
                <a:cs typeface="Arial"/>
                <a:sym typeface="Arial"/>
              </a:rPr>
              <a:t>includes all the activities related to satisfying the relevant quality standards for a project</a:t>
            </a:r>
          </a:p>
          <a:p>
            <a:pPr indent="-263525" lvl="0" marL="365125" marR="0" rtl="0" algn="l">
              <a:lnSpc>
                <a:spcPct val="100000"/>
              </a:lnSpc>
              <a:spcBef>
                <a:spcPts val="104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Another goal of quality assurance is continuous quality improvement</a:t>
            </a:r>
          </a:p>
          <a:p>
            <a:pPr indent="-263525" lvl="0" marL="365125" marR="0" rtl="0" algn="l">
              <a:lnSpc>
                <a:spcPct val="100000"/>
              </a:lnSpc>
              <a:spcBef>
                <a:spcPts val="104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Benchmarking</a:t>
            </a:r>
            <a:r>
              <a:rPr b="0" baseline="0" i="0" lang="en-US" sz="2600" u="none" cap="none" strike="noStrike">
                <a:solidFill>
                  <a:schemeClr val="dk1"/>
                </a:solidFill>
                <a:latin typeface="Arial"/>
                <a:ea typeface="Arial"/>
                <a:cs typeface="Arial"/>
                <a:sym typeface="Arial"/>
              </a:rPr>
              <a:t> generates ideas for quality improvements by comparing specific project practices or product characteristics to those of other projects or products within or outside the performing organization </a:t>
            </a:r>
          </a:p>
          <a:p>
            <a:pPr indent="-263525" lvl="0" marL="365125" marR="0" rtl="0" algn="l">
              <a:lnSpc>
                <a:spcPct val="100000"/>
              </a:lnSpc>
              <a:spcBef>
                <a:spcPts val="104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A </a:t>
            </a:r>
            <a:r>
              <a:rPr b="1" baseline="0" i="0" lang="en-US" sz="2600" u="none" cap="none" strike="noStrike">
                <a:solidFill>
                  <a:schemeClr val="dk1"/>
                </a:solidFill>
                <a:latin typeface="Arial"/>
                <a:ea typeface="Arial"/>
                <a:cs typeface="Arial"/>
                <a:sym typeface="Arial"/>
              </a:rPr>
              <a:t>quality audit </a:t>
            </a:r>
            <a:r>
              <a:rPr b="0" baseline="0" i="0" lang="en-US" sz="2600" u="none" cap="none" strike="noStrike">
                <a:solidFill>
                  <a:schemeClr val="dk1"/>
                </a:solidFill>
                <a:latin typeface="Arial"/>
                <a:ea typeface="Arial"/>
                <a:cs typeface="Arial"/>
                <a:sym typeface="Arial"/>
              </a:rPr>
              <a:t>is a structured review of specific quality management activities that help identify lessons learned that could improve performance on current or future projects</a:t>
            </a:r>
            <a:r>
              <a:rPr b="0" baseline="0" i="0" lang="en-US" sz="2400" u="none" cap="none" strike="noStrike">
                <a:solidFill>
                  <a:schemeClr val="dk1"/>
                </a:solidFill>
                <a:latin typeface="Arial"/>
                <a:ea typeface="Arial"/>
                <a:cs typeface="Arial"/>
                <a:sym typeface="Arial"/>
              </a:rPr>
              <a:t> </a:t>
            </a:r>
          </a:p>
          <a:p>
            <a:pPr indent="0" lvl="0" marL="0" marR="0" rtl="0" algn="l">
              <a:spcBef>
                <a:spcPts val="0"/>
              </a:spcBef>
              <a:buNone/>
            </a:pPr>
            <a:r>
              <a:t/>
            </a:r>
            <a:endParaRPr b="0" baseline="0" i="0" sz="2400" u="none" cap="none" strike="noStrike">
              <a:solidFill>
                <a:schemeClr val="dk1"/>
              </a:solidFill>
              <a:latin typeface="Arial"/>
              <a:ea typeface="Arial"/>
              <a:cs typeface="Arial"/>
              <a:sym typeface="Arial"/>
            </a:endParaRPr>
          </a:p>
        </p:txBody>
      </p:sp>
      <p:pic>
        <p:nvPicPr>
          <p:cNvPr id="287" name="Shape 287"/>
          <p:cNvPicPr preferRelativeResize="0"/>
          <p:nvPr/>
        </p:nvPicPr>
        <p:blipFill rotWithShape="1">
          <a:blip r:embed="rId3">
            <a:alphaModFix/>
          </a:blip>
          <a:srcRect b="0" l="0" r="0" t="0"/>
          <a:stretch/>
        </p:blipFill>
        <p:spPr>
          <a:xfrm>
            <a:off x="195261" y="-73025"/>
            <a:ext cx="8497886" cy="920749"/>
          </a:xfrm>
          <a:prstGeom prst="rect">
            <a:avLst/>
          </a:prstGeom>
          <a:noFill/>
          <a:ln>
            <a:noFill/>
          </a:ln>
        </p:spPr>
      </p:pic>
      <p:sp>
        <p:nvSpPr>
          <p:cNvPr id="288" name="Shape 28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9" name="Shape 28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main outputs of quality control are: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Acceptance decisions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Rework</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Process adjustments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There are Seven Basic Tools of Quality that help in performing quality control</a:t>
            </a:r>
          </a:p>
        </p:txBody>
      </p:sp>
      <p:pic>
        <p:nvPicPr>
          <p:cNvPr id="295" name="Shape 29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96" name="Shape 29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97" name="Shape 29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Cause-and-effect diagrams </a:t>
            </a:r>
            <a:r>
              <a:rPr b="0" baseline="0" i="0" lang="en-US" sz="2700" u="none" cap="none" strike="noStrike">
                <a:solidFill>
                  <a:schemeClr val="dk1"/>
                </a:solidFill>
                <a:latin typeface="Arial"/>
                <a:ea typeface="Arial"/>
                <a:cs typeface="Arial"/>
                <a:sym typeface="Arial"/>
              </a:rPr>
              <a:t>trace complaints about quality problems back to the responsible production operations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They help you find the root cause of a problem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Also known as </a:t>
            </a:r>
            <a:r>
              <a:rPr b="1" baseline="0" i="0" lang="en-US" sz="2700" u="none" cap="none" strike="noStrike">
                <a:solidFill>
                  <a:schemeClr val="dk1"/>
                </a:solidFill>
                <a:latin typeface="Arial"/>
                <a:ea typeface="Arial"/>
                <a:cs typeface="Arial"/>
                <a:sym typeface="Arial"/>
              </a:rPr>
              <a:t>fishbone</a:t>
            </a:r>
            <a:r>
              <a:rPr b="0" baseline="0" i="0" lang="en-US" sz="2700" u="none" cap="none" strike="noStrike">
                <a:solidFill>
                  <a:schemeClr val="dk1"/>
                </a:solidFill>
                <a:latin typeface="Arial"/>
                <a:ea typeface="Arial"/>
                <a:cs typeface="Arial"/>
                <a:sym typeface="Arial"/>
              </a:rPr>
              <a:t> or </a:t>
            </a:r>
            <a:r>
              <a:rPr b="1" baseline="0" i="0" lang="en-US" sz="2700" u="none" cap="none" strike="noStrike">
                <a:solidFill>
                  <a:schemeClr val="dk1"/>
                </a:solidFill>
                <a:latin typeface="Arial"/>
                <a:ea typeface="Arial"/>
                <a:cs typeface="Arial"/>
                <a:sym typeface="Arial"/>
              </a:rPr>
              <a:t>Ishikawa diagrams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Can also use the </a:t>
            </a:r>
            <a:r>
              <a:rPr b="1" baseline="0" i="0" lang="en-US" sz="2700" u="none" cap="none" strike="noStrike">
                <a:solidFill>
                  <a:schemeClr val="dk1"/>
                </a:solidFill>
                <a:latin typeface="Arial"/>
                <a:ea typeface="Arial"/>
                <a:cs typeface="Arial"/>
                <a:sym typeface="Arial"/>
              </a:rPr>
              <a:t>5 whys </a:t>
            </a:r>
            <a:r>
              <a:rPr b="0" baseline="0" i="0" lang="en-US" sz="2700" u="none" cap="none" strike="noStrike">
                <a:solidFill>
                  <a:schemeClr val="dk1"/>
                </a:solidFill>
                <a:latin typeface="Arial"/>
                <a:ea typeface="Arial"/>
                <a:cs typeface="Arial"/>
                <a:sym typeface="Arial"/>
              </a:rPr>
              <a:t>technique where you repeated ask the question “Why” (five is a good rule of thumb) to peel away the layers of symptoms that can lead to the root cause</a:t>
            </a:r>
          </a:p>
        </p:txBody>
      </p:sp>
      <p:pic>
        <p:nvPicPr>
          <p:cNvPr id="303" name="Shape 30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04" name="Shape 30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05" name="Shape 30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pic>
        <p:nvPicPr>
          <p:cNvPr id="310" name="Shape 310"/>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11" name="Shape 31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12" name="Shape 31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13" name="Shape 313"/>
          <p:cNvPicPr preferRelativeResize="0"/>
          <p:nvPr/>
        </p:nvPicPr>
        <p:blipFill rotWithShape="1">
          <a:blip r:embed="rId4">
            <a:alphaModFix/>
          </a:blip>
          <a:srcRect b="0" l="0" r="0" t="0"/>
          <a:stretch/>
        </p:blipFill>
        <p:spPr>
          <a:xfrm>
            <a:off x="838200" y="1524000"/>
            <a:ext cx="7010400" cy="46767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idx="1" type="body"/>
          </p:nvPr>
        </p:nvSpPr>
        <p:spPr>
          <a:xfrm>
            <a:off x="381000" y="13716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a:t>
            </a:r>
            <a:r>
              <a:rPr b="1" baseline="0" i="0" lang="en-US" sz="2400" u="none" cap="none" strike="noStrike">
                <a:solidFill>
                  <a:schemeClr val="dk1"/>
                </a:solidFill>
                <a:latin typeface="Arial"/>
                <a:ea typeface="Arial"/>
                <a:cs typeface="Arial"/>
                <a:sym typeface="Arial"/>
              </a:rPr>
              <a:t> control chart</a:t>
            </a:r>
            <a:r>
              <a:rPr b="0" baseline="0" i="0" lang="en-US" sz="2400" u="none" cap="none" strike="noStrike">
                <a:solidFill>
                  <a:schemeClr val="dk1"/>
                </a:solidFill>
                <a:latin typeface="Arial"/>
                <a:ea typeface="Arial"/>
                <a:cs typeface="Arial"/>
                <a:sym typeface="Arial"/>
              </a:rPr>
              <a:t> is a graphic display of data that illustrates the results of a process over time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The main use of control charts is to prevent defects, rather than to detect or reject them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Quality control charts allow you to determine whether a process is in control or out of control</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When a process is in control, any variations in the results of the process are created by random events; processes that are in control do not need to be adjusted</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When a process is out of control, variations in the results of the process are caused by non-random events; you need to identify the causes of those non-random events and adjust the process to correct or eliminate them</a:t>
            </a:r>
          </a:p>
        </p:txBody>
      </p:sp>
      <p:pic>
        <p:nvPicPr>
          <p:cNvPr id="319" name="Shape 31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20" name="Shape 32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1" name="Shape 32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You can use quality control charts and the seven run rule to look for patterns in data</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a:t>
            </a:r>
            <a:r>
              <a:rPr b="1" baseline="0" i="0" lang="en-US" sz="2700" u="none" cap="none" strike="noStrike">
                <a:solidFill>
                  <a:schemeClr val="dk1"/>
                </a:solidFill>
                <a:latin typeface="Arial"/>
                <a:ea typeface="Arial"/>
                <a:cs typeface="Arial"/>
                <a:sym typeface="Arial"/>
              </a:rPr>
              <a:t>seven run rule</a:t>
            </a:r>
            <a:r>
              <a:rPr b="0" baseline="0" i="0" lang="en-US" sz="2700" u="none" cap="none" strike="noStrike">
                <a:solidFill>
                  <a:schemeClr val="dk1"/>
                </a:solidFill>
                <a:latin typeface="Arial"/>
                <a:ea typeface="Arial"/>
                <a:cs typeface="Arial"/>
                <a:sym typeface="Arial"/>
              </a:rPr>
              <a:t> states that if seven data points in a row are all below the mean, above the mean, or are all increasing or decreasing, then the process needs to be examined for non-random problems</a:t>
            </a:r>
          </a:p>
        </p:txBody>
      </p:sp>
      <p:pic>
        <p:nvPicPr>
          <p:cNvPr id="327" name="Shape 32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28" name="Shape 32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9" name="Shape 32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pic>
        <p:nvPicPr>
          <p:cNvPr id="334" name="Shape 334"/>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35" name="Shape 33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36" name="Shape 33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37" name="Shape 337"/>
          <p:cNvPicPr preferRelativeResize="0"/>
          <p:nvPr/>
        </p:nvPicPr>
        <p:blipFill rotWithShape="1">
          <a:blip r:embed="rId4">
            <a:alphaModFix/>
          </a:blip>
          <a:srcRect b="0" l="0" r="0" t="0"/>
          <a:stretch/>
        </p:blipFill>
        <p:spPr>
          <a:xfrm>
            <a:off x="762000" y="1524000"/>
            <a:ext cx="7315200" cy="47212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381000" y="1371600"/>
            <a:ext cx="8229600" cy="4190999"/>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Understand the importance of project quality management for information technology products and services</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Define project quality management and understand how quality relates to various aspects of information technology projects</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Describe quality planning and its relationship to project scope management</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Discuss the importance of quality assurance</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Explain the main outputs of the quality control process</a:t>
            </a:r>
          </a:p>
        </p:txBody>
      </p:sp>
      <p:pic>
        <p:nvPicPr>
          <p:cNvPr id="199" name="Shape 19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00" name="Shape 20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01" name="Shape 20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run chart displays the history and pattern of variation of a process over time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is a line chart that shows data points plotted in the order in which they occur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Can be used to perform trend analysis to forecast future outcomes based on historical patterns</a:t>
            </a:r>
          </a:p>
        </p:txBody>
      </p:sp>
      <p:pic>
        <p:nvPicPr>
          <p:cNvPr id="343" name="Shape 34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44" name="Shape 34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45" name="Shape 34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pic>
        <p:nvPicPr>
          <p:cNvPr id="350" name="Shape 350"/>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51" name="Shape 35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52" name="Shape 35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53" name="Shape 353"/>
          <p:cNvPicPr preferRelativeResize="0"/>
          <p:nvPr/>
        </p:nvPicPr>
        <p:blipFill rotWithShape="1">
          <a:blip r:embed="rId4">
            <a:alphaModFix/>
          </a:blip>
          <a:srcRect b="0" l="0" r="0" t="0"/>
          <a:stretch/>
        </p:blipFill>
        <p:spPr>
          <a:xfrm>
            <a:off x="304800" y="1295400"/>
            <a:ext cx="8229600" cy="442277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scatter diagram </a:t>
            </a:r>
            <a:r>
              <a:rPr b="0" baseline="0" i="0" lang="en-US" sz="2700" u="none" cap="none" strike="noStrike">
                <a:solidFill>
                  <a:schemeClr val="dk1"/>
                </a:solidFill>
                <a:latin typeface="Arial"/>
                <a:ea typeface="Arial"/>
                <a:cs typeface="Arial"/>
                <a:sym typeface="Arial"/>
              </a:rPr>
              <a:t>helps to show if there is a relationship between two variables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closer data points are to a diagonal line, the more closely the two variables are related</a:t>
            </a:r>
          </a:p>
        </p:txBody>
      </p:sp>
      <p:pic>
        <p:nvPicPr>
          <p:cNvPr id="359" name="Shape 35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60" name="Shape 36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1" name="Shape 36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pic>
        <p:nvPicPr>
          <p:cNvPr id="366" name="Shape 366"/>
          <p:cNvPicPr preferRelativeResize="0"/>
          <p:nvPr/>
        </p:nvPicPr>
        <p:blipFill rotWithShape="1">
          <a:blip r:embed="rId3">
            <a:alphaModFix/>
          </a:blip>
          <a:srcRect b="0" l="0" r="0" t="0"/>
          <a:stretch/>
        </p:blipFill>
        <p:spPr>
          <a:xfrm>
            <a:off x="225425" y="268287"/>
            <a:ext cx="8547100" cy="1158874"/>
          </a:xfrm>
          <a:prstGeom prst="rect">
            <a:avLst/>
          </a:prstGeom>
          <a:noFill/>
          <a:ln>
            <a:noFill/>
          </a:ln>
        </p:spPr>
      </p:pic>
      <p:sp>
        <p:nvSpPr>
          <p:cNvPr id="367" name="Shape 36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8" name="Shape 36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69" name="Shape 369"/>
          <p:cNvPicPr preferRelativeResize="0"/>
          <p:nvPr/>
        </p:nvPicPr>
        <p:blipFill rotWithShape="1">
          <a:blip r:embed="rId4">
            <a:alphaModFix/>
          </a:blip>
          <a:srcRect b="0" l="0" r="0" t="0"/>
          <a:stretch/>
        </p:blipFill>
        <p:spPr>
          <a:xfrm>
            <a:off x="706437" y="1441450"/>
            <a:ext cx="7599361" cy="404495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histogram</a:t>
            </a:r>
            <a:r>
              <a:rPr b="0" baseline="0" i="0" lang="en-US" sz="2700" u="none" cap="none" strike="noStrike">
                <a:solidFill>
                  <a:schemeClr val="dk1"/>
                </a:solidFill>
                <a:latin typeface="Arial"/>
                <a:ea typeface="Arial"/>
                <a:cs typeface="Arial"/>
                <a:sym typeface="Arial"/>
              </a:rPr>
              <a:t> is a bar graph of a distribution of variables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Each bar represents an attribute or characteristic of a problem or situation, and the height of the bar represents its frequency</a:t>
            </a:r>
          </a:p>
        </p:txBody>
      </p:sp>
      <p:pic>
        <p:nvPicPr>
          <p:cNvPr id="375" name="Shape 37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76" name="Shape 37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7" name="Shape 37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pic>
        <p:nvPicPr>
          <p:cNvPr id="382" name="Shape 382"/>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83" name="Shape 38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4" name="Shape 38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85" name="Shape 385"/>
          <p:cNvPicPr preferRelativeResize="0"/>
          <p:nvPr/>
        </p:nvPicPr>
        <p:blipFill rotWithShape="1">
          <a:blip r:embed="rId4">
            <a:alphaModFix/>
          </a:blip>
          <a:srcRect b="0" l="0" r="0" t="0"/>
          <a:stretch/>
        </p:blipFill>
        <p:spPr>
          <a:xfrm>
            <a:off x="533400" y="1524000"/>
            <a:ext cx="7848599" cy="39242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a:t>
            </a:r>
            <a:r>
              <a:rPr b="1" baseline="0" i="0" lang="en-US" sz="2700" u="none" cap="none" strike="noStrike">
                <a:solidFill>
                  <a:schemeClr val="dk1"/>
                </a:solidFill>
                <a:latin typeface="Arial"/>
                <a:ea typeface="Arial"/>
                <a:cs typeface="Arial"/>
                <a:sym typeface="Arial"/>
              </a:rPr>
              <a:t> Pareto chart </a:t>
            </a:r>
            <a:r>
              <a:rPr b="0" baseline="0" i="0" lang="en-US" sz="2700" u="none" cap="none" strike="noStrike">
                <a:solidFill>
                  <a:schemeClr val="dk1"/>
                </a:solidFill>
                <a:latin typeface="Arial"/>
                <a:ea typeface="Arial"/>
                <a:cs typeface="Arial"/>
                <a:sym typeface="Arial"/>
              </a:rPr>
              <a:t>is a histogram that can help you identify and prioritize problem areas</a:t>
            </a:r>
          </a:p>
          <a:p>
            <a:pPr indent="-263525" lvl="0" marL="365125" marR="0" rtl="0" algn="l">
              <a:lnSpc>
                <a:spcPct val="100000"/>
              </a:lnSpc>
              <a:spcBef>
                <a:spcPts val="27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Pareto analysis </a:t>
            </a:r>
            <a:r>
              <a:rPr b="0" baseline="0" i="0" lang="en-US" sz="2700" u="none" cap="none" strike="noStrike">
                <a:solidFill>
                  <a:schemeClr val="dk1"/>
                </a:solidFill>
                <a:latin typeface="Arial"/>
                <a:ea typeface="Arial"/>
                <a:cs typeface="Arial"/>
                <a:sym typeface="Arial"/>
              </a:rPr>
              <a:t>is</a:t>
            </a:r>
            <a:r>
              <a:rPr b="1" baseline="0" i="0" lang="en-US" sz="2700" u="none" cap="none" strike="noStrike">
                <a:solidFill>
                  <a:schemeClr val="dk1"/>
                </a:solidFill>
                <a:latin typeface="Arial"/>
                <a:ea typeface="Arial"/>
                <a:cs typeface="Arial"/>
                <a:sym typeface="Arial"/>
              </a:rPr>
              <a:t> </a:t>
            </a:r>
            <a:r>
              <a:rPr b="0" baseline="0" i="0" lang="en-US" sz="2700" u="none" cap="none" strike="noStrike">
                <a:solidFill>
                  <a:schemeClr val="dk1"/>
                </a:solidFill>
                <a:latin typeface="Arial"/>
                <a:ea typeface="Arial"/>
                <a:cs typeface="Arial"/>
                <a:sym typeface="Arial"/>
              </a:rPr>
              <a:t>also called the 80-20 rule, meaning that 80 percent of problems are often due to 20 percent of the causes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91" name="Shape 39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92" name="Shape 39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93" name="Shape 39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pic>
        <p:nvPicPr>
          <p:cNvPr id="398" name="Shape 398"/>
          <p:cNvPicPr preferRelativeResize="0"/>
          <p:nvPr/>
        </p:nvPicPr>
        <p:blipFill rotWithShape="1">
          <a:blip r:embed="rId3">
            <a:alphaModFix/>
          </a:blip>
          <a:srcRect b="0" l="0" r="0" t="0"/>
          <a:stretch/>
        </p:blipFill>
        <p:spPr>
          <a:xfrm>
            <a:off x="195261" y="268287"/>
            <a:ext cx="8577261" cy="1158874"/>
          </a:xfrm>
          <a:prstGeom prst="rect">
            <a:avLst/>
          </a:prstGeom>
          <a:noFill/>
          <a:ln>
            <a:noFill/>
          </a:ln>
        </p:spPr>
      </p:pic>
      <p:sp>
        <p:nvSpPr>
          <p:cNvPr id="399" name="Shape 39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0" name="Shape 40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01" name="Shape 401"/>
          <p:cNvPicPr preferRelativeResize="0"/>
          <p:nvPr/>
        </p:nvPicPr>
        <p:blipFill rotWithShape="1">
          <a:blip r:embed="rId4">
            <a:alphaModFix/>
          </a:blip>
          <a:srcRect b="0" l="0" r="0" t="0"/>
          <a:stretch/>
        </p:blipFill>
        <p:spPr>
          <a:xfrm>
            <a:off x="533400" y="1295400"/>
            <a:ext cx="7924799" cy="456565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x="0" y="0"/>
          <a:ext cx="0" cy="0"/>
          <a:chOff x="0" y="0"/>
          <a:chExt cx="0" cy="0"/>
        </a:xfrm>
      </p:grpSpPr>
      <p:sp>
        <p:nvSpPr>
          <p:cNvPr id="406" name="Shape 40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Flowcharts are graphic displays of the logic and flow of processes that help you analyze how problems occur and how processes can be improved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They show activities, decision points, and the order of how information is processed</a:t>
            </a:r>
          </a:p>
        </p:txBody>
      </p:sp>
      <p:pic>
        <p:nvPicPr>
          <p:cNvPr id="407" name="Shape 40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08" name="Shape 40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9" name="Shape 40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pic>
        <p:nvPicPr>
          <p:cNvPr id="414" name="Shape 414"/>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15" name="Shape 41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6" name="Shape 41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17" name="Shape 417"/>
          <p:cNvPicPr preferRelativeResize="0"/>
          <p:nvPr/>
        </p:nvPicPr>
        <p:blipFill rotWithShape="1">
          <a:blip r:embed="rId4">
            <a:alphaModFix/>
          </a:blip>
          <a:srcRect b="0" l="0" r="0" t="0"/>
          <a:stretch/>
        </p:blipFill>
        <p:spPr>
          <a:xfrm>
            <a:off x="457200" y="1219200"/>
            <a:ext cx="7924799" cy="48196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457200" y="1295400"/>
            <a:ext cx="8458200" cy="4525961"/>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Understand the tools and techniques for quality control, such as the Seven Basic Tools of Quality, statistical sampling, Six Sigma, and testing</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Summarize the contributions of noteworthy quality experts to modern quality management</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Describe how leadership, the cost of quality, organizational influences, expectations, cultural differences, and maturity models relate to improving quality in information technology projects</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Discuss how software can assist in project quality management</a:t>
            </a:r>
          </a:p>
        </p:txBody>
      </p:sp>
      <p:pic>
        <p:nvPicPr>
          <p:cNvPr id="207" name="Shape 207"/>
          <p:cNvPicPr preferRelativeResize="0"/>
          <p:nvPr/>
        </p:nvPicPr>
        <p:blipFill rotWithShape="1">
          <a:blip r:embed="rId3">
            <a:alphaModFix/>
          </a:blip>
          <a:srcRect b="0" l="0" r="0" t="0"/>
          <a:stretch/>
        </p:blipFill>
        <p:spPr>
          <a:xfrm>
            <a:off x="195261" y="268287"/>
            <a:ext cx="8624886" cy="1158874"/>
          </a:xfrm>
          <a:prstGeom prst="rect">
            <a:avLst/>
          </a:prstGeom>
          <a:noFill/>
          <a:ln>
            <a:noFill/>
          </a:ln>
        </p:spPr>
      </p:pic>
      <p:sp>
        <p:nvSpPr>
          <p:cNvPr id="208" name="Shape 20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09" name="Shape 20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idx="1" type="body"/>
          </p:nvPr>
        </p:nvSpPr>
        <p:spPr>
          <a:xfrm>
            <a:off x="347662" y="1828800"/>
            <a:ext cx="8262936" cy="4648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Statistical sampling</a:t>
            </a:r>
            <a:r>
              <a:rPr b="0" baseline="0" i="0" lang="en-US" sz="2700" u="none" cap="none" strike="noStrike">
                <a:solidFill>
                  <a:schemeClr val="dk1"/>
                </a:solidFill>
                <a:latin typeface="Arial"/>
                <a:ea typeface="Arial"/>
                <a:cs typeface="Arial"/>
                <a:sym typeface="Arial"/>
              </a:rPr>
              <a:t> involves choosing part of a population of interest for inspection</a:t>
            </a:r>
          </a:p>
          <a:p>
            <a:pPr indent="-263525" lvl="0" marL="365125" marR="0" rtl="0" algn="l">
              <a:lnSpc>
                <a:spcPct val="100000"/>
              </a:lnSpc>
              <a:spcBef>
                <a:spcPts val="162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size of a sample depends on how representative you want the sample to be</a:t>
            </a:r>
          </a:p>
          <a:p>
            <a:pPr indent="-263525" lvl="0" marL="365125" marR="0" rtl="0" algn="l">
              <a:lnSpc>
                <a:spcPct val="100000"/>
              </a:lnSpc>
              <a:spcBef>
                <a:spcPts val="162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Sample size formula:</a:t>
            </a:r>
          </a:p>
          <a:p>
            <a:pPr indent="-239712" lvl="1" marL="620712" marR="0" rtl="0" algn="l">
              <a:lnSpc>
                <a:spcPct val="100000"/>
              </a:lnSpc>
              <a:spcBef>
                <a:spcPts val="1380"/>
              </a:spcBef>
              <a:spcAft>
                <a:spcPts val="0"/>
              </a:spcAft>
              <a:buClr>
                <a:schemeClr val="dk1"/>
              </a:buClr>
              <a:buSzPct val="25000"/>
              <a:buFont typeface="Arial"/>
              <a:buNone/>
            </a:pPr>
            <a:r>
              <a:rPr b="0" baseline="0" i="0" lang="en-US" sz="2300" u="none" cap="none" strike="noStrike">
                <a:solidFill>
                  <a:schemeClr val="dk1"/>
                </a:solidFill>
                <a:latin typeface="Arial"/>
                <a:ea typeface="Arial"/>
                <a:cs typeface="Arial"/>
                <a:sym typeface="Arial"/>
              </a:rPr>
              <a:t>Sample size = .25 X (certainty factor/acceptable error)</a:t>
            </a:r>
            <a:r>
              <a:rPr b="0" baseline="30000" i="0" lang="en-US" sz="2300" u="none" cap="none" strike="noStrike">
                <a:solidFill>
                  <a:schemeClr val="dk1"/>
                </a:solidFill>
                <a:latin typeface="Arial"/>
                <a:ea typeface="Arial"/>
                <a:cs typeface="Arial"/>
                <a:sym typeface="Arial"/>
              </a:rPr>
              <a:t>2</a:t>
            </a:r>
          </a:p>
          <a:p>
            <a:pPr indent="-263525" lvl="0" marL="365125" marR="0" rtl="0" algn="l">
              <a:lnSpc>
                <a:spcPct val="100000"/>
              </a:lnSpc>
              <a:spcBef>
                <a:spcPts val="162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 sure to consult with an expert when using statistical analysis</a:t>
            </a:r>
          </a:p>
        </p:txBody>
      </p:sp>
      <p:pic>
        <p:nvPicPr>
          <p:cNvPr id="423" name="Shape 42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24" name="Shape 42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5" name="Shape 42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pic>
        <p:nvPicPr>
          <p:cNvPr id="430" name="Shape 430"/>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31" name="Shape 43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32" name="Shape 43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33" name="Shape 433"/>
          <p:cNvPicPr preferRelativeResize="0"/>
          <p:nvPr/>
        </p:nvPicPr>
        <p:blipFill rotWithShape="1">
          <a:blip r:embed="rId4">
            <a:alphaModFix/>
          </a:blip>
          <a:srcRect b="0" l="0" r="0" t="14288"/>
          <a:stretch/>
        </p:blipFill>
        <p:spPr>
          <a:xfrm>
            <a:off x="533400" y="2057400"/>
            <a:ext cx="8077199" cy="137159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txBox="1"/>
          <p:nvPr>
            <p:ph idx="1" type="body"/>
          </p:nvPr>
        </p:nvSpPr>
        <p:spPr>
          <a:xfrm>
            <a:off x="457200" y="1676400"/>
            <a:ext cx="8458200" cy="36576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Six Sigma</a:t>
            </a:r>
            <a:r>
              <a:rPr b="0" baseline="0" i="0" lang="en-US" sz="2700" u="none" cap="none" strike="noStrike">
                <a:solidFill>
                  <a:schemeClr val="dk1"/>
                </a:solidFill>
                <a:latin typeface="Arial"/>
                <a:ea typeface="Arial"/>
                <a:cs typeface="Arial"/>
                <a:sym typeface="Arial"/>
              </a:rPr>
              <a:t> is “a comprehensive and flexible system for achieving, sustaining, and maximizing business success.  Six Sigma is uniquely driven by close understanding of customer needs, disciplined use of facts, data, and statistical analysis, and diligent attention to managing, improving, and reinventing business processes.”*</a:t>
            </a:r>
          </a:p>
        </p:txBody>
      </p:sp>
      <p:pic>
        <p:nvPicPr>
          <p:cNvPr id="439" name="Shape 43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40" name="Shape 44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41" name="Shape 44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442" name="Shape 442"/>
          <p:cNvSpPr txBox="1"/>
          <p:nvPr/>
        </p:nvSpPr>
        <p:spPr>
          <a:xfrm>
            <a:off x="533400" y="5105400"/>
            <a:ext cx="83057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*Pande, Peter S., Robert P. Neuman, and Roland R. Cavanagh, </a:t>
            </a:r>
            <a:r>
              <a:rPr b="0" baseline="0" i="1" lang="en-US" sz="2000" u="none" cap="none" strike="noStrike">
                <a:solidFill>
                  <a:schemeClr val="dk1"/>
                </a:solidFill>
                <a:latin typeface="Arial"/>
                <a:ea typeface="Arial"/>
                <a:cs typeface="Arial"/>
                <a:sym typeface="Arial"/>
              </a:rPr>
              <a:t>The</a:t>
            </a:r>
          </a:p>
          <a:p>
            <a:pPr indent="0" lvl="0" marL="0" marR="0" rtl="0" algn="l">
              <a:lnSpc>
                <a:spcPct val="100000"/>
              </a:lnSpc>
              <a:spcBef>
                <a:spcPts val="0"/>
              </a:spcBef>
              <a:spcAft>
                <a:spcPts val="0"/>
              </a:spcAft>
              <a:buClr>
                <a:schemeClr val="dk1"/>
              </a:buClr>
              <a:buSzPct val="25000"/>
              <a:buFont typeface="Arial"/>
              <a:buNone/>
            </a:pPr>
            <a:r>
              <a:rPr b="0" baseline="0" i="1" lang="en-US" sz="2000" u="none" cap="none" strike="noStrike">
                <a:solidFill>
                  <a:schemeClr val="dk1"/>
                </a:solidFill>
                <a:latin typeface="Arial"/>
                <a:ea typeface="Arial"/>
                <a:cs typeface="Arial"/>
                <a:sym typeface="Arial"/>
              </a:rPr>
              <a:t>Six Sigma Way</a:t>
            </a:r>
            <a:r>
              <a:rPr b="0" baseline="0" i="0" lang="en-US" sz="2000" u="none" cap="none" strike="noStrike">
                <a:solidFill>
                  <a:schemeClr val="dk1"/>
                </a:solidFill>
                <a:latin typeface="Arial"/>
                <a:ea typeface="Arial"/>
                <a:cs typeface="Arial"/>
                <a:sym typeface="Arial"/>
              </a:rPr>
              <a:t>, New York: McGraw-Hill, 2000, p. xi.</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target for perfection is the achievement of no more than </a:t>
            </a:r>
            <a:r>
              <a:rPr b="1" baseline="0" i="0" lang="en-US" sz="2700" u="none" cap="none" strike="noStrike">
                <a:solidFill>
                  <a:schemeClr val="dk1"/>
                </a:solidFill>
                <a:latin typeface="Arial"/>
                <a:ea typeface="Arial"/>
                <a:cs typeface="Arial"/>
                <a:sym typeface="Arial"/>
              </a:rPr>
              <a:t>3.4 defects per million opportunities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principles can apply to a wide variety of processes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Six Sigma projects normally follow a five-phase improvement process called DMAIC</a:t>
            </a:r>
          </a:p>
        </p:txBody>
      </p:sp>
      <p:pic>
        <p:nvPicPr>
          <p:cNvPr id="448" name="Shape 448"/>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49" name="Shape 44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0" name="Shape 45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sp>
        <p:nvSpPr>
          <p:cNvPr id="455" name="Shape 455"/>
          <p:cNvSpPr txBox="1"/>
          <p:nvPr>
            <p:ph idx="1" type="body"/>
          </p:nvPr>
        </p:nvSpPr>
        <p:spPr>
          <a:xfrm>
            <a:off x="304800" y="990600"/>
            <a:ext cx="8610599" cy="5029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DMAIC </a:t>
            </a:r>
            <a:r>
              <a:rPr b="0" baseline="0" i="0" lang="en-US" sz="2600" u="none" cap="none" strike="noStrike">
                <a:solidFill>
                  <a:schemeClr val="dk1"/>
                </a:solidFill>
                <a:latin typeface="Arial"/>
                <a:ea typeface="Arial"/>
                <a:cs typeface="Arial"/>
                <a:sym typeface="Arial"/>
              </a:rPr>
              <a:t>is a systematic, closed-loop process for continued improvement that is scientific and fact based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DMAIC stands for:</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D</a:t>
            </a:r>
            <a:r>
              <a:rPr b="0" baseline="0" i="0" lang="en-US" sz="2300" u="none" cap="none" strike="noStrike">
                <a:solidFill>
                  <a:schemeClr val="dk1"/>
                </a:solidFill>
                <a:latin typeface="Arial"/>
                <a:ea typeface="Arial"/>
                <a:cs typeface="Arial"/>
                <a:sym typeface="Arial"/>
              </a:rPr>
              <a:t>efine: define the problem/opportunity, process, and customer requirements</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M</a:t>
            </a:r>
            <a:r>
              <a:rPr b="0" baseline="0" i="0" lang="en-US" sz="2300" u="none" cap="none" strike="noStrike">
                <a:solidFill>
                  <a:schemeClr val="dk1"/>
                </a:solidFill>
                <a:latin typeface="Arial"/>
                <a:ea typeface="Arial"/>
                <a:cs typeface="Arial"/>
                <a:sym typeface="Arial"/>
              </a:rPr>
              <a:t>easure: define measures, then collect, compile, and display data</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A</a:t>
            </a:r>
            <a:r>
              <a:rPr b="0" baseline="0" i="0" lang="en-US" sz="2300" u="none" cap="none" strike="noStrike">
                <a:solidFill>
                  <a:schemeClr val="dk1"/>
                </a:solidFill>
                <a:latin typeface="Arial"/>
                <a:ea typeface="Arial"/>
                <a:cs typeface="Arial"/>
                <a:sym typeface="Arial"/>
              </a:rPr>
              <a:t>nalyze: scrutinize process details to find improvement opportunities</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I</a:t>
            </a:r>
            <a:r>
              <a:rPr b="0" baseline="0" i="0" lang="en-US" sz="2300" u="none" cap="none" strike="noStrike">
                <a:solidFill>
                  <a:schemeClr val="dk1"/>
                </a:solidFill>
                <a:latin typeface="Arial"/>
                <a:ea typeface="Arial"/>
                <a:cs typeface="Arial"/>
                <a:sym typeface="Arial"/>
              </a:rPr>
              <a:t>mprove: generate solutions and ideas for improving the problem</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C</a:t>
            </a:r>
            <a:r>
              <a:rPr b="0" baseline="0" i="0" lang="en-US" sz="2300" u="none" cap="none" strike="noStrike">
                <a:solidFill>
                  <a:schemeClr val="dk1"/>
                </a:solidFill>
                <a:latin typeface="Arial"/>
                <a:ea typeface="Arial"/>
                <a:cs typeface="Arial"/>
                <a:sym typeface="Arial"/>
              </a:rPr>
              <a:t>ontrol: track and verify the stability of the improvements and the predictability of the solution</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456" name="Shape 456"/>
          <p:cNvPicPr preferRelativeResize="0"/>
          <p:nvPr/>
        </p:nvPicPr>
        <p:blipFill rotWithShape="1">
          <a:blip r:embed="rId3">
            <a:alphaModFix/>
          </a:blip>
          <a:srcRect b="0" l="0" r="0" t="0"/>
          <a:stretch/>
        </p:blipFill>
        <p:spPr>
          <a:xfrm>
            <a:off x="146050" y="201611"/>
            <a:ext cx="8626474" cy="798512"/>
          </a:xfrm>
          <a:prstGeom prst="rect">
            <a:avLst/>
          </a:prstGeom>
          <a:noFill/>
          <a:ln>
            <a:noFill/>
          </a:ln>
        </p:spPr>
      </p:pic>
      <p:sp>
        <p:nvSpPr>
          <p:cNvPr id="457" name="Shape 45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8" name="Shape 45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idx="1" type="body"/>
          </p:nvPr>
        </p:nvSpPr>
        <p:spPr>
          <a:xfrm>
            <a:off x="304800" y="17526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requires an organization-wide commitment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Training follows the “Belt” system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Six Sigma organizations have the ability and willingness to adopt contrary objectives, such as reducing errors and getting things done faster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is an operating philosophy that is customer focused and strives to drive out waste, raise levels of quality, and improve financial performance at </a:t>
            </a:r>
            <a:r>
              <a:rPr b="0" baseline="0" i="1" lang="en-US" sz="2700" u="none" cap="none" strike="noStrike">
                <a:solidFill>
                  <a:schemeClr val="dk1"/>
                </a:solidFill>
                <a:latin typeface="Arial"/>
                <a:ea typeface="Arial"/>
                <a:cs typeface="Arial"/>
                <a:sym typeface="Arial"/>
              </a:rPr>
              <a:t>breakthrough</a:t>
            </a:r>
            <a:r>
              <a:rPr b="0" baseline="0" i="0" lang="en-US" sz="2700" u="none" cap="none" strike="noStrike">
                <a:solidFill>
                  <a:schemeClr val="dk1"/>
                </a:solidFill>
                <a:latin typeface="Arial"/>
                <a:ea typeface="Arial"/>
                <a:cs typeface="Arial"/>
                <a:sym typeface="Arial"/>
              </a:rPr>
              <a:t> levels</a:t>
            </a:r>
          </a:p>
        </p:txBody>
      </p:sp>
      <p:pic>
        <p:nvPicPr>
          <p:cNvPr id="464" name="Shape 464"/>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65" name="Shape 46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66" name="Shape 46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sp>
        <p:nvSpPr>
          <p:cNvPr id="471" name="Shape 471"/>
          <p:cNvSpPr txBox="1"/>
          <p:nvPr>
            <p:ph idx="1" type="body"/>
          </p:nvPr>
        </p:nvSpPr>
        <p:spPr>
          <a:xfrm>
            <a:off x="304800" y="990600"/>
            <a:ext cx="86868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Motorola, Inc. pioneered the adoption of Six Sigma in the 1980s and saved about $14 billion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Allied Signal/Honeywell saved more than $600 million a year by reducing the costs of reworking defects and improving aircraft engine design processes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After implementing the solutions recommended by a Six Sigma team for Baptist St. Anthony's Hospital in Amarillo, Texas, the percent of delayed cases in the radiology department dropped from 79 percent to 33 percent, delays decreased by 22 percent, and the number of orders missing or needing clarification dropped to zero from 11 percent</a:t>
            </a:r>
          </a:p>
        </p:txBody>
      </p:sp>
      <p:pic>
        <p:nvPicPr>
          <p:cNvPr id="472" name="Shape 472"/>
          <p:cNvPicPr preferRelativeResize="0"/>
          <p:nvPr/>
        </p:nvPicPr>
        <p:blipFill rotWithShape="1">
          <a:blip r:embed="rId3">
            <a:alphaModFix/>
          </a:blip>
          <a:srcRect b="0" l="0" r="0" t="0"/>
          <a:stretch/>
        </p:blipFill>
        <p:spPr>
          <a:xfrm>
            <a:off x="195261" y="-6350"/>
            <a:ext cx="8497886" cy="1158874"/>
          </a:xfrm>
          <a:prstGeom prst="rect">
            <a:avLst/>
          </a:prstGeom>
          <a:noFill/>
          <a:ln>
            <a:noFill/>
          </a:ln>
        </p:spPr>
      </p:pic>
      <p:sp>
        <p:nvSpPr>
          <p:cNvPr id="473" name="Shape 47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74" name="Shape 47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x="0" y="0"/>
          <a:ext cx="0" cy="0"/>
          <a:chOff x="0" y="0"/>
          <a:chExt cx="0" cy="0"/>
        </a:xfrm>
      </p:grpSpPr>
      <p:sp>
        <p:nvSpPr>
          <p:cNvPr id="479" name="Shape 479"/>
          <p:cNvSpPr txBox="1"/>
          <p:nvPr>
            <p:ph idx="1" type="body"/>
          </p:nvPr>
        </p:nvSpPr>
        <p:spPr>
          <a:xfrm>
            <a:off x="381000" y="990600"/>
            <a:ext cx="84582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Joseph M. Juran stated, “All improvement takes place project by project, and in no other way”*</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It’s important to select projects carefully and apply higher quality where it makes sense; companies that use Six Sigma do not always boost their stock values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As Mikel Harry puts it, “I could genetically engineer a Six Sigma goat, but if a rodeo is the marketplace, people are still going to buy a Four Sigma horse”**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Six Sigma projects must focus on a quality problem or gap between the current and desired performance and not have a clearly understood problem or a predetermined solution</a:t>
            </a:r>
          </a:p>
          <a:p>
            <a:pPr indent="-263525" lvl="0" marL="365125" marR="0" rtl="0" algn="l">
              <a:lnSpc>
                <a:spcPct val="100000"/>
              </a:lnSpc>
              <a:spcBef>
                <a:spcPts val="40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a:t>
            </a:r>
            <a:r>
              <a:rPr b="0" baseline="0" i="0" lang="en-US" sz="1600" u="none" cap="none" strike="noStrike">
                <a:solidFill>
                  <a:schemeClr val="dk1"/>
                </a:solidFill>
                <a:latin typeface="Arial"/>
                <a:ea typeface="Arial"/>
                <a:cs typeface="Arial"/>
                <a:sym typeface="Arial"/>
              </a:rPr>
              <a:t>What You Need to Know About Six Sigma,” </a:t>
            </a:r>
            <a:r>
              <a:rPr b="0" baseline="0" i="1" lang="en-US" sz="1600" u="none" cap="none" strike="noStrike">
                <a:solidFill>
                  <a:schemeClr val="dk1"/>
                </a:solidFill>
                <a:latin typeface="Arial"/>
                <a:ea typeface="Arial"/>
                <a:cs typeface="Arial"/>
                <a:sym typeface="Arial"/>
              </a:rPr>
              <a:t>Productivity Digest </a:t>
            </a:r>
            <a:r>
              <a:rPr b="0" baseline="0" i="0" lang="en-US" sz="1600" u="none" cap="none" strike="noStrike">
                <a:solidFill>
                  <a:schemeClr val="dk1"/>
                </a:solidFill>
                <a:latin typeface="Arial"/>
                <a:ea typeface="Arial"/>
                <a:cs typeface="Arial"/>
                <a:sym typeface="Arial"/>
              </a:rPr>
              <a:t>(December 2001), p. 38.</a:t>
            </a:r>
          </a:p>
          <a:p>
            <a:pPr indent="-263525" lvl="0" marL="365125" marR="0" rtl="0" algn="l">
              <a:lnSpc>
                <a:spcPct val="100000"/>
              </a:lnSpc>
              <a:spcBef>
                <a:spcPts val="400"/>
              </a:spcBef>
              <a:spcAft>
                <a:spcPts val="0"/>
              </a:spcAft>
              <a:buClr>
                <a:schemeClr val="dk1"/>
              </a:buClr>
              <a:buSzPct val="25000"/>
              <a:buFont typeface="Arial"/>
              <a:buNone/>
            </a:pPr>
            <a:r>
              <a:rPr b="0" baseline="0" i="0" lang="en-US" sz="1600" u="none" cap="none" strike="noStrike">
                <a:solidFill>
                  <a:schemeClr val="dk1"/>
                </a:solidFill>
                <a:latin typeface="Arial"/>
                <a:ea typeface="Arial"/>
                <a:cs typeface="Arial"/>
                <a:sym typeface="Arial"/>
              </a:rPr>
              <a:t>**Clifford, Lee, “Why You Can Safely Ignore Six Sigma,” </a:t>
            </a:r>
            <a:r>
              <a:rPr b="0" baseline="0" i="1" lang="en-US" sz="1600" u="none" cap="none" strike="noStrike">
                <a:solidFill>
                  <a:schemeClr val="dk1"/>
                </a:solidFill>
                <a:latin typeface="Arial"/>
                <a:ea typeface="Arial"/>
                <a:cs typeface="Arial"/>
                <a:sym typeface="Arial"/>
              </a:rPr>
              <a:t>Fortune (</a:t>
            </a:r>
            <a:r>
              <a:rPr b="0" baseline="0" i="0" lang="en-US" sz="1600" u="none" cap="none" strike="noStrike">
                <a:solidFill>
                  <a:schemeClr val="dk1"/>
                </a:solidFill>
                <a:latin typeface="Arial"/>
                <a:ea typeface="Arial"/>
                <a:cs typeface="Arial"/>
                <a:sym typeface="Arial"/>
              </a:rPr>
              <a:t>January 22, 2001), p. 140.</a:t>
            </a:r>
          </a:p>
          <a:p>
            <a:pPr indent="0" lvl="0" marL="0" marR="0" rtl="0" algn="l">
              <a:spcBef>
                <a:spcPts val="0"/>
              </a:spcBef>
              <a:buNone/>
            </a:pPr>
            <a:r>
              <a:t/>
            </a:r>
            <a:endParaRPr b="0" baseline="0" i="0" sz="1600" u="none" cap="none" strike="noStrike">
              <a:solidFill>
                <a:schemeClr val="dk1"/>
              </a:solidFill>
              <a:latin typeface="Arial"/>
              <a:ea typeface="Arial"/>
              <a:cs typeface="Arial"/>
              <a:sym typeface="Arial"/>
            </a:endParaRPr>
          </a:p>
        </p:txBody>
      </p:sp>
      <p:pic>
        <p:nvPicPr>
          <p:cNvPr id="480" name="Shape 480"/>
          <p:cNvPicPr preferRelativeResize="0"/>
          <p:nvPr/>
        </p:nvPicPr>
        <p:blipFill rotWithShape="1">
          <a:blip r:embed="rId3">
            <a:alphaModFix/>
          </a:blip>
          <a:srcRect b="0" l="0" r="0" t="0"/>
          <a:stretch/>
        </p:blipFill>
        <p:spPr>
          <a:xfrm>
            <a:off x="225425" y="-6350"/>
            <a:ext cx="8577261" cy="1158874"/>
          </a:xfrm>
          <a:prstGeom prst="rect">
            <a:avLst/>
          </a:prstGeom>
          <a:noFill/>
          <a:ln>
            <a:noFill/>
          </a:ln>
        </p:spPr>
      </p:pic>
      <p:sp>
        <p:nvSpPr>
          <p:cNvPr id="481" name="Shape 48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82" name="Shape 48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sp>
        <p:nvSpPr>
          <p:cNvPr id="487" name="Shape 487"/>
          <p:cNvSpPr txBox="1"/>
          <p:nvPr>
            <p:ph idx="1" type="body"/>
          </p:nvPr>
        </p:nvSpPr>
        <p:spPr>
          <a:xfrm>
            <a:off x="152400" y="1524000"/>
            <a:ext cx="88391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training for Six Sigma includes many project management concepts, tools, and techniques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For example, Six Sigma projects often use business cases, project charters, schedules, budgets, and so on</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Six Sigma projects are done in teams; the project manager is often called the team leader, and the sponsor is called the champion</a:t>
            </a:r>
          </a:p>
          <a:p>
            <a:pPr indent="-146939" lvl="0" marL="365125" marR="0" rtl="0" algn="l">
              <a:lnSpc>
                <a:spcPct val="9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88" name="Shape 488"/>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89" name="Shape 48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90" name="Shape 49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4" name="Shape 494"/>
        <p:cNvGrpSpPr/>
        <p:nvPr/>
      </p:nvGrpSpPr>
      <p:grpSpPr>
        <a:xfrm>
          <a:off x="0" y="0"/>
          <a:ext cx="0" cy="0"/>
          <a:chOff x="0" y="0"/>
          <a:chExt cx="0" cy="0"/>
        </a:xfrm>
      </p:grpSpPr>
      <p:sp>
        <p:nvSpPr>
          <p:cNvPr id="495" name="Shape 49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term </a:t>
            </a:r>
            <a:r>
              <a:rPr b="0" baseline="0" i="1" lang="en-US" sz="2700" u="none" cap="none" strike="noStrike">
                <a:solidFill>
                  <a:schemeClr val="dk1"/>
                </a:solidFill>
                <a:latin typeface="Arial"/>
                <a:ea typeface="Arial"/>
                <a:cs typeface="Arial"/>
                <a:sym typeface="Arial"/>
              </a:rPr>
              <a:t>sigma</a:t>
            </a:r>
            <a:r>
              <a:rPr b="0" baseline="0" i="0" lang="en-US" sz="2700" u="none" cap="none" strike="noStrike">
                <a:solidFill>
                  <a:schemeClr val="dk1"/>
                </a:solidFill>
                <a:latin typeface="Arial"/>
                <a:ea typeface="Arial"/>
                <a:cs typeface="Arial"/>
                <a:sym typeface="Arial"/>
              </a:rPr>
              <a:t> means standard deviation</a:t>
            </a:r>
          </a:p>
          <a:p>
            <a:pPr indent="-263525" lvl="0" marL="365125" marR="0" rtl="0" algn="l">
              <a:lnSpc>
                <a:spcPct val="100000"/>
              </a:lnSpc>
              <a:spcBef>
                <a:spcPts val="162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Standard deviation</a:t>
            </a:r>
            <a:r>
              <a:rPr b="0" baseline="0" i="0" lang="en-US" sz="2700" u="none" cap="none" strike="noStrike">
                <a:solidFill>
                  <a:schemeClr val="dk1"/>
                </a:solidFill>
                <a:latin typeface="Arial"/>
                <a:ea typeface="Arial"/>
                <a:cs typeface="Arial"/>
                <a:sym typeface="Arial"/>
              </a:rPr>
              <a:t> measures how much variation exists in a distribution of data</a:t>
            </a:r>
          </a:p>
          <a:p>
            <a:pPr indent="-263525" lvl="0" marL="365125" marR="0" rtl="0" algn="l">
              <a:lnSpc>
                <a:spcPct val="100000"/>
              </a:lnSpc>
              <a:spcBef>
                <a:spcPts val="162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Standard deviation is a key factor in determining the acceptable number of defective units found in a population</a:t>
            </a:r>
          </a:p>
          <a:p>
            <a:pPr indent="-263525" lvl="0" marL="365125" marR="0" rtl="0" algn="l">
              <a:lnSpc>
                <a:spcPct val="100000"/>
              </a:lnSpc>
              <a:spcBef>
                <a:spcPts val="162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Six Sigma projects strive for no more than 3.4 defects per million opportunities, yet this number is confusing to many statisticians</a:t>
            </a:r>
          </a:p>
        </p:txBody>
      </p:sp>
      <p:pic>
        <p:nvPicPr>
          <p:cNvPr id="496" name="Shape 49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97" name="Shape 49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98" name="Shape 49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idx="1" type="body"/>
          </p:nvPr>
        </p:nvSpPr>
        <p:spPr>
          <a:xfrm>
            <a:off x="381000" y="1981200"/>
            <a:ext cx="8458200" cy="44958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people joke about the poor quality of IT products (see cars and computers joke on pages 292-293)</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People seem to accept systems being down occasionally or needing to reboot their PCs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But quality is very important in many IT projects</a:t>
            </a:r>
          </a:p>
        </p:txBody>
      </p:sp>
      <p:pic>
        <p:nvPicPr>
          <p:cNvPr id="215" name="Shape 215"/>
          <p:cNvPicPr preferRelativeResize="0"/>
          <p:nvPr/>
        </p:nvPicPr>
        <p:blipFill rotWithShape="1">
          <a:blip r:embed="rId3">
            <a:alphaModFix/>
          </a:blip>
          <a:srcRect b="0" l="0" r="0" t="0"/>
          <a:stretch/>
        </p:blipFill>
        <p:spPr>
          <a:xfrm>
            <a:off x="146050" y="261937"/>
            <a:ext cx="8626474" cy="1347786"/>
          </a:xfrm>
          <a:prstGeom prst="rect">
            <a:avLst/>
          </a:prstGeom>
          <a:noFill/>
          <a:ln>
            <a:noFill/>
          </a:ln>
        </p:spPr>
      </p:pic>
      <p:sp>
        <p:nvSpPr>
          <p:cNvPr id="216" name="Shape 21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17" name="Shape 21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2" name="Shape 502"/>
        <p:cNvGrpSpPr/>
        <p:nvPr/>
      </p:nvGrpSpPr>
      <p:grpSpPr>
        <a:xfrm>
          <a:off x="0" y="0"/>
          <a:ext cx="0" cy="0"/>
          <a:chOff x="0" y="0"/>
          <a:chExt cx="0" cy="0"/>
        </a:xfrm>
      </p:grpSpPr>
      <p:sp>
        <p:nvSpPr>
          <p:cNvPr id="503" name="Shape 503"/>
          <p:cNvSpPr txBox="1"/>
          <p:nvPr>
            <p:ph idx="1" type="body"/>
          </p:nvPr>
        </p:nvSpPr>
        <p:spPr>
          <a:xfrm>
            <a:off x="381000" y="762000"/>
            <a:ext cx="8458200" cy="4724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Using a normal curve, if a process is at six sigma, there would be no more than two defective units per billion produced</a:t>
            </a:r>
          </a:p>
          <a:p>
            <a:pPr indent="-263525" lvl="0" marL="365125" marR="0" rtl="0" algn="l">
              <a:lnSpc>
                <a:spcPct val="100000"/>
              </a:lnSpc>
              <a:spcBef>
                <a:spcPts val="13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Six Sigma uses a scoring system that accounts for time, an important factor in determining process variations</a:t>
            </a:r>
          </a:p>
          <a:p>
            <a:pPr indent="-263525" lvl="0" marL="365125" marR="0" rtl="0" algn="l">
              <a:lnSpc>
                <a:spcPct val="100000"/>
              </a:lnSpc>
              <a:spcBef>
                <a:spcPts val="130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Yield</a:t>
            </a:r>
            <a:r>
              <a:rPr b="0" baseline="0" i="0" lang="en-US" sz="2600" u="none" cap="none" strike="noStrike">
                <a:solidFill>
                  <a:schemeClr val="dk1"/>
                </a:solidFill>
                <a:latin typeface="Arial"/>
                <a:ea typeface="Arial"/>
                <a:cs typeface="Arial"/>
                <a:sym typeface="Arial"/>
              </a:rPr>
              <a:t> represents the number of units handled correctly through the process steps</a:t>
            </a:r>
          </a:p>
          <a:p>
            <a:pPr indent="-263525" lvl="0" marL="365125" marR="0" rtl="0" algn="l">
              <a:lnSpc>
                <a:spcPct val="100000"/>
              </a:lnSpc>
              <a:spcBef>
                <a:spcPts val="13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A </a:t>
            </a:r>
            <a:r>
              <a:rPr b="1" baseline="0" i="0" lang="en-US" sz="2600" u="none" cap="none" strike="noStrike">
                <a:solidFill>
                  <a:schemeClr val="dk1"/>
                </a:solidFill>
                <a:latin typeface="Arial"/>
                <a:ea typeface="Arial"/>
                <a:cs typeface="Arial"/>
                <a:sym typeface="Arial"/>
              </a:rPr>
              <a:t>defect</a:t>
            </a:r>
            <a:r>
              <a:rPr b="0" baseline="0" i="0" lang="en-US" sz="2600" u="none" cap="none" strike="noStrike">
                <a:solidFill>
                  <a:schemeClr val="dk1"/>
                </a:solidFill>
                <a:latin typeface="Arial"/>
                <a:ea typeface="Arial"/>
                <a:cs typeface="Arial"/>
                <a:sym typeface="Arial"/>
              </a:rPr>
              <a:t> is any instance where the product or service fails to meet customer requirements</a:t>
            </a:r>
          </a:p>
          <a:p>
            <a:pPr indent="-263525" lvl="0" marL="365125" marR="0" rtl="0" algn="l">
              <a:lnSpc>
                <a:spcPct val="100000"/>
              </a:lnSpc>
              <a:spcBef>
                <a:spcPts val="13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There can be several opportunities to have a defect</a:t>
            </a:r>
          </a:p>
        </p:txBody>
      </p:sp>
      <p:pic>
        <p:nvPicPr>
          <p:cNvPr id="504" name="Shape 504"/>
          <p:cNvPicPr preferRelativeResize="0"/>
          <p:nvPr/>
        </p:nvPicPr>
        <p:blipFill rotWithShape="1">
          <a:blip r:embed="rId3">
            <a:alphaModFix/>
          </a:blip>
          <a:srcRect b="0" l="0" r="0" t="0"/>
          <a:stretch/>
        </p:blipFill>
        <p:spPr>
          <a:xfrm>
            <a:off x="146050" y="-49211"/>
            <a:ext cx="8570911" cy="847725"/>
          </a:xfrm>
          <a:prstGeom prst="rect">
            <a:avLst/>
          </a:prstGeom>
          <a:noFill/>
          <a:ln>
            <a:noFill/>
          </a:ln>
        </p:spPr>
      </p:pic>
      <p:sp>
        <p:nvSpPr>
          <p:cNvPr id="505" name="Shape 50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06" name="Shape 50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x="0" y="0"/>
          <a:ext cx="0" cy="0"/>
          <a:chOff x="0" y="0"/>
          <a:chExt cx="0" cy="0"/>
        </a:xfrm>
      </p:grpSpPr>
      <p:pic>
        <p:nvPicPr>
          <p:cNvPr id="511" name="Shape 511"/>
          <p:cNvPicPr preferRelativeResize="0"/>
          <p:nvPr/>
        </p:nvPicPr>
        <p:blipFill rotWithShape="1">
          <a:blip r:embed="rId3">
            <a:alphaModFix/>
          </a:blip>
          <a:srcRect b="0" l="0" r="0" t="0"/>
          <a:stretch/>
        </p:blipFill>
        <p:spPr>
          <a:xfrm>
            <a:off x="225425" y="115886"/>
            <a:ext cx="8626474" cy="1347786"/>
          </a:xfrm>
          <a:prstGeom prst="rect">
            <a:avLst/>
          </a:prstGeom>
          <a:noFill/>
          <a:ln>
            <a:noFill/>
          </a:ln>
        </p:spPr>
      </p:pic>
      <p:sp>
        <p:nvSpPr>
          <p:cNvPr id="512" name="Shape 51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13" name="Shape 51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14" name="Shape 514"/>
          <p:cNvPicPr preferRelativeResize="0"/>
          <p:nvPr/>
        </p:nvPicPr>
        <p:blipFill rotWithShape="1">
          <a:blip r:embed="rId4">
            <a:alphaModFix/>
          </a:blip>
          <a:srcRect b="0" l="0" r="0" t="0"/>
          <a:stretch/>
        </p:blipFill>
        <p:spPr>
          <a:xfrm>
            <a:off x="1143000" y="1447800"/>
            <a:ext cx="6858000" cy="4981574"/>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8" name="Shape 518"/>
        <p:cNvGrpSpPr/>
        <p:nvPr/>
      </p:nvGrpSpPr>
      <p:grpSpPr>
        <a:xfrm>
          <a:off x="0" y="0"/>
          <a:ext cx="0" cy="0"/>
          <a:chOff x="0" y="0"/>
          <a:chExt cx="0" cy="0"/>
        </a:xfrm>
      </p:grpSpPr>
      <p:pic>
        <p:nvPicPr>
          <p:cNvPr id="519" name="Shape 519"/>
          <p:cNvPicPr preferRelativeResize="0"/>
          <p:nvPr/>
        </p:nvPicPr>
        <p:blipFill rotWithShape="1">
          <a:blip r:embed="rId3">
            <a:alphaModFix/>
          </a:blip>
          <a:srcRect b="0" l="0" r="0" t="0"/>
          <a:stretch/>
        </p:blipFill>
        <p:spPr>
          <a:xfrm>
            <a:off x="225425" y="268287"/>
            <a:ext cx="8467725" cy="1158874"/>
          </a:xfrm>
          <a:prstGeom prst="rect">
            <a:avLst/>
          </a:prstGeom>
          <a:noFill/>
          <a:ln>
            <a:noFill/>
          </a:ln>
        </p:spPr>
      </p:pic>
      <p:sp>
        <p:nvSpPr>
          <p:cNvPr id="520" name="Shape 52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21" name="Shape 52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22" name="Shape 522"/>
          <p:cNvPicPr preferRelativeResize="0"/>
          <p:nvPr/>
        </p:nvPicPr>
        <p:blipFill rotWithShape="1">
          <a:blip r:embed="rId4">
            <a:alphaModFix/>
          </a:blip>
          <a:srcRect b="0" l="0" r="0" t="8757"/>
          <a:stretch/>
        </p:blipFill>
        <p:spPr>
          <a:xfrm>
            <a:off x="228600" y="1143000"/>
            <a:ext cx="8458200" cy="2960687"/>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6" name="Shape 526"/>
        <p:cNvGrpSpPr/>
        <p:nvPr/>
      </p:nvGrpSpPr>
      <p:grpSpPr>
        <a:xfrm>
          <a:off x="0" y="0"/>
          <a:ext cx="0" cy="0"/>
          <a:chOff x="0" y="0"/>
          <a:chExt cx="0" cy="0"/>
        </a:xfrm>
      </p:grpSpPr>
      <p:sp>
        <p:nvSpPr>
          <p:cNvPr id="527" name="Shape 52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Six 9s of quality </a:t>
            </a:r>
            <a:r>
              <a:rPr b="0" baseline="0" i="0" lang="en-US" sz="2700" u="none" cap="none" strike="noStrike">
                <a:solidFill>
                  <a:schemeClr val="dk1"/>
                </a:solidFill>
                <a:latin typeface="Arial"/>
                <a:ea typeface="Arial"/>
                <a:cs typeface="Arial"/>
                <a:sym typeface="Arial"/>
              </a:rPr>
              <a:t>is a measure of quality control equal to 1 fault in 1 million opportunities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 the telecommunications industry, it means 99.9999 percent service availability or </a:t>
            </a:r>
            <a:r>
              <a:rPr b="0" baseline="0" i="1" lang="en-US" sz="2700" u="none" cap="none" strike="noStrike">
                <a:solidFill>
                  <a:schemeClr val="dk1"/>
                </a:solidFill>
                <a:latin typeface="Arial"/>
                <a:ea typeface="Arial"/>
                <a:cs typeface="Arial"/>
                <a:sym typeface="Arial"/>
              </a:rPr>
              <a:t>30 seconds of down time a year</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This level of quality has also been stated as the target goal for the number of errors in a communications circuit, system failures, or errors in lines of code </a:t>
            </a:r>
          </a:p>
        </p:txBody>
      </p:sp>
      <p:pic>
        <p:nvPicPr>
          <p:cNvPr id="528" name="Shape 528"/>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29" name="Shape 52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30" name="Shape 53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4" name="Shape 534"/>
        <p:cNvGrpSpPr/>
        <p:nvPr/>
      </p:nvGrpSpPr>
      <p:grpSpPr>
        <a:xfrm>
          <a:off x="0" y="0"/>
          <a:ext cx="0" cy="0"/>
          <a:chOff x="0" y="0"/>
          <a:chExt cx="0" cy="0"/>
        </a:xfrm>
      </p:grpSpPr>
      <p:sp>
        <p:nvSpPr>
          <p:cNvPr id="535" name="Shape 53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IT professionals think of testing as a stage that comes near the end of IT product development</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Testing should be done during almost every phase of the IT product development life cycle</a:t>
            </a:r>
          </a:p>
        </p:txBody>
      </p:sp>
      <p:pic>
        <p:nvPicPr>
          <p:cNvPr id="536" name="Shape 53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37" name="Shape 53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38" name="Shape 53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2" name="Shape 542"/>
        <p:cNvGrpSpPr/>
        <p:nvPr/>
      </p:nvGrpSpPr>
      <p:grpSpPr>
        <a:xfrm>
          <a:off x="0" y="0"/>
          <a:ext cx="0" cy="0"/>
          <a:chOff x="0" y="0"/>
          <a:chExt cx="0" cy="0"/>
        </a:xfrm>
      </p:grpSpPr>
      <p:pic>
        <p:nvPicPr>
          <p:cNvPr id="543" name="Shape 543"/>
          <p:cNvPicPr preferRelativeResize="0"/>
          <p:nvPr/>
        </p:nvPicPr>
        <p:blipFill rotWithShape="1">
          <a:blip r:embed="rId3">
            <a:alphaModFix/>
          </a:blip>
          <a:srcRect b="0" l="0" r="0" t="0"/>
          <a:stretch/>
        </p:blipFill>
        <p:spPr>
          <a:xfrm>
            <a:off x="225425" y="-158750"/>
            <a:ext cx="8467725" cy="1347786"/>
          </a:xfrm>
          <a:prstGeom prst="rect">
            <a:avLst/>
          </a:prstGeom>
          <a:noFill/>
          <a:ln>
            <a:noFill/>
          </a:ln>
        </p:spPr>
      </p:pic>
      <p:sp>
        <p:nvSpPr>
          <p:cNvPr id="544" name="Shape 54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45" name="Shape 54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46" name="Shape 546"/>
          <p:cNvPicPr preferRelativeResize="0"/>
          <p:nvPr/>
        </p:nvPicPr>
        <p:blipFill rotWithShape="1">
          <a:blip r:embed="rId4">
            <a:alphaModFix/>
          </a:blip>
          <a:srcRect b="0" l="0" r="0" t="0"/>
          <a:stretch/>
        </p:blipFill>
        <p:spPr>
          <a:xfrm>
            <a:off x="1447800" y="1143000"/>
            <a:ext cx="5510211" cy="5278437"/>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0" name="Shape 550"/>
        <p:cNvGrpSpPr/>
        <p:nvPr/>
      </p:nvGrpSpPr>
      <p:grpSpPr>
        <a:xfrm>
          <a:off x="0" y="0"/>
          <a:ext cx="0" cy="0"/>
          <a:chOff x="0" y="0"/>
          <a:chExt cx="0" cy="0"/>
        </a:xfrm>
      </p:grpSpPr>
      <p:sp>
        <p:nvSpPr>
          <p:cNvPr id="551" name="Shape 551"/>
          <p:cNvSpPr txBox="1"/>
          <p:nvPr>
            <p:ph idx="1" type="body"/>
          </p:nvPr>
        </p:nvSpPr>
        <p:spPr>
          <a:xfrm>
            <a:off x="228600" y="990600"/>
            <a:ext cx="8610599"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Unit testing</a:t>
            </a:r>
            <a:r>
              <a:rPr b="0" baseline="0" i="0" lang="en-US" sz="2700" u="none" cap="none" strike="noStrike">
                <a:solidFill>
                  <a:schemeClr val="dk1"/>
                </a:solidFill>
                <a:latin typeface="Arial"/>
                <a:ea typeface="Arial"/>
                <a:cs typeface="Arial"/>
                <a:sym typeface="Arial"/>
              </a:rPr>
              <a:t> tests each individual component (often a program) to ensure it is as defect-free as possible</a:t>
            </a:r>
          </a:p>
          <a:p>
            <a:pPr indent="-263525" lvl="0" marL="365125" marR="0" rtl="0" algn="l">
              <a:lnSpc>
                <a:spcPct val="100000"/>
              </a:lnSpc>
              <a:spcBef>
                <a:spcPts val="216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Integration testing</a:t>
            </a:r>
            <a:r>
              <a:rPr b="0" baseline="0" i="0" lang="en-US" sz="2700" u="none" cap="none" strike="noStrike">
                <a:solidFill>
                  <a:schemeClr val="dk1"/>
                </a:solidFill>
                <a:latin typeface="Arial"/>
                <a:ea typeface="Arial"/>
                <a:cs typeface="Arial"/>
                <a:sym typeface="Arial"/>
              </a:rPr>
              <a:t> occurs between unit and system testing to test functionally grouped components</a:t>
            </a:r>
          </a:p>
          <a:p>
            <a:pPr indent="-263525" lvl="0" marL="365125" marR="0" rtl="0" algn="l">
              <a:lnSpc>
                <a:spcPct val="100000"/>
              </a:lnSpc>
              <a:spcBef>
                <a:spcPts val="216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System testing</a:t>
            </a:r>
            <a:r>
              <a:rPr b="0" baseline="0" i="0" lang="en-US" sz="2700" u="none" cap="none" strike="noStrike">
                <a:solidFill>
                  <a:schemeClr val="dk1"/>
                </a:solidFill>
                <a:latin typeface="Arial"/>
                <a:ea typeface="Arial"/>
                <a:cs typeface="Arial"/>
                <a:sym typeface="Arial"/>
              </a:rPr>
              <a:t> tests the entire system as one entity</a:t>
            </a:r>
          </a:p>
          <a:p>
            <a:pPr indent="-263525" lvl="0" marL="365125" marR="0" rtl="0" algn="l">
              <a:lnSpc>
                <a:spcPct val="100000"/>
              </a:lnSpc>
              <a:spcBef>
                <a:spcPts val="216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User acceptance testing</a:t>
            </a:r>
            <a:r>
              <a:rPr b="0" baseline="0" i="0" lang="en-US" sz="2700" u="none" cap="none" strike="noStrike">
                <a:solidFill>
                  <a:schemeClr val="dk1"/>
                </a:solidFill>
                <a:latin typeface="Arial"/>
                <a:ea typeface="Arial"/>
                <a:cs typeface="Arial"/>
                <a:sym typeface="Arial"/>
              </a:rPr>
              <a:t> is an independent test performed by end users prior to accepting the delivered system</a:t>
            </a:r>
          </a:p>
        </p:txBody>
      </p:sp>
      <p:pic>
        <p:nvPicPr>
          <p:cNvPr id="552" name="Shape 552"/>
          <p:cNvPicPr preferRelativeResize="0"/>
          <p:nvPr/>
        </p:nvPicPr>
        <p:blipFill rotWithShape="1">
          <a:blip r:embed="rId3">
            <a:alphaModFix/>
          </a:blip>
          <a:srcRect b="0" l="0" r="0" t="0"/>
          <a:stretch/>
        </p:blipFill>
        <p:spPr>
          <a:xfrm>
            <a:off x="146050" y="122236"/>
            <a:ext cx="8626474" cy="792162"/>
          </a:xfrm>
          <a:prstGeom prst="rect">
            <a:avLst/>
          </a:prstGeom>
          <a:noFill/>
          <a:ln>
            <a:noFill/>
          </a:ln>
        </p:spPr>
      </p:pic>
      <p:sp>
        <p:nvSpPr>
          <p:cNvPr id="553" name="Shape 55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54" name="Shape 55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8" name="Shape 558"/>
        <p:cNvGrpSpPr/>
        <p:nvPr/>
      </p:nvGrpSpPr>
      <p:grpSpPr>
        <a:xfrm>
          <a:off x="0" y="0"/>
          <a:ext cx="0" cy="0"/>
          <a:chOff x="0" y="0"/>
          <a:chExt cx="0" cy="0"/>
        </a:xfrm>
      </p:grpSpPr>
      <p:sp>
        <p:nvSpPr>
          <p:cNvPr id="559" name="Shape 559"/>
          <p:cNvSpPr txBox="1"/>
          <p:nvPr>
            <p:ph idx="1" type="body"/>
          </p:nvPr>
        </p:nvSpPr>
        <p:spPr>
          <a:xfrm>
            <a:off x="304800" y="762000"/>
            <a:ext cx="8458200" cy="52577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Watts S. Humphrey, a renowned expert on software quality, defines a </a:t>
            </a:r>
            <a:r>
              <a:rPr b="1" baseline="0" i="0" lang="en-US" sz="2400" u="none" cap="none" strike="noStrike">
                <a:solidFill>
                  <a:schemeClr val="dk1"/>
                </a:solidFill>
                <a:latin typeface="Arial"/>
                <a:ea typeface="Arial"/>
                <a:cs typeface="Arial"/>
                <a:sym typeface="Arial"/>
              </a:rPr>
              <a:t>software defect</a:t>
            </a:r>
            <a:r>
              <a:rPr b="0" baseline="0" i="0" lang="en-US" sz="2400" u="none" cap="none" strike="noStrike">
                <a:solidFill>
                  <a:schemeClr val="dk1"/>
                </a:solidFill>
                <a:latin typeface="Arial"/>
                <a:ea typeface="Arial"/>
                <a:cs typeface="Arial"/>
                <a:sym typeface="Arial"/>
              </a:rPr>
              <a:t> as anything that must be changed before delivery of the program</a:t>
            </a:r>
          </a:p>
          <a:p>
            <a:pPr indent="-263525" lvl="0" marL="365125" marR="0" rtl="0" algn="l">
              <a:lnSpc>
                <a:spcPct val="100000"/>
              </a:lnSpc>
              <a:spcBef>
                <a:spcPts val="168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Testing does not sufficiently prevent software defects because:</a:t>
            </a:r>
          </a:p>
          <a:p>
            <a:pPr indent="-239712" lvl="1" marL="620712" marR="0" rtl="0" algn="l">
              <a:lnSpc>
                <a:spcPct val="100000"/>
              </a:lnSpc>
              <a:spcBef>
                <a:spcPts val="154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The number of ways to test a complex system is huge</a:t>
            </a:r>
          </a:p>
          <a:p>
            <a:pPr indent="-239712" lvl="1" marL="620712" marR="0" rtl="0" algn="l">
              <a:lnSpc>
                <a:spcPct val="100000"/>
              </a:lnSpc>
              <a:spcBef>
                <a:spcPts val="154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Users will continue to invent new ways to use a system that its developers never considered</a:t>
            </a:r>
          </a:p>
          <a:p>
            <a:pPr indent="-263525" lvl="0" marL="365125" marR="0" rtl="0" algn="l">
              <a:lnSpc>
                <a:spcPct val="100000"/>
              </a:lnSpc>
              <a:spcBef>
                <a:spcPts val="168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Humphrey suggests that people rethink the software development process to provide </a:t>
            </a:r>
            <a:r>
              <a:rPr b="0" baseline="0" i="1" lang="en-US" sz="2400" u="none" cap="none" strike="noStrike">
                <a:solidFill>
                  <a:schemeClr val="dk1"/>
                </a:solidFill>
                <a:latin typeface="Arial"/>
                <a:ea typeface="Arial"/>
                <a:cs typeface="Arial"/>
                <a:sym typeface="Arial"/>
              </a:rPr>
              <a:t>no</a:t>
            </a:r>
            <a:r>
              <a:rPr b="0" baseline="0" i="0" lang="en-US" sz="2400" u="none" cap="none" strike="noStrike">
                <a:solidFill>
                  <a:schemeClr val="dk1"/>
                </a:solidFill>
                <a:latin typeface="Arial"/>
                <a:ea typeface="Arial"/>
                <a:cs typeface="Arial"/>
                <a:sym typeface="Arial"/>
              </a:rPr>
              <a:t> potential defects when you enter system testing; developers must be responsible for providing error-free code at each stage of testing</a:t>
            </a:r>
          </a:p>
        </p:txBody>
      </p:sp>
      <p:pic>
        <p:nvPicPr>
          <p:cNvPr id="560" name="Shape 560"/>
          <p:cNvPicPr preferRelativeResize="0"/>
          <p:nvPr/>
        </p:nvPicPr>
        <p:blipFill rotWithShape="1">
          <a:blip r:embed="rId3">
            <a:alphaModFix/>
          </a:blip>
          <a:srcRect b="0" l="0" r="0" t="0"/>
          <a:stretch/>
        </p:blipFill>
        <p:spPr>
          <a:xfrm>
            <a:off x="115886" y="-55561"/>
            <a:ext cx="8577261" cy="927100"/>
          </a:xfrm>
          <a:prstGeom prst="rect">
            <a:avLst/>
          </a:prstGeom>
          <a:noFill/>
          <a:ln>
            <a:noFill/>
          </a:ln>
        </p:spPr>
      </p:pic>
      <p:sp>
        <p:nvSpPr>
          <p:cNvPr id="561" name="Shape 56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62" name="Shape 56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6" name="Shape 566"/>
        <p:cNvGrpSpPr/>
        <p:nvPr/>
      </p:nvGrpSpPr>
      <p:grpSpPr>
        <a:xfrm>
          <a:off x="0" y="0"/>
          <a:ext cx="0" cy="0"/>
          <a:chOff x="0" y="0"/>
          <a:chExt cx="0" cy="0"/>
        </a:xfrm>
      </p:grpSpPr>
      <p:sp>
        <p:nvSpPr>
          <p:cNvPr id="567" name="Shape 56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Modern quality management:</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Requires customer satisfaction</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Prefers prevention to inspection</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Recognizes management responsibility for quality</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Noteworthy quality experts include Deming, Juran, Crosby, Ishikawa, Taguchi, and Feigenbaum</a:t>
            </a:r>
          </a:p>
        </p:txBody>
      </p:sp>
      <p:pic>
        <p:nvPicPr>
          <p:cNvPr id="568" name="Shape 568"/>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69" name="Shape 56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70" name="Shape 57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4" name="Shape 574"/>
        <p:cNvGrpSpPr/>
        <p:nvPr/>
      </p:nvGrpSpPr>
      <p:grpSpPr>
        <a:xfrm>
          <a:off x="0" y="0"/>
          <a:ext cx="0" cy="0"/>
          <a:chOff x="0" y="0"/>
          <a:chExt cx="0" cy="0"/>
        </a:xfrm>
      </p:grpSpPr>
      <p:sp>
        <p:nvSpPr>
          <p:cNvPr id="575" name="Shape 575"/>
          <p:cNvSpPr txBox="1"/>
          <p:nvPr>
            <p:ph idx="1" type="body"/>
          </p:nvPr>
        </p:nvSpPr>
        <p:spPr>
          <a:xfrm>
            <a:off x="304800" y="1304925"/>
            <a:ext cx="8186737" cy="4791075"/>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Deming was famous for his work in rebuilding Japan and his 14 Points for Management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Juran wrote the </a:t>
            </a:r>
            <a:r>
              <a:rPr b="0" baseline="0" i="1" lang="en-US" sz="2600" u="none" cap="none" strike="noStrike">
                <a:solidFill>
                  <a:schemeClr val="dk1"/>
                </a:solidFill>
                <a:latin typeface="Arial"/>
                <a:ea typeface="Arial"/>
                <a:cs typeface="Arial"/>
                <a:sym typeface="Arial"/>
              </a:rPr>
              <a:t>Quality Control Handbook</a:t>
            </a:r>
            <a:r>
              <a:rPr b="0" baseline="0" i="0" lang="en-US" sz="2600" u="none" cap="none" strike="noStrike">
                <a:solidFill>
                  <a:schemeClr val="dk1"/>
                </a:solidFill>
                <a:latin typeface="Arial"/>
                <a:ea typeface="Arial"/>
                <a:cs typeface="Arial"/>
                <a:sym typeface="Arial"/>
              </a:rPr>
              <a:t> and ten steps to quality improvement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Crosby wrote </a:t>
            </a:r>
            <a:r>
              <a:rPr b="0" baseline="0" i="1" lang="en-US" sz="2600" u="none" cap="none" strike="noStrike">
                <a:solidFill>
                  <a:schemeClr val="dk1"/>
                </a:solidFill>
                <a:latin typeface="Arial"/>
                <a:ea typeface="Arial"/>
                <a:cs typeface="Arial"/>
                <a:sym typeface="Arial"/>
              </a:rPr>
              <a:t>Quality is Free</a:t>
            </a:r>
            <a:r>
              <a:rPr b="0" baseline="0" i="0" lang="en-US" sz="2600" u="none" cap="none" strike="noStrike">
                <a:solidFill>
                  <a:schemeClr val="dk1"/>
                </a:solidFill>
                <a:latin typeface="Arial"/>
                <a:ea typeface="Arial"/>
                <a:cs typeface="Arial"/>
                <a:sym typeface="Arial"/>
              </a:rPr>
              <a:t> and suggested that organizations strive for zero defects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Ishikawa developed the concepts of quality circles and fishbone diagrams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Taguchi developed methods for optimizing the process of engineering experimentation</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Feigenbaum developed the concept of total quality control</a:t>
            </a:r>
          </a:p>
        </p:txBody>
      </p:sp>
      <p:pic>
        <p:nvPicPr>
          <p:cNvPr id="576" name="Shape 576"/>
          <p:cNvPicPr preferRelativeResize="0"/>
          <p:nvPr/>
        </p:nvPicPr>
        <p:blipFill rotWithShape="1">
          <a:blip r:embed="rId3">
            <a:alphaModFix/>
          </a:blip>
          <a:srcRect b="0" l="0" r="0" t="0"/>
          <a:stretch/>
        </p:blipFill>
        <p:spPr>
          <a:xfrm>
            <a:off x="195261" y="225425"/>
            <a:ext cx="8497886" cy="1079499"/>
          </a:xfrm>
          <a:prstGeom prst="rect">
            <a:avLst/>
          </a:prstGeom>
          <a:noFill/>
          <a:ln>
            <a:noFill/>
          </a:ln>
        </p:spPr>
      </p:pic>
      <p:sp>
        <p:nvSpPr>
          <p:cNvPr id="577" name="Shape 57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78" name="Shape 57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idx="1" type="body"/>
          </p:nvPr>
        </p:nvSpPr>
        <p:spPr>
          <a:xfrm>
            <a:off x="457200" y="1295400"/>
            <a:ext cx="84582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In 1986, two hospital patients died after receiving fatal doses of radiation from a Therac 25 machine after a software problem caused the machine to ignore calibration data</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In one of the biggest software errors in banking history, Chemical Bank mistakenly deducted about $15 million from more than 100,000 customer accounts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In August 2008, the Privacy Rights Clearinghouse stated that more than 236 million data records of U.S. residents have been exposed due to security breaches since January 2005</a:t>
            </a:r>
          </a:p>
        </p:txBody>
      </p:sp>
      <p:pic>
        <p:nvPicPr>
          <p:cNvPr id="223" name="Shape 22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24" name="Shape 22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25" name="Shape 22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2" name="Shape 582"/>
        <p:cNvGrpSpPr/>
        <p:nvPr/>
      </p:nvGrpSpPr>
      <p:grpSpPr>
        <a:xfrm>
          <a:off x="0" y="0"/>
          <a:ext cx="0" cy="0"/>
          <a:chOff x="0" y="0"/>
          <a:chExt cx="0" cy="0"/>
        </a:xfrm>
      </p:grpSpPr>
      <p:sp>
        <p:nvSpPr>
          <p:cNvPr id="583" name="Shape 583"/>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The </a:t>
            </a:r>
            <a:r>
              <a:rPr b="1" baseline="0" i="0" lang="en-US" sz="2600" u="none" cap="none" strike="noStrike">
                <a:solidFill>
                  <a:schemeClr val="dk1"/>
                </a:solidFill>
                <a:latin typeface="Arial"/>
                <a:ea typeface="Arial"/>
                <a:cs typeface="Arial"/>
                <a:sym typeface="Arial"/>
              </a:rPr>
              <a:t>Malcolm Baldrige National Quality Award</a:t>
            </a:r>
            <a:r>
              <a:rPr b="0" baseline="0" i="0" lang="en-US" sz="2600" u="none" cap="none" strike="noStrike">
                <a:solidFill>
                  <a:schemeClr val="dk1"/>
                </a:solidFill>
                <a:latin typeface="Arial"/>
                <a:ea typeface="Arial"/>
                <a:cs typeface="Arial"/>
                <a:sym typeface="Arial"/>
              </a:rPr>
              <a:t> originated in 1987 to recognize companies that have achieved a level of world-class competition through quality management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Given by the President of the United States to U.S. businesses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Three awards each year in different categories: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Manufacturing</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Service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Small business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Education and health care</a:t>
            </a:r>
          </a:p>
        </p:txBody>
      </p:sp>
      <p:pic>
        <p:nvPicPr>
          <p:cNvPr id="584" name="Shape 584"/>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85" name="Shape 58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86" name="Shape 58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0" name="Shape 590"/>
        <p:cNvGrpSpPr/>
        <p:nvPr/>
      </p:nvGrpSpPr>
      <p:grpSpPr>
        <a:xfrm>
          <a:off x="0" y="0"/>
          <a:ext cx="0" cy="0"/>
          <a:chOff x="0" y="0"/>
          <a:chExt cx="0" cy="0"/>
        </a:xfrm>
      </p:grpSpPr>
      <p:sp>
        <p:nvSpPr>
          <p:cNvPr id="591" name="Shape 591"/>
          <p:cNvSpPr txBox="1"/>
          <p:nvPr>
            <p:ph idx="1" type="body"/>
          </p:nvPr>
        </p:nvSpPr>
        <p:spPr>
          <a:xfrm>
            <a:off x="381000" y="914400"/>
            <a:ext cx="8458200" cy="54102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ISO 9000 </a:t>
            </a:r>
            <a:r>
              <a:rPr b="0" baseline="0" i="0" lang="en-US" sz="2600" u="none" cap="none" strike="noStrike">
                <a:solidFill>
                  <a:schemeClr val="dk1"/>
                </a:solidFill>
                <a:latin typeface="Arial"/>
                <a:ea typeface="Arial"/>
                <a:cs typeface="Arial"/>
                <a:sym typeface="Arial"/>
              </a:rPr>
              <a:t>is a quality system standard that:</a:t>
            </a:r>
          </a:p>
          <a:p>
            <a:pPr indent="-239712" lvl="1" marL="620712" marR="0" rtl="0" algn="l">
              <a:lnSpc>
                <a:spcPct val="100000"/>
              </a:lnSpc>
              <a:spcBef>
                <a:spcPts val="184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Is a three-part, continuous cycle of planning, controlling, and documenting quality in an organization</a:t>
            </a:r>
          </a:p>
          <a:p>
            <a:pPr indent="-239712" lvl="1" marL="620712" marR="0" rtl="0" algn="l">
              <a:lnSpc>
                <a:spcPct val="100000"/>
              </a:lnSpc>
              <a:spcBef>
                <a:spcPts val="184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Provides minimum requirements needed for an organization to meet its quality certification standards</a:t>
            </a:r>
          </a:p>
          <a:p>
            <a:pPr indent="-239712" lvl="1" marL="620712" marR="0" rtl="0" algn="l">
              <a:lnSpc>
                <a:spcPct val="100000"/>
              </a:lnSpc>
              <a:spcBef>
                <a:spcPts val="184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Helps organizations around the world reduce costs and improve customer satisfaction</a:t>
            </a:r>
          </a:p>
          <a:p>
            <a:pPr indent="-263525" lvl="0" marL="365125" marR="0" rtl="0" algn="l">
              <a:lnSpc>
                <a:spcPct val="100000"/>
              </a:lnSpc>
              <a:spcBef>
                <a:spcPts val="216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www.iso.org for more information</a:t>
            </a:r>
          </a:p>
        </p:txBody>
      </p:sp>
      <p:pic>
        <p:nvPicPr>
          <p:cNvPr id="592" name="Shape 592"/>
          <p:cNvPicPr preferRelativeResize="0"/>
          <p:nvPr/>
        </p:nvPicPr>
        <p:blipFill rotWithShape="1">
          <a:blip r:embed="rId3">
            <a:alphaModFix/>
          </a:blip>
          <a:srcRect b="0" l="0" r="0" t="0"/>
          <a:stretch/>
        </p:blipFill>
        <p:spPr>
          <a:xfrm>
            <a:off x="146050" y="188911"/>
            <a:ext cx="8547100" cy="811212"/>
          </a:xfrm>
          <a:prstGeom prst="rect">
            <a:avLst/>
          </a:prstGeom>
          <a:noFill/>
          <a:ln>
            <a:noFill/>
          </a:ln>
        </p:spPr>
      </p:pic>
      <p:sp>
        <p:nvSpPr>
          <p:cNvPr id="593" name="Shape 59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94" name="Shape 59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8" name="Shape 598"/>
        <p:cNvGrpSpPr/>
        <p:nvPr/>
      </p:nvGrpSpPr>
      <p:grpSpPr>
        <a:xfrm>
          <a:off x="0" y="0"/>
          <a:ext cx="0" cy="0"/>
          <a:chOff x="0" y="0"/>
          <a:chExt cx="0" cy="0"/>
        </a:xfrm>
      </p:grpSpPr>
      <p:sp>
        <p:nvSpPr>
          <p:cNvPr id="599" name="Shape 599"/>
          <p:cNvSpPr txBox="1"/>
          <p:nvPr>
            <p:ph idx="1" type="body"/>
          </p:nvPr>
        </p:nvSpPr>
        <p:spPr>
          <a:xfrm>
            <a:off x="381000" y="17526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Suggestions for improving quality for IT projects include:</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Establish leadership that promotes quality</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Understand the cost of quality</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Focus on organizational influences and workplace factors that affect quality</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Follow maturity models</a:t>
            </a:r>
          </a:p>
        </p:txBody>
      </p:sp>
      <p:pic>
        <p:nvPicPr>
          <p:cNvPr id="600" name="Shape 600"/>
          <p:cNvPicPr preferRelativeResize="0"/>
          <p:nvPr/>
        </p:nvPicPr>
        <p:blipFill rotWithShape="1">
          <a:blip r:embed="rId3">
            <a:alphaModFix/>
          </a:blip>
          <a:srcRect b="0" l="0" r="0" t="0"/>
          <a:stretch/>
        </p:blipFill>
        <p:spPr>
          <a:xfrm>
            <a:off x="225425" y="115886"/>
            <a:ext cx="8485186" cy="1347786"/>
          </a:xfrm>
          <a:prstGeom prst="rect">
            <a:avLst/>
          </a:prstGeom>
          <a:noFill/>
          <a:ln>
            <a:noFill/>
          </a:ln>
        </p:spPr>
      </p:pic>
      <p:sp>
        <p:nvSpPr>
          <p:cNvPr id="601" name="Shape 60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02" name="Shape 60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6" name="Shape 606"/>
        <p:cNvGrpSpPr/>
        <p:nvPr/>
      </p:nvGrpSpPr>
      <p:grpSpPr>
        <a:xfrm>
          <a:off x="0" y="0"/>
          <a:ext cx="0" cy="0"/>
          <a:chOff x="0" y="0"/>
          <a:chExt cx="0" cy="0"/>
        </a:xfrm>
      </p:grpSpPr>
      <p:sp>
        <p:nvSpPr>
          <p:cNvPr id="607" name="Shape 60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As Joseph M. Juran said in 1945, “It is most important that top management be quality-minded. In the absence of sincere manifestation of interest at the top, little will happen below.”*</a:t>
            </a:r>
          </a:p>
          <a:p>
            <a:pPr indent="-263525" lvl="0" marL="365125" marR="0" rtl="0" algn="l">
              <a:lnSpc>
                <a:spcPct val="100000"/>
              </a:lnSpc>
              <a:spcBef>
                <a:spcPts val="135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large percentage of quality problems are associated with management, not technical issues</a:t>
            </a:r>
          </a:p>
          <a:p>
            <a:pPr indent="-239712" lvl="1" marL="620712" marR="0" rtl="0" algn="l">
              <a:lnSpc>
                <a:spcPct val="100000"/>
              </a:lnSpc>
              <a:spcBef>
                <a:spcPts val="300"/>
              </a:spcBef>
              <a:spcAft>
                <a:spcPts val="0"/>
              </a:spcAft>
              <a:buClr>
                <a:schemeClr val="dk1"/>
              </a:buClr>
              <a:buFont typeface="Arial"/>
              <a:buNone/>
            </a:pPr>
            <a:r>
              <a:t/>
            </a:r>
            <a:endParaRPr b="0" baseline="0" i="0" sz="2300" u="none" cap="none" strike="noStrike">
              <a:solidFill>
                <a:schemeClr val="dk1"/>
              </a:solidFill>
              <a:latin typeface="Arial"/>
              <a:ea typeface="Arial"/>
              <a:cs typeface="Arial"/>
              <a:sym typeface="Arial"/>
            </a:endParaRPr>
          </a:p>
          <a:p>
            <a:pPr indent="-239712" lvl="1" marL="620712" marR="0" rtl="0" algn="l">
              <a:lnSpc>
                <a:spcPct val="100000"/>
              </a:lnSpc>
              <a:spcBef>
                <a:spcPts val="300"/>
              </a:spcBef>
              <a:spcAft>
                <a:spcPts val="0"/>
              </a:spcAft>
              <a:buClr>
                <a:schemeClr val="dk1"/>
              </a:buClr>
              <a:buSzPct val="25000"/>
              <a:buFont typeface="Arial"/>
              <a:buNone/>
            </a:pPr>
            <a:r>
              <a:rPr b="0" baseline="0" i="0" lang="en-US" sz="1700" u="none" cap="none" strike="noStrike">
                <a:solidFill>
                  <a:schemeClr val="dk1"/>
                </a:solidFill>
                <a:latin typeface="Arial"/>
                <a:ea typeface="Arial"/>
                <a:cs typeface="Arial"/>
                <a:sym typeface="Arial"/>
              </a:rPr>
              <a:t>*American Society for Quality (ASQ), </a:t>
            </a:r>
            <a:r>
              <a:rPr b="0" baseline="0" i="1" lang="en-US" sz="1700" u="none" cap="none" strike="noStrike">
                <a:solidFill>
                  <a:schemeClr val="dk1"/>
                </a:solidFill>
                <a:latin typeface="Arial"/>
                <a:ea typeface="Arial"/>
                <a:cs typeface="Arial"/>
                <a:sym typeface="Arial"/>
              </a:rPr>
              <a:t>(www.asqc.org/about/history/juran.html</a:t>
            </a:r>
            <a:r>
              <a:rPr b="0" baseline="0" i="0" lang="en-US" sz="1700" u="none" cap="none" strike="noStrike">
                <a:solidFill>
                  <a:schemeClr val="dk1"/>
                </a:solidFill>
                <a:latin typeface="Arial"/>
                <a:ea typeface="Arial"/>
                <a:cs typeface="Arial"/>
                <a:sym typeface="Arial"/>
              </a:rPr>
              <a:t>).</a:t>
            </a:r>
          </a:p>
          <a:p>
            <a:pPr indent="0" lvl="0" marL="0" marR="0" rtl="0" algn="l">
              <a:spcBef>
                <a:spcPts val="0"/>
              </a:spcBef>
              <a:buNone/>
            </a:pPr>
            <a:r>
              <a:t/>
            </a:r>
            <a:endParaRPr b="0" baseline="0" i="0" sz="1700" u="none" cap="none" strike="noStrike">
              <a:solidFill>
                <a:schemeClr val="dk1"/>
              </a:solidFill>
              <a:latin typeface="Arial"/>
              <a:ea typeface="Arial"/>
              <a:cs typeface="Arial"/>
              <a:sym typeface="Arial"/>
            </a:endParaRPr>
          </a:p>
        </p:txBody>
      </p:sp>
      <p:pic>
        <p:nvPicPr>
          <p:cNvPr id="608" name="Shape 608"/>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609" name="Shape 60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10" name="Shape 61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4" name="Shape 614"/>
        <p:cNvGrpSpPr/>
        <p:nvPr/>
      </p:nvGrpSpPr>
      <p:grpSpPr>
        <a:xfrm>
          <a:off x="0" y="0"/>
          <a:ext cx="0" cy="0"/>
          <a:chOff x="0" y="0"/>
          <a:chExt cx="0" cy="0"/>
        </a:xfrm>
      </p:grpSpPr>
      <p:sp>
        <p:nvSpPr>
          <p:cNvPr id="615" name="Shape 61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a:t>
            </a:r>
            <a:r>
              <a:rPr b="1" baseline="0" i="0" lang="en-US" sz="2700" u="none" cap="none" strike="noStrike">
                <a:solidFill>
                  <a:schemeClr val="dk1"/>
                </a:solidFill>
                <a:latin typeface="Arial"/>
                <a:ea typeface="Arial"/>
                <a:cs typeface="Arial"/>
                <a:sym typeface="Arial"/>
              </a:rPr>
              <a:t>cost of quality</a:t>
            </a:r>
            <a:r>
              <a:rPr b="0" baseline="0" i="0" lang="en-US" sz="2700" u="none" cap="none" strike="noStrike">
                <a:solidFill>
                  <a:schemeClr val="dk1"/>
                </a:solidFill>
                <a:latin typeface="Arial"/>
                <a:ea typeface="Arial"/>
                <a:cs typeface="Arial"/>
                <a:sym typeface="Arial"/>
              </a:rPr>
              <a:t> is the cost of conformance plus the cost of nonconformance</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Conformance</a:t>
            </a:r>
            <a:r>
              <a:rPr b="0" baseline="0" i="0" lang="en-US" sz="2300" u="none" cap="none" strike="noStrike">
                <a:solidFill>
                  <a:schemeClr val="dk1"/>
                </a:solidFill>
                <a:latin typeface="Arial"/>
                <a:ea typeface="Arial"/>
                <a:cs typeface="Arial"/>
                <a:sym typeface="Arial"/>
              </a:rPr>
              <a:t> means delivering products that meet requirements and fitness for use</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Cost of nonconformance</a:t>
            </a:r>
            <a:r>
              <a:rPr b="0" baseline="0" i="0" lang="en-US" sz="2300" u="none" cap="none" strike="noStrike">
                <a:solidFill>
                  <a:schemeClr val="dk1"/>
                </a:solidFill>
                <a:latin typeface="Arial"/>
                <a:ea typeface="Arial"/>
                <a:cs typeface="Arial"/>
                <a:sym typeface="Arial"/>
              </a:rPr>
              <a:t> means taking responsibility for failures or not meeting quality expectations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study reported that software bugs cost the U.S. economy $59.6 billion each year and that one third of the bugs could be eliminated by an improved testing infrastructure</a:t>
            </a:r>
          </a:p>
        </p:txBody>
      </p:sp>
      <p:pic>
        <p:nvPicPr>
          <p:cNvPr id="616" name="Shape 61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617" name="Shape 61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18" name="Shape 61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2" name="Shape 622"/>
        <p:cNvGrpSpPr/>
        <p:nvPr/>
      </p:nvGrpSpPr>
      <p:grpSpPr>
        <a:xfrm>
          <a:off x="0" y="0"/>
          <a:ext cx="0" cy="0"/>
          <a:chOff x="0" y="0"/>
          <a:chExt cx="0" cy="0"/>
        </a:xfrm>
      </p:grpSpPr>
      <p:sp>
        <p:nvSpPr>
          <p:cNvPr id="623" name="Shape 623"/>
          <p:cNvSpPr txBox="1"/>
          <p:nvPr>
            <p:ph idx="1" type="body"/>
          </p:nvPr>
        </p:nvSpPr>
        <p:spPr>
          <a:xfrm>
            <a:off x="0" y="838200"/>
            <a:ext cx="9144000" cy="51816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Prevention cost</a:t>
            </a:r>
            <a:r>
              <a:rPr b="0" baseline="0" i="0" lang="en-US" sz="2600" u="none" cap="none" strike="noStrike">
                <a:solidFill>
                  <a:schemeClr val="dk1"/>
                </a:solidFill>
                <a:latin typeface="Arial"/>
                <a:ea typeface="Arial"/>
                <a:cs typeface="Arial"/>
                <a:sym typeface="Arial"/>
              </a:rPr>
              <a:t>: cost of planning and executing a project so it is error-free or within an acceptable error range</a:t>
            </a:r>
          </a:p>
          <a:p>
            <a:pPr indent="-263525" lvl="0" marL="365125" marR="0" rtl="0" algn="l">
              <a:lnSpc>
                <a:spcPct val="100000"/>
              </a:lnSpc>
              <a:spcBef>
                <a:spcPts val="104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Appraisal cost</a:t>
            </a:r>
            <a:r>
              <a:rPr b="0" baseline="0" i="0" lang="en-US" sz="2600" u="none" cap="none" strike="noStrike">
                <a:solidFill>
                  <a:schemeClr val="dk1"/>
                </a:solidFill>
                <a:latin typeface="Arial"/>
                <a:ea typeface="Arial"/>
                <a:cs typeface="Arial"/>
                <a:sym typeface="Arial"/>
              </a:rPr>
              <a:t>: cost of evaluating processes and their outputs to ensure quality</a:t>
            </a:r>
          </a:p>
          <a:p>
            <a:pPr indent="-263525" lvl="0" marL="365125" marR="0" rtl="0" algn="l">
              <a:lnSpc>
                <a:spcPct val="100000"/>
              </a:lnSpc>
              <a:spcBef>
                <a:spcPts val="104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Internal failure cost</a:t>
            </a:r>
            <a:r>
              <a:rPr b="0" baseline="0" i="0" lang="en-US" sz="2600" u="none" cap="none" strike="noStrike">
                <a:solidFill>
                  <a:schemeClr val="dk1"/>
                </a:solidFill>
                <a:latin typeface="Arial"/>
                <a:ea typeface="Arial"/>
                <a:cs typeface="Arial"/>
                <a:sym typeface="Arial"/>
              </a:rPr>
              <a:t>: cost incurred to correct an identified defect before the customer receives the product</a:t>
            </a:r>
          </a:p>
          <a:p>
            <a:pPr indent="-263525" lvl="0" marL="365125" marR="0" rtl="0" algn="l">
              <a:lnSpc>
                <a:spcPct val="100000"/>
              </a:lnSpc>
              <a:spcBef>
                <a:spcPts val="104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External failure cost</a:t>
            </a:r>
            <a:r>
              <a:rPr b="0" baseline="0" i="0" lang="en-US" sz="2600" u="none" cap="none" strike="noStrike">
                <a:solidFill>
                  <a:schemeClr val="dk1"/>
                </a:solidFill>
                <a:latin typeface="Arial"/>
                <a:ea typeface="Arial"/>
                <a:cs typeface="Arial"/>
                <a:sym typeface="Arial"/>
              </a:rPr>
              <a:t>: cost that relates to all errors not detected and corrected before delivery to the customer</a:t>
            </a:r>
          </a:p>
          <a:p>
            <a:pPr indent="-263525" lvl="0" marL="365125" marR="0" rtl="0" algn="l">
              <a:lnSpc>
                <a:spcPct val="100000"/>
              </a:lnSpc>
              <a:spcBef>
                <a:spcPts val="1040"/>
              </a:spcBef>
              <a:spcAft>
                <a:spcPts val="0"/>
              </a:spcAft>
              <a:buClr>
                <a:schemeClr val="accent1"/>
              </a:buClr>
              <a:buSzPct val="68000"/>
              <a:buFont typeface="Arial"/>
              <a:buChar char=""/>
            </a:pPr>
            <a:r>
              <a:rPr b="1" baseline="0" i="0" lang="en-US" sz="2600" u="none" cap="none" strike="noStrike">
                <a:solidFill>
                  <a:schemeClr val="dk1"/>
                </a:solidFill>
                <a:latin typeface="Arial"/>
                <a:ea typeface="Arial"/>
                <a:cs typeface="Arial"/>
                <a:sym typeface="Arial"/>
              </a:rPr>
              <a:t>Measurement and test equipment costs</a:t>
            </a:r>
            <a:r>
              <a:rPr b="0" baseline="0" i="0" lang="en-US" sz="2600" u="none" cap="none" strike="noStrike">
                <a:solidFill>
                  <a:schemeClr val="dk1"/>
                </a:solidFill>
                <a:latin typeface="Arial"/>
                <a:ea typeface="Arial"/>
                <a:cs typeface="Arial"/>
                <a:sym typeface="Arial"/>
              </a:rPr>
              <a:t>: capital cost of equipment used to perform prevention and appraisal activities</a:t>
            </a:r>
          </a:p>
        </p:txBody>
      </p:sp>
      <p:pic>
        <p:nvPicPr>
          <p:cNvPr id="624" name="Shape 624"/>
          <p:cNvPicPr preferRelativeResize="0"/>
          <p:nvPr/>
        </p:nvPicPr>
        <p:blipFill rotWithShape="1">
          <a:blip r:embed="rId3">
            <a:alphaModFix/>
          </a:blip>
          <a:srcRect b="0" l="0" r="0" t="0"/>
          <a:stretch/>
        </p:blipFill>
        <p:spPr>
          <a:xfrm>
            <a:off x="188911" y="146050"/>
            <a:ext cx="8583611" cy="682625"/>
          </a:xfrm>
          <a:prstGeom prst="rect">
            <a:avLst/>
          </a:prstGeom>
          <a:noFill/>
          <a:ln>
            <a:noFill/>
          </a:ln>
        </p:spPr>
      </p:pic>
      <p:sp>
        <p:nvSpPr>
          <p:cNvPr id="625" name="Shape 62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26" name="Shape 62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0" name="Shape 630"/>
        <p:cNvGrpSpPr/>
        <p:nvPr/>
      </p:nvGrpSpPr>
      <p:grpSpPr>
        <a:xfrm>
          <a:off x="0" y="0"/>
          <a:ext cx="0" cy="0"/>
          <a:chOff x="0" y="0"/>
          <a:chExt cx="0" cy="0"/>
        </a:xfrm>
      </p:grpSpPr>
      <p:sp>
        <p:nvSpPr>
          <p:cNvPr id="631" name="Shape 631"/>
          <p:cNvSpPr txBox="1"/>
          <p:nvPr>
            <p:ph idx="1" type="body"/>
          </p:nvPr>
        </p:nvSpPr>
        <p:spPr>
          <a:xfrm>
            <a:off x="457200" y="1481137"/>
            <a:ext cx="8229600" cy="4767262"/>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 2007 study by Nucleus Research Inc. estimated that spam management costs U.S. businesses more than $71 billion annually in lost productivity or $712 per employee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One e-mail security firm estimated that spam accounts for 95 percent of total e-mail volume worldwide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In 2008, Reuters reported that spyware and phishing cost consumers $7.1 billion in 2007, up from $2 billion the previous year</a:t>
            </a:r>
          </a:p>
        </p:txBody>
      </p:sp>
      <p:pic>
        <p:nvPicPr>
          <p:cNvPr id="632" name="Shape 632"/>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633" name="Shape 63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34" name="Shape 63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8" name="Shape 638"/>
        <p:cNvGrpSpPr/>
        <p:nvPr/>
      </p:nvGrpSpPr>
      <p:grpSpPr>
        <a:xfrm>
          <a:off x="0" y="0"/>
          <a:ext cx="0" cy="0"/>
          <a:chOff x="0" y="0"/>
          <a:chExt cx="0" cy="0"/>
        </a:xfrm>
      </p:grpSpPr>
      <p:sp>
        <p:nvSpPr>
          <p:cNvPr id="639" name="Shape 639"/>
          <p:cNvSpPr txBox="1"/>
          <p:nvPr>
            <p:ph idx="1" type="body"/>
          </p:nvPr>
        </p:nvSpPr>
        <p:spPr>
          <a:xfrm>
            <a:off x="381000" y="16764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Study by DeMarco and Lister showed that organizational issues had a much greater influence on programmer productivity than the technical environment or programming languages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Programmer productivity varied by a factor of one to ten across organizations, but only by 21 percent within the same organization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Study found no correlation between productivity and programming language, years of experience, or salary</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 </a:t>
            </a:r>
            <a:r>
              <a:rPr b="0" baseline="0" i="0" lang="en-US" sz="2400" u="sng" cap="none" strike="noStrike">
                <a:solidFill>
                  <a:schemeClr val="dk1"/>
                </a:solidFill>
                <a:latin typeface="Arial"/>
                <a:ea typeface="Arial"/>
                <a:cs typeface="Arial"/>
                <a:sym typeface="Arial"/>
              </a:rPr>
              <a:t>dedicated workspace</a:t>
            </a:r>
            <a:r>
              <a:rPr b="0" baseline="0" i="0" lang="en-US" sz="2400" u="none" cap="none" strike="noStrike">
                <a:solidFill>
                  <a:schemeClr val="dk1"/>
                </a:solidFill>
                <a:latin typeface="Arial"/>
                <a:ea typeface="Arial"/>
                <a:cs typeface="Arial"/>
                <a:sym typeface="Arial"/>
              </a:rPr>
              <a:t> and a </a:t>
            </a:r>
            <a:r>
              <a:rPr b="0" baseline="0" i="0" lang="en-US" sz="2400" u="sng" cap="none" strike="noStrike">
                <a:solidFill>
                  <a:schemeClr val="dk1"/>
                </a:solidFill>
                <a:latin typeface="Arial"/>
                <a:ea typeface="Arial"/>
                <a:cs typeface="Arial"/>
                <a:sym typeface="Arial"/>
              </a:rPr>
              <a:t>quiet work environment</a:t>
            </a:r>
            <a:r>
              <a:rPr b="0" baseline="0" i="0" lang="en-US" sz="2400" u="none" cap="none" strike="noStrike">
                <a:solidFill>
                  <a:schemeClr val="dk1"/>
                </a:solidFill>
                <a:latin typeface="Arial"/>
                <a:ea typeface="Arial"/>
                <a:cs typeface="Arial"/>
                <a:sym typeface="Arial"/>
              </a:rPr>
              <a:t> were key factors to improving programmer productivity</a:t>
            </a:r>
          </a:p>
        </p:txBody>
      </p:sp>
      <p:pic>
        <p:nvPicPr>
          <p:cNvPr id="640" name="Shape 640"/>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641" name="Shape 64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42" name="Shape 64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6" name="Shape 646"/>
        <p:cNvGrpSpPr/>
        <p:nvPr/>
      </p:nvGrpSpPr>
      <p:grpSpPr>
        <a:xfrm>
          <a:off x="0" y="0"/>
          <a:ext cx="0" cy="0"/>
          <a:chOff x="0" y="0"/>
          <a:chExt cx="0" cy="0"/>
        </a:xfrm>
      </p:grpSpPr>
      <p:sp>
        <p:nvSpPr>
          <p:cNvPr id="647" name="Shape 647"/>
          <p:cNvSpPr txBox="1"/>
          <p:nvPr>
            <p:ph idx="1" type="body"/>
          </p:nvPr>
        </p:nvSpPr>
        <p:spPr>
          <a:xfrm>
            <a:off x="381000" y="1905000"/>
            <a:ext cx="8458200" cy="4343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must understand and manage stakeholder expectations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Expectations also vary by:</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Organization’s culture</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Geographic regions</a:t>
            </a:r>
          </a:p>
        </p:txBody>
      </p:sp>
      <p:pic>
        <p:nvPicPr>
          <p:cNvPr id="648" name="Shape 648"/>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649" name="Shape 64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50" name="Shape 65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4" name="Shape 654"/>
        <p:cNvGrpSpPr/>
        <p:nvPr/>
      </p:nvGrpSpPr>
      <p:grpSpPr>
        <a:xfrm>
          <a:off x="0" y="0"/>
          <a:ext cx="0" cy="0"/>
          <a:chOff x="0" y="0"/>
          <a:chExt cx="0" cy="0"/>
        </a:xfrm>
      </p:grpSpPr>
      <p:sp>
        <p:nvSpPr>
          <p:cNvPr id="655" name="Shape 655"/>
          <p:cNvSpPr txBox="1"/>
          <p:nvPr>
            <p:ph idx="1" type="body"/>
          </p:nvPr>
        </p:nvSpPr>
        <p:spPr>
          <a:xfrm>
            <a:off x="381000" y="1219200"/>
            <a:ext cx="8458200" cy="4724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Maturity models</a:t>
            </a:r>
            <a:r>
              <a:rPr b="0" baseline="0" i="0" lang="en-US" sz="2700" u="none" cap="none" strike="noStrike">
                <a:solidFill>
                  <a:schemeClr val="dk1"/>
                </a:solidFill>
                <a:latin typeface="Arial"/>
                <a:ea typeface="Arial"/>
                <a:cs typeface="Arial"/>
                <a:sym typeface="Arial"/>
              </a:rPr>
              <a:t> are frameworks for helping organizations improve their processes and systems</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a:t>
            </a:r>
            <a:r>
              <a:rPr b="1" baseline="0" i="0" lang="en-US" sz="2300" u="none" cap="none" strike="noStrike">
                <a:solidFill>
                  <a:schemeClr val="dk1"/>
                </a:solidFill>
                <a:latin typeface="Arial"/>
                <a:ea typeface="Arial"/>
                <a:cs typeface="Arial"/>
                <a:sym typeface="Arial"/>
              </a:rPr>
              <a:t>Software Quality Function Deployment Model</a:t>
            </a:r>
            <a:r>
              <a:rPr b="0" baseline="0" i="0" lang="en-US" sz="2300" u="none" cap="none" strike="noStrike">
                <a:solidFill>
                  <a:schemeClr val="dk1"/>
                </a:solidFill>
                <a:latin typeface="Arial"/>
                <a:ea typeface="Arial"/>
                <a:cs typeface="Arial"/>
                <a:sym typeface="Arial"/>
              </a:rPr>
              <a:t> focuses on defining user requirements and planning software projects</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Software Engineering Institute’s </a:t>
            </a:r>
            <a:r>
              <a:rPr b="1" baseline="0" i="0" lang="en-US" sz="2300" u="none" cap="none" strike="noStrike">
                <a:solidFill>
                  <a:schemeClr val="dk1"/>
                </a:solidFill>
                <a:latin typeface="Arial"/>
                <a:ea typeface="Arial"/>
                <a:cs typeface="Arial"/>
                <a:sym typeface="Arial"/>
              </a:rPr>
              <a:t>Capability Maturity Model Integration </a:t>
            </a:r>
            <a:r>
              <a:rPr b="0" baseline="0" i="0" lang="en-US" sz="2300" u="none" cap="none" strike="noStrike">
                <a:solidFill>
                  <a:schemeClr val="dk1"/>
                </a:solidFill>
                <a:latin typeface="Arial"/>
                <a:ea typeface="Arial"/>
                <a:cs typeface="Arial"/>
                <a:sym typeface="Arial"/>
              </a:rPr>
              <a:t>is a process improvement approach that provides organizations with the essential elements of effective processes</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656" name="Shape 656"/>
          <p:cNvPicPr preferRelativeResize="0"/>
          <p:nvPr/>
        </p:nvPicPr>
        <p:blipFill rotWithShape="1">
          <a:blip r:embed="rId3">
            <a:alphaModFix/>
          </a:blip>
          <a:srcRect b="0" l="0" r="0" t="0"/>
          <a:stretch/>
        </p:blipFill>
        <p:spPr>
          <a:xfrm>
            <a:off x="146050" y="390525"/>
            <a:ext cx="8626474" cy="785811"/>
          </a:xfrm>
          <a:prstGeom prst="rect">
            <a:avLst/>
          </a:prstGeom>
          <a:noFill/>
          <a:ln>
            <a:noFill/>
          </a:ln>
        </p:spPr>
      </p:pic>
      <p:sp>
        <p:nvSpPr>
          <p:cNvPr id="657" name="Shape 65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58" name="Shape 65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idx="1" type="body"/>
          </p:nvPr>
        </p:nvSpPr>
        <p:spPr>
          <a:xfrm>
            <a:off x="228600" y="15240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International Organization for Standardization (ISO) defines </a:t>
            </a:r>
            <a:r>
              <a:rPr b="1" baseline="0" i="0" lang="en-US" sz="2700" u="none" cap="none" strike="noStrike">
                <a:solidFill>
                  <a:schemeClr val="dk1"/>
                </a:solidFill>
                <a:latin typeface="Arial"/>
                <a:ea typeface="Arial"/>
                <a:cs typeface="Arial"/>
                <a:sym typeface="Arial"/>
              </a:rPr>
              <a:t>quality</a:t>
            </a:r>
            <a:r>
              <a:rPr b="0" baseline="0" i="0" lang="en-US" sz="2700" u="none" cap="none" strike="noStrike">
                <a:solidFill>
                  <a:schemeClr val="dk1"/>
                </a:solidFill>
                <a:latin typeface="Arial"/>
                <a:ea typeface="Arial"/>
                <a:cs typeface="Arial"/>
                <a:sym typeface="Arial"/>
              </a:rPr>
              <a:t> as “the degree to which a set of inherent characteristics fulfils requirements” (ISO9000:2000)</a:t>
            </a:r>
          </a:p>
          <a:p>
            <a:pPr indent="-263525" lvl="0" marL="365125" marR="0" rtl="0" algn="l">
              <a:lnSpc>
                <a:spcPct val="100000"/>
              </a:lnSpc>
              <a:spcBef>
                <a:spcPts val="162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Other experts define quality based on:</a:t>
            </a:r>
          </a:p>
          <a:p>
            <a:pPr indent="-239712" lvl="1" marL="620712" marR="0" rtl="0" algn="l">
              <a:lnSpc>
                <a:spcPct val="100000"/>
              </a:lnSpc>
              <a:spcBef>
                <a:spcPts val="138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Conformance to requirements</a:t>
            </a:r>
            <a:r>
              <a:rPr b="0" baseline="0" i="0" lang="en-US" sz="2300" u="none" cap="none" strike="noStrike">
                <a:solidFill>
                  <a:schemeClr val="dk1"/>
                </a:solidFill>
                <a:latin typeface="Arial"/>
                <a:ea typeface="Arial"/>
                <a:cs typeface="Arial"/>
                <a:sym typeface="Arial"/>
              </a:rPr>
              <a:t>: the project’s processes and products meet written specifications</a:t>
            </a:r>
          </a:p>
          <a:p>
            <a:pPr indent="-239712" lvl="1" marL="620712" marR="0" rtl="0" algn="l">
              <a:lnSpc>
                <a:spcPct val="100000"/>
              </a:lnSpc>
              <a:spcBef>
                <a:spcPts val="138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Fitness for use</a:t>
            </a:r>
            <a:r>
              <a:rPr b="0" baseline="0" i="0" lang="en-US" sz="2300" u="none" cap="none" strike="noStrike">
                <a:solidFill>
                  <a:schemeClr val="dk1"/>
                </a:solidFill>
                <a:latin typeface="Arial"/>
                <a:ea typeface="Arial"/>
                <a:cs typeface="Arial"/>
                <a:sym typeface="Arial"/>
              </a:rPr>
              <a:t>: a product can be used as it was intended</a:t>
            </a:r>
          </a:p>
        </p:txBody>
      </p:sp>
      <p:pic>
        <p:nvPicPr>
          <p:cNvPr id="231" name="Shape 23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32" name="Shape 23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33" name="Shape 23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2" name="Shape 662"/>
        <p:cNvGrpSpPr/>
        <p:nvPr/>
      </p:nvGrpSpPr>
      <p:grpSpPr>
        <a:xfrm>
          <a:off x="0" y="0"/>
          <a:ext cx="0" cy="0"/>
          <a:chOff x="0" y="0"/>
          <a:chExt cx="0" cy="0"/>
        </a:xfrm>
      </p:grpSpPr>
      <p:sp>
        <p:nvSpPr>
          <p:cNvPr id="663" name="Shape 663"/>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CMMI levels, from lowest to highest, are: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Incomplete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Performed</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Managed</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Defined</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Quantitatively Managed</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Optimizing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Companies may not get to bid on government projects unless they have a CMMI Level 3</a:t>
            </a:r>
          </a:p>
        </p:txBody>
      </p:sp>
      <p:pic>
        <p:nvPicPr>
          <p:cNvPr id="664" name="Shape 664"/>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665" name="Shape 66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66" name="Shape 66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0" name="Shape 670"/>
        <p:cNvGrpSpPr/>
        <p:nvPr/>
      </p:nvGrpSpPr>
      <p:grpSpPr>
        <a:xfrm>
          <a:off x="0" y="0"/>
          <a:ext cx="0" cy="0"/>
          <a:chOff x="0" y="0"/>
          <a:chExt cx="0" cy="0"/>
        </a:xfrm>
      </p:grpSpPr>
      <p:sp>
        <p:nvSpPr>
          <p:cNvPr id="671" name="Shape 671"/>
          <p:cNvSpPr txBox="1"/>
          <p:nvPr>
            <p:ph idx="1" type="body"/>
          </p:nvPr>
        </p:nvSpPr>
        <p:spPr>
          <a:xfrm>
            <a:off x="381000" y="914400"/>
            <a:ext cx="85343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PMI released the Organizational Project Management Maturity Model (OPM3) in December 2003</a:t>
            </a:r>
          </a:p>
          <a:p>
            <a:pPr indent="-263525" lvl="0" marL="365125" marR="0" rtl="0" algn="l">
              <a:lnSpc>
                <a:spcPct val="100000"/>
              </a:lnSpc>
              <a:spcBef>
                <a:spcPts val="26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Model is based on market research surveys sent to more than 30,000 project management professionals and incorporates 180 best practices and more than 2,400 capabilities, outcomes, and key performance indicators</a:t>
            </a:r>
          </a:p>
          <a:p>
            <a:pPr indent="-263525" lvl="0" marL="365125" marR="0" rtl="0" algn="l">
              <a:lnSpc>
                <a:spcPct val="100000"/>
              </a:lnSpc>
              <a:spcBef>
                <a:spcPts val="26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Addresses standards for excellence in project, program, and portfolio management best practices and explains the capabilities necessary to achieve those best practices</a:t>
            </a:r>
          </a:p>
        </p:txBody>
      </p:sp>
      <p:pic>
        <p:nvPicPr>
          <p:cNvPr id="672" name="Shape 672"/>
          <p:cNvPicPr preferRelativeResize="0"/>
          <p:nvPr/>
        </p:nvPicPr>
        <p:blipFill rotWithShape="1">
          <a:blip r:embed="rId3">
            <a:alphaModFix/>
          </a:blip>
          <a:srcRect b="0" l="0" r="0" t="0"/>
          <a:stretch/>
        </p:blipFill>
        <p:spPr>
          <a:xfrm>
            <a:off x="146050" y="188911"/>
            <a:ext cx="8547100" cy="811212"/>
          </a:xfrm>
          <a:prstGeom prst="rect">
            <a:avLst/>
          </a:prstGeom>
          <a:noFill/>
          <a:ln>
            <a:noFill/>
          </a:ln>
        </p:spPr>
      </p:pic>
      <p:sp>
        <p:nvSpPr>
          <p:cNvPr id="673" name="Shape 67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74" name="Shape 67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8" name="Shape 678"/>
        <p:cNvGrpSpPr/>
        <p:nvPr/>
      </p:nvGrpSpPr>
      <p:grpSpPr>
        <a:xfrm>
          <a:off x="0" y="0"/>
          <a:ext cx="0" cy="0"/>
          <a:chOff x="0" y="0"/>
          <a:chExt cx="0" cy="0"/>
        </a:xfrm>
      </p:grpSpPr>
      <p:sp>
        <p:nvSpPr>
          <p:cNvPr id="679" name="Shape 67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OPM3 provides the following example to illustrate a best practice, capability, outcome, and key performance indicator: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Best practice: establish internal project management communities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Capability: facilitate project management activities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Outcome: local initiatives, meaning the organization develops pockets of consensus around areas of special interest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Key performance indicator: community addresses local issues</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680" name="Shape 680"/>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681" name="Shape 68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82" name="Shape 68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sp>
        <p:nvSpPr>
          <p:cNvPr id="687" name="Shape 687"/>
          <p:cNvSpPr txBox="1"/>
          <p:nvPr>
            <p:ph idx="1" type="body"/>
          </p:nvPr>
        </p:nvSpPr>
        <p:spPr>
          <a:xfrm>
            <a:off x="381000" y="16764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Spreadsheet and charting software helps create Pareto diagrams, fishbone diagrams, and so on</a:t>
            </a:r>
          </a:p>
          <a:p>
            <a:pPr indent="-263525" lvl="0" marL="365125" marR="0" rtl="0" algn="l">
              <a:lnSpc>
                <a:spcPct val="100000"/>
              </a:lnSpc>
              <a:spcBef>
                <a:spcPts val="135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Statistical software packages help perform statistical analysis</a:t>
            </a:r>
          </a:p>
          <a:p>
            <a:pPr indent="-263525" lvl="0" marL="365125" marR="0" rtl="0" algn="l">
              <a:lnSpc>
                <a:spcPct val="100000"/>
              </a:lnSpc>
              <a:spcBef>
                <a:spcPts val="135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Specialized software products help manage Six Sigma projects or create quality control charts</a:t>
            </a:r>
          </a:p>
          <a:p>
            <a:pPr indent="-263525" lvl="0" marL="365125" marR="0" rtl="0" algn="l">
              <a:lnSpc>
                <a:spcPct val="100000"/>
              </a:lnSpc>
              <a:spcBef>
                <a:spcPts val="135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management software helps create Gantt charts and other tools to help plan and track work related to quality management</a:t>
            </a:r>
          </a:p>
        </p:txBody>
      </p:sp>
      <p:pic>
        <p:nvPicPr>
          <p:cNvPr id="688" name="Shape 688"/>
          <p:cNvPicPr preferRelativeResize="0"/>
          <p:nvPr/>
        </p:nvPicPr>
        <p:blipFill rotWithShape="1">
          <a:blip r:embed="rId3">
            <a:alphaModFix/>
          </a:blip>
          <a:srcRect b="0" l="0" r="0" t="0"/>
          <a:stretch/>
        </p:blipFill>
        <p:spPr>
          <a:xfrm>
            <a:off x="225425" y="115886"/>
            <a:ext cx="8558212" cy="1347786"/>
          </a:xfrm>
          <a:prstGeom prst="rect">
            <a:avLst/>
          </a:prstGeom>
          <a:noFill/>
          <a:ln>
            <a:noFill/>
          </a:ln>
        </p:spPr>
      </p:pic>
      <p:sp>
        <p:nvSpPr>
          <p:cNvPr id="689" name="Shape 68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90" name="Shape 69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4" name="Shape 694"/>
        <p:cNvGrpSpPr/>
        <p:nvPr/>
      </p:nvGrpSpPr>
      <p:grpSpPr>
        <a:xfrm>
          <a:off x="0" y="0"/>
          <a:ext cx="0" cy="0"/>
          <a:chOff x="0" y="0"/>
          <a:chExt cx="0" cy="0"/>
        </a:xfrm>
      </p:grpSpPr>
      <p:sp>
        <p:nvSpPr>
          <p:cNvPr id="695" name="Shape 69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quality management ensures that the project will satisfy the needs for which it was undertaken</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Main processes include:</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Plan quality</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Perform quality assurance</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Perform quality control</a:t>
            </a:r>
          </a:p>
        </p:txBody>
      </p:sp>
      <p:pic>
        <p:nvPicPr>
          <p:cNvPr id="696" name="Shape 69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697" name="Shape 69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98" name="Shape 69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0" y="1447800"/>
            <a:ext cx="89154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Project quality management </a:t>
            </a:r>
            <a:r>
              <a:rPr b="0" baseline="0" i="0" lang="en-US" sz="2700" u="none" cap="none" strike="noStrike">
                <a:solidFill>
                  <a:schemeClr val="dk1"/>
                </a:solidFill>
                <a:latin typeface="Arial"/>
                <a:ea typeface="Arial"/>
                <a:cs typeface="Arial"/>
                <a:sym typeface="Arial"/>
              </a:rPr>
              <a:t>ensures that the project will satisfy the needs for which it was undertaken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Processes include:</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Planning quality</a:t>
            </a:r>
            <a:r>
              <a:rPr b="0" baseline="0" i="0" lang="en-US" sz="2300" u="none" cap="none" strike="noStrike">
                <a:solidFill>
                  <a:schemeClr val="dk1"/>
                </a:solidFill>
                <a:latin typeface="Arial"/>
                <a:ea typeface="Arial"/>
                <a:cs typeface="Arial"/>
                <a:sym typeface="Arial"/>
              </a:rPr>
              <a:t>: identifying which quality standards are relevant to the project and how to satisfy them; a </a:t>
            </a:r>
            <a:r>
              <a:rPr b="1" baseline="0" i="0" lang="en-US" sz="2300" u="none" cap="none" strike="noStrike">
                <a:solidFill>
                  <a:schemeClr val="dk1"/>
                </a:solidFill>
                <a:latin typeface="Arial"/>
                <a:ea typeface="Arial"/>
                <a:cs typeface="Arial"/>
                <a:sym typeface="Arial"/>
              </a:rPr>
              <a:t>metric</a:t>
            </a:r>
            <a:r>
              <a:rPr b="0" baseline="0" i="0" lang="en-US" sz="2300" u="none" cap="none" strike="noStrike">
                <a:solidFill>
                  <a:schemeClr val="dk1"/>
                </a:solidFill>
                <a:latin typeface="Arial"/>
                <a:ea typeface="Arial"/>
                <a:cs typeface="Arial"/>
                <a:sym typeface="Arial"/>
              </a:rPr>
              <a:t> is a standard of measurement</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Performing quality assurance</a:t>
            </a:r>
            <a:r>
              <a:rPr b="0" baseline="0" i="0" lang="en-US" sz="2300" u="none" cap="none" strike="noStrike">
                <a:solidFill>
                  <a:schemeClr val="dk1"/>
                </a:solidFill>
                <a:latin typeface="Arial"/>
                <a:ea typeface="Arial"/>
                <a:cs typeface="Arial"/>
                <a:sym typeface="Arial"/>
              </a:rPr>
              <a:t>: periodically evaluating overall project performance to ensure the project will satisfy the relevant quality standards</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Performing quality control</a:t>
            </a:r>
            <a:r>
              <a:rPr b="0" baseline="0" i="0" lang="en-US" sz="2300" u="none" cap="none" strike="noStrike">
                <a:solidFill>
                  <a:schemeClr val="dk1"/>
                </a:solidFill>
                <a:latin typeface="Arial"/>
                <a:ea typeface="Arial"/>
                <a:cs typeface="Arial"/>
                <a:sym typeface="Arial"/>
              </a:rPr>
              <a:t>: monitoring specific project results to ensure that they comply with the relevant quality standards</a:t>
            </a:r>
          </a:p>
        </p:txBody>
      </p:sp>
      <p:pic>
        <p:nvPicPr>
          <p:cNvPr id="239" name="Shape 23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40" name="Shape 24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1" name="Shape 24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pic>
        <p:nvPicPr>
          <p:cNvPr id="246" name="Shape 246"/>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47" name="Shape 24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8" name="Shape 24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49" name="Shape 249"/>
          <p:cNvPicPr preferRelativeResize="0"/>
          <p:nvPr/>
        </p:nvPicPr>
        <p:blipFill rotWithShape="1">
          <a:blip r:embed="rId4">
            <a:alphaModFix/>
          </a:blip>
          <a:srcRect b="0" l="0" r="0" t="0"/>
          <a:stretch/>
        </p:blipFill>
        <p:spPr>
          <a:xfrm>
            <a:off x="533400" y="1447800"/>
            <a:ext cx="7848599" cy="4643437"/>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idx="1" type="body"/>
          </p:nvPr>
        </p:nvSpPr>
        <p:spPr>
          <a:xfrm>
            <a:off x="457200" y="1457325"/>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Implies the ability to anticipate situations and prepare actions to bring about the desired outcome</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Important to prevent defects by:</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Selecting proper materials</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Training and indoctrinating people in quality</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Planning a process that ensures the appropriate outcome</a:t>
            </a:r>
          </a:p>
        </p:txBody>
      </p:sp>
      <p:pic>
        <p:nvPicPr>
          <p:cNvPr id="255" name="Shape 25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56" name="Shape 25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57" name="Shape 25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4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0.xml><?xml version="1.0" encoding="utf-8"?>
<a:theme xmlns:a="http://schemas.openxmlformats.org/drawingml/2006/main" xmlns:r="http://schemas.openxmlformats.org/officeDocument/2006/relationships" name="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2.xml><?xml version="1.0" encoding="utf-8"?>
<a:theme xmlns:a="http://schemas.openxmlformats.org/drawingml/2006/main" xmlns:r="http://schemas.openxmlformats.org/officeDocument/2006/relationships" name="7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8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5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6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6.xml><?xml version="1.0" encoding="utf-8"?>
<a:theme xmlns:a="http://schemas.openxmlformats.org/drawingml/2006/main" xmlns:r="http://schemas.openxmlformats.org/officeDocument/2006/relationships" name="3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2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9.xml><?xml version="1.0" encoding="utf-8"?>
<a:theme xmlns:a="http://schemas.openxmlformats.org/drawingml/2006/main" xmlns:r="http://schemas.openxmlformats.org/officeDocument/2006/relationships" name="1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