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2.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24.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0" Type="http://schemas.openxmlformats.org/officeDocument/2006/relationships/slide" Target="slides/slide16.xml"/><Relationship Id="rId31" Type="http://schemas.openxmlformats.org/officeDocument/2006/relationships/slide" Target="slides/slide17.xml"/><Relationship Id="rId34" Type="http://schemas.openxmlformats.org/officeDocument/2006/relationships/slide" Target="slides/slide20.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2" Type="http://schemas.openxmlformats.org/officeDocument/2006/relationships/presProps" Target="presProps.xml"/><Relationship Id="rId1" Type="http://schemas.openxmlformats.org/officeDocument/2006/relationships/theme" Target="theme/theme10.xml"/><Relationship Id="rId40" Type="http://schemas.openxmlformats.org/officeDocument/2006/relationships/slide" Target="slides/slide26.xml"/><Relationship Id="rId4" Type="http://schemas.openxmlformats.org/officeDocument/2006/relationships/slideMaster" Target="slideMasters/slideMaster1.xml"/><Relationship Id="rId41" Type="http://schemas.openxmlformats.org/officeDocument/2006/relationships/slide" Target="slides/slide27.xml"/><Relationship Id="rId3" Type="http://schemas.openxmlformats.org/officeDocument/2006/relationships/tableStyles" Target="tableStyles.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4.xml"/><Relationship Id="rId59" Type="http://schemas.openxmlformats.org/officeDocument/2006/relationships/slide" Target="slides/slide45.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69" Type="http://schemas.openxmlformats.org/officeDocument/2006/relationships/slide" Target="slides/slide55.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1" Type="http://schemas.openxmlformats.org/officeDocument/2006/relationships/slide" Target="slides/slide7.xml"/><Relationship Id="rId22" Type="http://schemas.openxmlformats.org/officeDocument/2006/relationships/slide" Target="slides/slide8.xml"/><Relationship Id="rId60" Type="http://schemas.openxmlformats.org/officeDocument/2006/relationships/slide" Target="slides/slide46.xml"/><Relationship Id="rId23" Type="http://schemas.openxmlformats.org/officeDocument/2006/relationships/slide" Target="slides/slide9.xml"/><Relationship Id="rId24" Type="http://schemas.openxmlformats.org/officeDocument/2006/relationships/slide" Target="slides/slide10.xml"/><Relationship Id="rId20" Type="http://schemas.openxmlformats.org/officeDocument/2006/relationships/slide" Target="slides/slide6.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slide" Target="slides/slide54.xml"/><Relationship Id="rId67" Type="http://schemas.openxmlformats.org/officeDocument/2006/relationships/slide" Target="slides/slide53.xml"/><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3" name="Shape 303"/>
          <p:cNvSpPr txBox="1"/>
          <p:nvPr>
            <p:ph idx="1" type="body"/>
          </p:nvPr>
        </p:nvSpPr>
        <p:spPr>
          <a:xfrm>
            <a:off x="914400" y="4343400"/>
            <a:ext cx="5029199" cy="4114800"/>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0" name="Shape 3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2" name="Shape 4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0" name="Shape 4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7" name="Shape 4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3" name="Shape 5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4" name="Shape 5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3.jpg"/><Relationship Id="rId4" Type="http://schemas.openxmlformats.org/officeDocument/2006/relationships/slideLayout" Target="../slideLayouts/slideLayout22.xml"/><Relationship Id="rId3" Type="http://schemas.openxmlformats.org/officeDocument/2006/relationships/image" Target="../media/image00.png"/><Relationship Id="rId5"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74.png"/><Relationship Id="rId4" Type="http://schemas.openxmlformats.org/officeDocument/2006/relationships/theme" Target="../theme/theme9.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11.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3.jpg"/><Relationship Id="rId4" Type="http://schemas.openxmlformats.org/officeDocument/2006/relationships/slideLayout" Target="../slideLayouts/slideLayout17.xml"/><Relationship Id="rId3" Type="http://schemas.openxmlformats.org/officeDocument/2006/relationships/image" Target="../media/image00.png"/><Relationship Id="rId5"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3.jpg"/><Relationship Id="rId4" Type="http://schemas.openxmlformats.org/officeDocument/2006/relationships/slideLayout" Target="../slideLayouts/slideLayout18.xml"/><Relationship Id="rId3" Type="http://schemas.openxmlformats.org/officeDocument/2006/relationships/image" Target="../media/image00.png"/><Relationship Id="rId5"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4.jpg"/><Relationship Id="rId3"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3.jpg"/><Relationship Id="rId4" Type="http://schemas.openxmlformats.org/officeDocument/2006/relationships/slideLayout" Target="../slideLayouts/slideLayout20.xml"/><Relationship Id="rId3" Type="http://schemas.openxmlformats.org/officeDocument/2006/relationships/image" Target="../media/image00.png"/><Relationship Id="rId5"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4.jpg"/><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95" name="Shape 9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6" name="Shape 9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6.png"/><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4.jp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0.jp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41.jpg"/><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3.jp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50.jpg"/><Relationship Id="rId3"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59.jpg"/><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9.jpg"/><Relationship Id="rId3"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52.png"/><Relationship Id="rId3"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3"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55.jpg"/><Relationship Id="rId3" Type="http://schemas.openxmlformats.org/officeDocument/2006/relationships/image" Target="../media/image56.png"/><Relationship Id="rId5" Type="http://schemas.openxmlformats.org/officeDocument/2006/relationships/image" Target="../media/image57.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3"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1.jpg"/><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3"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6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 Id="rId3"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 Id="rId3"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 Id="rId3" Type="http://schemas.openxmlformats.org/officeDocument/2006/relationships/image" Target="../media/image6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 Id="rId3" Type="http://schemas.openxmlformats.org/officeDocument/2006/relationships/image" Target="../media/image6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 Id="rId3" Type="http://schemas.openxmlformats.org/officeDocument/2006/relationships/image" Target="../media/image7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 Id="rId3" Type="http://schemas.openxmlformats.org/officeDocument/2006/relationships/image" Target="../media/image7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 Id="rId3"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2.jp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433387" y="1079500"/>
            <a:ext cx="8515349" cy="1736724"/>
          </a:xfrm>
          <a:prstGeom prst="rect">
            <a:avLst/>
          </a:prstGeom>
          <a:noFill/>
          <a:ln>
            <a:noFill/>
          </a:ln>
        </p:spPr>
      </p:pic>
      <p:sp>
        <p:nvSpPr>
          <p:cNvPr id="190" name="Shape 190"/>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191" name="Shape 191"/>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2" name="Shape 192"/>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 </a:t>
            </a:r>
            <a:r>
              <a:rPr b="1" baseline="0" i="0" lang="en-US" sz="2700" u="none" cap="none" strike="noStrike">
                <a:solidFill>
                  <a:schemeClr val="dk1"/>
                </a:solidFill>
                <a:latin typeface="Arial"/>
                <a:ea typeface="Arial"/>
                <a:cs typeface="Arial"/>
                <a:sym typeface="Arial"/>
              </a:rPr>
              <a:t>activity list</a:t>
            </a:r>
            <a:r>
              <a:rPr b="0" baseline="0" i="0" lang="en-US" sz="2700" u="none" cap="none" strike="noStrike">
                <a:solidFill>
                  <a:schemeClr val="dk1"/>
                </a:solidFill>
                <a:latin typeface="Arial"/>
                <a:ea typeface="Arial"/>
                <a:cs typeface="Arial"/>
                <a:sym typeface="Arial"/>
              </a:rPr>
              <a:t> is a tabulation of activities to be included on a project schedule that includes: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activity name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An activity identifier or number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brief description of the activity</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Activity attributes</a:t>
            </a:r>
            <a:r>
              <a:rPr b="0" baseline="0" i="0" lang="en-US" sz="2700" u="none" cap="none" strike="noStrike">
                <a:solidFill>
                  <a:schemeClr val="dk1"/>
                </a:solidFill>
                <a:latin typeface="Arial"/>
                <a:ea typeface="Arial"/>
                <a:cs typeface="Arial"/>
                <a:sym typeface="Arial"/>
              </a:rPr>
              <a:t> provide more information such as predecessors, successors, logical relationships, leads and lags, resource requirements, constraints, imposed dates, and assumptions related to the activity</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55" name="Shape 255"/>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256" name="Shape 25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milestone</a:t>
            </a:r>
            <a:r>
              <a:rPr b="0" baseline="0" i="0" lang="en-US" sz="2700" u="none" cap="none" strike="noStrike">
                <a:solidFill>
                  <a:schemeClr val="dk1"/>
                </a:solidFill>
                <a:latin typeface="Arial"/>
                <a:ea typeface="Arial"/>
                <a:cs typeface="Arial"/>
                <a:sym typeface="Arial"/>
              </a:rPr>
              <a:t> is a significant event that normally has no duration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often takes several activities and a lot of work to complete a milestone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They’re useful tools for setting schedule goals and monitoring progress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Examples include obtaining customer sign-off on key documents or completion of specific products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62" name="Shape 26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63" name="Shape 2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idx="1" type="body"/>
          </p:nvPr>
        </p:nvSpPr>
        <p:spPr>
          <a:xfrm>
            <a:off x="381000" y="12192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May 2006, the Government Accounting Agency said that the Trilogy project failed at its core mission of improving the FBI’s investigative abilities and was plagued with missed milestones and escalating costs</a:t>
            </a:r>
          </a:p>
        </p:txBody>
      </p:sp>
      <p:pic>
        <p:nvPicPr>
          <p:cNvPr id="269" name="Shape 269"/>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270" name="Shape 27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71" name="Shape 271"/>
          <p:cNvSpPr txBox="1"/>
          <p:nvPr/>
        </p:nvSpPr>
        <p:spPr>
          <a:xfrm>
            <a:off x="685800" y="5715000"/>
            <a:ext cx="8129586"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600" u="none" cap="none" strike="noStrike">
                <a:solidFill>
                  <a:schemeClr val="dk1"/>
                </a:solidFill>
                <a:latin typeface="Arial"/>
                <a:ea typeface="Arial"/>
                <a:cs typeface="Arial"/>
                <a:sym typeface="Arial"/>
              </a:rPr>
              <a:t>*Roberts, Paul, “Frustrated contractor sentenced for hacking FBI to speed deployment,”</a:t>
            </a:r>
          </a:p>
          <a:p>
            <a:pPr indent="0" lvl="0" marL="0" marR="0" rtl="0" algn="l">
              <a:lnSpc>
                <a:spcPct val="100000"/>
              </a:lnSpc>
              <a:spcBef>
                <a:spcPts val="0"/>
              </a:spcBef>
              <a:spcAft>
                <a:spcPts val="0"/>
              </a:spcAft>
              <a:buClr>
                <a:schemeClr val="dk1"/>
              </a:buClr>
              <a:buSzPct val="25000"/>
              <a:buFont typeface="Arial"/>
              <a:buNone/>
            </a:pPr>
            <a:r>
              <a:rPr b="0" baseline="0" i="1" lang="en-US" sz="1600" u="none" cap="none" strike="noStrike">
                <a:solidFill>
                  <a:schemeClr val="dk1"/>
                </a:solidFill>
                <a:latin typeface="Arial"/>
                <a:ea typeface="Arial"/>
                <a:cs typeface="Arial"/>
                <a:sym typeface="Arial"/>
              </a:rPr>
              <a:t>InfoWorld Tech Watch, (July 6, 2006).</a:t>
            </a:r>
          </a:p>
          <a:p>
            <a:pPr indent="0" lvl="0" marL="0" marR="0" rtl="0" algn="l">
              <a:lnSpc>
                <a:spcPct val="100000"/>
              </a:lnSpc>
              <a:spcBef>
                <a:spcPts val="0"/>
              </a:spcBef>
              <a:spcAft>
                <a:spcPts val="0"/>
              </a:spcAft>
              <a:buNone/>
            </a:pPr>
            <a:r>
              <a:t/>
            </a:r>
            <a:endParaRPr b="0" baseline="0" i="1"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idx="1" type="body"/>
          </p:nvPr>
        </p:nvSpPr>
        <p:spPr>
          <a:xfrm>
            <a:off x="228600" y="12954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reviewing activities and determining dependencies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dependency</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relationship</a:t>
            </a:r>
            <a:r>
              <a:rPr b="0" baseline="0" i="0" lang="en-US" sz="2700" u="none" cap="none" strike="noStrike">
                <a:solidFill>
                  <a:schemeClr val="dk1"/>
                </a:solidFill>
                <a:latin typeface="Arial"/>
                <a:ea typeface="Arial"/>
                <a:cs typeface="Arial"/>
                <a:sym typeface="Arial"/>
              </a:rPr>
              <a:t> is the sequencing of project activities or tasks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a:t>
            </a:r>
            <a:r>
              <a:rPr b="0" baseline="0" i="1" lang="en-US" sz="2700" u="none" cap="none" strike="noStrike">
                <a:solidFill>
                  <a:schemeClr val="dk1"/>
                </a:solidFill>
                <a:latin typeface="Arial"/>
                <a:ea typeface="Arial"/>
                <a:cs typeface="Arial"/>
                <a:sym typeface="Arial"/>
              </a:rPr>
              <a:t>must</a:t>
            </a:r>
            <a:r>
              <a:rPr b="0" baseline="0" i="0" lang="en-US" sz="2700" u="none" cap="none" strike="noStrike">
                <a:solidFill>
                  <a:schemeClr val="dk1"/>
                </a:solidFill>
                <a:latin typeface="Arial"/>
                <a:ea typeface="Arial"/>
                <a:cs typeface="Arial"/>
                <a:sym typeface="Arial"/>
              </a:rPr>
              <a:t> determine dependencies in order to use critical path analysis</a:t>
            </a:r>
          </a:p>
        </p:txBody>
      </p:sp>
      <p:pic>
        <p:nvPicPr>
          <p:cNvPr id="277" name="Shape 277"/>
          <p:cNvPicPr preferRelativeResize="0"/>
          <p:nvPr/>
        </p:nvPicPr>
        <p:blipFill rotWithShape="1">
          <a:blip r:embed="rId3">
            <a:alphaModFix/>
          </a:blip>
          <a:srcRect b="0" l="0" r="0" t="0"/>
          <a:stretch/>
        </p:blipFill>
        <p:spPr>
          <a:xfrm>
            <a:off x="-36511" y="195261"/>
            <a:ext cx="8504236" cy="877887"/>
          </a:xfrm>
          <a:prstGeom prst="rect">
            <a:avLst/>
          </a:prstGeom>
          <a:noFill/>
          <a:ln>
            <a:noFill/>
          </a:ln>
        </p:spPr>
      </p:pic>
      <p:sp>
        <p:nvSpPr>
          <p:cNvPr id="278" name="Shape 27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idx="1" type="body"/>
          </p:nvPr>
        </p:nvSpPr>
        <p:spPr>
          <a:xfrm>
            <a:off x="381000" y="1524000"/>
            <a:ext cx="8305799"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Mandatory dependencies</a:t>
            </a:r>
            <a:r>
              <a:rPr b="0" baseline="0" i="0" lang="en-US" sz="2700" u="none" cap="none" strike="noStrike">
                <a:solidFill>
                  <a:schemeClr val="dk1"/>
                </a:solidFill>
                <a:latin typeface="Arial"/>
                <a:ea typeface="Arial"/>
                <a:cs typeface="Arial"/>
                <a:sym typeface="Arial"/>
              </a:rPr>
              <a:t>: inherent in the nature of the work being performed on a project, sometimes referred to as hard logic</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Discretionary dependencies</a:t>
            </a:r>
            <a:r>
              <a:rPr b="0" baseline="0" i="0" lang="en-US" sz="2700" u="none" cap="none" strike="noStrike">
                <a:solidFill>
                  <a:schemeClr val="dk1"/>
                </a:solidFill>
                <a:latin typeface="Arial"/>
                <a:ea typeface="Arial"/>
                <a:cs typeface="Arial"/>
                <a:sym typeface="Arial"/>
              </a:rPr>
              <a:t>:</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defined by the project team; sometimes referred to as soft logic and should be used with care since they may limit later scheduling options</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External dependencies</a:t>
            </a:r>
            <a:r>
              <a:rPr b="0" baseline="0" i="0" lang="en-US" sz="2700" u="none" cap="none" strike="noStrike">
                <a:solidFill>
                  <a:schemeClr val="dk1"/>
                </a:solidFill>
                <a:latin typeface="Arial"/>
                <a:ea typeface="Arial"/>
                <a:cs typeface="Arial"/>
                <a:sym typeface="Arial"/>
              </a:rPr>
              <a:t>: involve relationships between project and non-project activities</a:t>
            </a:r>
          </a:p>
        </p:txBody>
      </p:sp>
      <p:pic>
        <p:nvPicPr>
          <p:cNvPr id="284" name="Shape 284"/>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5" name="Shape 28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Network diagrams are the preferred technique for showing activity sequencing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network diagram</a:t>
            </a:r>
            <a:r>
              <a:rPr b="0" baseline="0" i="0" lang="en-US" sz="2700" u="none" cap="none" strike="noStrike">
                <a:solidFill>
                  <a:schemeClr val="dk1"/>
                </a:solidFill>
                <a:latin typeface="Arial"/>
                <a:ea typeface="Arial"/>
                <a:cs typeface="Arial"/>
                <a:sym typeface="Arial"/>
              </a:rPr>
              <a:t> is a schematic display of the logical relationships among, or sequencing of, project activities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Two main formats are the arrow and precedence diagramming methods</a:t>
            </a:r>
          </a:p>
        </p:txBody>
      </p:sp>
      <p:pic>
        <p:nvPicPr>
          <p:cNvPr id="291" name="Shape 291"/>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292" name="Shape 29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pic>
        <p:nvPicPr>
          <p:cNvPr id="297" name="Shape 297"/>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298" name="Shape 29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99" name="Shape 299"/>
          <p:cNvPicPr preferRelativeResize="0"/>
          <p:nvPr/>
        </p:nvPicPr>
        <p:blipFill rotWithShape="1">
          <a:blip r:embed="rId4">
            <a:alphaModFix/>
          </a:blip>
          <a:srcRect b="0" l="0" r="0" t="0"/>
          <a:stretch/>
        </p:blipFill>
        <p:spPr>
          <a:xfrm>
            <a:off x="609600" y="1743075"/>
            <a:ext cx="7543800" cy="32099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Also called activity-on-arrow (AOA) network diagrams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Activities are represented by arrows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Nodes or circles are the starting and ending points of activities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Can only show finish-to-start dependencies</a:t>
            </a:r>
          </a:p>
        </p:txBody>
      </p:sp>
      <p:pic>
        <p:nvPicPr>
          <p:cNvPr id="306" name="Shape 306"/>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307" name="Shape 3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idx="1" type="body"/>
          </p:nvPr>
        </p:nvSpPr>
        <p:spPr>
          <a:xfrm>
            <a:off x="304800" y="762000"/>
            <a:ext cx="8381999" cy="5257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1. </a:t>
            </a:r>
            <a:r>
              <a:rPr b="0" baseline="0" i="0" lang="en-US" sz="2400" u="none" cap="none" strike="noStrike">
                <a:solidFill>
                  <a:schemeClr val="dk1"/>
                </a:solidFill>
                <a:latin typeface="Arial"/>
                <a:ea typeface="Arial"/>
                <a:cs typeface="Arial"/>
                <a:sym typeface="Arial"/>
              </a:rPr>
              <a:t>Find all of the activities that start at node 1. Draw their finish nodes and draw arrows between node 1 and those finish nodes. Put the activity letter or name and duration estimate on the associated arrow. </a:t>
            </a:r>
          </a:p>
          <a:p>
            <a:pPr indent="-263525" lvl="0" marL="365125" marR="0" rtl="0" algn="l">
              <a:lnSpc>
                <a:spcPct val="10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2. Continue drawing the network diagram, working from left to right. Look for bursts and merges. </a:t>
            </a:r>
            <a:r>
              <a:rPr b="1" baseline="0" i="0" lang="en-US" sz="2400" u="none" cap="none" strike="noStrike">
                <a:solidFill>
                  <a:schemeClr val="dk1"/>
                </a:solidFill>
                <a:latin typeface="Arial"/>
                <a:ea typeface="Arial"/>
                <a:cs typeface="Arial"/>
                <a:sym typeface="Arial"/>
              </a:rPr>
              <a:t>Bursts</a:t>
            </a:r>
            <a:r>
              <a:rPr b="0" baseline="0" i="0" lang="en-US" sz="2400" u="none" cap="none" strike="noStrike">
                <a:solidFill>
                  <a:schemeClr val="dk1"/>
                </a:solidFill>
                <a:latin typeface="Arial"/>
                <a:ea typeface="Arial"/>
                <a:cs typeface="Arial"/>
                <a:sym typeface="Arial"/>
              </a:rPr>
              <a:t> occur when a single node is followed by two or more activities. A </a:t>
            </a:r>
            <a:r>
              <a:rPr b="1" baseline="0" i="0" lang="en-US" sz="2400" u="none" cap="none" strike="noStrike">
                <a:solidFill>
                  <a:schemeClr val="dk1"/>
                </a:solidFill>
                <a:latin typeface="Arial"/>
                <a:ea typeface="Arial"/>
                <a:cs typeface="Arial"/>
                <a:sym typeface="Arial"/>
              </a:rPr>
              <a:t>merge</a:t>
            </a:r>
            <a:r>
              <a:rPr b="0" baseline="0" i="0" lang="en-US" sz="2400" u="none" cap="none" strike="noStrike">
                <a:solidFill>
                  <a:schemeClr val="dk1"/>
                </a:solidFill>
                <a:latin typeface="Arial"/>
                <a:ea typeface="Arial"/>
                <a:cs typeface="Arial"/>
                <a:sym typeface="Arial"/>
              </a:rPr>
              <a:t> occurs when two or more nodes precede a single node.</a:t>
            </a:r>
          </a:p>
          <a:p>
            <a:pPr indent="-263525" lvl="0" marL="365125" marR="0" rtl="0" algn="l">
              <a:lnSpc>
                <a:spcPct val="10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3. Continue drawing the project network diagram until all activities are included on the diagram that have dependencies.</a:t>
            </a:r>
          </a:p>
          <a:p>
            <a:pPr indent="-263525" lvl="0" marL="365125" marR="0" rtl="0" algn="l">
              <a:lnSpc>
                <a:spcPct val="10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4. As a rule of thumb, all arrowheads should face toward the right, and no arrows should cross on an AOA network diagram.</a:t>
            </a:r>
          </a:p>
        </p:txBody>
      </p:sp>
      <p:pic>
        <p:nvPicPr>
          <p:cNvPr id="313" name="Shape 313"/>
          <p:cNvPicPr preferRelativeResize="0"/>
          <p:nvPr/>
        </p:nvPicPr>
        <p:blipFill rotWithShape="1">
          <a:blip r:embed="rId3">
            <a:alphaModFix/>
          </a:blip>
          <a:srcRect b="0" l="0" r="0" t="0"/>
          <a:stretch/>
        </p:blipFill>
        <p:spPr>
          <a:xfrm>
            <a:off x="-6350" y="176211"/>
            <a:ext cx="9388474" cy="787400"/>
          </a:xfrm>
          <a:prstGeom prst="rect">
            <a:avLst/>
          </a:prstGeom>
          <a:noFill/>
          <a:ln>
            <a:noFill/>
          </a:ln>
        </p:spPr>
      </p:pic>
      <p:sp>
        <p:nvSpPr>
          <p:cNvPr id="314" name="Shape 3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Activities are represented by boxes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Arrows show relationships between activities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More popular than ADM method and used by project management software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Better at showing different types of dependencies</a:t>
            </a:r>
          </a:p>
        </p:txBody>
      </p:sp>
      <p:pic>
        <p:nvPicPr>
          <p:cNvPr id="320" name="Shape 32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21" name="Shape 3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457200" y="990600"/>
            <a:ext cx="8458200" cy="4572000"/>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the importance of project schedules and good project time management</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Define activities as the basis for developing project schedules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how project managers use network diagrams and dependencies to assist in activity sequencing</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the relationship between estimating resources and project schedules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how various tools and techniques help project managers perform activity duration estimating</a:t>
            </a:r>
          </a:p>
        </p:txBody>
      </p:sp>
      <p:pic>
        <p:nvPicPr>
          <p:cNvPr id="199" name="Shape 199"/>
          <p:cNvPicPr preferRelativeResize="0"/>
          <p:nvPr/>
        </p:nvPicPr>
        <p:blipFill rotWithShape="1">
          <a:blip r:embed="rId3">
            <a:alphaModFix/>
          </a:blip>
          <a:srcRect b="0" l="0" r="0" t="0"/>
          <a:stretch/>
        </p:blipFill>
        <p:spPr>
          <a:xfrm>
            <a:off x="42861" y="79375"/>
            <a:ext cx="9107487" cy="865187"/>
          </a:xfrm>
          <a:prstGeom prst="rect">
            <a:avLst/>
          </a:prstGeom>
          <a:noFill/>
          <a:ln>
            <a:noFill/>
          </a:ln>
        </p:spPr>
      </p:pic>
      <p:sp>
        <p:nvSpPr>
          <p:cNvPr id="200" name="Shape 2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b="0" l="0" r="0" t="0"/>
          <a:stretch/>
        </p:blipFill>
        <p:spPr>
          <a:xfrm>
            <a:off x="231775" y="268287"/>
            <a:ext cx="8461375" cy="1158874"/>
          </a:xfrm>
          <a:prstGeom prst="rect">
            <a:avLst/>
          </a:prstGeom>
          <a:noFill/>
          <a:ln>
            <a:noFill/>
          </a:ln>
        </p:spPr>
      </p:pic>
      <p:sp>
        <p:nvSpPr>
          <p:cNvPr id="327" name="Shape 3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8" name="Shape 328"/>
          <p:cNvPicPr preferRelativeResize="0"/>
          <p:nvPr/>
        </p:nvPicPr>
        <p:blipFill rotWithShape="1">
          <a:blip r:embed="rId4">
            <a:alphaModFix/>
          </a:blip>
          <a:srcRect b="0" l="1708" r="1708" t="15078"/>
          <a:stretch/>
        </p:blipFill>
        <p:spPr>
          <a:xfrm>
            <a:off x="304800" y="1524000"/>
            <a:ext cx="8610599" cy="3862387"/>
          </a:xfrm>
          <a:prstGeom prst="rect">
            <a:avLst/>
          </a:prstGeom>
          <a:noFill/>
          <a:ln>
            <a:noFill/>
          </a:ln>
        </p:spPr>
      </p:pic>
      <p:sp>
        <p:nvSpPr>
          <p:cNvPr id="329" name="Shape 329"/>
          <p:cNvSpPr txBox="1"/>
          <p:nvPr/>
        </p:nvSpPr>
        <p:spPr>
          <a:xfrm>
            <a:off x="228600" y="1371600"/>
            <a:ext cx="8610599" cy="4114800"/>
          </a:xfrm>
          <a:prstGeom prst="rect">
            <a:avLst/>
          </a:prstGeom>
          <a:no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b="0" l="0" r="0" t="0"/>
          <a:stretch/>
        </p:blipFill>
        <p:spPr>
          <a:xfrm>
            <a:off x="36511" y="-6350"/>
            <a:ext cx="8888412" cy="1158874"/>
          </a:xfrm>
          <a:prstGeom prst="rect">
            <a:avLst/>
          </a:prstGeom>
          <a:noFill/>
          <a:ln>
            <a:noFill/>
          </a:ln>
        </p:spPr>
      </p:pic>
      <p:sp>
        <p:nvSpPr>
          <p:cNvPr id="335" name="Shape 33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36" name="Shape 336"/>
          <p:cNvPicPr preferRelativeResize="0"/>
          <p:nvPr/>
        </p:nvPicPr>
        <p:blipFill rotWithShape="1">
          <a:blip r:embed="rId4">
            <a:alphaModFix/>
          </a:blip>
          <a:srcRect b="0" l="0" r="0" t="0"/>
          <a:stretch/>
        </p:blipFill>
        <p:spPr>
          <a:xfrm>
            <a:off x="609600" y="1281112"/>
            <a:ext cx="7772400" cy="43815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idx="1" type="body"/>
          </p:nvPr>
        </p:nvSpPr>
        <p:spPr>
          <a:xfrm>
            <a:off x="381000" y="10668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Before estimating activity durations, you must have a good idea of the quantity and type of resources that will be assigned to each activity; </a:t>
            </a:r>
            <a:r>
              <a:rPr b="1" baseline="0" i="0" lang="en-US" sz="2700" u="none" cap="none" strike="noStrike">
                <a:solidFill>
                  <a:schemeClr val="dk1"/>
                </a:solidFill>
                <a:latin typeface="Arial"/>
                <a:ea typeface="Arial"/>
                <a:cs typeface="Arial"/>
                <a:sym typeface="Arial"/>
              </a:rPr>
              <a:t>resources</a:t>
            </a:r>
            <a:r>
              <a:rPr b="0" baseline="0" i="0" lang="en-US" sz="2700" u="none" cap="none" strike="noStrike">
                <a:solidFill>
                  <a:schemeClr val="dk1"/>
                </a:solidFill>
                <a:latin typeface="Arial"/>
                <a:ea typeface="Arial"/>
                <a:cs typeface="Arial"/>
                <a:sym typeface="Arial"/>
              </a:rPr>
              <a:t> are people, equipment, and materials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Consider important issues in estimating resources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How difficult will it be to do specific activities on this project?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What is the organization’s history in doing similar activities?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Are the required resources available?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resource breakdown structure </a:t>
            </a:r>
            <a:r>
              <a:rPr b="0" baseline="0" i="0" lang="en-US" sz="2700" u="none" cap="none" strike="noStrike">
                <a:solidFill>
                  <a:schemeClr val="dk1"/>
                </a:solidFill>
                <a:latin typeface="Arial"/>
                <a:ea typeface="Arial"/>
                <a:cs typeface="Arial"/>
                <a:sym typeface="Arial"/>
              </a:rPr>
              <a:t>is a hierarchical structure that identifies the project’s resources by category and type</a:t>
            </a:r>
          </a:p>
        </p:txBody>
      </p:sp>
      <p:pic>
        <p:nvPicPr>
          <p:cNvPr id="342" name="Shape 342"/>
          <p:cNvPicPr preferRelativeResize="0"/>
          <p:nvPr/>
        </p:nvPicPr>
        <p:blipFill rotWithShape="1">
          <a:blip r:embed="rId3">
            <a:alphaModFix/>
          </a:blip>
          <a:srcRect b="0" l="0" r="0" t="0"/>
          <a:stretch/>
        </p:blipFill>
        <p:spPr>
          <a:xfrm>
            <a:off x="146050" y="146050"/>
            <a:ext cx="8547100" cy="787400"/>
          </a:xfrm>
          <a:prstGeom prst="rect">
            <a:avLst/>
          </a:prstGeom>
          <a:noFill/>
          <a:ln>
            <a:noFill/>
          </a:ln>
        </p:spPr>
      </p:pic>
      <p:sp>
        <p:nvSpPr>
          <p:cNvPr id="343" name="Shape 34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idx="1" type="body"/>
          </p:nvPr>
        </p:nvSpPr>
        <p:spPr>
          <a:xfrm>
            <a:off x="457200" y="10668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Duration</a:t>
            </a:r>
            <a:r>
              <a:rPr b="0" baseline="0" i="0" lang="en-US" sz="2700" u="none" cap="none" strike="noStrike">
                <a:solidFill>
                  <a:schemeClr val="dk1"/>
                </a:solidFill>
                <a:latin typeface="Arial"/>
                <a:ea typeface="Arial"/>
                <a:cs typeface="Arial"/>
                <a:sym typeface="Arial"/>
              </a:rPr>
              <a:t> includes the actual amount of time worked on an activity </a:t>
            </a:r>
            <a:r>
              <a:rPr b="0" baseline="0" i="1" lang="en-US" sz="2700" u="none" cap="none" strike="noStrike">
                <a:solidFill>
                  <a:schemeClr val="dk1"/>
                </a:solidFill>
                <a:latin typeface="Arial"/>
                <a:ea typeface="Arial"/>
                <a:cs typeface="Arial"/>
                <a:sym typeface="Arial"/>
              </a:rPr>
              <a:t>plus</a:t>
            </a:r>
            <a:r>
              <a:rPr b="0" baseline="0" i="0" lang="en-US" sz="2700" u="none" cap="none" strike="noStrike">
                <a:solidFill>
                  <a:schemeClr val="dk1"/>
                </a:solidFill>
                <a:latin typeface="Arial"/>
                <a:ea typeface="Arial"/>
                <a:cs typeface="Arial"/>
                <a:sym typeface="Arial"/>
              </a:rPr>
              <a:t> elapsed time</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Effort</a:t>
            </a:r>
            <a:r>
              <a:rPr b="0" baseline="0" i="0" lang="en-US" sz="2700" u="none" cap="none" strike="noStrike">
                <a:solidFill>
                  <a:schemeClr val="dk1"/>
                </a:solidFill>
                <a:latin typeface="Arial"/>
                <a:ea typeface="Arial"/>
                <a:cs typeface="Arial"/>
                <a:sym typeface="Arial"/>
              </a:rPr>
              <a:t> is the number of workdays or work hours required to complete a task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Effort does not normally equal duration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doing the work should help create estimates, and an expert should review them</a:t>
            </a:r>
          </a:p>
        </p:txBody>
      </p:sp>
      <p:pic>
        <p:nvPicPr>
          <p:cNvPr id="349" name="Shape 349"/>
          <p:cNvPicPr preferRelativeResize="0"/>
          <p:nvPr/>
        </p:nvPicPr>
        <p:blipFill rotWithShape="1">
          <a:blip r:embed="rId3">
            <a:alphaModFix/>
          </a:blip>
          <a:srcRect b="0" l="0" r="0" t="0"/>
          <a:stretch/>
        </p:blipFill>
        <p:spPr>
          <a:xfrm>
            <a:off x="652462" y="-6350"/>
            <a:ext cx="8497886" cy="1079499"/>
          </a:xfrm>
          <a:prstGeom prst="rect">
            <a:avLst/>
          </a:prstGeom>
          <a:noFill/>
          <a:ln>
            <a:noFill/>
          </a:ln>
        </p:spPr>
      </p:pic>
      <p:sp>
        <p:nvSpPr>
          <p:cNvPr id="350" name="Shape 35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Instead of providing activity estimates as a discrete number, such as four weeks, it’s often helpful to create a </a:t>
            </a:r>
            <a:r>
              <a:rPr b="1" baseline="0" i="0" lang="en-US" sz="2700" u="none" cap="none" strike="noStrike">
                <a:solidFill>
                  <a:schemeClr val="dk1"/>
                </a:solidFill>
                <a:latin typeface="Arial"/>
                <a:ea typeface="Arial"/>
                <a:cs typeface="Arial"/>
                <a:sym typeface="Arial"/>
              </a:rPr>
              <a:t>three-point estimate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An estimate that includes an optimistic, most likely, and pessimistic estimate, such as three weeks for the optimistic, four weeks for the most likely, and five weeks for the pessimistic estimate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Three-point estimates are needed for PERT and Monte Carlo simulations</a:t>
            </a:r>
          </a:p>
        </p:txBody>
      </p:sp>
      <p:pic>
        <p:nvPicPr>
          <p:cNvPr id="356" name="Shape 35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57" name="Shape 35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idx="1" type="body"/>
          </p:nvPr>
        </p:nvSpPr>
        <p:spPr>
          <a:xfrm>
            <a:off x="381000" y="1143000"/>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Uses results of the other time management processes to determine the start and end date of the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Ultimate goal is to create a realistic project schedule that provides a basis for monitoring project progress for the time dimension of the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Important tools and techniques include Gantt charts, critical path analysis, and critical chain scheduling, and PERT analysis</a:t>
            </a:r>
          </a:p>
        </p:txBody>
      </p:sp>
      <p:pic>
        <p:nvPicPr>
          <p:cNvPr id="363" name="Shape 363"/>
          <p:cNvPicPr preferRelativeResize="0"/>
          <p:nvPr/>
        </p:nvPicPr>
        <p:blipFill rotWithShape="1">
          <a:blip r:embed="rId3">
            <a:alphaModFix/>
          </a:blip>
          <a:srcRect b="0" l="0" r="0" t="0"/>
          <a:stretch/>
        </p:blipFill>
        <p:spPr>
          <a:xfrm>
            <a:off x="652462" y="-6350"/>
            <a:ext cx="8497886" cy="1079499"/>
          </a:xfrm>
          <a:prstGeom prst="rect">
            <a:avLst/>
          </a:prstGeom>
          <a:noFill/>
          <a:ln>
            <a:noFill/>
          </a:ln>
        </p:spPr>
      </p:pic>
      <p:sp>
        <p:nvSpPr>
          <p:cNvPr id="364" name="Shape 36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idx="1" type="body"/>
          </p:nvPr>
        </p:nvSpPr>
        <p:spPr>
          <a:xfrm>
            <a:off x="381000" y="1143000"/>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Gantt charts</a:t>
            </a:r>
            <a:r>
              <a:rPr b="0" baseline="0" i="0" lang="en-US" sz="2700" u="none" cap="none" strike="noStrike">
                <a:solidFill>
                  <a:schemeClr val="dk1"/>
                </a:solidFill>
                <a:latin typeface="Arial"/>
                <a:ea typeface="Arial"/>
                <a:cs typeface="Arial"/>
                <a:sym typeface="Arial"/>
              </a:rPr>
              <a:t> provide a standard format for displaying project schedule information by listing project activities and their corresponding start and finish dates in a calendar format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Symbols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Black diamonds: milestones </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Thick black bars: summary tasks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Lighter horizontal bars: durations of tasks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Arrows: dependencies between tasks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70" name="Shape 370"/>
          <p:cNvPicPr preferRelativeResize="0"/>
          <p:nvPr/>
        </p:nvPicPr>
        <p:blipFill rotWithShape="1">
          <a:blip r:embed="rId3">
            <a:alphaModFix/>
          </a:blip>
          <a:srcRect b="0" l="0" r="0" t="0"/>
          <a:stretch/>
        </p:blipFill>
        <p:spPr>
          <a:xfrm>
            <a:off x="42861" y="158750"/>
            <a:ext cx="8497886" cy="914400"/>
          </a:xfrm>
          <a:prstGeom prst="rect">
            <a:avLst/>
          </a:prstGeom>
          <a:noFill/>
          <a:ln>
            <a:noFill/>
          </a:ln>
        </p:spPr>
      </p:pic>
      <p:sp>
        <p:nvSpPr>
          <p:cNvPr id="371" name="Shape 3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pic>
        <p:nvPicPr>
          <p:cNvPr id="376" name="Shape 376"/>
          <p:cNvPicPr preferRelativeResize="0"/>
          <p:nvPr/>
        </p:nvPicPr>
        <p:blipFill rotWithShape="1">
          <a:blip r:embed="rId3">
            <a:alphaModFix/>
          </a:blip>
          <a:srcRect b="0" l="0" r="0" t="0"/>
          <a:stretch/>
        </p:blipFill>
        <p:spPr>
          <a:xfrm>
            <a:off x="225425" y="268287"/>
            <a:ext cx="8650287" cy="1158874"/>
          </a:xfrm>
          <a:prstGeom prst="rect">
            <a:avLst/>
          </a:prstGeom>
          <a:noFill/>
          <a:ln>
            <a:noFill/>
          </a:ln>
        </p:spPr>
      </p:pic>
      <p:sp>
        <p:nvSpPr>
          <p:cNvPr id="377" name="Shape 3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78" name="Shape 378"/>
          <p:cNvSpPr txBox="1"/>
          <p:nvPr/>
        </p:nvSpPr>
        <p:spPr>
          <a:xfrm>
            <a:off x="304800" y="5410200"/>
            <a:ext cx="8499474"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Note: Darker bars would be red in Project 2007 to represent critical tasks.</a:t>
            </a:r>
          </a:p>
        </p:txBody>
      </p:sp>
      <p:pic>
        <p:nvPicPr>
          <p:cNvPr id="379" name="Shape 379"/>
          <p:cNvPicPr preferRelativeResize="0"/>
          <p:nvPr/>
        </p:nvPicPr>
        <p:blipFill rotWithShape="1">
          <a:blip r:embed="rId4">
            <a:alphaModFix/>
          </a:blip>
          <a:srcRect b="0" l="0" r="0" t="0"/>
          <a:stretch/>
        </p:blipFill>
        <p:spPr>
          <a:xfrm>
            <a:off x="533400" y="1676400"/>
            <a:ext cx="8151811" cy="34734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sp>
        <p:nvSpPr>
          <p:cNvPr id="385" name="Shape 38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86" name="Shape 386"/>
          <p:cNvPicPr preferRelativeResize="0"/>
          <p:nvPr/>
        </p:nvPicPr>
        <p:blipFill rotWithShape="1">
          <a:blip r:embed="rId4">
            <a:alphaModFix/>
          </a:blip>
          <a:srcRect b="0" l="0" r="0" t="0"/>
          <a:stretch/>
        </p:blipFill>
        <p:spPr>
          <a:xfrm>
            <a:off x="1143000" y="1189037"/>
            <a:ext cx="6172199" cy="50387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people like to focus on meeting milestones, especially for large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Milestones emphasize important events or accomplishments on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Normally create milestone by entering tasks with a zero duration, or you can mark any task as a milestone</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92" name="Shape 392"/>
          <p:cNvPicPr preferRelativeResize="0"/>
          <p:nvPr/>
        </p:nvPicPr>
        <p:blipFill rotWithShape="1">
          <a:blip r:embed="rId3">
            <a:alphaModFix/>
          </a:blip>
          <a:srcRect b="0" l="0" r="0" t="0"/>
          <a:stretch/>
        </p:blipFill>
        <p:spPr>
          <a:xfrm>
            <a:off x="146050" y="261937"/>
            <a:ext cx="8547100" cy="890587"/>
          </a:xfrm>
          <a:prstGeom prst="rect">
            <a:avLst/>
          </a:prstGeom>
          <a:noFill/>
          <a:ln>
            <a:noFill/>
          </a:ln>
        </p:spPr>
      </p:pic>
      <p:sp>
        <p:nvSpPr>
          <p:cNvPr id="393" name="Shape 39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381000" y="990600"/>
            <a:ext cx="8458200" cy="51053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Use a Gantt chart for planning and tracking schedule information, find the critical path for a project, and describe how critical chain scheduling and the Program Evaluation and Review Technique (PERT) affect schedule development</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how reality checks and people issues are involved in controlling and managing changes to the project schedule</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how project management software can assist in project time management and review words of caution before using this software </a:t>
            </a:r>
          </a:p>
        </p:txBody>
      </p:sp>
      <p:pic>
        <p:nvPicPr>
          <p:cNvPr id="206" name="Shape 206"/>
          <p:cNvPicPr preferRelativeResize="0"/>
          <p:nvPr/>
        </p:nvPicPr>
        <p:blipFill rotWithShape="1">
          <a:blip r:embed="rId3">
            <a:alphaModFix/>
          </a:blip>
          <a:srcRect b="0" l="0" r="0" t="0"/>
          <a:stretch/>
        </p:blipFill>
        <p:spPr>
          <a:xfrm>
            <a:off x="42861" y="79375"/>
            <a:ext cx="9107487" cy="920749"/>
          </a:xfrm>
          <a:prstGeom prst="rect">
            <a:avLst/>
          </a:prstGeom>
          <a:noFill/>
          <a:ln>
            <a:noFill/>
          </a:ln>
        </p:spPr>
      </p:pic>
      <p:sp>
        <p:nvSpPr>
          <p:cNvPr id="207" name="Shape 2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Milestones should be: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S</a:t>
            </a:r>
            <a:r>
              <a:rPr b="0" baseline="0" i="0" lang="en-US" sz="2300" u="none" cap="none" strike="noStrike">
                <a:solidFill>
                  <a:schemeClr val="dk1"/>
                </a:solidFill>
                <a:latin typeface="Arial"/>
                <a:ea typeface="Arial"/>
                <a:cs typeface="Arial"/>
                <a:sym typeface="Arial"/>
              </a:rPr>
              <a:t>pecific</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M</a:t>
            </a:r>
            <a:r>
              <a:rPr b="0" baseline="0" i="0" lang="en-US" sz="2300" u="none" cap="none" strike="noStrike">
                <a:solidFill>
                  <a:schemeClr val="dk1"/>
                </a:solidFill>
                <a:latin typeface="Arial"/>
                <a:ea typeface="Arial"/>
                <a:cs typeface="Arial"/>
                <a:sym typeface="Arial"/>
              </a:rPr>
              <a:t>easurable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A</a:t>
            </a:r>
            <a:r>
              <a:rPr b="0" baseline="0" i="0" lang="en-US" sz="2300" u="none" cap="none" strike="noStrike">
                <a:solidFill>
                  <a:schemeClr val="dk1"/>
                </a:solidFill>
                <a:latin typeface="Arial"/>
                <a:ea typeface="Arial"/>
                <a:cs typeface="Arial"/>
                <a:sym typeface="Arial"/>
              </a:rPr>
              <a:t>ssignable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R</a:t>
            </a:r>
            <a:r>
              <a:rPr b="0" baseline="0" i="0" lang="en-US" sz="2300" u="none" cap="none" strike="noStrike">
                <a:solidFill>
                  <a:schemeClr val="dk1"/>
                </a:solidFill>
                <a:latin typeface="Arial"/>
                <a:ea typeface="Arial"/>
                <a:cs typeface="Arial"/>
                <a:sym typeface="Arial"/>
              </a:rPr>
              <a:t>ealistic</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T</a:t>
            </a:r>
            <a:r>
              <a:rPr b="0" baseline="0" i="0" lang="en-US" sz="2300" u="none" cap="none" strike="noStrike">
                <a:solidFill>
                  <a:schemeClr val="dk1"/>
                </a:solidFill>
                <a:latin typeface="Arial"/>
                <a:ea typeface="Arial"/>
                <a:cs typeface="Arial"/>
                <a:sym typeface="Arial"/>
              </a:rPr>
              <a:t>ime-framed</a:t>
            </a:r>
          </a:p>
        </p:txBody>
      </p:sp>
      <p:pic>
        <p:nvPicPr>
          <p:cNvPr id="399" name="Shape 39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00" name="Shape 4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idx="1" type="body"/>
          </p:nvPr>
        </p:nvSpPr>
        <p:spPr>
          <a:xfrm>
            <a:off x="381000" y="7620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Schedule risk is inherent in the development of complex systems. Luc Richard, the founder of www.projectmangler.com, suggests that project managers can reduce schedule risk through project milestones, a best practice that involves identifying and tracking significant points or achievements in the project. The five key points of using project milestones include the following:</a:t>
            </a:r>
          </a:p>
          <a:p>
            <a:pPr indent="-239712" lvl="1" marL="620712" marR="0" rtl="0" algn="l">
              <a:lnSpc>
                <a:spcPct val="100000"/>
              </a:lnSpc>
              <a:spcBef>
                <a:spcPts val="3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1. Define milestones early in the project and include them in the Gantt chart to provide a visual guide.</a:t>
            </a:r>
          </a:p>
          <a:p>
            <a:pPr indent="-239712" lvl="1" marL="620712" marR="0" rtl="0" algn="l">
              <a:lnSpc>
                <a:spcPct val="100000"/>
              </a:lnSpc>
              <a:spcBef>
                <a:spcPts val="3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2. Keep milestones small and frequent.</a:t>
            </a:r>
          </a:p>
          <a:p>
            <a:pPr indent="-239712" lvl="1" marL="620712" marR="0" rtl="0" algn="l">
              <a:lnSpc>
                <a:spcPct val="100000"/>
              </a:lnSpc>
              <a:spcBef>
                <a:spcPts val="3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3. The set of milestones must be all-encompassing.</a:t>
            </a:r>
          </a:p>
          <a:p>
            <a:pPr indent="-239712" lvl="1" marL="620712" marR="0" rtl="0" algn="l">
              <a:lnSpc>
                <a:spcPct val="100000"/>
              </a:lnSpc>
              <a:spcBef>
                <a:spcPts val="3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4. Each milestone must be binary, meaning it is either complete or incomplete.</a:t>
            </a:r>
          </a:p>
          <a:p>
            <a:pPr indent="-239712" lvl="1" marL="620712" marR="0" rtl="0" algn="l">
              <a:lnSpc>
                <a:spcPct val="100000"/>
              </a:lnSpc>
              <a:spcBef>
                <a:spcPts val="3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5. Carefully monitor the critical path.</a:t>
            </a:r>
          </a:p>
        </p:txBody>
      </p:sp>
      <p:pic>
        <p:nvPicPr>
          <p:cNvPr id="406" name="Shape 406"/>
          <p:cNvPicPr preferRelativeResize="0"/>
          <p:nvPr/>
        </p:nvPicPr>
        <p:blipFill rotWithShape="1">
          <a:blip r:embed="rId3">
            <a:alphaModFix/>
          </a:blip>
          <a:srcRect b="0" l="0" r="0" t="0"/>
          <a:stretch/>
        </p:blipFill>
        <p:spPr>
          <a:xfrm>
            <a:off x="146050" y="109536"/>
            <a:ext cx="8547100" cy="785811"/>
          </a:xfrm>
          <a:prstGeom prst="rect">
            <a:avLst/>
          </a:prstGeom>
          <a:noFill/>
          <a:ln>
            <a:noFill/>
          </a:ln>
        </p:spPr>
      </p:pic>
      <p:sp>
        <p:nvSpPr>
          <p:cNvPr id="407" name="Shape 4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pic>
        <p:nvPicPr>
          <p:cNvPr id="412" name="Shape 412"/>
          <p:cNvPicPr preferRelativeResize="0"/>
          <p:nvPr/>
        </p:nvPicPr>
        <p:blipFill rotWithShape="1">
          <a:blip r:embed="rId3">
            <a:alphaModFix/>
          </a:blip>
          <a:srcRect b="0" l="0" r="0" t="0"/>
          <a:stretch/>
        </p:blipFill>
        <p:spPr>
          <a:xfrm>
            <a:off x="268287" y="-6350"/>
            <a:ext cx="8424862" cy="1158874"/>
          </a:xfrm>
          <a:prstGeom prst="rect">
            <a:avLst/>
          </a:prstGeom>
          <a:noFill/>
          <a:ln>
            <a:noFill/>
          </a:ln>
        </p:spPr>
      </p:pic>
      <p:sp>
        <p:nvSpPr>
          <p:cNvPr id="413" name="Shape 41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14" name="Shape 414"/>
          <p:cNvPicPr preferRelativeResize="0"/>
          <p:nvPr/>
        </p:nvPicPr>
        <p:blipFill rotWithShape="1">
          <a:blip r:embed="rId4">
            <a:alphaModFix/>
          </a:blip>
          <a:srcRect b="0" l="0" r="0" t="0"/>
          <a:stretch/>
        </p:blipFill>
        <p:spPr>
          <a:xfrm>
            <a:off x="533400" y="1106487"/>
            <a:ext cx="8147049" cy="4684711"/>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idx="1" type="body"/>
          </p:nvPr>
        </p:nvSpPr>
        <p:spPr>
          <a:xfrm>
            <a:off x="381000" y="1143000"/>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CPM</a:t>
            </a:r>
            <a:r>
              <a:rPr b="0" baseline="0" i="0" lang="en-US" sz="2700" u="none" cap="none" strike="noStrike">
                <a:solidFill>
                  <a:schemeClr val="dk1"/>
                </a:solidFill>
                <a:latin typeface="Arial"/>
                <a:ea typeface="Arial"/>
                <a:cs typeface="Arial"/>
                <a:sym typeface="Arial"/>
              </a:rPr>
              <a:t> is a network diagramming technique used to predict total project duration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critical path</a:t>
            </a:r>
            <a:r>
              <a:rPr b="0" baseline="0" i="0" lang="en-US" sz="2700" u="none" cap="none" strike="noStrike">
                <a:solidFill>
                  <a:schemeClr val="dk1"/>
                </a:solidFill>
                <a:latin typeface="Arial"/>
                <a:ea typeface="Arial"/>
                <a:cs typeface="Arial"/>
                <a:sym typeface="Arial"/>
              </a:rPr>
              <a:t> for a project is the series of activities that determines the </a:t>
            </a:r>
            <a:r>
              <a:rPr b="0" baseline="0" i="1" lang="en-US" sz="2700" u="none" cap="none" strike="noStrike">
                <a:solidFill>
                  <a:schemeClr val="dk1"/>
                </a:solidFill>
                <a:latin typeface="Arial"/>
                <a:ea typeface="Arial"/>
                <a:cs typeface="Arial"/>
                <a:sym typeface="Arial"/>
              </a:rPr>
              <a:t>earliest time</a:t>
            </a:r>
            <a:r>
              <a:rPr b="0" baseline="0" i="0" lang="en-US" sz="2700" u="none" cap="none" strike="noStrike">
                <a:solidFill>
                  <a:schemeClr val="dk1"/>
                </a:solidFill>
                <a:latin typeface="Arial"/>
                <a:ea typeface="Arial"/>
                <a:cs typeface="Arial"/>
                <a:sym typeface="Arial"/>
              </a:rPr>
              <a:t> by which the project can be completed</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critical path is the </a:t>
            </a:r>
            <a:r>
              <a:rPr b="0" baseline="0" i="1" lang="en-US" sz="2700" u="none" cap="none" strike="noStrike">
                <a:solidFill>
                  <a:schemeClr val="dk1"/>
                </a:solidFill>
                <a:latin typeface="Arial"/>
                <a:ea typeface="Arial"/>
                <a:cs typeface="Arial"/>
                <a:sym typeface="Arial"/>
              </a:rPr>
              <a:t>longest path</a:t>
            </a:r>
            <a:r>
              <a:rPr b="0" baseline="0" i="0" lang="en-US" sz="2700" u="none" cap="none" strike="noStrike">
                <a:solidFill>
                  <a:schemeClr val="dk1"/>
                </a:solidFill>
                <a:latin typeface="Arial"/>
                <a:ea typeface="Arial"/>
                <a:cs typeface="Arial"/>
                <a:sym typeface="Arial"/>
              </a:rPr>
              <a:t> through the network diagram and has the least amount of</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slack or float</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Slack </a:t>
            </a:r>
            <a:r>
              <a:rPr b="0" baseline="0" i="0" lang="en-US" sz="2700" u="none" cap="none" strike="noStrike">
                <a:solidFill>
                  <a:schemeClr val="dk1"/>
                </a:solidFill>
                <a:latin typeface="Arial"/>
                <a:ea typeface="Arial"/>
                <a:cs typeface="Arial"/>
                <a:sym typeface="Arial"/>
              </a:rPr>
              <a:t>or</a:t>
            </a:r>
            <a:r>
              <a:rPr b="1" baseline="0" i="0" lang="en-US" sz="2700" u="none" cap="none" strike="noStrike">
                <a:solidFill>
                  <a:schemeClr val="dk1"/>
                </a:solidFill>
                <a:latin typeface="Arial"/>
                <a:ea typeface="Arial"/>
                <a:cs typeface="Arial"/>
                <a:sym typeface="Arial"/>
              </a:rPr>
              <a:t> float</a:t>
            </a:r>
            <a:r>
              <a:rPr b="0" baseline="0" i="0" lang="en-US" sz="2700" u="none" cap="none" strike="noStrike">
                <a:solidFill>
                  <a:schemeClr val="dk1"/>
                </a:solidFill>
                <a:latin typeface="Arial"/>
                <a:ea typeface="Arial"/>
                <a:cs typeface="Arial"/>
                <a:sym typeface="Arial"/>
              </a:rPr>
              <a:t> is</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the amount of time an activity may be delayed without delaying a succeeding activity or the project finish date</a:t>
            </a:r>
          </a:p>
        </p:txBody>
      </p:sp>
      <p:pic>
        <p:nvPicPr>
          <p:cNvPr id="420" name="Shape 420"/>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421" name="Shape 4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First develop a good network diagram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Add the duration estimates for all activities on each path through the network diagram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longest path is the critical path</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If one or more of the activities on the critical path takes longer than planned, the whole project schedule will slip </a:t>
            </a:r>
            <a:r>
              <a:rPr b="0" baseline="0" i="1" lang="en-US" sz="2700" u="none" cap="none" strike="noStrike">
                <a:solidFill>
                  <a:schemeClr val="dk1"/>
                </a:solidFill>
                <a:latin typeface="Arial"/>
                <a:ea typeface="Arial"/>
                <a:cs typeface="Arial"/>
                <a:sym typeface="Arial"/>
              </a:rPr>
              <a:t>unless</a:t>
            </a:r>
            <a:r>
              <a:rPr b="0" baseline="0" i="0" lang="en-US" sz="2700" u="none" cap="none" strike="noStrike">
                <a:solidFill>
                  <a:schemeClr val="dk1"/>
                </a:solidFill>
                <a:latin typeface="Arial"/>
                <a:ea typeface="Arial"/>
                <a:cs typeface="Arial"/>
                <a:sym typeface="Arial"/>
              </a:rPr>
              <a:t> the project manager takes corrective action</a:t>
            </a:r>
          </a:p>
        </p:txBody>
      </p:sp>
      <p:pic>
        <p:nvPicPr>
          <p:cNvPr id="427" name="Shape 42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8" name="Shape 42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id="433" name="Shape 433"/>
          <p:cNvPicPr preferRelativeResize="0"/>
          <p:nvPr/>
        </p:nvPicPr>
        <p:blipFill rotWithShape="1">
          <a:blip r:embed="rId3">
            <a:alphaModFix/>
          </a:blip>
          <a:srcRect b="0" l="0" r="0" t="0"/>
          <a:stretch/>
        </p:blipFill>
        <p:spPr>
          <a:xfrm>
            <a:off x="268287" y="96836"/>
            <a:ext cx="8424862" cy="1208086"/>
          </a:xfrm>
          <a:prstGeom prst="rect">
            <a:avLst/>
          </a:prstGeom>
          <a:noFill/>
          <a:ln>
            <a:noFill/>
          </a:ln>
        </p:spPr>
      </p:pic>
      <p:sp>
        <p:nvSpPr>
          <p:cNvPr id="434" name="Shape 4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5" name="Shape 435"/>
          <p:cNvPicPr preferRelativeResize="0"/>
          <p:nvPr/>
        </p:nvPicPr>
        <p:blipFill rotWithShape="1">
          <a:blip r:embed="rId4">
            <a:alphaModFix/>
          </a:blip>
          <a:srcRect b="0" l="0" r="0" t="0"/>
          <a:stretch/>
        </p:blipFill>
        <p:spPr>
          <a:xfrm>
            <a:off x="762000" y="1222375"/>
            <a:ext cx="7315200" cy="4605337"/>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idx="1" type="body"/>
          </p:nvPr>
        </p:nvSpPr>
        <p:spPr>
          <a:xfrm>
            <a:off x="381000" y="990600"/>
            <a:ext cx="8763000"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project team at Apple computer put a stuffed gorilla on the top of the cubicle of the person currently managing critical task</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critical path is </a:t>
            </a:r>
            <a:r>
              <a:rPr b="0" baseline="0" i="1" lang="en-US" sz="2700" u="none" cap="none" strike="noStrike">
                <a:solidFill>
                  <a:schemeClr val="dk1"/>
                </a:solidFill>
                <a:latin typeface="Arial"/>
                <a:ea typeface="Arial"/>
                <a:cs typeface="Arial"/>
                <a:sym typeface="Arial"/>
              </a:rPr>
              <a:t>not</a:t>
            </a:r>
            <a:r>
              <a:rPr b="0" baseline="0" i="0" lang="en-US" sz="2700" u="none" cap="none" strike="noStrike">
                <a:solidFill>
                  <a:schemeClr val="dk1"/>
                </a:solidFill>
                <a:latin typeface="Arial"/>
                <a:ea typeface="Arial"/>
                <a:cs typeface="Arial"/>
                <a:sym typeface="Arial"/>
              </a:rPr>
              <a:t> the one with all the critical activities; it only accounts for time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Remember the example of </a:t>
            </a:r>
            <a:r>
              <a:rPr b="1" baseline="0" i="1" lang="en-US" sz="2300" u="none" cap="none" strike="noStrike">
                <a:solidFill>
                  <a:schemeClr val="dk1"/>
                </a:solidFill>
                <a:latin typeface="Arial"/>
                <a:ea typeface="Arial"/>
                <a:cs typeface="Arial"/>
                <a:sym typeface="Arial"/>
              </a:rPr>
              <a:t>growing grass</a:t>
            </a:r>
            <a:r>
              <a:rPr b="0" baseline="0" i="0" lang="en-US" sz="2300" u="none" cap="none" strike="noStrike">
                <a:solidFill>
                  <a:schemeClr val="dk1"/>
                </a:solidFill>
                <a:latin typeface="Arial"/>
                <a:ea typeface="Arial"/>
                <a:cs typeface="Arial"/>
                <a:sym typeface="Arial"/>
              </a:rPr>
              <a:t> being on the critical path for Disney’s Animal Kingdom</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There can be more than one critical path if the lengths of two or more paths are the same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critical path can change as the project progresses</a:t>
            </a:r>
          </a:p>
        </p:txBody>
      </p:sp>
      <p:pic>
        <p:nvPicPr>
          <p:cNvPr id="441" name="Shape 441"/>
          <p:cNvPicPr preferRelativeResize="0"/>
          <p:nvPr/>
        </p:nvPicPr>
        <p:blipFill rotWithShape="1">
          <a:blip r:embed="rId3">
            <a:alphaModFix/>
          </a:blip>
          <a:srcRect b="0" l="0" r="0" t="0"/>
          <a:stretch/>
        </p:blipFill>
        <p:spPr>
          <a:xfrm>
            <a:off x="73025" y="122236"/>
            <a:ext cx="8467725" cy="792162"/>
          </a:xfrm>
          <a:prstGeom prst="rect">
            <a:avLst/>
          </a:prstGeom>
          <a:noFill/>
          <a:ln>
            <a:noFill/>
          </a:ln>
        </p:spPr>
      </p:pic>
      <p:sp>
        <p:nvSpPr>
          <p:cNvPr id="442" name="Shape 44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idx="1" type="body"/>
          </p:nvPr>
        </p:nvSpPr>
        <p:spPr>
          <a:xfrm>
            <a:off x="304800" y="1371600"/>
            <a:ext cx="8534399" cy="5029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Free slack </a:t>
            </a:r>
            <a:r>
              <a:rPr b="0" baseline="0" i="0" lang="en-US" sz="2700" u="none" cap="none" strike="noStrike">
                <a:solidFill>
                  <a:schemeClr val="dk1"/>
                </a:solidFill>
                <a:latin typeface="Arial"/>
                <a:ea typeface="Arial"/>
                <a:cs typeface="Arial"/>
                <a:sym typeface="Arial"/>
              </a:rPr>
              <a:t>or</a:t>
            </a:r>
            <a:r>
              <a:rPr b="1" baseline="0" i="0" lang="en-US" sz="2700" u="none" cap="none" strike="noStrike">
                <a:solidFill>
                  <a:schemeClr val="dk1"/>
                </a:solidFill>
                <a:latin typeface="Arial"/>
                <a:ea typeface="Arial"/>
                <a:cs typeface="Arial"/>
                <a:sym typeface="Arial"/>
              </a:rPr>
              <a:t> free float</a:t>
            </a:r>
            <a:r>
              <a:rPr b="0" baseline="0" i="0" lang="en-US" sz="2700" u="none" cap="none" strike="noStrike">
                <a:solidFill>
                  <a:schemeClr val="dk1"/>
                </a:solidFill>
                <a:latin typeface="Arial"/>
                <a:ea typeface="Arial"/>
                <a:cs typeface="Arial"/>
                <a:sym typeface="Arial"/>
              </a:rPr>
              <a:t> is the amount of time an activity can be delayed without delaying the early start of any immediately following activities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Total slack </a:t>
            </a:r>
            <a:r>
              <a:rPr b="0" baseline="0" i="0" lang="en-US" sz="2700" u="none" cap="none" strike="noStrike">
                <a:solidFill>
                  <a:schemeClr val="dk1"/>
                </a:solidFill>
                <a:latin typeface="Arial"/>
                <a:ea typeface="Arial"/>
                <a:cs typeface="Arial"/>
                <a:sym typeface="Arial"/>
              </a:rPr>
              <a:t>or</a:t>
            </a:r>
            <a:r>
              <a:rPr b="1" baseline="0" i="0" lang="en-US" sz="2700" u="none" cap="none" strike="noStrike">
                <a:solidFill>
                  <a:schemeClr val="dk1"/>
                </a:solidFill>
                <a:latin typeface="Arial"/>
                <a:ea typeface="Arial"/>
                <a:cs typeface="Arial"/>
                <a:sym typeface="Arial"/>
              </a:rPr>
              <a:t> total float</a:t>
            </a:r>
            <a:r>
              <a:rPr b="0" baseline="0" i="0" lang="en-US" sz="2700" u="none" cap="none" strike="noStrike">
                <a:solidFill>
                  <a:schemeClr val="dk1"/>
                </a:solidFill>
                <a:latin typeface="Arial"/>
                <a:ea typeface="Arial"/>
                <a:cs typeface="Arial"/>
                <a:sym typeface="Arial"/>
              </a:rPr>
              <a:t> is the amount of time an activity may be delayed from its early start without delaying the planned project finish date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forward pass</a:t>
            </a:r>
            <a:r>
              <a:rPr b="0" baseline="0" i="0" lang="en-US" sz="2700" u="none" cap="none" strike="noStrike">
                <a:solidFill>
                  <a:schemeClr val="dk1"/>
                </a:solidFill>
                <a:latin typeface="Arial"/>
                <a:ea typeface="Arial"/>
                <a:cs typeface="Arial"/>
                <a:sym typeface="Arial"/>
              </a:rPr>
              <a:t> through the network diagram determines the early start and finish dates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backward pass</a:t>
            </a:r>
            <a:r>
              <a:rPr b="0" baseline="0" i="0" lang="en-US" sz="2700" u="none" cap="none" strike="noStrike">
                <a:solidFill>
                  <a:schemeClr val="dk1"/>
                </a:solidFill>
                <a:latin typeface="Arial"/>
                <a:ea typeface="Arial"/>
                <a:cs typeface="Arial"/>
                <a:sym typeface="Arial"/>
              </a:rPr>
              <a:t> determines the late start and finish dates</a:t>
            </a:r>
          </a:p>
        </p:txBody>
      </p:sp>
      <p:pic>
        <p:nvPicPr>
          <p:cNvPr id="448" name="Shape 448"/>
          <p:cNvPicPr preferRelativeResize="0"/>
          <p:nvPr/>
        </p:nvPicPr>
        <p:blipFill rotWithShape="1">
          <a:blip r:embed="rId3">
            <a:alphaModFix/>
          </a:blip>
          <a:srcRect b="0" l="0" r="0" t="0"/>
          <a:stretch/>
        </p:blipFill>
        <p:spPr>
          <a:xfrm>
            <a:off x="225425" y="-6350"/>
            <a:ext cx="8467725" cy="1347786"/>
          </a:xfrm>
          <a:prstGeom prst="rect">
            <a:avLst/>
          </a:prstGeom>
          <a:noFill/>
          <a:ln>
            <a:noFill/>
          </a:ln>
        </p:spPr>
      </p:pic>
      <p:sp>
        <p:nvSpPr>
          <p:cNvPr id="449" name="Shape 44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pic>
        <p:nvPicPr>
          <p:cNvPr id="454" name="Shape 454"/>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455" name="Shape 4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56" name="Shape 456"/>
          <p:cNvPicPr preferRelativeResize="0"/>
          <p:nvPr/>
        </p:nvPicPr>
        <p:blipFill rotWithShape="1">
          <a:blip r:embed="rId4">
            <a:alphaModFix/>
          </a:blip>
          <a:srcRect b="0" l="0" r="0" t="0"/>
          <a:stretch/>
        </p:blipFill>
        <p:spPr>
          <a:xfrm>
            <a:off x="685800" y="1287462"/>
            <a:ext cx="7239000" cy="46228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pic>
        <p:nvPicPr>
          <p:cNvPr id="461" name="Shape 46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62" name="Shape 46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63" name="Shape 463"/>
          <p:cNvPicPr preferRelativeResize="0"/>
          <p:nvPr/>
        </p:nvPicPr>
        <p:blipFill rotWithShape="1">
          <a:blip r:embed="rId4">
            <a:alphaModFix/>
          </a:blip>
          <a:srcRect b="16998" l="23124" r="16874" t="27000"/>
          <a:stretch/>
        </p:blipFill>
        <p:spPr>
          <a:xfrm>
            <a:off x="609600" y="1524000"/>
            <a:ext cx="7848599" cy="45783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idx="1" type="body"/>
          </p:nvPr>
        </p:nvSpPr>
        <p:spPr>
          <a:xfrm>
            <a:off x="304800" y="914400"/>
            <a:ext cx="8458200" cy="53339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Managers often cite delivering projects on time as one of their biggest challenges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Time has the least amount of flexibility; it passes no matter what happens on a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Schedule issues are the main reason for conflicts on projects, especially during the second half of projects</a:t>
            </a:r>
          </a:p>
        </p:txBody>
      </p:sp>
      <p:pic>
        <p:nvPicPr>
          <p:cNvPr id="213" name="Shape 213"/>
          <p:cNvPicPr preferRelativeResize="0"/>
          <p:nvPr/>
        </p:nvPicPr>
        <p:blipFill rotWithShape="1">
          <a:blip r:embed="rId3">
            <a:alphaModFix/>
          </a:blip>
          <a:srcRect b="0" l="0" r="0" t="0"/>
          <a:stretch/>
        </p:blipFill>
        <p:spPr>
          <a:xfrm>
            <a:off x="-36511" y="-42861"/>
            <a:ext cx="9186861" cy="944561"/>
          </a:xfrm>
          <a:prstGeom prst="rect">
            <a:avLst/>
          </a:prstGeom>
          <a:noFill/>
          <a:ln>
            <a:noFill/>
          </a:ln>
        </p:spPr>
      </p:pic>
      <p:sp>
        <p:nvSpPr>
          <p:cNvPr id="214" name="Shape 2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 main techniques for shortening schedules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Shortening durations of critical activities/tasks by adding more resources or changing their scope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Crashing</a:t>
            </a:r>
            <a:r>
              <a:rPr b="0" baseline="0" i="1" lang="en-US" sz="2300" u="none" cap="none" strike="noStrike">
                <a:solidFill>
                  <a:schemeClr val="dk1"/>
                </a:solidFill>
                <a:latin typeface="Arial"/>
                <a:ea typeface="Arial"/>
                <a:cs typeface="Arial"/>
                <a:sym typeface="Arial"/>
              </a:rPr>
              <a:t> </a:t>
            </a:r>
            <a:r>
              <a:rPr b="0" baseline="0" i="0" lang="en-US" sz="2300" u="none" cap="none" strike="noStrike">
                <a:solidFill>
                  <a:schemeClr val="dk1"/>
                </a:solidFill>
                <a:latin typeface="Arial"/>
                <a:ea typeface="Arial"/>
                <a:cs typeface="Arial"/>
                <a:sym typeface="Arial"/>
              </a:rPr>
              <a:t>activities by obtaining the greatest amount of schedule compression for the least incremental cost</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Fast tracking</a:t>
            </a:r>
            <a:r>
              <a:rPr b="0" baseline="0" i="0" lang="en-US" sz="2300" u="none" cap="none" strike="noStrike">
                <a:solidFill>
                  <a:schemeClr val="dk1"/>
                </a:solidFill>
                <a:latin typeface="Arial"/>
                <a:ea typeface="Arial"/>
                <a:cs typeface="Arial"/>
                <a:sym typeface="Arial"/>
              </a:rPr>
              <a:t> activities by doing them in parallel or overlapping them</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69" name="Shape 469"/>
          <p:cNvPicPr preferRelativeResize="0"/>
          <p:nvPr/>
        </p:nvPicPr>
        <p:blipFill rotWithShape="1">
          <a:blip r:embed="rId3">
            <a:alphaModFix/>
          </a:blip>
          <a:srcRect b="0" l="0" r="0" t="0"/>
          <a:stretch/>
        </p:blipFill>
        <p:spPr>
          <a:xfrm>
            <a:off x="225425" y="115886"/>
            <a:ext cx="8656637" cy="1347786"/>
          </a:xfrm>
          <a:prstGeom prst="rect">
            <a:avLst/>
          </a:prstGeom>
          <a:noFill/>
          <a:ln>
            <a:noFill/>
          </a:ln>
        </p:spPr>
      </p:pic>
      <p:sp>
        <p:nvSpPr>
          <p:cNvPr id="470" name="Shape 47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important to update project schedule information to meet time goals for a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critical path may change as you enter actual start and finish dates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If you know the project completion date will slip, negotiate with the project sponsor</a:t>
            </a:r>
          </a:p>
        </p:txBody>
      </p:sp>
      <p:pic>
        <p:nvPicPr>
          <p:cNvPr id="476" name="Shape 47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77" name="Shape 4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txBox="1"/>
          <p:nvPr>
            <p:ph idx="1" type="body"/>
          </p:nvPr>
        </p:nvSpPr>
        <p:spPr>
          <a:xfrm>
            <a:off x="304800" y="1219200"/>
            <a:ext cx="8458200" cy="4953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Critical chain scheduling</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method of scheduling that considers limited resources when creating a project schedule and includes buffers to protect the project completion date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Uses the </a:t>
            </a:r>
            <a:r>
              <a:rPr b="1" baseline="0" i="0" lang="en-US" sz="2700" u="none" cap="none" strike="noStrike">
                <a:solidFill>
                  <a:schemeClr val="dk1"/>
                </a:solidFill>
                <a:latin typeface="Arial"/>
                <a:ea typeface="Arial"/>
                <a:cs typeface="Arial"/>
                <a:sym typeface="Arial"/>
              </a:rPr>
              <a:t>Theory of Constraints</a:t>
            </a:r>
            <a:r>
              <a:rPr b="0" baseline="0" i="0" lang="en-US" sz="2700" u="none" cap="none" strike="noStrike">
                <a:solidFill>
                  <a:schemeClr val="dk1"/>
                </a:solidFill>
                <a:latin typeface="Arial"/>
                <a:ea typeface="Arial"/>
                <a:cs typeface="Arial"/>
                <a:sym typeface="Arial"/>
              </a:rPr>
              <a:t> </a:t>
            </a:r>
            <a:r>
              <a:rPr b="1" baseline="0" i="0" lang="en-US" sz="2700" u="none" cap="none" strike="noStrike">
                <a:solidFill>
                  <a:schemeClr val="dk1"/>
                </a:solidFill>
                <a:latin typeface="Arial"/>
                <a:ea typeface="Arial"/>
                <a:cs typeface="Arial"/>
                <a:sym typeface="Arial"/>
              </a:rPr>
              <a:t>(TOC)</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management philosophy developed by Eliyahu M. Goldratt and introduced in his book </a:t>
            </a:r>
            <a:r>
              <a:rPr b="0" baseline="0" i="1" lang="en-US" sz="2300" u="none" cap="none" strike="noStrike">
                <a:solidFill>
                  <a:schemeClr val="dk1"/>
                </a:solidFill>
                <a:latin typeface="Arial"/>
                <a:ea typeface="Arial"/>
                <a:cs typeface="Arial"/>
                <a:sym typeface="Arial"/>
              </a:rPr>
              <a:t>The Goal</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Attempts to minimize </a:t>
            </a:r>
            <a:r>
              <a:rPr b="1" baseline="0" i="0" lang="en-US" sz="2700" u="none" cap="none" strike="noStrike">
                <a:solidFill>
                  <a:schemeClr val="dk1"/>
                </a:solidFill>
                <a:latin typeface="Arial"/>
                <a:ea typeface="Arial"/>
                <a:cs typeface="Arial"/>
                <a:sym typeface="Arial"/>
              </a:rPr>
              <a:t>multitasking</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When a resource works on more than one task at a time</a:t>
            </a:r>
          </a:p>
        </p:txBody>
      </p:sp>
      <p:pic>
        <p:nvPicPr>
          <p:cNvPr id="483" name="Shape 483"/>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484" name="Shape 48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pic>
        <p:nvPicPr>
          <p:cNvPr id="489" name="Shape 489"/>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sp>
        <p:nvSpPr>
          <p:cNvPr id="490" name="Shape 49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91" name="Shape 491"/>
          <p:cNvPicPr preferRelativeResize="0"/>
          <p:nvPr/>
        </p:nvPicPr>
        <p:blipFill rotWithShape="1">
          <a:blip r:embed="rId4">
            <a:alphaModFix/>
          </a:blip>
          <a:srcRect b="0" l="0" r="0" t="0"/>
          <a:stretch/>
        </p:blipFill>
        <p:spPr>
          <a:xfrm>
            <a:off x="152400" y="1143000"/>
            <a:ext cx="8267699" cy="1981199"/>
          </a:xfrm>
          <a:prstGeom prst="rect">
            <a:avLst/>
          </a:prstGeom>
          <a:noFill/>
          <a:ln>
            <a:noFill/>
          </a:ln>
        </p:spPr>
      </p:pic>
      <p:pic>
        <p:nvPicPr>
          <p:cNvPr id="492" name="Shape 492"/>
          <p:cNvPicPr preferRelativeResize="0"/>
          <p:nvPr/>
        </p:nvPicPr>
        <p:blipFill rotWithShape="1">
          <a:blip r:embed="rId5">
            <a:alphaModFix/>
          </a:blip>
          <a:srcRect b="0" l="0" r="0" t="0"/>
          <a:stretch/>
        </p:blipFill>
        <p:spPr>
          <a:xfrm>
            <a:off x="228600" y="3505200"/>
            <a:ext cx="8153399" cy="249554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idx="1" type="body"/>
          </p:nvPr>
        </p:nvSpPr>
        <p:spPr>
          <a:xfrm>
            <a:off x="457200" y="990600"/>
            <a:ext cx="8458200" cy="54102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buffer</a:t>
            </a:r>
            <a:r>
              <a:rPr b="0" baseline="0" i="0" lang="en-US" sz="2700" u="none" cap="none" strike="noStrike">
                <a:solidFill>
                  <a:schemeClr val="dk1"/>
                </a:solidFill>
                <a:latin typeface="Arial"/>
                <a:ea typeface="Arial"/>
                <a:cs typeface="Arial"/>
                <a:sym typeface="Arial"/>
              </a:rPr>
              <a:t> is additional time to complete a task</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Murphy’s Law</a:t>
            </a:r>
            <a:r>
              <a:rPr b="0" baseline="0" i="0" lang="en-US" sz="2700" u="none" cap="none" strike="noStrike">
                <a:solidFill>
                  <a:schemeClr val="dk1"/>
                </a:solidFill>
                <a:latin typeface="Arial"/>
                <a:ea typeface="Arial"/>
                <a:cs typeface="Arial"/>
                <a:sym typeface="Arial"/>
              </a:rPr>
              <a:t> states that if something can go wrong, it will</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Parkinson’s Law</a:t>
            </a:r>
            <a:r>
              <a:rPr b="0" baseline="0" i="0" lang="en-US" sz="2700" u="none" cap="none" strike="noStrike">
                <a:solidFill>
                  <a:schemeClr val="dk1"/>
                </a:solidFill>
                <a:latin typeface="Arial"/>
                <a:ea typeface="Arial"/>
                <a:cs typeface="Arial"/>
                <a:sym typeface="Arial"/>
              </a:rPr>
              <a:t> states that work expands to fill the time allowed</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traditional estimates, people often add a buffer to each task and use it if it’s needed or not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Critical chain scheduling removes buffers from individual tasks and instead creates:</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Project buffers</a:t>
            </a:r>
            <a:r>
              <a:rPr b="0" baseline="0" i="0" lang="en-US" sz="2300" u="none" cap="none" strike="noStrike">
                <a:solidFill>
                  <a:schemeClr val="dk1"/>
                </a:solidFill>
                <a:latin typeface="Arial"/>
                <a:ea typeface="Arial"/>
                <a:cs typeface="Arial"/>
                <a:sym typeface="Arial"/>
              </a:rPr>
              <a:t> or additional time added before the project’s due date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Feeding buffers </a:t>
            </a:r>
            <a:r>
              <a:rPr b="0" baseline="0" i="0" lang="en-US" sz="2300" u="none" cap="none" strike="noStrike">
                <a:solidFill>
                  <a:schemeClr val="dk1"/>
                </a:solidFill>
                <a:latin typeface="Arial"/>
                <a:ea typeface="Arial"/>
                <a:cs typeface="Arial"/>
                <a:sym typeface="Arial"/>
              </a:rPr>
              <a:t>or additional time added before tasks on the critical path</a:t>
            </a:r>
          </a:p>
        </p:txBody>
      </p:sp>
      <p:pic>
        <p:nvPicPr>
          <p:cNvPr id="498" name="Shape 498"/>
          <p:cNvPicPr preferRelativeResize="0"/>
          <p:nvPr/>
        </p:nvPicPr>
        <p:blipFill rotWithShape="1">
          <a:blip r:embed="rId3">
            <a:alphaModFix/>
          </a:blip>
          <a:srcRect b="0" l="0" r="0" t="0"/>
          <a:stretch/>
        </p:blipFill>
        <p:spPr>
          <a:xfrm>
            <a:off x="146050" y="109536"/>
            <a:ext cx="8547100" cy="785811"/>
          </a:xfrm>
          <a:prstGeom prst="rect">
            <a:avLst/>
          </a:prstGeom>
          <a:noFill/>
          <a:ln>
            <a:noFill/>
          </a:ln>
        </p:spPr>
      </p:pic>
      <p:sp>
        <p:nvSpPr>
          <p:cNvPr id="499" name="Shape 49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pic>
        <p:nvPicPr>
          <p:cNvPr id="504" name="Shape 504"/>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sp>
        <p:nvSpPr>
          <p:cNvPr id="505" name="Shape 5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06" name="Shape 506"/>
          <p:cNvPicPr preferRelativeResize="0"/>
          <p:nvPr/>
        </p:nvPicPr>
        <p:blipFill rotWithShape="1">
          <a:blip r:embed="rId4">
            <a:alphaModFix/>
          </a:blip>
          <a:srcRect b="0" l="0" r="0" t="0"/>
          <a:stretch/>
        </p:blipFill>
        <p:spPr>
          <a:xfrm>
            <a:off x="609600" y="1084262"/>
            <a:ext cx="7772400" cy="4783136"/>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sp>
        <p:nvSpPr>
          <p:cNvPr id="511" name="Shape 51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PERT</a:t>
            </a:r>
            <a:r>
              <a:rPr b="0" baseline="0" i="0" lang="en-US" sz="2700" u="none" cap="none" strike="noStrike">
                <a:solidFill>
                  <a:schemeClr val="dk1"/>
                </a:solidFill>
                <a:latin typeface="Arial"/>
                <a:ea typeface="Arial"/>
                <a:cs typeface="Arial"/>
                <a:sym typeface="Arial"/>
              </a:rPr>
              <a:t> is a network analysis technique used to estimate project duration when there is a high degree of uncertainty about the individual activity duration estimates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PERT uses </a:t>
            </a:r>
            <a:r>
              <a:rPr b="1" baseline="0" i="0" lang="en-US" sz="2700" u="none" cap="none" strike="noStrike">
                <a:solidFill>
                  <a:schemeClr val="dk1"/>
                </a:solidFill>
                <a:latin typeface="Arial"/>
                <a:ea typeface="Arial"/>
                <a:cs typeface="Arial"/>
                <a:sym typeface="Arial"/>
              </a:rPr>
              <a:t>probabilistic time estimates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Duration estimates based on using optimistic, most likely, and pessimistic estimates of activity durations, or a three-point estimate</a:t>
            </a:r>
          </a:p>
        </p:txBody>
      </p:sp>
      <p:pic>
        <p:nvPicPr>
          <p:cNvPr id="512" name="Shape 512"/>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13" name="Shape 51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sp>
        <p:nvSpPr>
          <p:cNvPr id="518" name="Shape 518"/>
          <p:cNvSpPr txBox="1"/>
          <p:nvPr>
            <p:ph idx="1" type="body"/>
          </p:nvPr>
        </p:nvSpPr>
        <p:spPr>
          <a:xfrm>
            <a:off x="457200" y="1066800"/>
            <a:ext cx="8458200" cy="53339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PERT weighted average</a:t>
            </a:r>
            <a:r>
              <a:rPr b="1" baseline="0" i="0" lang="en-US" sz="2700" u="none" cap="none" strike="noStrike">
                <a:solidFill>
                  <a:schemeClr val="dk1"/>
                </a:solidFill>
                <a:latin typeface="Arial"/>
                <a:ea typeface="Arial"/>
                <a:cs typeface="Arial"/>
                <a:sym typeface="Arial"/>
              </a:rPr>
              <a:t> =</a:t>
            </a:r>
            <a:r>
              <a:rPr b="1" baseline="0" i="0" lang="en-US" sz="2700" u="sng" cap="none" strike="noStrike">
                <a:solidFill>
                  <a:schemeClr val="dk1"/>
                </a:solidFill>
                <a:latin typeface="Arial"/>
                <a:ea typeface="Arial"/>
                <a:cs typeface="Arial"/>
                <a:sym typeface="Arial"/>
              </a:rPr>
              <a:t> </a:t>
            </a:r>
          </a:p>
          <a:p>
            <a:pPr indent="-263525" lvl="0" marL="365125" marR="0" rtl="0" algn="l">
              <a:lnSpc>
                <a:spcPct val="90000"/>
              </a:lnSpc>
              <a:spcBef>
                <a:spcPts val="400"/>
              </a:spcBef>
              <a:spcAft>
                <a:spcPts val="0"/>
              </a:spcAft>
              <a:buClr>
                <a:schemeClr val="dk1"/>
              </a:buClr>
              <a:buSzPct val="25000"/>
              <a:buFont typeface="Arial"/>
              <a:buNone/>
            </a:pPr>
            <a:r>
              <a:rPr b="0" baseline="0" i="0" lang="en-US" sz="2400" u="sng" cap="none" strike="noStrike">
                <a:solidFill>
                  <a:schemeClr val="dk1"/>
                </a:solidFill>
                <a:latin typeface="Arial"/>
                <a:ea typeface="Arial"/>
                <a:cs typeface="Arial"/>
                <a:sym typeface="Arial"/>
              </a:rPr>
              <a:t>optimistic time + 4X most likely time + pessimistic time</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6</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Example:</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PERT weighted average =</a:t>
            </a:r>
          </a:p>
          <a:p>
            <a:pPr indent="-263525" lvl="0" marL="365125" marR="0" rtl="0" algn="l">
              <a:lnSpc>
                <a:spcPct val="90000"/>
              </a:lnSpc>
              <a:spcBef>
                <a:spcPts val="400"/>
              </a:spcBef>
              <a:spcAft>
                <a:spcPts val="0"/>
              </a:spcAft>
              <a:buClr>
                <a:schemeClr val="dk1"/>
              </a:buClr>
              <a:buSzPct val="25000"/>
              <a:buFont typeface="Arial"/>
              <a:buNone/>
            </a:pPr>
            <a:r>
              <a:rPr b="1" baseline="0" i="0" lang="en-US" sz="2400" u="none" cap="none" strike="noStrike">
                <a:solidFill>
                  <a:schemeClr val="dk1"/>
                </a:solidFill>
                <a:latin typeface="Arial"/>
                <a:ea typeface="Arial"/>
                <a:cs typeface="Arial"/>
                <a:sym typeface="Arial"/>
              </a:rPr>
              <a:t> </a:t>
            </a:r>
            <a:r>
              <a:rPr b="0" baseline="0" i="0" lang="en-US" sz="2400" u="sng" cap="none" strike="noStrike">
                <a:solidFill>
                  <a:schemeClr val="dk1"/>
                </a:solidFill>
                <a:latin typeface="Arial"/>
                <a:ea typeface="Arial"/>
                <a:cs typeface="Arial"/>
                <a:sym typeface="Arial"/>
              </a:rPr>
              <a:t>8 workdays + 4 X 10 workdays + 24 workdays</a:t>
            </a:r>
            <a:r>
              <a:rPr b="0" baseline="0" i="0" lang="en-US" sz="2400" u="none" cap="none" strike="noStrike">
                <a:solidFill>
                  <a:schemeClr val="dk1"/>
                </a:solidFill>
                <a:latin typeface="Arial"/>
                <a:ea typeface="Arial"/>
                <a:cs typeface="Arial"/>
                <a:sym typeface="Arial"/>
              </a:rPr>
              <a:t>	= </a:t>
            </a:r>
            <a:r>
              <a:rPr b="1" baseline="0" i="0" lang="en-US" sz="2400" u="none" cap="none" strike="noStrike">
                <a:solidFill>
                  <a:schemeClr val="dk1"/>
                </a:solidFill>
                <a:latin typeface="Arial"/>
                <a:ea typeface="Arial"/>
                <a:cs typeface="Arial"/>
                <a:sym typeface="Arial"/>
              </a:rPr>
              <a:t>12 days</a:t>
            </a:r>
            <a:r>
              <a:rPr b="0" baseline="0" i="0" lang="en-US" sz="27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6</a:t>
            </a:r>
          </a:p>
          <a:p>
            <a:pPr indent="-263525" lvl="0" marL="365125" marR="0" rtl="0" algn="l">
              <a:lnSpc>
                <a:spcPct val="9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where optimistic time = 8 days</a:t>
            </a:r>
          </a:p>
          <a:p>
            <a:pPr indent="-263525" lvl="0" marL="365125" marR="0" rtl="0" algn="l">
              <a:lnSpc>
                <a:spcPct val="9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most likely time = </a:t>
            </a:r>
            <a:r>
              <a:rPr b="1" baseline="0" i="0" lang="en-US" sz="2400" u="none" cap="none" strike="noStrike">
                <a:solidFill>
                  <a:schemeClr val="dk1"/>
                </a:solidFill>
                <a:latin typeface="Arial"/>
                <a:ea typeface="Arial"/>
                <a:cs typeface="Arial"/>
                <a:sym typeface="Arial"/>
              </a:rPr>
              <a:t>10 days</a:t>
            </a:r>
            <a:r>
              <a:rPr b="0" baseline="0" i="0" lang="en-US" sz="2400" u="none" cap="none" strike="noStrike">
                <a:solidFill>
                  <a:schemeClr val="dk1"/>
                </a:solidFill>
                <a:latin typeface="Arial"/>
                <a:ea typeface="Arial"/>
                <a:cs typeface="Arial"/>
                <a:sym typeface="Arial"/>
              </a:rPr>
              <a:t>, and</a:t>
            </a:r>
          </a:p>
          <a:p>
            <a:pPr indent="-263525" lvl="0" marL="365125" marR="0" rtl="0" algn="l">
              <a:lnSpc>
                <a:spcPct val="9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pessimistic time = 24 days</a:t>
            </a:r>
          </a:p>
          <a:p>
            <a:pPr indent="-263525" lvl="0" marL="365125" marR="0" rtl="0" algn="l">
              <a:lnSpc>
                <a:spcPct val="90000"/>
              </a:lnSpc>
              <a:spcBef>
                <a:spcPts val="40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   </a:t>
            </a:r>
            <a:br>
              <a:rPr b="0" baseline="0" i="0" lang="en-US" sz="2400" u="none" cap="none" strike="noStrike">
                <a:solidFill>
                  <a:schemeClr val="dk1"/>
                </a:solidFill>
                <a:latin typeface="Arial"/>
                <a:ea typeface="Arial"/>
                <a:cs typeface="Arial"/>
                <a:sym typeface="Arial"/>
              </a:rPr>
            </a:br>
            <a:r>
              <a:rPr b="0" baseline="0" i="0" lang="en-US" sz="2400" u="none" cap="none" strike="noStrike">
                <a:solidFill>
                  <a:schemeClr val="dk1"/>
                </a:solidFill>
                <a:latin typeface="Arial"/>
                <a:ea typeface="Arial"/>
                <a:cs typeface="Arial"/>
                <a:sym typeface="Arial"/>
              </a:rPr>
              <a:t>Therefore, you’d use </a:t>
            </a:r>
            <a:r>
              <a:rPr b="1" baseline="0" i="0" lang="en-US" sz="2400" u="none" cap="none" strike="noStrike">
                <a:solidFill>
                  <a:schemeClr val="dk1"/>
                </a:solidFill>
                <a:latin typeface="Arial"/>
                <a:ea typeface="Arial"/>
                <a:cs typeface="Arial"/>
                <a:sym typeface="Arial"/>
              </a:rPr>
              <a:t>12 days</a:t>
            </a:r>
            <a:r>
              <a:rPr b="0" baseline="0" i="0" lang="en-US" sz="2400" u="none" cap="none" strike="noStrike">
                <a:solidFill>
                  <a:schemeClr val="dk1"/>
                </a:solidFill>
                <a:latin typeface="Arial"/>
                <a:ea typeface="Arial"/>
                <a:cs typeface="Arial"/>
                <a:sym typeface="Arial"/>
              </a:rPr>
              <a:t> on the network diagram instead of 10 when using PERT for the above example</a:t>
            </a:r>
          </a:p>
        </p:txBody>
      </p:sp>
      <p:pic>
        <p:nvPicPr>
          <p:cNvPr id="519" name="Shape 519"/>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520" name="Shape 52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Perform reality checks on schedules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Allow for contingencies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Don’t plan for everyone to work at 100% capacity all the time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Hold progress meetings with stakeholders and be clear and honest in communicating schedule issues</a:t>
            </a:r>
          </a:p>
        </p:txBody>
      </p:sp>
      <p:pic>
        <p:nvPicPr>
          <p:cNvPr id="526" name="Shape 52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27" name="Shape 5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idx="1" type="body"/>
          </p:nvPr>
        </p:nvSpPr>
        <p:spPr>
          <a:xfrm>
            <a:off x="152400" y="1295400"/>
            <a:ext cx="87630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Goals are to know the status of the schedule, influence factors that cause schedule changes, determine that the schedule has changed, and manage changes when they occur</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Tools and techniques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Progress reports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schedule change control system</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Project management software, including schedule comparison charts like the tracking Gantt chart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Variance analysis, such as analyzing float or slack</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Performance management, such as earned value (Chapter 7)</a:t>
            </a:r>
          </a:p>
          <a:p>
            <a:pPr indent="-93662" lvl="1" marL="620712" marR="0" rtl="0" algn="l">
              <a:lnSpc>
                <a:spcPct val="9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93662" lvl="1" marL="620712" marR="0" rtl="0" algn="l">
              <a:lnSpc>
                <a:spcPct val="9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533" name="Shape 53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34" name="Shape 5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One dimension of the Meyers-Briggs Type Indicator focuses on peoples’ attitudes toward structure and deadline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people prefer to follow schedules and meet deadlines while others do not  (J vs. P)</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Difference cultures and even entire countries have different attitudes about schedules</a:t>
            </a:r>
          </a:p>
        </p:txBody>
      </p:sp>
      <p:pic>
        <p:nvPicPr>
          <p:cNvPr id="220" name="Shape 220"/>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221" name="Shape 2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First review the draft schedule or estimated completion date in the project charter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Prepare a more detailed schedule with the project team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Make sure the schedule is realistic and followed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Alert top management well in advance if there are schedule problems</a:t>
            </a:r>
          </a:p>
        </p:txBody>
      </p:sp>
      <p:pic>
        <p:nvPicPr>
          <p:cNvPr id="540" name="Shape 54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41" name="Shape 5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sp>
        <p:nvSpPr>
          <p:cNvPr id="546" name="Shape 54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Strong leadership helps projects succeed more than good PERT charts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should use: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Empowerment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Incentives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Discipline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Negotiation</a:t>
            </a:r>
          </a:p>
        </p:txBody>
      </p:sp>
      <p:pic>
        <p:nvPicPr>
          <p:cNvPr id="547" name="Shape 54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48" name="Shape 5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2" name="Shape 552"/>
        <p:cNvGrpSpPr/>
        <p:nvPr/>
      </p:nvGrpSpPr>
      <p:grpSpPr>
        <a:xfrm>
          <a:off x="0" y="0"/>
          <a:ext cx="0" cy="0"/>
          <a:chOff x="0" y="0"/>
          <a:chExt cx="0" cy="0"/>
        </a:xfrm>
      </p:grpSpPr>
      <p:sp>
        <p:nvSpPr>
          <p:cNvPr id="553" name="Shape 553"/>
          <p:cNvSpPr txBox="1"/>
          <p:nvPr>
            <p:ph idx="1" type="body"/>
          </p:nvPr>
        </p:nvSpPr>
        <p:spPr>
          <a:xfrm>
            <a:off x="304800" y="1066800"/>
            <a:ext cx="83819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Mittal Steel Poland earned Poland’s Project Excellence Award in 2007 for implementing a SAP system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Derek Prior, research director at AMR Research, identified three things the most successful SAP implementation projects do to deliver business benefits: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Form a global competence centre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Identify super-users for each location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Provide ongoing involvement of managers in business processes so they feel they own these processes</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554" name="Shape 554"/>
          <p:cNvPicPr preferRelativeResize="0"/>
          <p:nvPr/>
        </p:nvPicPr>
        <p:blipFill rotWithShape="1">
          <a:blip r:embed="rId3">
            <a:alphaModFix/>
          </a:blip>
          <a:srcRect b="0" l="0" r="0" t="0"/>
          <a:stretch/>
        </p:blipFill>
        <p:spPr>
          <a:xfrm>
            <a:off x="146050" y="109536"/>
            <a:ext cx="8547100" cy="785811"/>
          </a:xfrm>
          <a:prstGeom prst="rect">
            <a:avLst/>
          </a:prstGeom>
          <a:noFill/>
          <a:ln>
            <a:noFill/>
          </a:ln>
        </p:spPr>
      </p:pic>
      <p:sp>
        <p:nvSpPr>
          <p:cNvPr id="555" name="Shape 5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Software for facilitating communications helps people exchange schedule-related information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Decision support models help analyze trade-offs that can be made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management software can help in various time management areas </a:t>
            </a:r>
          </a:p>
        </p:txBody>
      </p:sp>
      <p:pic>
        <p:nvPicPr>
          <p:cNvPr id="561" name="Shape 56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62" name="Shape 56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x="0" y="0"/>
          <a:ext cx="0" cy="0"/>
          <a:chOff x="0" y="0"/>
          <a:chExt cx="0" cy="0"/>
        </a:xfrm>
      </p:grpSpPr>
      <p:sp>
        <p:nvSpPr>
          <p:cNvPr id="567" name="Shape 56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people misuse project management software because they don’t understand important concepts and have not had training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must enter dependencies to have dates adjust automatically and to determine the critical path</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must enter actual schedule information to compare planned and actual progress</a:t>
            </a:r>
          </a:p>
        </p:txBody>
      </p:sp>
      <p:pic>
        <p:nvPicPr>
          <p:cNvPr id="568" name="Shape 568"/>
          <p:cNvPicPr preferRelativeResize="0"/>
          <p:nvPr/>
        </p:nvPicPr>
        <p:blipFill rotWithShape="1">
          <a:blip r:embed="rId3">
            <a:alphaModFix/>
          </a:blip>
          <a:srcRect b="0" l="0" r="0" t="0"/>
          <a:stretch/>
        </p:blipFill>
        <p:spPr>
          <a:xfrm>
            <a:off x="225425" y="115886"/>
            <a:ext cx="8540750" cy="1347786"/>
          </a:xfrm>
          <a:prstGeom prst="rect">
            <a:avLst/>
          </a:prstGeom>
          <a:noFill/>
          <a:ln>
            <a:noFill/>
          </a:ln>
        </p:spPr>
      </p:pic>
      <p:sp>
        <p:nvSpPr>
          <p:cNvPr id="569" name="Shape 56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idx="1" type="body"/>
          </p:nvPr>
        </p:nvSpPr>
        <p:spPr>
          <a:xfrm>
            <a:off x="381000" y="1371600"/>
            <a:ext cx="8458200" cy="4876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time management is often cited as the main source of conflict on projects, and most IT projects exceed time estimates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Define activities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Sequence activities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Estimate activity resources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Estimate activity durations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Develop schedule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Control schedule</a:t>
            </a:r>
          </a:p>
        </p:txBody>
      </p:sp>
      <p:pic>
        <p:nvPicPr>
          <p:cNvPr id="575" name="Shape 575"/>
          <p:cNvPicPr preferRelativeResize="0"/>
          <p:nvPr/>
        </p:nvPicPr>
        <p:blipFill rotWithShape="1">
          <a:blip r:embed="rId3">
            <a:alphaModFix/>
          </a:blip>
          <a:srcRect b="0" l="0" r="0" t="0"/>
          <a:stretch/>
        </p:blipFill>
        <p:spPr>
          <a:xfrm>
            <a:off x="115886" y="182561"/>
            <a:ext cx="8577261" cy="890587"/>
          </a:xfrm>
          <a:prstGeom prst="rect">
            <a:avLst/>
          </a:prstGeom>
          <a:noFill/>
          <a:ln>
            <a:noFill/>
          </a:ln>
        </p:spPr>
      </p:pic>
      <p:sp>
        <p:nvSpPr>
          <p:cNvPr id="576" name="Shape 57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27" name="Shape 2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28" name="Shape 228"/>
          <p:cNvSpPr txBox="1"/>
          <p:nvPr/>
        </p:nvSpPr>
        <p:spPr>
          <a:xfrm>
            <a:off x="381000" y="1143000"/>
            <a:ext cx="8458200" cy="4678361"/>
          </a:xfrm>
          <a:prstGeom prst="rect">
            <a:avLst/>
          </a:prstGeom>
          <a:noFill/>
          <a:ln>
            <a:noFill/>
          </a:ln>
        </p:spPr>
        <p:txBody>
          <a:bodyPr anchorCtr="0" anchor="ctr"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Arial"/>
              <a:buChar char="●"/>
            </a:pPr>
            <a:r>
              <a:rPr b="0" baseline="0" i="0" lang="en-US" sz="2400" u="none" cap="none" strike="noStrike">
                <a:solidFill>
                  <a:schemeClr val="dk1"/>
                </a:solidFill>
                <a:latin typeface="Arial"/>
                <a:ea typeface="Arial"/>
                <a:cs typeface="Arial"/>
                <a:sym typeface="Arial"/>
              </a:rPr>
              <a:t>In contrast to the 2002 Salt Lake City Winter Olympic Games (see Chapter 4’s Media Snapshot), planning and scheduling was very different for the 2004 Summer Olympic Games held in Athens, Greece</a:t>
            </a:r>
          </a:p>
          <a:p>
            <a:pPr indent="-273050" lvl="0" marL="273050" marR="0" rtl="0" algn="l">
              <a:lnSpc>
                <a:spcPct val="100000"/>
              </a:lnSpc>
              <a:spcBef>
                <a:spcPts val="500"/>
              </a:spcBef>
              <a:spcAft>
                <a:spcPts val="0"/>
              </a:spcAft>
              <a:buClr>
                <a:schemeClr val="accent1"/>
              </a:buClr>
              <a:buSzPct val="85000"/>
              <a:buFont typeface="Arial"/>
              <a:buChar char="●"/>
            </a:pPr>
            <a:r>
              <a:rPr b="0" baseline="0" i="0" lang="en-US" sz="2400" u="none" cap="none" strike="noStrike">
                <a:solidFill>
                  <a:schemeClr val="dk1"/>
                </a:solidFill>
                <a:latin typeface="Arial"/>
                <a:ea typeface="Arial"/>
                <a:cs typeface="Arial"/>
                <a:sym typeface="Arial"/>
              </a:rPr>
              <a:t>Many articles were written before the opening ceremonies predicting that the facilities would not be ready in time; many people were pleasantly surprised by the amazing opening ceremonies, beautiful new buildings, and state-of-the-art security and transportation systems in Athens</a:t>
            </a:r>
          </a:p>
          <a:p>
            <a:pPr indent="-273050" lvl="0" marL="273050" marR="0" rtl="0" algn="l">
              <a:lnSpc>
                <a:spcPct val="100000"/>
              </a:lnSpc>
              <a:spcBef>
                <a:spcPts val="500"/>
              </a:spcBef>
              <a:spcAft>
                <a:spcPts val="0"/>
              </a:spcAft>
              <a:buClr>
                <a:schemeClr val="accent1"/>
              </a:buClr>
              <a:buSzPct val="85000"/>
              <a:buFont typeface="Arial"/>
              <a:buChar char="●"/>
            </a:pPr>
            <a:r>
              <a:rPr b="0" baseline="0" i="0" lang="en-US" sz="2400" u="none" cap="none" strike="noStrike">
                <a:solidFill>
                  <a:schemeClr val="dk1"/>
                </a:solidFill>
                <a:latin typeface="Arial"/>
                <a:ea typeface="Arial"/>
                <a:cs typeface="Arial"/>
                <a:sym typeface="Arial"/>
              </a:rPr>
              <a:t>The Greeks even made fun of critics by having construction workers pretend to still be working as the ceremonies began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idx="1" type="body"/>
          </p:nvPr>
        </p:nvSpPr>
        <p:spPr>
          <a:xfrm>
            <a:off x="304800" y="914400"/>
            <a:ext cx="8345487" cy="4953000"/>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Defining activities</a:t>
            </a:r>
            <a:r>
              <a:rPr b="0" baseline="0" i="0" lang="en-US" sz="2400" u="none" cap="none" strike="noStrike">
                <a:solidFill>
                  <a:schemeClr val="dk1"/>
                </a:solidFill>
                <a:latin typeface="Arial"/>
                <a:ea typeface="Arial"/>
                <a:cs typeface="Arial"/>
                <a:sym typeface="Arial"/>
              </a:rPr>
              <a:t>:</a:t>
            </a:r>
            <a:r>
              <a:rPr b="1" baseline="0" i="0" lang="en-US" sz="24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identifying the specific activities that the project team members and stakeholders must perform to produce the project deliverables</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Sequencing activities</a:t>
            </a:r>
            <a:r>
              <a:rPr b="0" baseline="0" i="0" lang="en-US" sz="2400" u="none" cap="none" strike="noStrike">
                <a:solidFill>
                  <a:schemeClr val="dk1"/>
                </a:solidFill>
                <a:latin typeface="Arial"/>
                <a:ea typeface="Arial"/>
                <a:cs typeface="Arial"/>
                <a:sym typeface="Arial"/>
              </a:rPr>
              <a:t>: identifying and documenting the relationships between project activities</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Estimating activity resources</a:t>
            </a:r>
            <a:r>
              <a:rPr b="0" baseline="0" i="0" lang="en-US" sz="2400" u="none" cap="none" strike="noStrike">
                <a:solidFill>
                  <a:schemeClr val="dk1"/>
                </a:solidFill>
                <a:latin typeface="Arial"/>
                <a:ea typeface="Arial"/>
                <a:cs typeface="Arial"/>
                <a:sym typeface="Arial"/>
              </a:rPr>
              <a:t>:</a:t>
            </a:r>
            <a:r>
              <a:rPr b="1" baseline="0" i="0" lang="en-US" sz="24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estimating how many </a:t>
            </a:r>
            <a:r>
              <a:rPr b="1" baseline="0" i="0" lang="en-US" sz="2400" u="none" cap="none" strike="noStrike">
                <a:solidFill>
                  <a:schemeClr val="dk1"/>
                </a:solidFill>
                <a:latin typeface="Arial"/>
                <a:ea typeface="Arial"/>
                <a:cs typeface="Arial"/>
                <a:sym typeface="Arial"/>
              </a:rPr>
              <a:t>resources </a:t>
            </a:r>
            <a:r>
              <a:rPr b="0" baseline="0" i="0" lang="en-US" sz="2400" u="none" cap="none" strike="noStrike">
                <a:solidFill>
                  <a:schemeClr val="dk1"/>
                </a:solidFill>
                <a:latin typeface="Arial"/>
                <a:ea typeface="Arial"/>
                <a:cs typeface="Arial"/>
                <a:sym typeface="Arial"/>
              </a:rPr>
              <a:t>a project team should use to perform project activities</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Estimating activity durations</a:t>
            </a:r>
            <a:r>
              <a:rPr b="0" baseline="0" i="0" lang="en-US" sz="2400" u="none" cap="none" strike="noStrike">
                <a:solidFill>
                  <a:schemeClr val="dk1"/>
                </a:solidFill>
                <a:latin typeface="Arial"/>
                <a:ea typeface="Arial"/>
                <a:cs typeface="Arial"/>
                <a:sym typeface="Arial"/>
              </a:rPr>
              <a:t>:</a:t>
            </a:r>
            <a:r>
              <a:rPr b="1" baseline="0" i="0" lang="en-US" sz="24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estimating the number of work periods that are needed to complete individual activities</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Developing the schedule</a:t>
            </a:r>
            <a:r>
              <a:rPr b="0" baseline="0" i="0" lang="en-US" sz="2400" u="none" cap="none" strike="noStrike">
                <a:solidFill>
                  <a:schemeClr val="dk1"/>
                </a:solidFill>
                <a:latin typeface="Arial"/>
                <a:ea typeface="Arial"/>
                <a:cs typeface="Arial"/>
                <a:sym typeface="Arial"/>
              </a:rPr>
              <a:t>:</a:t>
            </a:r>
            <a:r>
              <a:rPr b="1" baseline="0" i="0" lang="en-US" sz="24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analyzing activity sequences, activity resource estimates, and activity duration estimates to create the project schedule</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Controlling the schedule</a:t>
            </a:r>
            <a:r>
              <a:rPr b="0" baseline="0" i="0" lang="en-US" sz="2400" u="none" cap="none" strike="noStrike">
                <a:solidFill>
                  <a:schemeClr val="dk1"/>
                </a:solidFill>
                <a:latin typeface="Arial"/>
                <a:ea typeface="Arial"/>
                <a:cs typeface="Arial"/>
                <a:sym typeface="Arial"/>
              </a:rPr>
              <a:t>: controlling and managing changes to the project schedule</a:t>
            </a:r>
          </a:p>
        </p:txBody>
      </p:sp>
      <p:pic>
        <p:nvPicPr>
          <p:cNvPr id="234" name="Shape 234"/>
          <p:cNvPicPr preferRelativeResize="0"/>
          <p:nvPr/>
        </p:nvPicPr>
        <p:blipFill rotWithShape="1">
          <a:blip r:embed="rId3">
            <a:alphaModFix/>
          </a:blip>
          <a:srcRect b="0" l="0" r="0" t="0"/>
          <a:stretch/>
        </p:blipFill>
        <p:spPr>
          <a:xfrm>
            <a:off x="-6350" y="109536"/>
            <a:ext cx="8942386" cy="785811"/>
          </a:xfrm>
          <a:prstGeom prst="rect">
            <a:avLst/>
          </a:prstGeom>
          <a:noFill/>
          <a:ln>
            <a:noFill/>
          </a:ln>
        </p:spPr>
      </p:pic>
      <p:sp>
        <p:nvSpPr>
          <p:cNvPr id="235" name="Shape 23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b="0" l="0" r="0" t="0"/>
          <a:stretch/>
        </p:blipFill>
        <p:spPr>
          <a:xfrm>
            <a:off x="146050" y="-6350"/>
            <a:ext cx="8547100" cy="1347786"/>
          </a:xfrm>
          <a:prstGeom prst="rect">
            <a:avLst/>
          </a:prstGeom>
          <a:noFill/>
          <a:ln>
            <a:noFill/>
          </a:ln>
        </p:spPr>
      </p:pic>
      <p:sp>
        <p:nvSpPr>
          <p:cNvPr id="241" name="Shape 2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42" name="Shape 242"/>
          <p:cNvPicPr preferRelativeResize="0"/>
          <p:nvPr/>
        </p:nvPicPr>
        <p:blipFill rotWithShape="1">
          <a:blip r:embed="rId4">
            <a:alphaModFix/>
          </a:blip>
          <a:srcRect b="0" l="0" r="0" t="0"/>
          <a:stretch/>
        </p:blipFill>
        <p:spPr>
          <a:xfrm>
            <a:off x="914400" y="1371600"/>
            <a:ext cx="7391399" cy="47529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idx="1" type="body"/>
          </p:nvPr>
        </p:nvSpPr>
        <p:spPr>
          <a:xfrm>
            <a:off x="457200" y="1371600"/>
            <a:ext cx="8262936"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 </a:t>
            </a:r>
            <a:r>
              <a:rPr b="1" baseline="0" i="0" lang="en-US" sz="2700" u="none" cap="none" strike="noStrike">
                <a:solidFill>
                  <a:schemeClr val="dk1"/>
                </a:solidFill>
                <a:latin typeface="Arial"/>
                <a:ea typeface="Arial"/>
                <a:cs typeface="Arial"/>
                <a:sym typeface="Arial"/>
              </a:rPr>
              <a:t>activity</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task</a:t>
            </a:r>
            <a:r>
              <a:rPr b="0" baseline="0" i="0" lang="en-US" sz="2700" u="none" cap="none" strike="noStrike">
                <a:solidFill>
                  <a:schemeClr val="dk1"/>
                </a:solidFill>
                <a:latin typeface="Arial"/>
                <a:ea typeface="Arial"/>
                <a:cs typeface="Arial"/>
                <a:sym typeface="Arial"/>
              </a:rPr>
              <a:t> is an element of work normally found on the work breakdown structure (WBS) that has an expected duration, a cost, and resource requirements</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Activity definition involves developing a more detailed WBS and supporting explanations to understand all the work to be done so you can develop realistic cost and duration estimates</a:t>
            </a:r>
          </a:p>
        </p:txBody>
      </p:sp>
      <p:pic>
        <p:nvPicPr>
          <p:cNvPr id="248" name="Shape 248"/>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249" name="Shape 24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11.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