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43.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42.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45.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4.xml"/>
  <Override ContentType="application/vnd.openxmlformats-officedocument.presentationml.notesSlide+xml" PartName="/ppt/notesSlides/notesSlide46.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45.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46.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0" Type="http://schemas.openxmlformats.org/officeDocument/2006/relationships/slide" Target="slides/slide16.xml"/><Relationship Id="rId31" Type="http://schemas.openxmlformats.org/officeDocument/2006/relationships/slide" Target="slides/slide17.xml"/><Relationship Id="rId34" Type="http://schemas.openxmlformats.org/officeDocument/2006/relationships/slide" Target="slides/slide20.xml"/><Relationship Id="rId35" Type="http://schemas.openxmlformats.org/officeDocument/2006/relationships/slide" Target="slides/slide21.xml"/><Relationship Id="rId32" Type="http://schemas.openxmlformats.org/officeDocument/2006/relationships/slide" Target="slides/slide18.xml"/><Relationship Id="rId33" Type="http://schemas.openxmlformats.org/officeDocument/2006/relationships/slide" Target="slides/slide19.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2" Type="http://schemas.openxmlformats.org/officeDocument/2006/relationships/presProps" Target="presProps.xml"/><Relationship Id="rId1" Type="http://schemas.openxmlformats.org/officeDocument/2006/relationships/theme" Target="theme/theme9.xml"/><Relationship Id="rId40" Type="http://schemas.openxmlformats.org/officeDocument/2006/relationships/slide" Target="slides/slide26.xml"/><Relationship Id="rId4" Type="http://schemas.openxmlformats.org/officeDocument/2006/relationships/slideMaster" Target="slideMasters/slideMaster1.xml"/><Relationship Id="rId41" Type="http://schemas.openxmlformats.org/officeDocument/2006/relationships/slide" Target="slides/slide27.xml"/><Relationship Id="rId3" Type="http://schemas.openxmlformats.org/officeDocument/2006/relationships/tableStyles" Target="tableStyles.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 Id="rId58" Type="http://schemas.openxmlformats.org/officeDocument/2006/relationships/slide" Target="slides/slide44.xml"/><Relationship Id="rId59" Type="http://schemas.openxmlformats.org/officeDocument/2006/relationships/slide" Target="slides/slide45.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notesMaster" Target="notesMasters/notesMaster1.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57" Type="http://schemas.openxmlformats.org/officeDocument/2006/relationships/slide" Target="slides/slide43.xml"/><Relationship Id="rId56" Type="http://schemas.openxmlformats.org/officeDocument/2006/relationships/slide" Target="slides/slide42.xml"/><Relationship Id="rId55" Type="http://schemas.openxmlformats.org/officeDocument/2006/relationships/slide" Target="slides/slide4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29" Type="http://schemas.openxmlformats.org/officeDocument/2006/relationships/slide" Target="slides/slide1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1" Type="http://schemas.openxmlformats.org/officeDocument/2006/relationships/slide" Target="slides/slide7.xml"/><Relationship Id="rId22" Type="http://schemas.openxmlformats.org/officeDocument/2006/relationships/slide" Target="slides/slide8.xml"/><Relationship Id="rId60" Type="http://schemas.openxmlformats.org/officeDocument/2006/relationships/slide" Target="slides/slide46.xml"/><Relationship Id="rId23" Type="http://schemas.openxmlformats.org/officeDocument/2006/relationships/slide" Target="slides/slide9.xml"/><Relationship Id="rId24" Type="http://schemas.openxmlformats.org/officeDocument/2006/relationships/slide" Target="slides/slide10.xml"/><Relationship Id="rId20" Type="http://schemas.openxmlformats.org/officeDocument/2006/relationships/slide" Target="slides/slide6.xml"/><Relationship Id="rId61"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5" name="Shape 1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96" name="Shape 1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Times New Roman"/>
              <a:buNone/>
            </a:pPr>
            <a:r>
              <a:rPr b="0" baseline="0" i="0" lang="en-US" sz="1200" u="none" cap="none" strike="noStrike">
                <a:latin typeface="Times New Roman"/>
                <a:ea typeface="Times New Roman"/>
                <a:cs typeface="Times New Roman"/>
                <a:sym typeface="Times New Roman"/>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4" name="Shape 394"/>
        <p:cNvGrpSpPr/>
        <p:nvPr/>
      </p:nvGrpSpPr>
      <p:grpSpPr>
        <a:xfrm>
          <a:off x="0" y="0"/>
          <a:ext cx="0" cy="0"/>
          <a:chOff x="0" y="0"/>
          <a:chExt cx="0" cy="0"/>
        </a:xfrm>
      </p:grpSpPr>
      <p:sp>
        <p:nvSpPr>
          <p:cNvPr id="395" name="Shape 39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5" name="Shape 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3" name="Shape 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9" name="Shape 4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9" name="Shape 4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1" name="Shape 491"/>
        <p:cNvGrpSpPr/>
        <p:nvPr/>
      </p:nvGrpSpPr>
      <p:grpSpPr>
        <a:xfrm>
          <a:off x="0" y="0"/>
          <a:ext cx="0" cy="0"/>
          <a:chOff x="0" y="0"/>
          <a:chExt cx="0" cy="0"/>
        </a:xfrm>
      </p:grpSpPr>
      <p:sp>
        <p:nvSpPr>
          <p:cNvPr id="492" name="Shape 49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3" name="Shape 4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6" name="Shape 5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0" name="Shape 540"/>
        <p:cNvGrpSpPr/>
        <p:nvPr/>
      </p:nvGrpSpPr>
      <p:grpSpPr>
        <a:xfrm>
          <a:off x="0" y="0"/>
          <a:ext cx="0" cy="0"/>
          <a:chOff x="0" y="0"/>
          <a:chExt cx="0" cy="0"/>
        </a:xfrm>
      </p:grpSpPr>
      <p:sp>
        <p:nvSpPr>
          <p:cNvPr id="541" name="Shape 5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2" name="Shape 5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8" name="Shape 548"/>
        <p:cNvGrpSpPr/>
        <p:nvPr/>
      </p:nvGrpSpPr>
      <p:grpSpPr>
        <a:xfrm>
          <a:off x="0" y="0"/>
          <a:ext cx="0" cy="0"/>
          <a:chOff x="0" y="0"/>
          <a:chExt cx="0" cy="0"/>
        </a:xfrm>
      </p:grpSpPr>
      <p:sp>
        <p:nvSpPr>
          <p:cNvPr id="549" name="Shape 54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0" name="Shape 5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8" name="Shape 5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6" name="Shape 5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6.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4.jpg"/><Relationship Id="rId4" Type="http://schemas.openxmlformats.org/officeDocument/2006/relationships/slideLayout" Target="../slideLayouts/slideLayout22.xml"/><Relationship Id="rId3" Type="http://schemas.openxmlformats.org/officeDocument/2006/relationships/image" Target="../media/image00.png"/><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1.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2.png"/><Relationship Id="rId1" Type="http://schemas.openxmlformats.org/officeDocument/2006/relationships/image" Target="../media/image03.png"/><Relationship Id="rId4" Type="http://schemas.openxmlformats.org/officeDocument/2006/relationships/theme" Target="../theme/theme3.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1.png"/><Relationship Id="rId4" Type="http://schemas.openxmlformats.org/officeDocument/2006/relationships/theme" Target="../theme/theme12.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4.jpg"/><Relationship Id="rId4" Type="http://schemas.openxmlformats.org/officeDocument/2006/relationships/slideLayout" Target="../slideLayouts/slideLayout17.xml"/><Relationship Id="rId3" Type="http://schemas.openxmlformats.org/officeDocument/2006/relationships/image" Target="../media/image00.png"/><Relationship Id="rId5" Type="http://schemas.openxmlformats.org/officeDocument/2006/relationships/theme" Target="../theme/theme11.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4.jpg"/><Relationship Id="rId4" Type="http://schemas.openxmlformats.org/officeDocument/2006/relationships/slideLayout" Target="../slideLayouts/slideLayout18.xml"/><Relationship Id="rId3" Type="http://schemas.openxmlformats.org/officeDocument/2006/relationships/image" Target="../media/image00.png"/><Relationship Id="rId5"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8.jpg"/><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4.jpg"/><Relationship Id="rId4" Type="http://schemas.openxmlformats.org/officeDocument/2006/relationships/slideLayout" Target="../slideLayouts/slideLayout20.xml"/><Relationship Id="rId3" Type="http://schemas.openxmlformats.org/officeDocument/2006/relationships/image" Target="../media/image00.png"/><Relationship Id="rId5"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28.jpg"/><Relationship Id="rId3"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Arial"/>
                <a:ea typeface="Arial"/>
                <a:cs typeface="Arial"/>
                <a:sym typeface="Arial"/>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5" name="Shape 9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6" name="Shape 96"/>
          <p:cNvSpPr txBox="1"/>
          <p:nvPr>
            <p:ph idx="11" type="ftr"/>
          </p:nvPr>
        </p:nvSpPr>
        <p:spPr>
          <a:xfrm>
            <a:off x="0" y="6492875"/>
            <a:ext cx="2590800"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Arial"/>
                <a:ea typeface="Arial"/>
                <a:cs typeface="Arial"/>
                <a:sym typeface="Arial"/>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06.png"/><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4.png"/><Relationship Id="rId3" Type="http://schemas.openxmlformats.org/officeDocument/2006/relationships/image" Target="../media/image6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5.jpg"/><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65.png"/><Relationship Id="rId3" Type="http://schemas.openxmlformats.org/officeDocument/2006/relationships/image" Target="../media/image38.png"/><Relationship Id="rId5"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0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 Id="rId3"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 Id="rId3"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52.jpg"/><Relationship Id="rId3"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49.png"/><Relationship Id="rId3"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54.png"/><Relationship Id="rId3" Type="http://schemas.openxmlformats.org/officeDocument/2006/relationships/image" Target="../media/image55.png"/><Relationship Id="rId5"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 Id="rId3" Type="http://schemas.openxmlformats.org/officeDocument/2006/relationships/image" Target="../media/image5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 Id="rId3"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 Id="rId3"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1.jpg"/><Relationship Id="rId3"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 Id="rId3" Type="http://schemas.openxmlformats.org/officeDocument/2006/relationships/image" Target="../media/image6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 Id="rId3"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jpg"/><Relationship Id="rId3" Type="http://schemas.openxmlformats.org/officeDocument/2006/relationships/image" Target="../media/image0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6.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530225" y="500062"/>
            <a:ext cx="8242300" cy="2468561"/>
          </a:xfrm>
          <a:prstGeom prst="rect">
            <a:avLst/>
          </a:prstGeom>
          <a:noFill/>
          <a:ln>
            <a:noFill/>
          </a:ln>
        </p:spPr>
      </p:pic>
      <p:pic>
        <p:nvPicPr>
          <p:cNvPr id="190" name="Shape 190"/>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191" name="Shape 191"/>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2200" u="none" cap="none" strike="noStrike">
                <a:solidFill>
                  <a:schemeClr val="dk1"/>
                </a:solidFill>
                <a:latin typeface="Arial"/>
                <a:ea typeface="Arial"/>
                <a:cs typeface="Arial"/>
                <a:sym typeface="Arial"/>
              </a:rPr>
              <a:t>Note: See the text itself for full citations.</a:t>
            </a:r>
          </a:p>
        </p:txBody>
      </p:sp>
      <p:sp>
        <p:nvSpPr>
          <p:cNvPr id="192" name="Shape 192"/>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pic>
        <p:nvPicPr>
          <p:cNvPr id="262" name="Shape 262"/>
          <p:cNvPicPr preferRelativeResize="0"/>
          <p:nvPr/>
        </p:nvPicPr>
        <p:blipFill rotWithShape="1">
          <a:blip r:embed="rId3">
            <a:alphaModFix/>
          </a:blip>
          <a:srcRect b="0" l="0" r="0" t="0"/>
          <a:stretch/>
        </p:blipFill>
        <p:spPr>
          <a:xfrm>
            <a:off x="268287" y="-55561"/>
            <a:ext cx="8485186" cy="1208086"/>
          </a:xfrm>
          <a:prstGeom prst="rect">
            <a:avLst/>
          </a:prstGeom>
          <a:noFill/>
          <a:ln>
            <a:noFill/>
          </a:ln>
        </p:spPr>
      </p:pic>
      <p:sp>
        <p:nvSpPr>
          <p:cNvPr id="263" name="Shape 26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64" name="Shape 26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65" name="Shape 265"/>
          <p:cNvPicPr preferRelativeResize="0"/>
          <p:nvPr/>
        </p:nvPicPr>
        <p:blipFill rotWithShape="1">
          <a:blip r:embed="rId4">
            <a:alphaModFix/>
          </a:blip>
          <a:srcRect b="13000" l="23123" r="26875" t="28999"/>
          <a:stretch/>
        </p:blipFill>
        <p:spPr>
          <a:xfrm>
            <a:off x="914400" y="1143000"/>
            <a:ext cx="7146924" cy="51816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idx="1" type="body"/>
          </p:nvPr>
        </p:nvSpPr>
        <p:spPr>
          <a:xfrm>
            <a:off x="381000" y="1752600"/>
            <a:ext cx="8458200" cy="4419599"/>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Stakeholder communications requirements</a:t>
            </a:r>
          </a:p>
          <a:p>
            <a:pPr indent="-609600" lvl="0" marL="609600"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Information to be communicated, including format, content, and level of detail</a:t>
            </a:r>
          </a:p>
          <a:p>
            <a:pPr indent="-609600" lvl="0" marL="609600"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The people who will receive the information and who will produce it</a:t>
            </a:r>
          </a:p>
          <a:p>
            <a:pPr indent="-609600" lvl="0" marL="609600"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Suggested methods or technologies for conveying the information</a:t>
            </a:r>
          </a:p>
        </p:txBody>
      </p:sp>
      <p:pic>
        <p:nvPicPr>
          <p:cNvPr id="271" name="Shape 27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72" name="Shape 27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73" name="Shape 27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idx="1" type="body"/>
          </p:nvPr>
        </p:nvSpPr>
        <p:spPr>
          <a:xfrm>
            <a:off x="228600" y="1828800"/>
            <a:ext cx="8610599" cy="4419599"/>
          </a:xfrm>
          <a:prstGeom prst="rect">
            <a:avLst/>
          </a:prstGeom>
          <a:noFill/>
          <a:ln>
            <a:noFill/>
          </a:ln>
        </p:spPr>
        <p:txBody>
          <a:bodyPr anchorCtr="0" anchor="t" bIns="45700" lIns="91425" rIns="91425" tIns="45700">
            <a:noAutofit/>
          </a:bodyPr>
          <a:lstStyle/>
          <a:p>
            <a:pPr indent="-609600" lvl="0" marL="609600"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Frequency of communication</a:t>
            </a:r>
          </a:p>
          <a:p>
            <a:pPr indent="-609600" lvl="0" marL="609600"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Escalation procedures for resolving issues</a:t>
            </a:r>
          </a:p>
          <a:p>
            <a:pPr indent="-609600" lvl="0" marL="609600"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Revision procedures for updating the communications management plan</a:t>
            </a:r>
          </a:p>
          <a:p>
            <a:pPr indent="-609600" lvl="0" marL="609600"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A glossary of common terminology </a:t>
            </a:r>
          </a:p>
        </p:txBody>
      </p:sp>
      <p:pic>
        <p:nvPicPr>
          <p:cNvPr id="279" name="Shape 27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80" name="Shape 28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1" name="Shape 28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idx="1" type="body"/>
          </p:nvPr>
        </p:nvSpPr>
        <p:spPr>
          <a:xfrm>
            <a:off x="457200" y="1447800"/>
            <a:ext cx="8186737" cy="4562475"/>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Getting the right information to the right people at the right time and in a useful format is just as important as developing the information in the first place</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Important considerations include:</a:t>
            </a:r>
          </a:p>
          <a:p>
            <a:pPr indent="-239712" lvl="1" marL="620712" marR="0" rtl="0" algn="l">
              <a:lnSpc>
                <a:spcPct val="100000"/>
              </a:lnSpc>
              <a:spcBef>
                <a:spcPts val="184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Using technology to enhance information distribution</a:t>
            </a:r>
          </a:p>
          <a:p>
            <a:pPr indent="-239712" lvl="1" marL="620712" marR="0" rtl="0" algn="l">
              <a:lnSpc>
                <a:spcPct val="100000"/>
              </a:lnSpc>
              <a:spcBef>
                <a:spcPts val="184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Formal and informal methods for distributing information</a:t>
            </a:r>
          </a:p>
        </p:txBody>
      </p:sp>
      <p:pic>
        <p:nvPicPr>
          <p:cNvPr id="287" name="Shape 28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88" name="Shape 2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9" name="Shape 2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Telecommunications throughout Asia were severely disrupted on December 26, 2006, after earthquakes off Taiwan damaged undersea cables, slowing Internet services and hindering financial transactions, particularly in the currency market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International telephone traffic was restricted from some countries, and Internet access slowed to a crawl</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95" name="Shape 29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96" name="Shape 29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7" name="Shape 29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idx="1" type="body"/>
          </p:nvPr>
        </p:nvSpPr>
        <p:spPr>
          <a:xfrm>
            <a:off x="381000" y="1981200"/>
            <a:ext cx="8458200" cy="4343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Don’t bury crucial information</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Don’t be afraid to report bad information</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Oral communication via meetings and informal talks helps bring important information—good and bad—out into the open</a:t>
            </a:r>
          </a:p>
        </p:txBody>
      </p:sp>
      <p:pic>
        <p:nvPicPr>
          <p:cNvPr id="303" name="Shape 30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04" name="Shape 30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5" name="Shape 30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idx="1" type="body"/>
          </p:nvPr>
        </p:nvSpPr>
        <p:spPr>
          <a:xfrm>
            <a:off x="381000" y="1676400"/>
            <a:ext cx="8458200" cy="44195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Research says that in a face-to-face interaction:</a:t>
            </a:r>
          </a:p>
          <a:p>
            <a:pPr indent="-239712" lvl="1" marL="620712" marR="0" rtl="0" algn="l">
              <a:lnSpc>
                <a:spcPct val="90000"/>
              </a:lnSpc>
              <a:spcBef>
                <a:spcPts val="30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58 percent of communication is through body language</a:t>
            </a:r>
          </a:p>
          <a:p>
            <a:pPr indent="-239712" lvl="1" marL="620712" marR="0" rtl="0" algn="l">
              <a:lnSpc>
                <a:spcPct val="90000"/>
              </a:lnSpc>
              <a:spcBef>
                <a:spcPts val="30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35 percent of communication is through how the words are said</a:t>
            </a:r>
          </a:p>
          <a:p>
            <a:pPr indent="-239712" lvl="1" marL="620712" marR="0" rtl="0" algn="l">
              <a:lnSpc>
                <a:spcPct val="90000"/>
              </a:lnSpc>
              <a:spcBef>
                <a:spcPts val="30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7 percent of communication is through the content or words that are spoken</a:t>
            </a:r>
          </a:p>
          <a:p>
            <a:pPr indent="-263525" lvl="0" marL="365125" marR="0" rtl="0" algn="l">
              <a:lnSpc>
                <a:spcPct val="9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Pay attention to more than just the actual words someone is saying</a:t>
            </a:r>
          </a:p>
          <a:p>
            <a:pPr indent="-263525" lvl="0" marL="365125" marR="0" rtl="0" algn="l">
              <a:lnSpc>
                <a:spcPct val="9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A person’s tone of voice and body language say a lot about how he or she really feels</a:t>
            </a:r>
          </a:p>
        </p:txBody>
      </p:sp>
      <p:pic>
        <p:nvPicPr>
          <p:cNvPr id="311" name="Shape 31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12" name="Shape 31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3" name="Shape 31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idx="1" type="body"/>
          </p:nvPr>
        </p:nvSpPr>
        <p:spPr>
          <a:xfrm>
            <a:off x="381000" y="1828800"/>
            <a:ext cx="8458200" cy="4343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Short, frequent meetings are often very effective in IT projects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Stand-up meetings force people to focus on what they really need to communicate</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Some companies have policies preventing the use of e-mail between certain hours or even entire days of the week</a:t>
            </a:r>
          </a:p>
        </p:txBody>
      </p:sp>
      <p:pic>
        <p:nvPicPr>
          <p:cNvPr id="319" name="Shape 31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20" name="Shape 32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1" name="Shape 3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pic>
        <p:nvPicPr>
          <p:cNvPr id="326" name="Shape 326"/>
          <p:cNvPicPr preferRelativeResize="0"/>
          <p:nvPr/>
        </p:nvPicPr>
        <p:blipFill rotWithShape="1">
          <a:blip r:embed="rId3">
            <a:alphaModFix/>
          </a:blip>
          <a:srcRect b="0" l="0" r="0" t="0"/>
          <a:stretch/>
        </p:blipFill>
        <p:spPr>
          <a:xfrm>
            <a:off x="195261" y="-6350"/>
            <a:ext cx="8497886" cy="1158874"/>
          </a:xfrm>
          <a:prstGeom prst="rect">
            <a:avLst/>
          </a:prstGeom>
          <a:noFill/>
          <a:ln>
            <a:noFill/>
          </a:ln>
        </p:spPr>
      </p:pic>
      <p:sp>
        <p:nvSpPr>
          <p:cNvPr id="327" name="Shape 32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8" name="Shape 32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29" name="Shape 329"/>
          <p:cNvPicPr preferRelativeResize="0"/>
          <p:nvPr/>
        </p:nvPicPr>
        <p:blipFill rotWithShape="1">
          <a:blip r:embed="rId4">
            <a:alphaModFix/>
          </a:blip>
          <a:srcRect b="0" l="0" r="0" t="0"/>
          <a:stretch/>
        </p:blipFill>
        <p:spPr>
          <a:xfrm>
            <a:off x="1676400" y="838200"/>
            <a:ext cx="5714999" cy="5487987"/>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idx="1" type="body"/>
          </p:nvPr>
        </p:nvSpPr>
        <p:spPr>
          <a:xfrm>
            <a:off x="228600" y="685800"/>
            <a:ext cx="89154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Collaboration is a key driver of overall performance of companies around the world</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Of all the collaboration technologies that were studied, three were more commonly present in high-performing companies than in low-performing ones: Web conferencing, audio conferencing, and meeting-scheduler technologies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“This study reveals a powerful new metric business leaders can use to more successfully manage their companies and achieve competitive advantage,” said Brian Cotton, a vice president at Frost &amp; Sullivan*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The study also showed that there are regional differences in how people in various countries prefer to communicate with one another</a:t>
            </a:r>
            <a:r>
              <a:rPr b="0" baseline="0" i="0" lang="en-US" sz="1600" u="none" cap="none" strike="noStrike">
                <a:solidFill>
                  <a:schemeClr val="dk1"/>
                </a:solidFill>
                <a:latin typeface="Arial"/>
                <a:ea typeface="Arial"/>
                <a:cs typeface="Arial"/>
                <a:sym typeface="Arial"/>
              </a:rPr>
              <a:t> </a:t>
            </a:r>
          </a:p>
          <a:p>
            <a:pPr indent="-263525" lvl="0" marL="365125" marR="0" rtl="0" algn="l">
              <a:lnSpc>
                <a:spcPct val="100000"/>
              </a:lnSpc>
              <a:spcBef>
                <a:spcPts val="400"/>
              </a:spcBef>
              <a:spcAft>
                <a:spcPts val="0"/>
              </a:spcAft>
              <a:buClr>
                <a:schemeClr val="dk1"/>
              </a:buClr>
              <a:buSzPct val="25000"/>
              <a:buFont typeface="Arial"/>
              <a:buNone/>
            </a:pPr>
            <a:r>
              <a:rPr b="0" baseline="0" i="0" lang="en-US" sz="1600" u="none" cap="none" strike="noStrike">
                <a:solidFill>
                  <a:schemeClr val="dk1"/>
                </a:solidFill>
                <a:latin typeface="Arial"/>
                <a:ea typeface="Arial"/>
                <a:cs typeface="Arial"/>
                <a:sym typeface="Arial"/>
              </a:rPr>
              <a:t>    *Frost &amp; Sullivan, “New Research Reveals Collaboration Is a Key Driver of Business          Performance Around the World,” Microsoft PressPass (June 5, 2006).</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335" name="Shape 335"/>
          <p:cNvPicPr preferRelativeResize="0"/>
          <p:nvPr/>
        </p:nvPicPr>
        <p:blipFill rotWithShape="1">
          <a:blip r:embed="rId3">
            <a:alphaModFix/>
          </a:blip>
          <a:srcRect b="0" l="0" r="0" t="0"/>
          <a:stretch/>
        </p:blipFill>
        <p:spPr>
          <a:xfrm>
            <a:off x="146050" y="-92075"/>
            <a:ext cx="8547100" cy="811212"/>
          </a:xfrm>
          <a:prstGeom prst="rect">
            <a:avLst/>
          </a:prstGeom>
          <a:noFill/>
          <a:ln>
            <a:noFill/>
          </a:ln>
        </p:spPr>
      </p:pic>
      <p:sp>
        <p:nvSpPr>
          <p:cNvPr id="336" name="Shape 33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7" name="Shape 33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228600" y="1066800"/>
            <a:ext cx="8610599" cy="40385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400" u="none" cap="none" strike="noStrike">
                <a:solidFill>
                  <a:schemeClr val="dk1"/>
                </a:solidFill>
                <a:latin typeface="Arial"/>
                <a:ea typeface="Arial"/>
                <a:cs typeface="Arial"/>
                <a:sym typeface="Arial"/>
              </a:rPr>
              <a:t>Understand the importance of good communications in projects</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400" u="none" cap="none" strike="noStrike">
                <a:solidFill>
                  <a:schemeClr val="dk1"/>
                </a:solidFill>
                <a:latin typeface="Arial"/>
                <a:ea typeface="Arial"/>
                <a:cs typeface="Arial"/>
                <a:sym typeface="Arial"/>
              </a:rPr>
              <a:t>Discuss the process of identifying stakeholders and how to create a stakeholder register and stakeholder management strategy</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400" u="none" cap="none" strike="noStrike">
                <a:solidFill>
                  <a:schemeClr val="dk1"/>
                </a:solidFill>
                <a:latin typeface="Arial"/>
                <a:ea typeface="Arial"/>
                <a:cs typeface="Arial"/>
                <a:sym typeface="Arial"/>
              </a:rPr>
              <a:t>Explain the elements of project communications planning and how to create a communications management plan</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400" u="none" cap="none" strike="noStrike">
                <a:solidFill>
                  <a:schemeClr val="dk1"/>
                </a:solidFill>
                <a:latin typeface="Arial"/>
                <a:ea typeface="Arial"/>
                <a:cs typeface="Arial"/>
                <a:sym typeface="Arial"/>
              </a:rPr>
              <a:t>Describe various methods for distributing project information and the advantages and disadvantages of each, discuss the importance of addressing individual communication needs, and calculate the number of communications channels in a project</a:t>
            </a:r>
          </a:p>
        </p:txBody>
      </p:sp>
      <p:pic>
        <p:nvPicPr>
          <p:cNvPr id="199" name="Shape 199"/>
          <p:cNvPicPr preferRelativeResize="0"/>
          <p:nvPr/>
        </p:nvPicPr>
        <p:blipFill rotWithShape="1">
          <a:blip r:embed="rId3">
            <a:alphaModFix/>
          </a:blip>
          <a:srcRect b="0" l="0" r="0" t="0"/>
          <a:stretch/>
        </p:blipFill>
        <p:spPr>
          <a:xfrm>
            <a:off x="146050" y="85725"/>
            <a:ext cx="8626474" cy="785811"/>
          </a:xfrm>
          <a:prstGeom prst="rect">
            <a:avLst/>
          </a:prstGeom>
          <a:noFill/>
          <a:ln>
            <a:noFill/>
          </a:ln>
        </p:spPr>
      </p:pic>
      <p:sp>
        <p:nvSpPr>
          <p:cNvPr id="200" name="Shape 20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1" name="Shape 20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idx="1" type="body"/>
          </p:nvPr>
        </p:nvSpPr>
        <p:spPr>
          <a:xfrm>
            <a:off x="381000" y="1828800"/>
            <a:ext cx="8458200" cy="44195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People are not interchangeable parts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As illustrated in Brooks’ book </a:t>
            </a:r>
            <a:r>
              <a:rPr b="0" baseline="0" i="1" lang="en-US" sz="2700" u="none" cap="none" strike="noStrike">
                <a:solidFill>
                  <a:schemeClr val="dk1"/>
                </a:solidFill>
                <a:latin typeface="Arial"/>
                <a:ea typeface="Arial"/>
                <a:cs typeface="Arial"/>
                <a:sym typeface="Arial"/>
              </a:rPr>
              <a:t>The Mythical Man-Month</a:t>
            </a:r>
            <a:r>
              <a:rPr b="0" baseline="0" i="0" lang="en-US" sz="2700" u="none" cap="none" strike="noStrike">
                <a:solidFill>
                  <a:schemeClr val="dk1"/>
                </a:solidFill>
                <a:latin typeface="Arial"/>
                <a:ea typeface="Arial"/>
                <a:cs typeface="Arial"/>
                <a:sym typeface="Arial"/>
              </a:rPr>
              <a:t>, you cannot assume that a task originally scheduled to take two months of one person’s time can be done in one month by two people</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Nine women cannot produce a baby in one month!</a:t>
            </a:r>
          </a:p>
        </p:txBody>
      </p:sp>
      <p:pic>
        <p:nvPicPr>
          <p:cNvPr id="343" name="Shape 34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44" name="Shape 34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5" name="Shape 34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idx="1" type="body"/>
          </p:nvPr>
        </p:nvSpPr>
        <p:spPr>
          <a:xfrm>
            <a:off x="381000" y="1447800"/>
            <a:ext cx="8458200" cy="5181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Introverts like more private communications, while extroverts like to discuss things in public</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Intuitive people like to understand the big picture, while sensing people need step-by-step details</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Thinkers want to know the logic behind decisions, while feeling people want to know how something affects them personally</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Judging people are driven to meet deadlines while perceiving people need more help in developing and following plans</a:t>
            </a:r>
          </a:p>
        </p:txBody>
      </p:sp>
      <p:pic>
        <p:nvPicPr>
          <p:cNvPr id="351" name="Shape 35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52" name="Shape 35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3" name="Shape 35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idx="1" type="body"/>
          </p:nvPr>
        </p:nvSpPr>
        <p:spPr>
          <a:xfrm>
            <a:off x="381000" y="16002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Rarely does the receiver interpret a message exactly as the sender intended</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Geographic location and cultural background affect the complexity of project communications</a:t>
            </a:r>
          </a:p>
          <a:p>
            <a:pPr indent="-239712" lvl="1" marL="620712" marR="0" rtl="0" algn="l">
              <a:lnSpc>
                <a:spcPct val="100000"/>
              </a:lnSpc>
              <a:spcBef>
                <a:spcPts val="184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Different working hours</a:t>
            </a:r>
          </a:p>
          <a:p>
            <a:pPr indent="-239712" lvl="1" marL="620712" marR="0" rtl="0" algn="l">
              <a:lnSpc>
                <a:spcPct val="100000"/>
              </a:lnSpc>
              <a:spcBef>
                <a:spcPts val="184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Language barriers</a:t>
            </a:r>
          </a:p>
          <a:p>
            <a:pPr indent="-239712" lvl="1" marL="620712" marR="0" rtl="0" algn="l">
              <a:lnSpc>
                <a:spcPct val="100000"/>
              </a:lnSpc>
              <a:spcBef>
                <a:spcPts val="184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Different cultural norms</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359" name="Shape 35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60" name="Shape 36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1" name="Shape 36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pic>
        <p:nvPicPr>
          <p:cNvPr id="366" name="Shape 366"/>
          <p:cNvPicPr preferRelativeResize="0"/>
          <p:nvPr/>
        </p:nvPicPr>
        <p:blipFill rotWithShape="1">
          <a:blip r:embed="rId3">
            <a:alphaModFix/>
          </a:blip>
          <a:srcRect b="0" l="0" r="0" t="0"/>
          <a:stretch/>
        </p:blipFill>
        <p:spPr>
          <a:xfrm>
            <a:off x="152400" y="55561"/>
            <a:ext cx="8924925" cy="1322386"/>
          </a:xfrm>
          <a:prstGeom prst="rect">
            <a:avLst/>
          </a:prstGeom>
          <a:noFill/>
          <a:ln>
            <a:noFill/>
          </a:ln>
        </p:spPr>
      </p:pic>
      <p:sp>
        <p:nvSpPr>
          <p:cNvPr id="367" name="Shape 36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8" name="Shape 36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69" name="Shape 369"/>
          <p:cNvSpPr txBox="1"/>
          <p:nvPr/>
        </p:nvSpPr>
        <p:spPr>
          <a:xfrm>
            <a:off x="381000" y="1447800"/>
            <a:ext cx="8534399" cy="44005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Cantata One"/>
              <a:buNone/>
            </a:pPr>
            <a:r>
              <a:rPr b="0" baseline="0" i="1" lang="en-US" sz="2000" u="none" cap="none" strike="noStrike">
                <a:solidFill>
                  <a:schemeClr val="dk1"/>
                </a:solidFill>
                <a:latin typeface="Cantata One"/>
                <a:ea typeface="Cantata One"/>
                <a:cs typeface="Cantata One"/>
                <a:sym typeface="Cantata One"/>
              </a:rPr>
              <a:t>Dear Mom and Dad, or should I say Grandma &amp; Grandpa,</a:t>
            </a:r>
          </a:p>
          <a:p>
            <a:pPr indent="0" lvl="0" marL="0" marR="0" rtl="0" algn="l">
              <a:lnSpc>
                <a:spcPct val="100000"/>
              </a:lnSpc>
              <a:spcBef>
                <a:spcPts val="0"/>
              </a:spcBef>
              <a:spcAft>
                <a:spcPts val="0"/>
              </a:spcAft>
              <a:buClr>
                <a:schemeClr val="dk1"/>
              </a:buClr>
              <a:buFont typeface="Arial"/>
              <a:buNone/>
            </a:pPr>
            <a:r>
              <a:t/>
            </a:r>
            <a:endParaRPr b="0" baseline="0" i="1" sz="1000" u="none" cap="none" strike="noStrike">
              <a:solidFill>
                <a:schemeClr val="dk1"/>
              </a:solidFill>
              <a:latin typeface="Cantata One"/>
              <a:ea typeface="Cantata One"/>
              <a:cs typeface="Cantata One"/>
              <a:sym typeface="Cantata One"/>
            </a:endParaRPr>
          </a:p>
          <a:p>
            <a:pPr indent="0" lvl="0" marL="0" marR="0" rtl="0" algn="l">
              <a:lnSpc>
                <a:spcPct val="100000"/>
              </a:lnSpc>
              <a:spcBef>
                <a:spcPts val="0"/>
              </a:spcBef>
              <a:spcAft>
                <a:spcPts val="0"/>
              </a:spcAft>
              <a:buClr>
                <a:schemeClr val="dk1"/>
              </a:buClr>
              <a:buSzPct val="25000"/>
              <a:buFont typeface="Cantata One"/>
              <a:buNone/>
            </a:pPr>
            <a:r>
              <a:rPr b="0" baseline="0" i="1" lang="en-US" sz="2000" u="none" cap="none" strike="noStrike">
                <a:solidFill>
                  <a:schemeClr val="dk1"/>
                </a:solidFill>
                <a:latin typeface="Cantata One"/>
                <a:ea typeface="Cantata One"/>
                <a:cs typeface="Cantata One"/>
                <a:sym typeface="Cantata One"/>
              </a:rPr>
              <a:t>Yes, I am pregnant. No, I’m not married yet since Larry, my boyfriend, is out of a job. Larry’s employers just don’t seem to appreciate the skills he has learned since he quit high school. Larry looks much younger than you, Dad, even though he is three years older. I’m quitting college and getting a job so we can get an apartment before the baby is born. I found a beautiful apartment above a 24-hour auto repair garage with good insulation so the exhaust fumes and noise won’t bother us.</a:t>
            </a:r>
          </a:p>
          <a:p>
            <a:pPr indent="0" lvl="0" marL="0" marR="0" rtl="0" algn="l">
              <a:lnSpc>
                <a:spcPct val="100000"/>
              </a:lnSpc>
              <a:spcBef>
                <a:spcPts val="0"/>
              </a:spcBef>
              <a:spcAft>
                <a:spcPts val="0"/>
              </a:spcAft>
              <a:buClr>
                <a:schemeClr val="dk1"/>
              </a:buClr>
              <a:buFont typeface="Arial"/>
              <a:buNone/>
            </a:pPr>
            <a:r>
              <a:t/>
            </a:r>
            <a:endParaRPr b="0" baseline="0" i="1" sz="1000" u="none" cap="none" strike="noStrike">
              <a:solidFill>
                <a:schemeClr val="dk1"/>
              </a:solidFill>
              <a:latin typeface="Cantata One"/>
              <a:ea typeface="Cantata One"/>
              <a:cs typeface="Cantata One"/>
              <a:sym typeface="Cantata One"/>
            </a:endParaRPr>
          </a:p>
          <a:p>
            <a:pPr indent="0" lvl="0" marL="0" marR="0" rtl="0" algn="l">
              <a:lnSpc>
                <a:spcPct val="100000"/>
              </a:lnSpc>
              <a:spcBef>
                <a:spcPts val="0"/>
              </a:spcBef>
              <a:spcAft>
                <a:spcPts val="0"/>
              </a:spcAft>
              <a:buClr>
                <a:schemeClr val="dk1"/>
              </a:buClr>
              <a:buSzPct val="25000"/>
              <a:buFont typeface="Cantata One"/>
              <a:buNone/>
            </a:pPr>
            <a:r>
              <a:rPr b="0" baseline="0" i="1" lang="en-US" sz="2000" u="none" cap="none" strike="noStrike">
                <a:solidFill>
                  <a:schemeClr val="dk1"/>
                </a:solidFill>
                <a:latin typeface="Cantata One"/>
                <a:ea typeface="Cantata One"/>
                <a:cs typeface="Cantata One"/>
                <a:sym typeface="Cantata One"/>
              </a:rPr>
              <a:t>I’m very happy. I thought you would be too.</a:t>
            </a:r>
          </a:p>
          <a:p>
            <a:pPr indent="0" lvl="0" marL="0" marR="0" rtl="0" algn="l">
              <a:lnSpc>
                <a:spcPct val="100000"/>
              </a:lnSpc>
              <a:spcBef>
                <a:spcPts val="0"/>
              </a:spcBef>
              <a:spcAft>
                <a:spcPts val="0"/>
              </a:spcAft>
              <a:buClr>
                <a:schemeClr val="dk1"/>
              </a:buClr>
              <a:buFont typeface="Arial"/>
              <a:buNone/>
            </a:pPr>
            <a:r>
              <a:t/>
            </a:r>
            <a:endParaRPr b="0" baseline="0" i="1" sz="1000" u="none" cap="none" strike="noStrike">
              <a:solidFill>
                <a:schemeClr val="dk1"/>
              </a:solidFill>
              <a:latin typeface="Cantata One"/>
              <a:ea typeface="Cantata One"/>
              <a:cs typeface="Cantata One"/>
              <a:sym typeface="Cantata One"/>
            </a:endParaRPr>
          </a:p>
          <a:p>
            <a:pPr indent="0" lvl="0" marL="0" marR="0" rtl="0" algn="l">
              <a:lnSpc>
                <a:spcPct val="100000"/>
              </a:lnSpc>
              <a:spcBef>
                <a:spcPts val="0"/>
              </a:spcBef>
              <a:spcAft>
                <a:spcPts val="0"/>
              </a:spcAft>
              <a:buClr>
                <a:schemeClr val="dk1"/>
              </a:buClr>
              <a:buSzPct val="25000"/>
              <a:buFont typeface="Cantata One"/>
              <a:buNone/>
            </a:pPr>
            <a:r>
              <a:rPr b="0" baseline="0" i="1" lang="en-US" sz="2000" u="none" cap="none" strike="noStrike">
                <a:solidFill>
                  <a:schemeClr val="dk1"/>
                </a:solidFill>
                <a:latin typeface="Cantata One"/>
                <a:ea typeface="Cantata One"/>
                <a:cs typeface="Cantata One"/>
                <a:sym typeface="Cantata One"/>
              </a:rPr>
              <a:t>Love, Ashley</a:t>
            </a:r>
          </a:p>
          <a:p>
            <a:pPr indent="0" lvl="0" marL="0" marR="0" rtl="0" algn="l">
              <a:lnSpc>
                <a:spcPct val="100000"/>
              </a:lnSpc>
              <a:spcBef>
                <a:spcPts val="0"/>
              </a:spcBef>
              <a:spcAft>
                <a:spcPts val="0"/>
              </a:spcAft>
              <a:buClr>
                <a:schemeClr val="dk1"/>
              </a:buClr>
              <a:buFont typeface="Arial"/>
              <a:buNone/>
            </a:pPr>
            <a:r>
              <a:t/>
            </a:r>
            <a:endParaRPr b="0" baseline="0" i="1" sz="1000" u="none" cap="none" strike="noStrike">
              <a:solidFill>
                <a:schemeClr val="dk1"/>
              </a:solidFill>
              <a:latin typeface="Cantata One"/>
              <a:ea typeface="Cantata One"/>
              <a:cs typeface="Cantata One"/>
              <a:sym typeface="Cantata One"/>
            </a:endParaRPr>
          </a:p>
          <a:p>
            <a:pPr indent="0" lvl="0" marL="0" marR="0" rtl="0" algn="l">
              <a:lnSpc>
                <a:spcPct val="100000"/>
              </a:lnSpc>
              <a:spcBef>
                <a:spcPts val="0"/>
              </a:spcBef>
              <a:spcAft>
                <a:spcPts val="0"/>
              </a:spcAft>
              <a:buClr>
                <a:schemeClr val="dk1"/>
              </a:buClr>
              <a:buSzPct val="25000"/>
              <a:buFont typeface="Cantata One"/>
              <a:buNone/>
            </a:pPr>
            <a:r>
              <a:rPr b="0" baseline="0" i="1" lang="en-US" sz="2000" u="none" cap="none" strike="noStrike">
                <a:solidFill>
                  <a:schemeClr val="dk1"/>
                </a:solidFill>
                <a:latin typeface="Cantata One"/>
                <a:ea typeface="Cantata One"/>
                <a:cs typeface="Cantata One"/>
                <a:sym typeface="Cantata One"/>
              </a:rPr>
              <a:t>P.S. There is no Larry. I’m not pregnant. I’m not getting married. I’m not quitting school, but I am getting a “D” in Chemistry. I just wanted you to have some perspective.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idx="1" type="body"/>
          </p:nvPr>
        </p:nvSpPr>
        <p:spPr>
          <a:xfrm>
            <a:off x="381000" y="2057400"/>
            <a:ext cx="8458200" cy="4267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As the number of people involved increases, the complexity of communications increases because there are more communications channels or pathways through which people can communicate</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Number of communications channels = </a:t>
            </a:r>
            <a:r>
              <a:rPr b="0" baseline="0" i="1" lang="en-US" sz="2700" u="sng" cap="none" strike="noStrike">
                <a:solidFill>
                  <a:schemeClr val="dk1"/>
                </a:solidFill>
                <a:latin typeface="Arial"/>
                <a:ea typeface="Arial"/>
                <a:cs typeface="Arial"/>
                <a:sym typeface="Arial"/>
              </a:rPr>
              <a:t>n</a:t>
            </a:r>
            <a:r>
              <a:rPr b="0" baseline="0" i="0" lang="en-US" sz="2700" u="sng" cap="none" strike="noStrike">
                <a:solidFill>
                  <a:schemeClr val="dk1"/>
                </a:solidFill>
                <a:latin typeface="Arial"/>
                <a:ea typeface="Arial"/>
                <a:cs typeface="Arial"/>
                <a:sym typeface="Arial"/>
              </a:rPr>
              <a:t>(</a:t>
            </a:r>
            <a:r>
              <a:rPr b="0" baseline="0" i="1" lang="en-US" sz="2700" u="sng" cap="none" strike="noStrike">
                <a:solidFill>
                  <a:schemeClr val="dk1"/>
                </a:solidFill>
                <a:latin typeface="Arial"/>
                <a:ea typeface="Arial"/>
                <a:cs typeface="Arial"/>
                <a:sym typeface="Arial"/>
              </a:rPr>
              <a:t>n-1</a:t>
            </a:r>
            <a:r>
              <a:rPr b="0" baseline="0" i="0" lang="en-US" sz="2700" u="sng" cap="none" strike="noStrike">
                <a:solidFill>
                  <a:schemeClr val="dk1"/>
                </a:solidFill>
                <a:latin typeface="Arial"/>
                <a:ea typeface="Arial"/>
                <a:cs typeface="Arial"/>
                <a:sym typeface="Arial"/>
              </a:rPr>
              <a:t>)</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2		 </a:t>
            </a:r>
            <a:br>
              <a:rPr b="0" baseline="0" i="0" lang="en-US" sz="2700" u="none" cap="none" strike="noStrike">
                <a:solidFill>
                  <a:schemeClr val="dk1"/>
                </a:solidFill>
                <a:latin typeface="Arial"/>
                <a:ea typeface="Arial"/>
                <a:cs typeface="Arial"/>
                <a:sym typeface="Arial"/>
              </a:rPr>
            </a:br>
            <a:r>
              <a:rPr b="0" baseline="0" i="0" lang="en-US" sz="2700" u="none" cap="none" strike="noStrike">
                <a:solidFill>
                  <a:schemeClr val="dk1"/>
                </a:solidFill>
                <a:latin typeface="Arial"/>
                <a:ea typeface="Arial"/>
                <a:cs typeface="Arial"/>
                <a:sym typeface="Arial"/>
              </a:rPr>
              <a:t>where</a:t>
            </a:r>
            <a:r>
              <a:rPr b="0" baseline="0" i="1" lang="en-US" sz="2700" u="none" cap="none" strike="noStrike">
                <a:solidFill>
                  <a:schemeClr val="dk1"/>
                </a:solidFill>
                <a:latin typeface="Arial"/>
                <a:ea typeface="Arial"/>
                <a:cs typeface="Arial"/>
                <a:sym typeface="Arial"/>
              </a:rPr>
              <a:t> n</a:t>
            </a:r>
            <a:r>
              <a:rPr b="0" baseline="0" i="0" lang="en-US" sz="2700" u="none" cap="none" strike="noStrike">
                <a:solidFill>
                  <a:schemeClr val="dk1"/>
                </a:solidFill>
                <a:latin typeface="Arial"/>
                <a:ea typeface="Arial"/>
                <a:cs typeface="Arial"/>
                <a:sym typeface="Arial"/>
              </a:rPr>
              <a:t> is the number of people involved</a:t>
            </a:r>
          </a:p>
        </p:txBody>
      </p:sp>
      <p:pic>
        <p:nvPicPr>
          <p:cNvPr id="375" name="Shape 375"/>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76" name="Shape 37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7" name="Shape 37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b="0" l="0" r="0" t="0"/>
          <a:stretch/>
        </p:blipFill>
        <p:spPr>
          <a:xfrm>
            <a:off x="268287" y="219075"/>
            <a:ext cx="8551862" cy="1208086"/>
          </a:xfrm>
          <a:prstGeom prst="rect">
            <a:avLst/>
          </a:prstGeom>
          <a:noFill/>
          <a:ln>
            <a:noFill/>
          </a:ln>
        </p:spPr>
      </p:pic>
      <p:sp>
        <p:nvSpPr>
          <p:cNvPr id="383" name="Shape 38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4" name="Shape 38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85" name="Shape 385"/>
          <p:cNvPicPr preferRelativeResize="0"/>
          <p:nvPr/>
        </p:nvPicPr>
        <p:blipFill rotWithShape="1">
          <a:blip r:embed="rId4">
            <a:alphaModFix/>
          </a:blip>
          <a:srcRect b="0" l="0" r="0" t="0"/>
          <a:stretch/>
        </p:blipFill>
        <p:spPr>
          <a:xfrm>
            <a:off x="914400" y="1600200"/>
            <a:ext cx="6934199" cy="4262437"/>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Project managers must understand and work with various stakeholders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Need to devise a way to identify and resolve issues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An </a:t>
            </a:r>
            <a:r>
              <a:rPr b="1" baseline="0" i="0" lang="en-US" sz="2700" u="none" cap="none" strike="noStrike">
                <a:solidFill>
                  <a:schemeClr val="dk1"/>
                </a:solidFill>
                <a:latin typeface="Arial"/>
                <a:ea typeface="Arial"/>
                <a:cs typeface="Arial"/>
                <a:sym typeface="Arial"/>
              </a:rPr>
              <a:t>expectations management matrix </a:t>
            </a:r>
            <a:r>
              <a:rPr b="0" baseline="0" i="0" lang="en-US" sz="2700" u="none" cap="none" strike="noStrike">
                <a:solidFill>
                  <a:schemeClr val="dk1"/>
                </a:solidFill>
                <a:latin typeface="Arial"/>
                <a:ea typeface="Arial"/>
                <a:cs typeface="Arial"/>
                <a:sym typeface="Arial"/>
              </a:rPr>
              <a:t>can help clarify expectations</a:t>
            </a:r>
          </a:p>
        </p:txBody>
      </p:sp>
      <p:pic>
        <p:nvPicPr>
          <p:cNvPr id="391" name="Shape 39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92" name="Shape 39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3" name="Shape 39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x="0" y="0"/>
          <a:ext cx="0" cy="0"/>
          <a:chOff x="0" y="0"/>
          <a:chExt cx="0" cy="0"/>
        </a:xfrm>
      </p:grpSpPr>
      <p:pic>
        <p:nvPicPr>
          <p:cNvPr id="398" name="Shape 398"/>
          <p:cNvPicPr preferRelativeResize="0"/>
          <p:nvPr/>
        </p:nvPicPr>
        <p:blipFill rotWithShape="1">
          <a:blip r:embed="rId3">
            <a:alphaModFix/>
          </a:blip>
          <a:srcRect b="0" l="0" r="0" t="0"/>
          <a:stretch/>
        </p:blipFill>
        <p:spPr>
          <a:xfrm>
            <a:off x="212725" y="-115886"/>
            <a:ext cx="8559800" cy="615949"/>
          </a:xfrm>
          <a:prstGeom prst="rect">
            <a:avLst/>
          </a:prstGeom>
          <a:noFill/>
          <a:ln>
            <a:noFill/>
          </a:ln>
        </p:spPr>
      </p:pic>
      <p:sp>
        <p:nvSpPr>
          <p:cNvPr id="399" name="Shape 39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0" name="Shape 40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01" name="Shape 401"/>
          <p:cNvPicPr preferRelativeResize="0"/>
          <p:nvPr/>
        </p:nvPicPr>
        <p:blipFill rotWithShape="1">
          <a:blip r:embed="rId4">
            <a:alphaModFix/>
          </a:blip>
          <a:srcRect b="0" l="0" r="0" t="3405"/>
          <a:stretch/>
        </p:blipFill>
        <p:spPr>
          <a:xfrm>
            <a:off x="1676400" y="609600"/>
            <a:ext cx="4929187" cy="4773612"/>
          </a:xfrm>
          <a:prstGeom prst="rect">
            <a:avLst/>
          </a:prstGeom>
          <a:noFill/>
          <a:ln>
            <a:noFill/>
          </a:ln>
        </p:spPr>
      </p:pic>
      <p:pic>
        <p:nvPicPr>
          <p:cNvPr id="402" name="Shape 402"/>
          <p:cNvPicPr preferRelativeResize="0"/>
          <p:nvPr/>
        </p:nvPicPr>
        <p:blipFill rotWithShape="1">
          <a:blip r:embed="rId5">
            <a:alphaModFix/>
          </a:blip>
          <a:srcRect b="0" l="0" r="0" t="18862"/>
          <a:stretch/>
        </p:blipFill>
        <p:spPr>
          <a:xfrm>
            <a:off x="1676400" y="4953000"/>
            <a:ext cx="4929187" cy="14478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x="0" y="0"/>
          <a:ext cx="0" cy="0"/>
          <a:chOff x="0" y="0"/>
          <a:chExt cx="0" cy="0"/>
        </a:xfrm>
      </p:grpSpPr>
      <p:sp>
        <p:nvSpPr>
          <p:cNvPr id="407" name="Shape 407"/>
          <p:cNvSpPr txBox="1"/>
          <p:nvPr>
            <p:ph idx="1" type="body"/>
          </p:nvPr>
        </p:nvSpPr>
        <p:spPr>
          <a:xfrm>
            <a:off x="381000" y="1447800"/>
            <a:ext cx="8534399" cy="5029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Performance reporting keeps stakeholders informed about how resources are being used to achieve project objectives:</a:t>
            </a:r>
          </a:p>
          <a:p>
            <a:pPr indent="-239712" lvl="1" marL="620712" marR="0" rtl="0" algn="l">
              <a:lnSpc>
                <a:spcPct val="100000"/>
              </a:lnSpc>
              <a:spcBef>
                <a:spcPts val="1840"/>
              </a:spcBef>
              <a:spcAft>
                <a:spcPts val="0"/>
              </a:spcAft>
              <a:buClr>
                <a:srgbClr val="666699"/>
              </a:buClr>
              <a:buSzPct val="100000"/>
              <a:buFont typeface="Arial"/>
              <a:buChar char="◦"/>
            </a:pPr>
            <a:r>
              <a:rPr b="1" baseline="0" i="0" lang="en-US" sz="2300" u="none" cap="none" strike="noStrike">
                <a:solidFill>
                  <a:schemeClr val="dk1"/>
                </a:solidFill>
                <a:latin typeface="Arial"/>
                <a:ea typeface="Arial"/>
                <a:cs typeface="Arial"/>
                <a:sym typeface="Arial"/>
              </a:rPr>
              <a:t>Status reports</a:t>
            </a:r>
            <a:r>
              <a:rPr b="0" baseline="0" i="0" lang="en-US" sz="2300" u="none" cap="none" strike="noStrike">
                <a:solidFill>
                  <a:schemeClr val="dk1"/>
                </a:solidFill>
                <a:latin typeface="Arial"/>
                <a:ea typeface="Arial"/>
                <a:cs typeface="Arial"/>
                <a:sym typeface="Arial"/>
              </a:rPr>
              <a:t> describe where the project stands at a specific point in time</a:t>
            </a:r>
          </a:p>
          <a:p>
            <a:pPr indent="-239712" lvl="1" marL="620712" marR="0" rtl="0" algn="l">
              <a:lnSpc>
                <a:spcPct val="100000"/>
              </a:lnSpc>
              <a:spcBef>
                <a:spcPts val="1840"/>
              </a:spcBef>
              <a:spcAft>
                <a:spcPts val="0"/>
              </a:spcAft>
              <a:buClr>
                <a:srgbClr val="666699"/>
              </a:buClr>
              <a:buSzPct val="100000"/>
              <a:buFont typeface="Arial"/>
              <a:buChar char="◦"/>
            </a:pPr>
            <a:r>
              <a:rPr b="1" baseline="0" i="0" lang="en-US" sz="2300" u="none" cap="none" strike="noStrike">
                <a:solidFill>
                  <a:schemeClr val="dk1"/>
                </a:solidFill>
                <a:latin typeface="Arial"/>
                <a:ea typeface="Arial"/>
                <a:cs typeface="Arial"/>
                <a:sym typeface="Arial"/>
              </a:rPr>
              <a:t>Progress reports</a:t>
            </a:r>
            <a:r>
              <a:rPr b="0" baseline="0" i="0" lang="en-US" sz="2300" u="none" cap="none" strike="noStrike">
                <a:solidFill>
                  <a:schemeClr val="dk1"/>
                </a:solidFill>
                <a:latin typeface="Arial"/>
                <a:ea typeface="Arial"/>
                <a:cs typeface="Arial"/>
                <a:sym typeface="Arial"/>
              </a:rPr>
              <a:t> describe what the project team has accomplished during a certain period of time</a:t>
            </a:r>
          </a:p>
          <a:p>
            <a:pPr indent="-239712" lvl="1" marL="620712" marR="0" rtl="0" algn="l">
              <a:lnSpc>
                <a:spcPct val="100000"/>
              </a:lnSpc>
              <a:spcBef>
                <a:spcPts val="1840"/>
              </a:spcBef>
              <a:spcAft>
                <a:spcPts val="0"/>
              </a:spcAft>
              <a:buClr>
                <a:srgbClr val="666699"/>
              </a:buClr>
              <a:buSzPct val="100000"/>
              <a:buFont typeface="Arial"/>
              <a:buChar char="◦"/>
            </a:pPr>
            <a:r>
              <a:rPr b="1" baseline="0" i="0" lang="en-US" sz="2300" u="none" cap="none" strike="noStrike">
                <a:solidFill>
                  <a:schemeClr val="dk1"/>
                </a:solidFill>
                <a:latin typeface="Arial"/>
                <a:ea typeface="Arial"/>
                <a:cs typeface="Arial"/>
                <a:sym typeface="Arial"/>
              </a:rPr>
              <a:t>Forecasts</a:t>
            </a:r>
            <a:r>
              <a:rPr b="0" baseline="0" i="0" lang="en-US" sz="2300" u="none" cap="none" strike="noStrike">
                <a:solidFill>
                  <a:schemeClr val="dk1"/>
                </a:solidFill>
                <a:latin typeface="Arial"/>
                <a:ea typeface="Arial"/>
                <a:cs typeface="Arial"/>
                <a:sym typeface="Arial"/>
              </a:rPr>
              <a:t> predict future project status and progress based on past information and trends</a:t>
            </a:r>
          </a:p>
        </p:txBody>
      </p:sp>
      <p:pic>
        <p:nvPicPr>
          <p:cNvPr id="408" name="Shape 408"/>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09" name="Shape 40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0" name="Shape 41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idx="1" type="body"/>
          </p:nvPr>
        </p:nvSpPr>
        <p:spPr>
          <a:xfrm>
            <a:off x="381000" y="1905000"/>
            <a:ext cx="8458200" cy="4343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Manage conflicts effectively</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Develop better communication skills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Run effective meetings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Use e-mail and other technologies effectively</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Use templates for project communications</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16" name="Shape 416"/>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17" name="Shape 41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8" name="Shape 41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228600" y="9906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Recognize the importance of managing stakeholder expectations</a:t>
            </a:r>
          </a:p>
          <a:p>
            <a:pPr indent="-263525" lvl="0" marL="365125" marR="0" rtl="0" algn="l">
              <a:lnSpc>
                <a:spcPct val="100000"/>
              </a:lnSpc>
              <a:spcBef>
                <a:spcPts val="135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Understand how performance reporting helps stakeholders stay informed about project resources</a:t>
            </a:r>
          </a:p>
          <a:p>
            <a:pPr indent="-263525" lvl="0" marL="365125" marR="0" rtl="0" algn="l">
              <a:lnSpc>
                <a:spcPct val="100000"/>
              </a:lnSpc>
              <a:spcBef>
                <a:spcPts val="135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List various methods for improving project communications, such as managing conflicts, running effective meetings, using e-mail and other technologies effectively, and using templates</a:t>
            </a:r>
          </a:p>
          <a:p>
            <a:pPr indent="-263525" lvl="0" marL="365125" marR="0" rtl="0" algn="l">
              <a:lnSpc>
                <a:spcPct val="100000"/>
              </a:lnSpc>
              <a:spcBef>
                <a:spcPts val="135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Describe how software can enhance project communications management</a:t>
            </a:r>
          </a:p>
        </p:txBody>
      </p:sp>
      <p:pic>
        <p:nvPicPr>
          <p:cNvPr id="207" name="Shape 207"/>
          <p:cNvPicPr preferRelativeResize="0"/>
          <p:nvPr/>
        </p:nvPicPr>
        <p:blipFill rotWithShape="1">
          <a:blip r:embed="rId3">
            <a:alphaModFix/>
          </a:blip>
          <a:srcRect b="0" l="0" r="0" t="0"/>
          <a:stretch/>
        </p:blipFill>
        <p:spPr>
          <a:xfrm>
            <a:off x="146050" y="73025"/>
            <a:ext cx="8547100" cy="785811"/>
          </a:xfrm>
          <a:prstGeom prst="rect">
            <a:avLst/>
          </a:prstGeom>
          <a:noFill/>
          <a:ln>
            <a:noFill/>
          </a:ln>
        </p:spPr>
      </p:pic>
      <p:sp>
        <p:nvSpPr>
          <p:cNvPr id="208" name="Shape 20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9" name="Shape 20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idx="1" type="body"/>
          </p:nvPr>
        </p:nvSpPr>
        <p:spPr>
          <a:xfrm>
            <a:off x="228600" y="990600"/>
            <a:ext cx="8915400" cy="4525961"/>
          </a:xfrm>
          <a:prstGeom prst="rect">
            <a:avLst/>
          </a:prstGeom>
          <a:noFill/>
          <a:ln>
            <a:noFill/>
          </a:ln>
        </p:spPr>
        <p:txBody>
          <a:bodyPr anchorCtr="0" anchor="t" bIns="45700" lIns="91425" rIns="91425" tIns="45700">
            <a:noAutofit/>
          </a:bodyPr>
          <a:lstStyle/>
          <a:p>
            <a:pPr indent="-533400" lvl="0" marL="533400" marR="0" rtl="0" algn="l">
              <a:lnSpc>
                <a:spcPct val="100000"/>
              </a:lnSpc>
              <a:spcBef>
                <a:spcPts val="0"/>
              </a:spcBef>
              <a:spcAft>
                <a:spcPts val="0"/>
              </a:spcAft>
              <a:buClr>
                <a:srgbClr val="666699"/>
              </a:buClr>
              <a:buSzPct val="68000"/>
              <a:buFont typeface="Arial"/>
              <a:buAutoNum type="arabicPeriod"/>
            </a:pPr>
            <a:r>
              <a:rPr b="1" baseline="0" i="0" lang="en-US" sz="2400" u="none" cap="none" strike="noStrike">
                <a:solidFill>
                  <a:schemeClr val="dk1"/>
                </a:solidFill>
                <a:latin typeface="Arial"/>
                <a:ea typeface="Arial"/>
                <a:cs typeface="Arial"/>
                <a:sym typeface="Arial"/>
              </a:rPr>
              <a:t>Confrontation</a:t>
            </a:r>
            <a:r>
              <a:rPr b="0" baseline="0" i="0" lang="en-US" sz="2400" u="none" cap="none" strike="noStrike">
                <a:solidFill>
                  <a:schemeClr val="dk1"/>
                </a:solidFill>
                <a:latin typeface="Arial"/>
                <a:ea typeface="Arial"/>
                <a:cs typeface="Arial"/>
                <a:sym typeface="Arial"/>
              </a:rPr>
              <a:t>: directly face a conflict using a problem-solving approach</a:t>
            </a:r>
          </a:p>
          <a:p>
            <a:pPr indent="-533400" lvl="0" marL="533400" marR="0" rtl="0" algn="l">
              <a:lnSpc>
                <a:spcPct val="100000"/>
              </a:lnSpc>
              <a:spcBef>
                <a:spcPts val="1200"/>
              </a:spcBef>
              <a:spcAft>
                <a:spcPts val="0"/>
              </a:spcAft>
              <a:buClr>
                <a:srgbClr val="666699"/>
              </a:buClr>
              <a:buSzPct val="68000"/>
              <a:buFont typeface="Arial"/>
              <a:buAutoNum type="arabicPeriod"/>
            </a:pPr>
            <a:r>
              <a:rPr b="1" baseline="0" i="0" lang="en-US" sz="2400" u="none" cap="none" strike="noStrike">
                <a:solidFill>
                  <a:schemeClr val="dk1"/>
                </a:solidFill>
                <a:latin typeface="Arial"/>
                <a:ea typeface="Arial"/>
                <a:cs typeface="Arial"/>
                <a:sym typeface="Arial"/>
              </a:rPr>
              <a:t>Compromise</a:t>
            </a:r>
            <a:r>
              <a:rPr b="0" baseline="0" i="0" lang="en-US" sz="2400" u="none" cap="none" strike="noStrike">
                <a:solidFill>
                  <a:schemeClr val="dk1"/>
                </a:solidFill>
                <a:latin typeface="Arial"/>
                <a:ea typeface="Arial"/>
                <a:cs typeface="Arial"/>
                <a:sym typeface="Arial"/>
              </a:rPr>
              <a:t>: use a give-and-take approach</a:t>
            </a:r>
          </a:p>
          <a:p>
            <a:pPr indent="-533400" lvl="0" marL="533400" marR="0" rtl="0" algn="l">
              <a:lnSpc>
                <a:spcPct val="100000"/>
              </a:lnSpc>
              <a:spcBef>
                <a:spcPts val="1200"/>
              </a:spcBef>
              <a:spcAft>
                <a:spcPts val="0"/>
              </a:spcAft>
              <a:buClr>
                <a:srgbClr val="666699"/>
              </a:buClr>
              <a:buSzPct val="68000"/>
              <a:buFont typeface="Arial"/>
              <a:buAutoNum type="arabicPeriod"/>
            </a:pPr>
            <a:r>
              <a:rPr b="1" baseline="0" i="0" lang="en-US" sz="2400" u="none" cap="none" strike="noStrike">
                <a:solidFill>
                  <a:schemeClr val="dk1"/>
                </a:solidFill>
                <a:latin typeface="Arial"/>
                <a:ea typeface="Arial"/>
                <a:cs typeface="Arial"/>
                <a:sym typeface="Arial"/>
              </a:rPr>
              <a:t>Smoothing</a:t>
            </a:r>
            <a:r>
              <a:rPr b="0" baseline="0" i="0" lang="en-US" sz="2400" u="none" cap="none" strike="noStrike">
                <a:solidFill>
                  <a:schemeClr val="dk1"/>
                </a:solidFill>
                <a:latin typeface="Arial"/>
                <a:ea typeface="Arial"/>
                <a:cs typeface="Arial"/>
                <a:sym typeface="Arial"/>
              </a:rPr>
              <a:t>: de-emphasize areas of difference and emphasize areas of agreement</a:t>
            </a:r>
          </a:p>
          <a:p>
            <a:pPr indent="-533400" lvl="0" marL="533400" marR="0" rtl="0" algn="l">
              <a:lnSpc>
                <a:spcPct val="100000"/>
              </a:lnSpc>
              <a:spcBef>
                <a:spcPts val="1200"/>
              </a:spcBef>
              <a:spcAft>
                <a:spcPts val="0"/>
              </a:spcAft>
              <a:buClr>
                <a:srgbClr val="666699"/>
              </a:buClr>
              <a:buSzPct val="68000"/>
              <a:buFont typeface="Arial"/>
              <a:buAutoNum type="arabicPeriod"/>
            </a:pPr>
            <a:r>
              <a:rPr b="1" baseline="0" i="0" lang="en-US" sz="2400" u="none" cap="none" strike="noStrike">
                <a:solidFill>
                  <a:schemeClr val="dk1"/>
                </a:solidFill>
                <a:latin typeface="Arial"/>
                <a:ea typeface="Arial"/>
                <a:cs typeface="Arial"/>
                <a:sym typeface="Arial"/>
              </a:rPr>
              <a:t>Forcing</a:t>
            </a:r>
            <a:r>
              <a:rPr b="0" baseline="0" i="0" lang="en-US" sz="2400" u="none" cap="none" strike="noStrike">
                <a:solidFill>
                  <a:schemeClr val="dk1"/>
                </a:solidFill>
                <a:latin typeface="Arial"/>
                <a:ea typeface="Arial"/>
                <a:cs typeface="Arial"/>
                <a:sym typeface="Arial"/>
              </a:rPr>
              <a:t>: the win-lose approach</a:t>
            </a:r>
          </a:p>
          <a:p>
            <a:pPr indent="-533400" lvl="0" marL="533400" marR="0" rtl="0" algn="l">
              <a:lnSpc>
                <a:spcPct val="100000"/>
              </a:lnSpc>
              <a:spcBef>
                <a:spcPts val="1200"/>
              </a:spcBef>
              <a:spcAft>
                <a:spcPts val="0"/>
              </a:spcAft>
              <a:buClr>
                <a:srgbClr val="666699"/>
              </a:buClr>
              <a:buSzPct val="68000"/>
              <a:buFont typeface="Arial"/>
              <a:buAutoNum type="arabicPeriod"/>
            </a:pPr>
            <a:r>
              <a:rPr b="1" baseline="0" i="0" lang="en-US" sz="2400" u="none" cap="none" strike="noStrike">
                <a:solidFill>
                  <a:schemeClr val="dk1"/>
                </a:solidFill>
                <a:latin typeface="Arial"/>
                <a:ea typeface="Arial"/>
                <a:cs typeface="Arial"/>
                <a:sym typeface="Arial"/>
              </a:rPr>
              <a:t>Withdrawal</a:t>
            </a:r>
            <a:r>
              <a:rPr b="0" baseline="0" i="0" lang="en-US" sz="2400" u="none" cap="none" strike="noStrike">
                <a:solidFill>
                  <a:schemeClr val="dk1"/>
                </a:solidFill>
                <a:latin typeface="Arial"/>
                <a:ea typeface="Arial"/>
                <a:cs typeface="Arial"/>
                <a:sym typeface="Arial"/>
              </a:rPr>
              <a:t>: retreat or withdraw from an actual or potential disagreement</a:t>
            </a:r>
          </a:p>
          <a:p>
            <a:pPr indent="-533400" lvl="0" marL="533400" marR="0" rtl="0" algn="l">
              <a:lnSpc>
                <a:spcPct val="100000"/>
              </a:lnSpc>
              <a:spcBef>
                <a:spcPts val="1350"/>
              </a:spcBef>
              <a:spcAft>
                <a:spcPts val="0"/>
              </a:spcAft>
              <a:buClr>
                <a:srgbClr val="666699"/>
              </a:buClr>
              <a:buSzPct val="76500"/>
              <a:buFont typeface="Arial"/>
              <a:buAutoNum type="arabicPeriod"/>
            </a:pPr>
            <a:r>
              <a:rPr b="1" baseline="0" i="0" lang="en-US" sz="2400" u="none" cap="none" strike="noStrike">
                <a:solidFill>
                  <a:schemeClr val="dk1"/>
                </a:solidFill>
                <a:latin typeface="Arial"/>
                <a:ea typeface="Arial"/>
                <a:cs typeface="Arial"/>
                <a:sym typeface="Arial"/>
              </a:rPr>
              <a:t>Collaborating</a:t>
            </a:r>
            <a:r>
              <a:rPr b="0" baseline="0" i="0" lang="en-US" sz="2400" u="none" cap="none" strike="noStrike">
                <a:solidFill>
                  <a:schemeClr val="dk1"/>
                </a:solidFill>
                <a:latin typeface="Arial"/>
                <a:ea typeface="Arial"/>
                <a:cs typeface="Arial"/>
                <a:sym typeface="Arial"/>
              </a:rPr>
              <a:t>: decision makers incorporate different  viewpoints and insights to develop consensus and commitment</a:t>
            </a:r>
            <a:r>
              <a:rPr b="1" baseline="0" i="0" lang="en-US" sz="2700" u="none" cap="none" strike="noStrike">
                <a:solidFill>
                  <a:schemeClr val="dk1"/>
                </a:solidFill>
                <a:latin typeface="Arial"/>
                <a:ea typeface="Arial"/>
                <a:cs typeface="Arial"/>
                <a:sym typeface="Arial"/>
              </a:rPr>
              <a:t>  </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24" name="Shape 424"/>
          <p:cNvPicPr preferRelativeResize="0"/>
          <p:nvPr/>
        </p:nvPicPr>
        <p:blipFill rotWithShape="1">
          <a:blip r:embed="rId3">
            <a:alphaModFix/>
          </a:blip>
          <a:srcRect b="0" l="0" r="0" t="0"/>
          <a:stretch/>
        </p:blipFill>
        <p:spPr>
          <a:xfrm>
            <a:off x="115886" y="-73025"/>
            <a:ext cx="8656637" cy="920749"/>
          </a:xfrm>
          <a:prstGeom prst="rect">
            <a:avLst/>
          </a:prstGeom>
          <a:noFill/>
          <a:ln>
            <a:noFill/>
          </a:ln>
        </p:spPr>
      </p:pic>
      <p:sp>
        <p:nvSpPr>
          <p:cNvPr id="425" name="Shape 42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6" name="Shape 42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sp>
        <p:nvSpPr>
          <p:cNvPr id="431" name="Shape 431"/>
          <p:cNvSpPr txBox="1"/>
          <p:nvPr>
            <p:ph idx="1" type="body"/>
          </p:nvPr>
        </p:nvSpPr>
        <p:spPr>
          <a:xfrm>
            <a:off x="381000" y="1524000"/>
            <a:ext cx="8458200" cy="48767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Conflict often produces important results, such as new ideas, better alternatives, and motivation to work harder and more collaboratively</a:t>
            </a:r>
          </a:p>
          <a:p>
            <a:pPr indent="-263525" lvl="0" marL="365125" marR="0" rtl="0" algn="l">
              <a:lnSpc>
                <a:spcPct val="100000"/>
              </a:lnSpc>
              <a:spcBef>
                <a:spcPts val="2160"/>
              </a:spcBef>
              <a:spcAft>
                <a:spcPts val="0"/>
              </a:spcAft>
              <a:buClr>
                <a:srgbClr val="666699"/>
              </a:buClr>
              <a:buSzPct val="68000"/>
              <a:buFont typeface="Arial"/>
              <a:buChar char=""/>
            </a:pPr>
            <a:r>
              <a:rPr b="1" baseline="0" i="0" lang="en-US" sz="2700" u="none" cap="none" strike="noStrike">
                <a:solidFill>
                  <a:schemeClr val="dk1"/>
                </a:solidFill>
                <a:latin typeface="Arial"/>
                <a:ea typeface="Arial"/>
                <a:cs typeface="Arial"/>
                <a:sym typeface="Arial"/>
              </a:rPr>
              <a:t>Groupthink</a:t>
            </a:r>
            <a:r>
              <a:rPr b="0" baseline="0" i="0" lang="en-US" sz="2700" u="none" cap="none" strike="noStrike">
                <a:solidFill>
                  <a:schemeClr val="dk1"/>
                </a:solidFill>
                <a:latin typeface="Arial"/>
                <a:ea typeface="Arial"/>
                <a:cs typeface="Arial"/>
                <a:sym typeface="Arial"/>
              </a:rPr>
              <a:t>: conformance to the values or ethical standards of a group; groupthink can develop if there are no conflicting viewpoints</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Research suggests that task-related conflict often improves team performance, but emotional conflict often depresses team performance</a:t>
            </a:r>
          </a:p>
        </p:txBody>
      </p:sp>
      <p:pic>
        <p:nvPicPr>
          <p:cNvPr id="432" name="Shape 43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33" name="Shape 43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4" name="Shape 43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idx="1" type="body"/>
          </p:nvPr>
        </p:nvSpPr>
        <p:spPr>
          <a:xfrm>
            <a:off x="381000" y="16764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Companies and formal degree programs for IT professionals often neglect the importance of speaking, writing, and listening skills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As organizations become more global, they realize they must invest in ways to improve communication with people from different countries and cultures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It takes leadership to improve communication</a:t>
            </a:r>
          </a:p>
        </p:txBody>
      </p:sp>
      <p:pic>
        <p:nvPicPr>
          <p:cNvPr id="440" name="Shape 440"/>
          <p:cNvPicPr preferRelativeResize="0"/>
          <p:nvPr/>
        </p:nvPicPr>
        <p:blipFill rotWithShape="1">
          <a:blip r:embed="rId3">
            <a:alphaModFix/>
          </a:blip>
          <a:srcRect b="0" l="0" r="0" t="0"/>
          <a:stretch/>
        </p:blipFill>
        <p:spPr>
          <a:xfrm>
            <a:off x="-12700" y="92075"/>
            <a:ext cx="8937624" cy="1382712"/>
          </a:xfrm>
          <a:prstGeom prst="rect">
            <a:avLst/>
          </a:prstGeom>
          <a:noFill/>
          <a:ln>
            <a:noFill/>
          </a:ln>
        </p:spPr>
      </p:pic>
      <p:sp>
        <p:nvSpPr>
          <p:cNvPr id="441" name="Shape 44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2" name="Shape 44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sp>
        <p:nvSpPr>
          <p:cNvPr id="447" name="Shape 447"/>
          <p:cNvSpPr txBox="1"/>
          <p:nvPr>
            <p:ph idx="1" type="body"/>
          </p:nvPr>
        </p:nvSpPr>
        <p:spPr>
          <a:xfrm>
            <a:off x="304800" y="685800"/>
            <a:ext cx="8534399" cy="51816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Communications technology, such as using e-mail and searching the Web, should help improve project communications, but it can also cause conflict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How? Cyberslackers are people who should be working, but instead spend their time online doing non-work-related activities, such as annoying friends or co-workers by sending unimportant e-mails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recent study by Websense suggested that employees are using the Web more and more for personal reasons, and it is costing U.S. companies $178 billion annually, or $5,000 per employee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2008 survey found that more than a quarter of U.S. employers have fired workers for misusing e-mail and one-third have fired workers for misusing the Internet on the job</a:t>
            </a: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448" name="Shape 448"/>
          <p:cNvPicPr preferRelativeResize="0"/>
          <p:nvPr/>
        </p:nvPicPr>
        <p:blipFill rotWithShape="1">
          <a:blip r:embed="rId3">
            <a:alphaModFix/>
          </a:blip>
          <a:srcRect b="0" l="0" r="0" t="0"/>
          <a:stretch/>
        </p:blipFill>
        <p:spPr>
          <a:xfrm>
            <a:off x="146050" y="-165100"/>
            <a:ext cx="8547100" cy="787400"/>
          </a:xfrm>
          <a:prstGeom prst="rect">
            <a:avLst/>
          </a:prstGeom>
          <a:noFill/>
          <a:ln>
            <a:noFill/>
          </a:ln>
        </p:spPr>
      </p:pic>
      <p:sp>
        <p:nvSpPr>
          <p:cNvPr id="449" name="Shape 44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0" name="Shape 45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x="0" y="0"/>
          <a:ext cx="0" cy="0"/>
          <a:chOff x="0" y="0"/>
          <a:chExt cx="0" cy="0"/>
        </a:xfrm>
      </p:grpSpPr>
      <p:sp>
        <p:nvSpPr>
          <p:cNvPr id="455" name="Shape 45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Determine if a meeting can be avoided</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Define the purpose and intended outcome of the meeting</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Determine who should attend the meeting</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Provide an agenda to participants before the meeting</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Prepare handouts and visual aids, and make logistical arrangements ahead of time</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Run the meeting professionally</a:t>
            </a:r>
          </a:p>
          <a:p>
            <a:pPr indent="-263525" lvl="0" marL="365125" marR="0" rtl="0" algn="l">
              <a:lnSpc>
                <a:spcPct val="100000"/>
              </a:lnSpc>
              <a:spcBef>
                <a:spcPts val="4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Build relationships</a:t>
            </a:r>
          </a:p>
        </p:txBody>
      </p:sp>
      <p:pic>
        <p:nvPicPr>
          <p:cNvPr id="456" name="Shape 45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57" name="Shape 45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8" name="Shape 45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idx="1" type="body"/>
          </p:nvPr>
        </p:nvSpPr>
        <p:spPr>
          <a:xfrm>
            <a:off x="533400" y="1219200"/>
            <a:ext cx="81533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Make sure that e-mail, instant messaging, or collaborative tools are an appropriate medium for what you want to communicate</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Be sure to send information to the right people</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Use meaningful subject lines, limit the content of e-mails to one main subject, and be as clear and concise as possible</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Be sure to authorize the right people to share and edit your collaborative documents</a:t>
            </a:r>
          </a:p>
          <a:p>
            <a:pPr indent="-146939" lvl="0" marL="365125" marR="0" rtl="0" algn="l">
              <a:lnSpc>
                <a:spcPct val="100000"/>
              </a:lnSpc>
              <a:spcBef>
                <a:spcPts val="2700"/>
              </a:spcBef>
              <a:spcAft>
                <a:spcPts val="0"/>
              </a:spcAft>
              <a:buClr>
                <a:srgbClr val="666699"/>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64" name="Shape 464"/>
          <p:cNvPicPr preferRelativeResize="0"/>
          <p:nvPr/>
        </p:nvPicPr>
        <p:blipFill rotWithShape="1">
          <a:blip r:embed="rId3">
            <a:alphaModFix/>
          </a:blip>
          <a:srcRect b="0" l="0" r="0" t="0"/>
          <a:stretch/>
        </p:blipFill>
        <p:spPr>
          <a:xfrm>
            <a:off x="188911" y="122236"/>
            <a:ext cx="8504236" cy="1163637"/>
          </a:xfrm>
          <a:prstGeom prst="rect">
            <a:avLst/>
          </a:prstGeom>
          <a:noFill/>
          <a:ln>
            <a:noFill/>
          </a:ln>
        </p:spPr>
      </p:pic>
      <p:sp>
        <p:nvSpPr>
          <p:cNvPr id="465" name="Shape 46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6" name="Shape 46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0" name="Shape 470"/>
        <p:cNvGrpSpPr/>
        <p:nvPr/>
      </p:nvGrpSpPr>
      <p:grpSpPr>
        <a:xfrm>
          <a:off x="0" y="0"/>
          <a:ext cx="0" cy="0"/>
          <a:chOff x="0" y="0"/>
          <a:chExt cx="0" cy="0"/>
        </a:xfrm>
      </p:grpSpPr>
      <p:sp>
        <p:nvSpPr>
          <p:cNvPr id="471" name="Shape 47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SharePoint portal </a:t>
            </a:r>
            <a:r>
              <a:rPr b="0" baseline="0" i="0" lang="en-US" sz="2700" u="none" cap="none" strike="noStrike">
                <a:solidFill>
                  <a:schemeClr val="dk1"/>
                </a:solidFill>
                <a:latin typeface="Arial"/>
                <a:ea typeface="Arial"/>
                <a:cs typeface="Arial"/>
                <a:sym typeface="Arial"/>
              </a:rPr>
              <a:t>allows users to create custom Web sites to access documents and applications stored on shared devices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Google Docs </a:t>
            </a:r>
            <a:r>
              <a:rPr b="0" baseline="0" i="0" lang="en-US" sz="2700" u="none" cap="none" strike="noStrike">
                <a:solidFill>
                  <a:schemeClr val="dk1"/>
                </a:solidFill>
                <a:latin typeface="Arial"/>
                <a:ea typeface="Arial"/>
                <a:cs typeface="Arial"/>
                <a:sym typeface="Arial"/>
              </a:rPr>
              <a:t>allow users to create, share, and edit documents, spreadsheets, and presentations online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wiki </a:t>
            </a:r>
            <a:r>
              <a:rPr b="0" baseline="0" i="0" lang="en-US" sz="2700" u="none" cap="none" strike="noStrike">
                <a:solidFill>
                  <a:schemeClr val="dk1"/>
                </a:solidFill>
                <a:latin typeface="Arial"/>
                <a:ea typeface="Arial"/>
                <a:cs typeface="Arial"/>
                <a:sym typeface="Arial"/>
              </a:rPr>
              <a:t>is a Web site designed to enable anyone who accesses it to contribute or modify Web page content</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72" name="Shape 472"/>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73" name="Shape 47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4" name="Shape 47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8" name="Shape 478"/>
        <p:cNvGrpSpPr/>
        <p:nvPr/>
      </p:nvGrpSpPr>
      <p:grpSpPr>
        <a:xfrm>
          <a:off x="0" y="0"/>
          <a:ext cx="0" cy="0"/>
          <a:chOff x="0" y="0"/>
          <a:chExt cx="0" cy="0"/>
        </a:xfrm>
      </p:grpSpPr>
      <p:sp>
        <p:nvSpPr>
          <p:cNvPr id="479" name="Shape 479"/>
          <p:cNvSpPr txBox="1"/>
          <p:nvPr>
            <p:ph idx="1" type="body"/>
          </p:nvPr>
        </p:nvSpPr>
        <p:spPr>
          <a:xfrm>
            <a:off x="381000" y="914400"/>
            <a:ext cx="83057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Alaska Airlines uses secure project wikis to facilitate project communications and collaborations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Benefits include: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Better documentation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Improved trust and information sharing</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Sustained growth</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Alaska Airlines IT department even created a “Mother of All Wikis” to serve as an index for all the known project wikis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80" name="Shape 480"/>
          <p:cNvPicPr preferRelativeResize="0"/>
          <p:nvPr/>
        </p:nvPicPr>
        <p:blipFill rotWithShape="1">
          <a:blip r:embed="rId3">
            <a:alphaModFix/>
          </a:blip>
          <a:srcRect b="0" l="0" r="0" t="0"/>
          <a:stretch/>
        </p:blipFill>
        <p:spPr>
          <a:xfrm>
            <a:off x="146050" y="188911"/>
            <a:ext cx="8547100" cy="811212"/>
          </a:xfrm>
          <a:prstGeom prst="rect">
            <a:avLst/>
          </a:prstGeom>
          <a:noFill/>
          <a:ln>
            <a:noFill/>
          </a:ln>
        </p:spPr>
      </p:pic>
      <p:sp>
        <p:nvSpPr>
          <p:cNvPr id="481" name="Shape 48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82" name="Shape 48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idx="1" type="body"/>
          </p:nvPr>
        </p:nvSpPr>
        <p:spPr>
          <a:xfrm>
            <a:off x="381000" y="12954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Many technical people are afraid to ask for help</a:t>
            </a:r>
          </a:p>
          <a:p>
            <a:pPr indent="-263525" lvl="0" marL="365125" marR="0" rtl="0" algn="l">
              <a:lnSpc>
                <a:spcPct val="100000"/>
              </a:lnSpc>
              <a:spcBef>
                <a:spcPts val="189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Providing examples and templates for project communications saves time and money</a:t>
            </a:r>
          </a:p>
          <a:p>
            <a:pPr indent="-263525" lvl="0" marL="365125" marR="0" rtl="0" algn="l">
              <a:lnSpc>
                <a:spcPct val="100000"/>
              </a:lnSpc>
              <a:spcBef>
                <a:spcPts val="189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Organizations can develop their own templates, use some provided by outside organizations, or use samples from textbooks</a:t>
            </a:r>
          </a:p>
          <a:p>
            <a:pPr indent="-263525" lvl="0" marL="365125" marR="0" rtl="0" algn="l">
              <a:lnSpc>
                <a:spcPct val="100000"/>
              </a:lnSpc>
              <a:spcBef>
                <a:spcPts val="189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Recall that research shows that companies that excel in project management make effective use of templates</a:t>
            </a:r>
          </a:p>
        </p:txBody>
      </p:sp>
      <p:pic>
        <p:nvPicPr>
          <p:cNvPr id="488" name="Shape 488"/>
          <p:cNvPicPr preferRelativeResize="0"/>
          <p:nvPr/>
        </p:nvPicPr>
        <p:blipFill rotWithShape="1">
          <a:blip r:embed="rId3">
            <a:alphaModFix/>
          </a:blip>
          <a:srcRect b="0" l="0" r="0" t="0"/>
          <a:stretch/>
        </p:blipFill>
        <p:spPr>
          <a:xfrm>
            <a:off x="225425" y="-158750"/>
            <a:ext cx="8467725" cy="1347786"/>
          </a:xfrm>
          <a:prstGeom prst="rect">
            <a:avLst/>
          </a:prstGeom>
          <a:noFill/>
          <a:ln>
            <a:noFill/>
          </a:ln>
        </p:spPr>
      </p:pic>
      <p:sp>
        <p:nvSpPr>
          <p:cNvPr id="489" name="Shape 48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0" name="Shape 49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4" name="Shape 494"/>
        <p:cNvGrpSpPr/>
        <p:nvPr/>
      </p:nvGrpSpPr>
      <p:grpSpPr>
        <a:xfrm>
          <a:off x="0" y="0"/>
          <a:ext cx="0" cy="0"/>
          <a:chOff x="0" y="0"/>
          <a:chExt cx="0" cy="0"/>
        </a:xfrm>
      </p:grpSpPr>
      <p:pic>
        <p:nvPicPr>
          <p:cNvPr id="495" name="Shape 495"/>
          <p:cNvPicPr preferRelativeResize="0"/>
          <p:nvPr/>
        </p:nvPicPr>
        <p:blipFill rotWithShape="1">
          <a:blip r:embed="rId3">
            <a:alphaModFix/>
          </a:blip>
          <a:srcRect b="0" l="0" r="0" t="0"/>
          <a:stretch/>
        </p:blipFill>
        <p:spPr>
          <a:xfrm>
            <a:off x="268287" y="-55561"/>
            <a:ext cx="8424862" cy="1208086"/>
          </a:xfrm>
          <a:prstGeom prst="rect">
            <a:avLst/>
          </a:prstGeom>
          <a:noFill/>
          <a:ln>
            <a:noFill/>
          </a:ln>
        </p:spPr>
      </p:pic>
      <p:sp>
        <p:nvSpPr>
          <p:cNvPr id="496" name="Shape 49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7" name="Shape 49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98" name="Shape 498"/>
          <p:cNvPicPr preferRelativeResize="0"/>
          <p:nvPr/>
        </p:nvPicPr>
        <p:blipFill rotWithShape="1">
          <a:blip r:embed="rId4">
            <a:alphaModFix/>
          </a:blip>
          <a:srcRect b="0" l="0" r="0" t="0"/>
          <a:stretch/>
        </p:blipFill>
        <p:spPr>
          <a:xfrm>
            <a:off x="1371600" y="1109662"/>
            <a:ext cx="5867400" cy="51022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228600" y="10668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The greatest threat to many projects is a failure to communicate</a:t>
            </a:r>
          </a:p>
          <a:p>
            <a:pPr indent="-263525" lvl="0" marL="365125" marR="0" rtl="0" algn="l">
              <a:lnSpc>
                <a:spcPct val="100000"/>
              </a:lnSpc>
              <a:spcBef>
                <a:spcPts val="162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Our culture does not portray IT professionals as being good communicators</a:t>
            </a:r>
          </a:p>
          <a:p>
            <a:pPr indent="-263525" lvl="0" marL="365125" marR="0" rtl="0" algn="l">
              <a:lnSpc>
                <a:spcPct val="100000"/>
              </a:lnSpc>
              <a:spcBef>
                <a:spcPts val="162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Research shows that IT professionals must be able to communicate effectively to succeed in their positions</a:t>
            </a:r>
          </a:p>
          <a:p>
            <a:pPr indent="-263525" lvl="0" marL="365125" marR="0" rtl="0" algn="l">
              <a:lnSpc>
                <a:spcPct val="100000"/>
              </a:lnSpc>
              <a:spcBef>
                <a:spcPts val="162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Strong verbal skills are a key factor in career advancement for IT professionals</a:t>
            </a:r>
          </a:p>
        </p:txBody>
      </p:sp>
      <p:pic>
        <p:nvPicPr>
          <p:cNvPr id="215" name="Shape 215"/>
          <p:cNvPicPr preferRelativeResize="0"/>
          <p:nvPr/>
        </p:nvPicPr>
        <p:blipFill rotWithShape="1">
          <a:blip r:embed="rId3">
            <a:alphaModFix/>
          </a:blip>
          <a:srcRect b="0" l="0" r="0" t="0"/>
          <a:stretch/>
        </p:blipFill>
        <p:spPr>
          <a:xfrm>
            <a:off x="146050" y="146050"/>
            <a:ext cx="9040811" cy="787400"/>
          </a:xfrm>
          <a:prstGeom prst="rect">
            <a:avLst/>
          </a:prstGeom>
          <a:noFill/>
          <a:ln>
            <a:noFill/>
          </a:ln>
        </p:spPr>
      </p:pic>
      <p:sp>
        <p:nvSpPr>
          <p:cNvPr id="216" name="Shape 21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17" name="Shape 21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x="0" y="0"/>
          <a:ext cx="0" cy="0"/>
          <a:chOff x="0" y="0"/>
          <a:chExt cx="0" cy="0"/>
        </a:xfrm>
      </p:grpSpPr>
      <p:pic>
        <p:nvPicPr>
          <p:cNvPr id="503" name="Shape 503"/>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04" name="Shape 50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05" name="Shape 50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06" name="Shape 506"/>
          <p:cNvPicPr preferRelativeResize="0"/>
          <p:nvPr/>
        </p:nvPicPr>
        <p:blipFill rotWithShape="1">
          <a:blip r:embed="rId4">
            <a:alphaModFix/>
          </a:blip>
          <a:srcRect b="0" l="0" r="0" t="0"/>
          <a:stretch/>
        </p:blipFill>
        <p:spPr>
          <a:xfrm>
            <a:off x="304800" y="1752600"/>
            <a:ext cx="8534399" cy="3819525"/>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pic>
        <p:nvPicPr>
          <p:cNvPr id="511" name="Shape 51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12" name="Shape 51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3" name="Shape 51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14" name="Shape 514"/>
          <p:cNvPicPr preferRelativeResize="0"/>
          <p:nvPr/>
        </p:nvPicPr>
        <p:blipFill rotWithShape="1">
          <a:blip r:embed="rId4">
            <a:alphaModFix/>
          </a:blip>
          <a:srcRect b="0" l="0" r="0" t="8930"/>
          <a:stretch/>
        </p:blipFill>
        <p:spPr>
          <a:xfrm>
            <a:off x="381000" y="1552575"/>
            <a:ext cx="8381999" cy="3108325"/>
          </a:xfrm>
          <a:prstGeom prst="rect">
            <a:avLst/>
          </a:prstGeom>
          <a:noFill/>
          <a:ln>
            <a:noFill/>
          </a:ln>
        </p:spPr>
      </p:pic>
      <p:pic>
        <p:nvPicPr>
          <p:cNvPr id="515" name="Shape 515"/>
          <p:cNvPicPr preferRelativeResize="0"/>
          <p:nvPr/>
        </p:nvPicPr>
        <p:blipFill rotWithShape="1">
          <a:blip r:embed="rId5">
            <a:alphaModFix/>
          </a:blip>
          <a:srcRect b="0" l="0" r="0" t="22099"/>
          <a:stretch/>
        </p:blipFill>
        <p:spPr>
          <a:xfrm>
            <a:off x="381000" y="4752975"/>
            <a:ext cx="8534399" cy="1343024"/>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sp>
        <p:nvSpPr>
          <p:cNvPr id="520" name="Shape 52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The project manager and project team members should each prepare a </a:t>
            </a:r>
            <a:r>
              <a:rPr b="1" baseline="0" i="0" lang="en-US" sz="2700" u="none" cap="none" strike="noStrike">
                <a:solidFill>
                  <a:schemeClr val="dk1"/>
                </a:solidFill>
                <a:latin typeface="Arial"/>
                <a:ea typeface="Arial"/>
                <a:cs typeface="Arial"/>
                <a:sym typeface="Arial"/>
              </a:rPr>
              <a:t>lessons-learned report</a:t>
            </a:r>
          </a:p>
          <a:p>
            <a:pPr indent="-239712" lvl="1" marL="620712" marR="0" rtl="0" algn="l">
              <a:lnSpc>
                <a:spcPct val="100000"/>
              </a:lnSpc>
              <a:spcBef>
                <a:spcPts val="184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A reflective statement that documents important things an individual learned from working on the project </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The project manager often combines information from all of the lessons-learned reports into a project summary report</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See template and sample in Chapter 3</a:t>
            </a:r>
          </a:p>
        </p:txBody>
      </p:sp>
      <p:pic>
        <p:nvPicPr>
          <p:cNvPr id="521" name="Shape 52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22" name="Shape 52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23" name="Shape 52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7" name="Shape 527"/>
        <p:cNvGrpSpPr/>
        <p:nvPr/>
      </p:nvGrpSpPr>
      <p:grpSpPr>
        <a:xfrm>
          <a:off x="0" y="0"/>
          <a:ext cx="0" cy="0"/>
          <a:chOff x="0" y="0"/>
          <a:chExt cx="0" cy="0"/>
        </a:xfrm>
      </p:grpSpPr>
      <p:sp>
        <p:nvSpPr>
          <p:cNvPr id="528" name="Shape 52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also important to organize and prepare project archives</a:t>
            </a:r>
          </a:p>
          <a:p>
            <a:pPr indent="-263525" lvl="0" marL="365125" marR="0" rtl="0" algn="l">
              <a:lnSpc>
                <a:spcPct val="100000"/>
              </a:lnSpc>
              <a:spcBef>
                <a:spcPts val="40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Project archives </a:t>
            </a:r>
            <a:r>
              <a:rPr b="0" baseline="0" i="0" lang="en-US" sz="2700" u="none" cap="none" strike="noStrike">
                <a:solidFill>
                  <a:schemeClr val="dk1"/>
                </a:solidFill>
                <a:latin typeface="Arial"/>
                <a:ea typeface="Arial"/>
                <a:cs typeface="Arial"/>
                <a:sym typeface="Arial"/>
              </a:rPr>
              <a:t>are a complete set of organized project records that provide an accurate history of the project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These archives can provide valuable information for future projects as well</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529" name="Shape 52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30" name="Shape 53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1" name="Shape 53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x="0" y="0"/>
          <a:ext cx="0" cy="0"/>
          <a:chOff x="0" y="0"/>
          <a:chExt cx="0" cy="0"/>
        </a:xfrm>
      </p:grpSpPr>
      <p:sp>
        <p:nvSpPr>
          <p:cNvPr id="536" name="Shape 53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Many project teams create a project Web site to store important product documents and other information</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Can create the site using various types of software, such as enterprise project management software</a:t>
            </a:r>
          </a:p>
        </p:txBody>
      </p:sp>
      <p:pic>
        <p:nvPicPr>
          <p:cNvPr id="537" name="Shape 53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38" name="Shape 53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9" name="Shape 53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3" name="Shape 543"/>
        <p:cNvGrpSpPr/>
        <p:nvPr/>
      </p:nvGrpSpPr>
      <p:grpSpPr>
        <a:xfrm>
          <a:off x="0" y="0"/>
          <a:ext cx="0" cy="0"/>
          <a:chOff x="0" y="0"/>
          <a:chExt cx="0" cy="0"/>
        </a:xfrm>
      </p:grpSpPr>
      <p:pic>
        <p:nvPicPr>
          <p:cNvPr id="544" name="Shape 544"/>
          <p:cNvPicPr preferRelativeResize="0"/>
          <p:nvPr/>
        </p:nvPicPr>
        <p:blipFill rotWithShape="1">
          <a:blip r:embed="rId3">
            <a:alphaModFix/>
          </a:blip>
          <a:srcRect b="0" l="0" r="0" t="0"/>
          <a:stretch/>
        </p:blipFill>
        <p:spPr>
          <a:xfrm>
            <a:off x="188911" y="55561"/>
            <a:ext cx="8583611" cy="1249361"/>
          </a:xfrm>
          <a:prstGeom prst="rect">
            <a:avLst/>
          </a:prstGeom>
          <a:noFill/>
          <a:ln>
            <a:noFill/>
          </a:ln>
        </p:spPr>
      </p:pic>
      <p:sp>
        <p:nvSpPr>
          <p:cNvPr id="545" name="Shape 54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46" name="Shape 54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47" name="Shape 547"/>
          <p:cNvPicPr preferRelativeResize="0"/>
          <p:nvPr/>
        </p:nvPicPr>
        <p:blipFill rotWithShape="1">
          <a:blip r:embed="rId4">
            <a:alphaModFix/>
          </a:blip>
          <a:srcRect b="0" l="0" r="0" t="0"/>
          <a:stretch/>
        </p:blipFill>
        <p:spPr>
          <a:xfrm>
            <a:off x="533400" y="1219200"/>
            <a:ext cx="8153399" cy="5110162"/>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1" name="Shape 551"/>
        <p:cNvGrpSpPr/>
        <p:nvPr/>
      </p:nvGrpSpPr>
      <p:grpSpPr>
        <a:xfrm>
          <a:off x="0" y="0"/>
          <a:ext cx="0" cy="0"/>
          <a:chOff x="0" y="0"/>
          <a:chExt cx="0" cy="0"/>
        </a:xfrm>
      </p:grpSpPr>
      <p:sp>
        <p:nvSpPr>
          <p:cNvPr id="552" name="Shape 552"/>
          <p:cNvSpPr txBox="1"/>
          <p:nvPr>
            <p:ph idx="1" type="body"/>
          </p:nvPr>
        </p:nvSpPr>
        <p:spPr>
          <a:xfrm>
            <a:off x="381000" y="1600200"/>
            <a:ext cx="8458200"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There are many software tools to aid in project communications</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Today many people telecommute or work remotely at least part-time</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Project management software includes new capabilities to enhance virtual communications</a:t>
            </a:r>
          </a:p>
          <a:p>
            <a:pPr indent="-263525" lvl="0" marL="365125" marR="0" rtl="0" algn="l">
              <a:lnSpc>
                <a:spcPct val="100000"/>
              </a:lnSpc>
              <a:spcBef>
                <a:spcPts val="216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New tools, such as instant messaging and blogs, can enhance project communications</a:t>
            </a:r>
          </a:p>
        </p:txBody>
      </p:sp>
      <p:pic>
        <p:nvPicPr>
          <p:cNvPr id="553" name="Shape 553"/>
          <p:cNvPicPr preferRelativeResize="0"/>
          <p:nvPr/>
        </p:nvPicPr>
        <p:blipFill rotWithShape="1">
          <a:blip r:embed="rId3">
            <a:alphaModFix/>
          </a:blip>
          <a:srcRect b="0" l="0" r="0" t="0"/>
          <a:stretch/>
        </p:blipFill>
        <p:spPr>
          <a:xfrm>
            <a:off x="225425" y="115886"/>
            <a:ext cx="8558212" cy="1347786"/>
          </a:xfrm>
          <a:prstGeom prst="rect">
            <a:avLst/>
          </a:prstGeom>
          <a:noFill/>
          <a:ln>
            <a:noFill/>
          </a:ln>
        </p:spPr>
      </p:pic>
      <p:sp>
        <p:nvSpPr>
          <p:cNvPr id="554" name="Shape 55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55" name="Shape 5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ph idx="1" type="body"/>
          </p:nvPr>
        </p:nvSpPr>
        <p:spPr>
          <a:xfrm>
            <a:off x="304800" y="1143000"/>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The goal of project communications management is to ensure timely and appropriate generation, collection, dissemination, storage, and disposition of project information</a:t>
            </a:r>
          </a:p>
          <a:p>
            <a:pPr indent="-263525" lvl="0" marL="365125" marR="0" rtl="0" algn="l">
              <a:lnSpc>
                <a:spcPct val="100000"/>
              </a:lnSpc>
              <a:spcBef>
                <a:spcPts val="108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Main processes include:</a:t>
            </a:r>
          </a:p>
          <a:p>
            <a:pPr indent="-239712" lvl="1" marL="620712" marR="0" rtl="0" algn="l">
              <a:lnSpc>
                <a:spcPct val="100000"/>
              </a:lnSpc>
              <a:spcBef>
                <a:spcPts val="92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Identify stakeholders</a:t>
            </a:r>
          </a:p>
          <a:p>
            <a:pPr indent="-239712" lvl="1" marL="620712" marR="0" rtl="0" algn="l">
              <a:lnSpc>
                <a:spcPct val="100000"/>
              </a:lnSpc>
              <a:spcBef>
                <a:spcPts val="92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Plan communications</a:t>
            </a:r>
          </a:p>
          <a:p>
            <a:pPr indent="-239712" lvl="1" marL="620712" marR="0" rtl="0" algn="l">
              <a:lnSpc>
                <a:spcPct val="100000"/>
              </a:lnSpc>
              <a:spcBef>
                <a:spcPts val="92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Distribute information</a:t>
            </a:r>
          </a:p>
          <a:p>
            <a:pPr indent="-239712" lvl="1" marL="620712" marR="0" rtl="0" algn="l">
              <a:lnSpc>
                <a:spcPct val="100000"/>
              </a:lnSpc>
              <a:spcBef>
                <a:spcPts val="92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Manage stakeholder expectations</a:t>
            </a:r>
          </a:p>
          <a:p>
            <a:pPr indent="-239712" lvl="1" marL="620712" marR="0" rtl="0" algn="l">
              <a:lnSpc>
                <a:spcPct val="100000"/>
              </a:lnSpc>
              <a:spcBef>
                <a:spcPts val="920"/>
              </a:spcBef>
              <a:spcAft>
                <a:spcPts val="0"/>
              </a:spcAft>
              <a:buClr>
                <a:srgbClr val="666699"/>
              </a:buClr>
              <a:buSzPct val="100000"/>
              <a:buFont typeface="Arial"/>
              <a:buChar char="◦"/>
            </a:pPr>
            <a:r>
              <a:rPr b="0" baseline="0" i="0" lang="en-US" sz="2300" u="none" cap="none" strike="noStrike">
                <a:solidFill>
                  <a:schemeClr val="dk1"/>
                </a:solidFill>
                <a:latin typeface="Arial"/>
                <a:ea typeface="Arial"/>
                <a:cs typeface="Arial"/>
                <a:sym typeface="Arial"/>
              </a:rPr>
              <a:t>Report performance</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561" name="Shape 561"/>
          <p:cNvPicPr preferRelativeResize="0"/>
          <p:nvPr/>
        </p:nvPicPr>
        <p:blipFill rotWithShape="1">
          <a:blip r:embed="rId3">
            <a:alphaModFix/>
          </a:blip>
          <a:srcRect b="0" l="0" r="0" t="0"/>
          <a:stretch/>
        </p:blipFill>
        <p:spPr>
          <a:xfrm>
            <a:off x="195261" y="146050"/>
            <a:ext cx="8497886" cy="1158874"/>
          </a:xfrm>
          <a:prstGeom prst="rect">
            <a:avLst/>
          </a:prstGeom>
          <a:noFill/>
          <a:ln>
            <a:noFill/>
          </a:ln>
        </p:spPr>
      </p:pic>
      <p:sp>
        <p:nvSpPr>
          <p:cNvPr id="562" name="Shape 56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3" name="Shape 56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381000" y="1295400"/>
            <a:ext cx="86105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000" u="none" cap="none" strike="noStrike">
                <a:solidFill>
                  <a:schemeClr val="dk1"/>
                </a:solidFill>
                <a:latin typeface="Arial"/>
                <a:ea typeface="Arial"/>
                <a:cs typeface="Arial"/>
                <a:sym typeface="Arial"/>
              </a:rPr>
              <a:t>Identifying stakeholders</a:t>
            </a:r>
            <a:r>
              <a:rPr b="0" baseline="0" i="0" lang="en-US" sz="2000" u="none" cap="none" strike="noStrike">
                <a:solidFill>
                  <a:schemeClr val="dk1"/>
                </a:solidFill>
                <a:latin typeface="Arial"/>
                <a:ea typeface="Arial"/>
                <a:cs typeface="Arial"/>
                <a:sym typeface="Arial"/>
              </a:rPr>
              <a:t>:</a:t>
            </a:r>
            <a:r>
              <a:rPr b="1" baseline="0" i="0" lang="en-US" sz="2000" u="none" cap="none" strike="noStrike">
                <a:solidFill>
                  <a:schemeClr val="dk1"/>
                </a:solidFill>
                <a:latin typeface="Arial"/>
                <a:ea typeface="Arial"/>
                <a:cs typeface="Arial"/>
                <a:sym typeface="Arial"/>
              </a:rPr>
              <a:t> </a:t>
            </a:r>
            <a:r>
              <a:rPr b="0" baseline="0" i="0" lang="en-US" sz="2000" u="none" cap="none" strike="noStrike">
                <a:solidFill>
                  <a:schemeClr val="dk1"/>
                </a:solidFill>
                <a:latin typeface="Arial"/>
                <a:ea typeface="Arial"/>
                <a:cs typeface="Arial"/>
                <a:sym typeface="Arial"/>
              </a:rPr>
              <a:t>identifying everyone involved in or affected by the project and determining the best ways to manage relationships with them</a:t>
            </a:r>
          </a:p>
          <a:p>
            <a:pPr indent="-263525" lvl="0" marL="365125" marR="0" rtl="0" algn="l">
              <a:lnSpc>
                <a:spcPct val="100000"/>
              </a:lnSpc>
              <a:spcBef>
                <a:spcPts val="800"/>
              </a:spcBef>
              <a:spcAft>
                <a:spcPts val="0"/>
              </a:spcAft>
              <a:buClr>
                <a:srgbClr val="666699"/>
              </a:buClr>
              <a:buSzPct val="68000"/>
              <a:buFont typeface="Arial"/>
              <a:buChar char=""/>
            </a:pPr>
            <a:r>
              <a:rPr b="1" baseline="0" i="0" lang="en-US" sz="2000" u="none" cap="none" strike="noStrike">
                <a:solidFill>
                  <a:schemeClr val="dk1"/>
                </a:solidFill>
                <a:latin typeface="Arial"/>
                <a:ea typeface="Arial"/>
                <a:cs typeface="Arial"/>
                <a:sym typeface="Arial"/>
              </a:rPr>
              <a:t>Planning communications</a:t>
            </a:r>
            <a:r>
              <a:rPr b="0" baseline="0" i="0" lang="en-US" sz="2000" u="none" cap="none" strike="noStrike">
                <a:solidFill>
                  <a:schemeClr val="dk1"/>
                </a:solidFill>
                <a:latin typeface="Arial"/>
                <a:ea typeface="Arial"/>
                <a:cs typeface="Arial"/>
                <a:sym typeface="Arial"/>
              </a:rPr>
              <a:t>: determining the information and communications needs of the stakeholders</a:t>
            </a:r>
          </a:p>
          <a:p>
            <a:pPr indent="-263525" lvl="0" marL="365125" marR="0" rtl="0" algn="l">
              <a:lnSpc>
                <a:spcPct val="100000"/>
              </a:lnSpc>
              <a:spcBef>
                <a:spcPts val="800"/>
              </a:spcBef>
              <a:spcAft>
                <a:spcPts val="0"/>
              </a:spcAft>
              <a:buClr>
                <a:srgbClr val="666699"/>
              </a:buClr>
              <a:buSzPct val="68000"/>
              <a:buFont typeface="Arial"/>
              <a:buChar char=""/>
            </a:pPr>
            <a:r>
              <a:rPr b="1" baseline="0" i="0" lang="en-US" sz="2000" u="none" cap="none" strike="noStrike">
                <a:solidFill>
                  <a:schemeClr val="dk1"/>
                </a:solidFill>
                <a:latin typeface="Arial"/>
                <a:ea typeface="Arial"/>
                <a:cs typeface="Arial"/>
                <a:sym typeface="Arial"/>
              </a:rPr>
              <a:t>Distributing information</a:t>
            </a:r>
            <a:r>
              <a:rPr b="0" baseline="0" i="0" lang="en-US" sz="2000" u="none" cap="none" strike="noStrike">
                <a:solidFill>
                  <a:schemeClr val="dk1"/>
                </a:solidFill>
                <a:latin typeface="Arial"/>
                <a:ea typeface="Arial"/>
                <a:cs typeface="Arial"/>
                <a:sym typeface="Arial"/>
              </a:rPr>
              <a:t>: making needed information available to project stakeholders in a timely manner</a:t>
            </a:r>
          </a:p>
          <a:p>
            <a:pPr indent="-263525" lvl="0" marL="365125" marR="0" rtl="0" algn="l">
              <a:lnSpc>
                <a:spcPct val="100000"/>
              </a:lnSpc>
              <a:spcBef>
                <a:spcPts val="800"/>
              </a:spcBef>
              <a:spcAft>
                <a:spcPts val="0"/>
              </a:spcAft>
              <a:buClr>
                <a:srgbClr val="666699"/>
              </a:buClr>
              <a:buSzPct val="68000"/>
              <a:buFont typeface="Arial"/>
              <a:buChar char=""/>
            </a:pPr>
            <a:r>
              <a:rPr b="1" baseline="0" i="0" lang="en-US" sz="2000" u="none" cap="none" strike="noStrike">
                <a:solidFill>
                  <a:schemeClr val="dk1"/>
                </a:solidFill>
                <a:latin typeface="Arial"/>
                <a:ea typeface="Arial"/>
                <a:cs typeface="Arial"/>
                <a:sym typeface="Arial"/>
              </a:rPr>
              <a:t>Managing stakeholder expectations</a:t>
            </a:r>
            <a:r>
              <a:rPr b="0" baseline="0" i="0" lang="en-US" sz="2000" u="none" cap="none" strike="noStrike">
                <a:solidFill>
                  <a:schemeClr val="dk1"/>
                </a:solidFill>
                <a:latin typeface="Arial"/>
                <a:ea typeface="Arial"/>
                <a:cs typeface="Arial"/>
                <a:sym typeface="Arial"/>
              </a:rPr>
              <a:t>: managing communications to satisfy the needs and expectations of project stakeholders and to resolve issues</a:t>
            </a:r>
          </a:p>
          <a:p>
            <a:pPr indent="-263525" lvl="0" marL="365125" marR="0" rtl="0" algn="l">
              <a:lnSpc>
                <a:spcPct val="100000"/>
              </a:lnSpc>
              <a:spcBef>
                <a:spcPts val="800"/>
              </a:spcBef>
              <a:spcAft>
                <a:spcPts val="0"/>
              </a:spcAft>
              <a:buClr>
                <a:srgbClr val="666699"/>
              </a:buClr>
              <a:buSzPct val="68000"/>
              <a:buFont typeface="Arial"/>
              <a:buChar char=""/>
            </a:pPr>
            <a:r>
              <a:rPr b="1" baseline="0" i="0" lang="en-US" sz="2000" u="none" cap="none" strike="noStrike">
                <a:solidFill>
                  <a:schemeClr val="dk1"/>
                </a:solidFill>
                <a:latin typeface="Arial"/>
                <a:ea typeface="Arial"/>
                <a:cs typeface="Arial"/>
                <a:sym typeface="Arial"/>
              </a:rPr>
              <a:t>Reporting performance</a:t>
            </a:r>
            <a:r>
              <a:rPr b="0" baseline="0" i="0" lang="en-US" sz="2000" u="none" cap="none" strike="noStrike">
                <a:solidFill>
                  <a:schemeClr val="dk1"/>
                </a:solidFill>
                <a:latin typeface="Arial"/>
                <a:ea typeface="Arial"/>
                <a:cs typeface="Arial"/>
                <a:sym typeface="Arial"/>
              </a:rPr>
              <a:t>: collecting and disseminating performance information, including status reports, progress measurement, and forecasting</a:t>
            </a:r>
          </a:p>
          <a:p>
            <a:pPr indent="0" lvl="0" marL="0" marR="0" rtl="0" algn="l">
              <a:spcBef>
                <a:spcPts val="0"/>
              </a:spcBef>
              <a:buNone/>
            </a:pPr>
            <a:r>
              <a:t/>
            </a:r>
            <a:endParaRPr b="1" baseline="0" i="0" sz="2000" u="none" cap="none" strike="noStrike">
              <a:solidFill>
                <a:schemeClr val="dk1"/>
              </a:solidFill>
              <a:latin typeface="Arial"/>
              <a:ea typeface="Arial"/>
              <a:cs typeface="Arial"/>
              <a:sym typeface="Arial"/>
            </a:endParaRPr>
          </a:p>
        </p:txBody>
      </p:sp>
      <p:pic>
        <p:nvPicPr>
          <p:cNvPr id="223" name="Shape 223"/>
          <p:cNvPicPr preferRelativeResize="0"/>
          <p:nvPr/>
        </p:nvPicPr>
        <p:blipFill rotWithShape="1">
          <a:blip r:embed="rId3">
            <a:alphaModFix/>
          </a:blip>
          <a:srcRect b="0" l="0" r="0" t="0"/>
          <a:stretch/>
        </p:blipFill>
        <p:spPr>
          <a:xfrm>
            <a:off x="146050" y="-128586"/>
            <a:ext cx="8626474" cy="1347786"/>
          </a:xfrm>
          <a:prstGeom prst="rect">
            <a:avLst/>
          </a:prstGeom>
          <a:noFill/>
          <a:ln>
            <a:noFill/>
          </a:ln>
        </p:spPr>
      </p:pic>
      <p:sp>
        <p:nvSpPr>
          <p:cNvPr id="224" name="Shape 224"/>
          <p:cNvSpPr txBox="1"/>
          <p:nvPr/>
        </p:nvSpPr>
        <p:spPr>
          <a:xfrm>
            <a:off x="0" y="6477000"/>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25" name="Shape 2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b="0" l="0" r="0" t="0"/>
          <a:stretch/>
        </p:blipFill>
        <p:spPr>
          <a:xfrm>
            <a:off x="268287" y="-55561"/>
            <a:ext cx="8424862" cy="1208086"/>
          </a:xfrm>
          <a:prstGeom prst="rect">
            <a:avLst/>
          </a:prstGeom>
          <a:noFill/>
          <a:ln>
            <a:noFill/>
          </a:ln>
        </p:spPr>
      </p:pic>
      <p:sp>
        <p:nvSpPr>
          <p:cNvPr id="231" name="Shape 23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32" name="Shape 23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33" name="Shape 233"/>
          <p:cNvPicPr preferRelativeResize="0"/>
          <p:nvPr/>
        </p:nvPicPr>
        <p:blipFill rotWithShape="1">
          <a:blip r:embed="rId4">
            <a:alphaModFix/>
          </a:blip>
          <a:srcRect b="0" l="0" r="0" t="0"/>
          <a:stretch/>
        </p:blipFill>
        <p:spPr>
          <a:xfrm>
            <a:off x="838200" y="1143000"/>
            <a:ext cx="7010400" cy="52292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457200" y="1143000"/>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Recall that the ultimate goal of project management is to meet or exceed stakeholder needs and expectations from a project, so you must first identify who your particular project stakeholders are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Two key outputs of this process include:</a:t>
            </a:r>
          </a:p>
          <a:p>
            <a:pPr indent="-239712" lvl="1" marL="620712" marR="0" rtl="0" algn="l">
              <a:lnSpc>
                <a:spcPct val="100000"/>
              </a:lnSpc>
              <a:spcBef>
                <a:spcPts val="300"/>
              </a:spcBef>
              <a:spcAft>
                <a:spcPts val="0"/>
              </a:spcAft>
              <a:buClr>
                <a:schemeClr val="accent1"/>
              </a:buClr>
              <a:buSzPct val="104347"/>
              <a:buFont typeface="Arial"/>
              <a:buChar char="◦"/>
            </a:pPr>
            <a:r>
              <a:rPr b="1" baseline="0" i="0" lang="en-US" sz="2300" u="none" cap="none" strike="noStrike">
                <a:solidFill>
                  <a:schemeClr val="dk1"/>
                </a:solidFill>
                <a:latin typeface="Arial"/>
                <a:ea typeface="Arial"/>
                <a:cs typeface="Arial"/>
                <a:sym typeface="Arial"/>
              </a:rPr>
              <a:t>Stakeholder register</a:t>
            </a:r>
            <a:r>
              <a:rPr b="0" baseline="0" i="0" lang="en-US" sz="2300" u="none" cap="none" strike="noStrike">
                <a:solidFill>
                  <a:schemeClr val="dk1"/>
                </a:solidFill>
                <a:latin typeface="Arial"/>
                <a:ea typeface="Arial"/>
                <a:cs typeface="Arial"/>
                <a:sym typeface="Arial"/>
              </a:rPr>
              <a:t>: </a:t>
            </a:r>
            <a:r>
              <a:rPr b="0" baseline="0" i="0" lang="en-US" sz="2400" u="none" cap="none" strike="noStrike">
                <a:solidFill>
                  <a:schemeClr val="dk1"/>
                </a:solidFill>
                <a:latin typeface="Arial"/>
                <a:ea typeface="Arial"/>
                <a:cs typeface="Arial"/>
                <a:sym typeface="Arial"/>
              </a:rPr>
              <a:t>a public document that includes details related to the identified project stakeholders (see Table 3-4 for an example)</a:t>
            </a:r>
          </a:p>
          <a:p>
            <a:pPr indent="-239712" lvl="1" marL="620712" marR="0" rtl="0" algn="l">
              <a:lnSpc>
                <a:spcPct val="100000"/>
              </a:lnSpc>
              <a:spcBef>
                <a:spcPts val="300"/>
              </a:spcBef>
              <a:spcAft>
                <a:spcPts val="0"/>
              </a:spcAft>
              <a:buClr>
                <a:schemeClr val="accent1"/>
              </a:buClr>
              <a:buSzPct val="100000"/>
              <a:buFont typeface="Arial"/>
              <a:buChar char="◦"/>
            </a:pPr>
            <a:r>
              <a:rPr b="1" baseline="0" i="0" lang="en-US" sz="2400" u="none" cap="none" strike="noStrike">
                <a:solidFill>
                  <a:schemeClr val="dk1"/>
                </a:solidFill>
                <a:latin typeface="Arial"/>
                <a:ea typeface="Arial"/>
                <a:cs typeface="Arial"/>
                <a:sym typeface="Arial"/>
              </a:rPr>
              <a:t>Stakeholder management strategy</a:t>
            </a:r>
            <a:r>
              <a:rPr b="0" baseline="0" i="0" lang="en-US" sz="2400" u="none" cap="none" strike="noStrike">
                <a:solidFill>
                  <a:schemeClr val="dk1"/>
                </a:solidFill>
                <a:latin typeface="Arial"/>
                <a:ea typeface="Arial"/>
                <a:cs typeface="Arial"/>
                <a:sym typeface="Arial"/>
              </a:rPr>
              <a:t>: an approach to help increase the support of stakeholders throughout the project; often includes sensitive information</a:t>
            </a:r>
          </a:p>
          <a:p>
            <a:pPr indent="-93662" lvl="1" marL="620712" marR="0" rtl="0" algn="l">
              <a:lnSpc>
                <a:spcPct val="100000"/>
              </a:lnSpc>
              <a:spcBef>
                <a:spcPts val="300"/>
              </a:spcBef>
              <a:spcAft>
                <a:spcPts val="0"/>
              </a:spcAft>
              <a:buClr>
                <a:schemeClr val="accent1"/>
              </a:buClr>
              <a:buFont typeface="Arial"/>
              <a:buNone/>
            </a:pPr>
            <a:r>
              <a:t/>
            </a:r>
            <a:endParaRPr b="0" baseline="0" i="0" sz="23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239" name="Shape 239"/>
          <p:cNvPicPr preferRelativeResize="0"/>
          <p:nvPr/>
        </p:nvPicPr>
        <p:blipFill rotWithShape="1">
          <a:blip r:embed="rId3">
            <a:alphaModFix/>
          </a:blip>
          <a:srcRect b="0" l="0" r="0" t="0"/>
          <a:stretch/>
        </p:blipFill>
        <p:spPr>
          <a:xfrm>
            <a:off x="195261" y="-6350"/>
            <a:ext cx="8497886" cy="1158874"/>
          </a:xfrm>
          <a:prstGeom prst="rect">
            <a:avLst/>
          </a:prstGeom>
          <a:noFill/>
          <a:ln>
            <a:noFill/>
          </a:ln>
        </p:spPr>
      </p:pic>
      <p:sp>
        <p:nvSpPr>
          <p:cNvPr id="240" name="Shape 24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1" name="Shape 2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pic>
        <p:nvPicPr>
          <p:cNvPr id="246" name="Shape 246"/>
          <p:cNvPicPr preferRelativeResize="0"/>
          <p:nvPr/>
        </p:nvPicPr>
        <p:blipFill rotWithShape="1">
          <a:blip r:embed="rId3">
            <a:alphaModFix/>
          </a:blip>
          <a:srcRect b="0" l="0" r="0" t="0"/>
          <a:stretch/>
        </p:blipFill>
        <p:spPr>
          <a:xfrm>
            <a:off x="-188911" y="-42861"/>
            <a:ext cx="9363075" cy="738187"/>
          </a:xfrm>
          <a:prstGeom prst="rect">
            <a:avLst/>
          </a:prstGeom>
          <a:noFill/>
          <a:ln>
            <a:noFill/>
          </a:ln>
        </p:spPr>
      </p:pic>
      <p:sp>
        <p:nvSpPr>
          <p:cNvPr id="247" name="Shape 24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8" name="Shape 24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49" name="Shape 249"/>
          <p:cNvPicPr preferRelativeResize="0"/>
          <p:nvPr/>
        </p:nvPicPr>
        <p:blipFill rotWithShape="1">
          <a:blip r:embed="rId4">
            <a:alphaModFix/>
          </a:blip>
          <a:srcRect b="8000" l="27498" r="22500" t="14999"/>
          <a:stretch/>
        </p:blipFill>
        <p:spPr>
          <a:xfrm>
            <a:off x="1600200" y="609600"/>
            <a:ext cx="6019799" cy="57943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Every project should include some type of </a:t>
            </a:r>
            <a:r>
              <a:rPr b="1" baseline="0" i="0" lang="en-US" sz="2700" u="none" cap="none" strike="noStrike">
                <a:solidFill>
                  <a:schemeClr val="dk1"/>
                </a:solidFill>
                <a:latin typeface="Arial"/>
                <a:ea typeface="Arial"/>
                <a:cs typeface="Arial"/>
                <a:sym typeface="Arial"/>
              </a:rPr>
              <a:t>communications management </a:t>
            </a:r>
            <a:r>
              <a:rPr b="0" baseline="0" i="0" lang="en-US" sz="2700" u="none" cap="none" strike="noStrike">
                <a:solidFill>
                  <a:schemeClr val="dk1"/>
                </a:solidFill>
                <a:latin typeface="Arial"/>
                <a:ea typeface="Arial"/>
                <a:cs typeface="Arial"/>
                <a:sym typeface="Arial"/>
              </a:rPr>
              <a:t>plan, a document that guides project communications</a:t>
            </a:r>
          </a:p>
          <a:p>
            <a:pPr indent="-263525" lvl="0" marL="365125" marR="0" rtl="0" algn="l">
              <a:lnSpc>
                <a:spcPct val="100000"/>
              </a:lnSpc>
              <a:spcBef>
                <a:spcPts val="2700"/>
              </a:spcBef>
              <a:spcAft>
                <a:spcPts val="0"/>
              </a:spcAft>
              <a:buClr>
                <a:srgbClr val="666699"/>
              </a:buClr>
              <a:buSzPct val="68000"/>
              <a:buFont typeface="Arial"/>
              <a:buChar char="▪"/>
            </a:pPr>
            <a:r>
              <a:rPr b="0" baseline="0" i="0" lang="en-US" sz="2700" u="none" cap="none" strike="noStrike">
                <a:solidFill>
                  <a:schemeClr val="dk1"/>
                </a:solidFill>
                <a:latin typeface="Arial"/>
                <a:ea typeface="Arial"/>
                <a:cs typeface="Arial"/>
                <a:sym typeface="Arial"/>
              </a:rPr>
              <a:t>Creating a stakeholder analysis for project communications also aids in communications planning (see Table 10-2 for an example)</a:t>
            </a:r>
          </a:p>
        </p:txBody>
      </p:sp>
      <p:pic>
        <p:nvPicPr>
          <p:cNvPr id="255" name="Shape 25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56" name="Shape 25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7" name="Shape 25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1.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