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7" r:id="rId4"/>
    <p:sldId id="322" r:id="rId5"/>
    <p:sldId id="321" r:id="rId6"/>
    <p:sldId id="323" r:id="rId7"/>
    <p:sldId id="324" r:id="rId8"/>
    <p:sldId id="326" r:id="rId9"/>
    <p:sldId id="325" r:id="rId10"/>
    <p:sldId id="329" r:id="rId11"/>
    <p:sldId id="328" r:id="rId12"/>
    <p:sldId id="330" r:id="rId13"/>
    <p:sldId id="331" r:id="rId14"/>
    <p:sldId id="332" r:id="rId15"/>
    <p:sldId id="333" r:id="rId16"/>
    <p:sldId id="327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FFF"/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A3DF4-D9EE-47B5-9C77-BBE2E190DD13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30D3B-C166-441B-805A-64F86B221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5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D3B-C166-441B-805A-64F86B221EE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5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9295" y="985720"/>
            <a:ext cx="4428445" cy="1221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4130" y="266547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157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IT230</a:t>
            </a:r>
          </a:p>
          <a:p>
            <a:r>
              <a:rPr lang="en-US" dirty="0" smtClean="0"/>
              <a:t>Dr Mohamed Habib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680310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749245"/>
            <a:ext cx="6413610" cy="458115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68031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1425" y="1749245"/>
            <a:ext cx="3054100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425" y="2512770"/>
            <a:ext cx="305410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3640" y="1749245"/>
            <a:ext cx="3054100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3640" y="2512770"/>
            <a:ext cx="305410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Technologies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IT230</a:t>
            </a:r>
          </a:p>
          <a:p>
            <a:r>
              <a:rPr lang="en-US" dirty="0" smtClean="0"/>
              <a:t>Dr Mohamed Habib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Queries</a:t>
            </a:r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97" y="2970885"/>
            <a:ext cx="6980453" cy="25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5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Fetching Modes</a:t>
            </a:r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2512770"/>
            <a:ext cx="8052802" cy="25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1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Prepared </a:t>
            </a:r>
            <a:r>
              <a:rPr lang="en-US" sz="2400" b="1" dirty="0" smtClean="0"/>
              <a:t>Statements</a:t>
            </a:r>
          </a:p>
          <a:p>
            <a:pPr lvl="1"/>
            <a:r>
              <a:rPr lang="en-US" sz="2400" b="1" dirty="0"/>
              <a:t>Binding Variables</a:t>
            </a:r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05" y="2734630"/>
            <a:ext cx="5904960" cy="40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9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Prepared </a:t>
            </a:r>
            <a:r>
              <a:rPr lang="en-US" sz="2400" b="1" dirty="0" smtClean="0"/>
              <a:t>Statements</a:t>
            </a:r>
          </a:p>
          <a:p>
            <a:pPr lvl="1"/>
            <a:r>
              <a:rPr lang="en-US" sz="2400" b="1" dirty="0"/>
              <a:t>Binding Variables</a:t>
            </a:r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65" y="2292940"/>
            <a:ext cx="5497380" cy="449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91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Prepared </a:t>
            </a:r>
            <a:r>
              <a:rPr lang="en-US" sz="2400" b="1" dirty="0" smtClean="0"/>
              <a:t>Statements</a:t>
            </a:r>
          </a:p>
          <a:p>
            <a:pPr lvl="1"/>
            <a:r>
              <a:rPr lang="en-US" sz="2400" b="1" dirty="0"/>
              <a:t>Binding Variables</a:t>
            </a:r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90" y="2665475"/>
            <a:ext cx="6188605" cy="395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32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Prepared </a:t>
            </a:r>
            <a:r>
              <a:rPr lang="en-US" sz="2400" b="1" dirty="0" smtClean="0"/>
              <a:t>Statements</a:t>
            </a:r>
          </a:p>
          <a:p>
            <a:pPr lvl="1"/>
            <a:r>
              <a:rPr lang="en-US" sz="2400" b="1" dirty="0"/>
              <a:t>Binding Variables</a:t>
            </a:r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0" y="2665475"/>
            <a:ext cx="6612050" cy="35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86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Error Handling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TYPES OF ERRORS</a:t>
            </a:r>
          </a:p>
          <a:p>
            <a:pPr lvl="1"/>
            <a:r>
              <a:rPr lang="en-US" sz="2400" b="1" dirty="0"/>
              <a:t>Programming </a:t>
            </a:r>
            <a:r>
              <a:rPr lang="en-US" sz="2400" b="1" dirty="0" smtClean="0"/>
              <a:t>Errors</a:t>
            </a:r>
          </a:p>
          <a:p>
            <a:pPr lvl="2"/>
            <a:r>
              <a:rPr lang="en-US" sz="2000" b="1" dirty="0"/>
              <a:t>Syntax/Parse </a:t>
            </a:r>
            <a:r>
              <a:rPr lang="en-US" sz="2000" b="1" dirty="0" smtClean="0"/>
              <a:t>Errors</a:t>
            </a:r>
          </a:p>
          <a:p>
            <a:pPr lvl="2"/>
            <a:endParaRPr lang="en-US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40" y="3429000"/>
            <a:ext cx="3735000" cy="213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52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Error Handling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TYPES OF ERRORS</a:t>
            </a:r>
          </a:p>
          <a:p>
            <a:pPr lvl="1"/>
            <a:r>
              <a:rPr lang="en-US" sz="2400" b="1" dirty="0"/>
              <a:t>Programming </a:t>
            </a:r>
            <a:r>
              <a:rPr lang="en-US" sz="2400" b="1" dirty="0" smtClean="0"/>
              <a:t>Errors</a:t>
            </a:r>
          </a:p>
          <a:p>
            <a:pPr lvl="2"/>
            <a:r>
              <a:rPr lang="en-US" sz="2000" b="1" dirty="0" err="1" smtClean="0"/>
              <a:t>Eval</a:t>
            </a:r>
            <a:endParaRPr lang="en-US" sz="2000" b="1" dirty="0" smtClean="0"/>
          </a:p>
          <a:p>
            <a:pPr lvl="2"/>
            <a:endParaRPr lang="en-US" sz="20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958" y="3429000"/>
            <a:ext cx="5040001" cy="222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Error Handling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TYPES OF ERRORS</a:t>
            </a:r>
          </a:p>
          <a:p>
            <a:pPr lvl="1"/>
            <a:r>
              <a:rPr lang="en-US" sz="2400" b="1" dirty="0"/>
              <a:t>Programming </a:t>
            </a:r>
            <a:r>
              <a:rPr lang="en-US" sz="2400" b="1" dirty="0" smtClean="0"/>
              <a:t>Errors</a:t>
            </a:r>
          </a:p>
          <a:p>
            <a:pPr lvl="2"/>
            <a:r>
              <a:rPr lang="en-US" sz="2000" b="1" dirty="0"/>
              <a:t>Include / </a:t>
            </a:r>
            <a:r>
              <a:rPr lang="en-US" sz="2000" b="1" dirty="0" smtClean="0"/>
              <a:t>Require</a:t>
            </a:r>
          </a:p>
          <a:p>
            <a:pPr lvl="2"/>
            <a:endParaRPr lang="en-US" sz="2000" b="1" dirty="0" smtClean="0"/>
          </a:p>
          <a:p>
            <a:pPr lvl="2"/>
            <a:endParaRPr lang="en-US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5" y="3315223"/>
            <a:ext cx="4223361" cy="3015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542" y="3315223"/>
            <a:ext cx="3186646" cy="287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3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Error Handling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TYPES OF ERRORS</a:t>
            </a:r>
          </a:p>
          <a:p>
            <a:pPr lvl="1"/>
            <a:r>
              <a:rPr lang="en-US" sz="2400" b="1" dirty="0"/>
              <a:t>Programming </a:t>
            </a:r>
            <a:r>
              <a:rPr lang="en-US" sz="2400" b="1" dirty="0" smtClean="0"/>
              <a:t>Errors</a:t>
            </a:r>
          </a:p>
          <a:p>
            <a:pPr lvl="2"/>
            <a:r>
              <a:rPr lang="en-US" sz="2000" b="1" dirty="0"/>
              <a:t>Include / </a:t>
            </a:r>
            <a:r>
              <a:rPr lang="en-US" sz="2000" b="1" dirty="0" smtClean="0"/>
              <a:t>Require</a:t>
            </a:r>
          </a:p>
          <a:p>
            <a:pPr lvl="2"/>
            <a:endParaRPr lang="en-US" sz="2000" b="1" dirty="0" smtClean="0"/>
          </a:p>
          <a:p>
            <a:pPr lvl="2"/>
            <a:endParaRPr lang="en-US" sz="20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92" y="3276295"/>
            <a:ext cx="8479919" cy="255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/>
              <a:t>Chapter </a:t>
            </a:r>
            <a:r>
              <a:rPr lang="en-US" b="1" dirty="0" smtClean="0"/>
              <a:t>6: </a:t>
            </a:r>
            <a:r>
              <a:rPr lang="en-US" b="1" dirty="0"/>
              <a:t>Databases with PHP 5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Chapter </a:t>
            </a:r>
            <a:r>
              <a:rPr lang="en-US" b="1" dirty="0" smtClean="0"/>
              <a:t>5: </a:t>
            </a:r>
            <a:r>
              <a:rPr lang="en-US" b="1" dirty="0"/>
              <a:t>Error Handling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Error Handling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TYPES OF ERRORS</a:t>
            </a:r>
          </a:p>
          <a:p>
            <a:pPr lvl="1"/>
            <a:r>
              <a:rPr lang="en-US" b="1" dirty="0" smtClean="0"/>
              <a:t>Undefined Symbols</a:t>
            </a:r>
          </a:p>
          <a:p>
            <a:pPr lvl="2"/>
            <a:endParaRPr lang="en-US" sz="2000" b="1" dirty="0" smtClean="0"/>
          </a:p>
          <a:p>
            <a:pPr lvl="2"/>
            <a:r>
              <a:rPr lang="en-US" sz="2000" b="1" dirty="0"/>
              <a:t>Variables and Constants</a:t>
            </a:r>
            <a:endParaRPr lang="en-US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720" y="3887115"/>
            <a:ext cx="4537803" cy="186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44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Error Handling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TYPES OF ERRORS</a:t>
            </a:r>
          </a:p>
          <a:p>
            <a:pPr lvl="1"/>
            <a:r>
              <a:rPr lang="en-US" b="1" dirty="0" smtClean="0"/>
              <a:t>Undefined Symbols</a:t>
            </a:r>
          </a:p>
          <a:p>
            <a:pPr lvl="2"/>
            <a:r>
              <a:rPr lang="en-US" sz="2000" b="1" dirty="0" smtClean="0"/>
              <a:t>Array </a:t>
            </a:r>
            <a:r>
              <a:rPr lang="en-US" sz="2000" b="1" dirty="0"/>
              <a:t>Indexes</a:t>
            </a:r>
            <a:endParaRPr lang="en-US" sz="20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00" y="3581705"/>
            <a:ext cx="5347395" cy="202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95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Error Handling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TYPES OF ERRORS</a:t>
            </a:r>
          </a:p>
          <a:p>
            <a:pPr lvl="1"/>
            <a:r>
              <a:rPr lang="en-US" b="1" dirty="0" smtClean="0"/>
              <a:t>Undefined Symbols</a:t>
            </a:r>
          </a:p>
          <a:p>
            <a:pPr lvl="2"/>
            <a:r>
              <a:rPr lang="en-US" sz="2000" b="1" dirty="0"/>
              <a:t>Functions and Classes</a:t>
            </a:r>
            <a:endParaRPr lang="en-US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60" y="3429000"/>
            <a:ext cx="4574855" cy="1679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847" y="3276295"/>
            <a:ext cx="4174893" cy="15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08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Error Handling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TYPES OF ERRORS</a:t>
            </a:r>
          </a:p>
          <a:p>
            <a:pPr lvl="1"/>
            <a:r>
              <a:rPr lang="en-US" b="1" dirty="0" smtClean="0"/>
              <a:t>Undefined Symbols</a:t>
            </a:r>
          </a:p>
          <a:p>
            <a:pPr lvl="2"/>
            <a:r>
              <a:rPr lang="en-US" sz="2000" b="1" dirty="0"/>
              <a:t>Logical </a:t>
            </a:r>
            <a:r>
              <a:rPr lang="en-US" sz="2000" b="1" dirty="0" smtClean="0"/>
              <a:t>Errors</a:t>
            </a:r>
          </a:p>
          <a:p>
            <a:pPr lvl="2"/>
            <a:endParaRPr lang="en-US" sz="2000" b="1" dirty="0"/>
          </a:p>
          <a:p>
            <a:r>
              <a:rPr lang="en-US" dirty="0"/>
              <a:t>A more subtle type of programming error is </a:t>
            </a:r>
            <a:r>
              <a:rPr lang="en-US" dirty="0" smtClean="0"/>
              <a:t>a </a:t>
            </a:r>
            <a:r>
              <a:rPr lang="en-US" b="1" dirty="0" smtClean="0"/>
              <a:t>logical error </a:t>
            </a:r>
            <a:r>
              <a:rPr lang="en-US" dirty="0" smtClean="0"/>
              <a:t>, errors that </a:t>
            </a:r>
            <a:r>
              <a:rPr lang="en-US" dirty="0"/>
              <a:t>are in the structure and logic of the code rather than just the syntax</a:t>
            </a:r>
            <a:r>
              <a:rPr lang="en-US" dirty="0" smtClean="0"/>
              <a:t>. The </a:t>
            </a:r>
            <a:r>
              <a:rPr lang="en-US" dirty="0"/>
              <a:t>best ways to find logical errors is testing combined with </a:t>
            </a:r>
            <a:r>
              <a:rPr lang="en-US" dirty="0" smtClean="0"/>
              <a:t>code reviews</a:t>
            </a:r>
            <a:r>
              <a:rPr lang="en-US" dirty="0"/>
              <a:t>.</a:t>
            </a:r>
            <a:endParaRPr lang="en-US" sz="6000" b="1" dirty="0" smtClean="0"/>
          </a:p>
        </p:txBody>
      </p:sp>
    </p:spTree>
    <p:extLst>
      <p:ext uri="{BB962C8B-B14F-4D97-AF65-F5344CB8AC3E}">
        <p14:creationId xmlns:p14="http://schemas.microsoft.com/office/powerpoint/2010/main" val="2906836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Error Handling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TYPES OF ERRORS</a:t>
            </a:r>
          </a:p>
          <a:p>
            <a:pPr lvl="1"/>
            <a:r>
              <a:rPr lang="en-US" b="1" dirty="0"/>
              <a:t>Portability </a:t>
            </a:r>
            <a:r>
              <a:rPr lang="en-US" b="1" dirty="0" smtClean="0"/>
              <a:t>Errors</a:t>
            </a:r>
          </a:p>
          <a:p>
            <a:pPr lvl="2"/>
            <a:r>
              <a:rPr lang="en-US" sz="4000" b="1" dirty="0"/>
              <a:t>Operating System </a:t>
            </a:r>
            <a:r>
              <a:rPr lang="en-US" sz="4000" b="1" dirty="0" smtClean="0"/>
              <a:t>Differences</a:t>
            </a:r>
          </a:p>
          <a:p>
            <a:pPr lvl="2"/>
            <a:r>
              <a:rPr lang="en-US" sz="4000" b="1" dirty="0"/>
              <a:t>PHP Configuration </a:t>
            </a:r>
            <a:r>
              <a:rPr lang="en-US" sz="4000" b="1" dirty="0" smtClean="0"/>
              <a:t>Differences</a:t>
            </a:r>
          </a:p>
          <a:p>
            <a:pPr lvl="2"/>
            <a:r>
              <a:rPr lang="en-US" sz="4000" b="1" dirty="0"/>
              <a:t>SAPI Differences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704197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Error Handling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TYPES OF ERRORS</a:t>
            </a:r>
          </a:p>
          <a:p>
            <a:pPr lvl="1"/>
            <a:r>
              <a:rPr lang="en-US" b="1" dirty="0"/>
              <a:t>Runtime </a:t>
            </a:r>
            <a:r>
              <a:rPr lang="en-US" b="1" dirty="0" smtClean="0"/>
              <a:t>Errors</a:t>
            </a:r>
          </a:p>
          <a:p>
            <a:pPr lvl="1"/>
            <a:r>
              <a:rPr lang="en-US" sz="4000" b="1" dirty="0"/>
              <a:t>PHP </a:t>
            </a:r>
            <a:r>
              <a:rPr lang="en-US" sz="4000" b="1" dirty="0" smtClean="0"/>
              <a:t>Errors</a:t>
            </a:r>
          </a:p>
          <a:p>
            <a:pPr lvl="2"/>
            <a:r>
              <a:rPr lang="en-US" b="1" dirty="0" smtClean="0"/>
              <a:t>E_ERROR: </a:t>
            </a:r>
            <a:r>
              <a:rPr lang="en-US" dirty="0" smtClean="0"/>
              <a:t>This </a:t>
            </a:r>
            <a:r>
              <a:rPr lang="en-US" dirty="0"/>
              <a:t>is a fatal, unrecoverable error. Examples are out-of-memory errors</a:t>
            </a:r>
            <a:r>
              <a:rPr lang="en-US" dirty="0" smtClean="0"/>
              <a:t>, uncaught </a:t>
            </a:r>
            <a:r>
              <a:rPr lang="en-US" dirty="0"/>
              <a:t>exceptions, or class </a:t>
            </a:r>
            <a:r>
              <a:rPr lang="en-US" dirty="0" err="1" smtClean="0"/>
              <a:t>redeclarations</a:t>
            </a:r>
            <a:endParaRPr lang="en-US" dirty="0" smtClean="0"/>
          </a:p>
          <a:p>
            <a:pPr lvl="2"/>
            <a:r>
              <a:rPr lang="en-US" b="1" dirty="0" smtClean="0"/>
              <a:t>E_WARNING: </a:t>
            </a:r>
            <a:r>
              <a:rPr lang="en-US" dirty="0" smtClean="0"/>
              <a:t>This </a:t>
            </a:r>
            <a:r>
              <a:rPr lang="en-US" dirty="0"/>
              <a:t>is the most common type of error. It normally signals that </a:t>
            </a:r>
            <a:r>
              <a:rPr lang="en-US" dirty="0" smtClean="0"/>
              <a:t>something you </a:t>
            </a:r>
            <a:r>
              <a:rPr lang="en-US" dirty="0"/>
              <a:t>tried doing went wrong. Typical examples are missing </a:t>
            </a:r>
            <a:r>
              <a:rPr lang="en-US" dirty="0" smtClean="0"/>
              <a:t>function parameters</a:t>
            </a:r>
            <a:r>
              <a:rPr lang="en-US" dirty="0"/>
              <a:t>, a database you could not connect to, or division by zero.</a:t>
            </a:r>
            <a:endParaRPr lang="en-US" sz="9200" b="1" dirty="0" smtClean="0"/>
          </a:p>
        </p:txBody>
      </p:sp>
    </p:spTree>
    <p:extLst>
      <p:ext uri="{BB962C8B-B14F-4D97-AF65-F5344CB8AC3E}">
        <p14:creationId xmlns:p14="http://schemas.microsoft.com/office/powerpoint/2010/main" val="2902240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Error Handling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TYPES OF ERRORS</a:t>
            </a:r>
          </a:p>
          <a:p>
            <a:pPr lvl="1"/>
            <a:r>
              <a:rPr lang="en-US" sz="4000" b="1" dirty="0" smtClean="0"/>
              <a:t>PHP Errors</a:t>
            </a:r>
          </a:p>
          <a:p>
            <a:r>
              <a:rPr lang="en-US" b="1" dirty="0"/>
              <a:t>Error Reporting </a:t>
            </a:r>
            <a:r>
              <a:rPr lang="en-US" dirty="0"/>
              <a:t>Several </a:t>
            </a:r>
            <a:r>
              <a:rPr lang="en-US" sz="2000" dirty="0"/>
              <a:t>php.ini </a:t>
            </a:r>
            <a:r>
              <a:rPr lang="en-US" dirty="0"/>
              <a:t>configuration settings control </a:t>
            </a:r>
            <a:r>
              <a:rPr lang="en-US" dirty="0" smtClean="0"/>
              <a:t>which errors </a:t>
            </a:r>
            <a:r>
              <a:rPr lang="en-US" dirty="0"/>
              <a:t>should be displayed and how.</a:t>
            </a:r>
            <a:r>
              <a:rPr lang="en-US" dirty="0" smtClean="0"/>
              <a:t>.</a:t>
            </a:r>
            <a:endParaRPr lang="en-US" sz="9600" b="1" dirty="0" smtClean="0"/>
          </a:p>
        </p:txBody>
      </p:sp>
    </p:spTree>
    <p:extLst>
      <p:ext uri="{BB962C8B-B14F-4D97-AF65-F5344CB8AC3E}">
        <p14:creationId xmlns:p14="http://schemas.microsoft.com/office/powerpoint/2010/main" val="3860355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IT230 – </a:t>
            </a:r>
            <a:r>
              <a:rPr lang="en-US" smtClean="0"/>
              <a:t>Week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3428999"/>
            <a:ext cx="6413610" cy="2901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Thanks,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6876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MYSQL</a:t>
            </a:r>
          </a:p>
          <a:p>
            <a:r>
              <a:rPr lang="en-US" sz="2400" b="1" dirty="0"/>
              <a:t>MySQL Strengths and </a:t>
            </a:r>
            <a:r>
              <a:rPr lang="en-US" sz="2400" b="1" dirty="0" smtClean="0"/>
              <a:t>Weaknesses</a:t>
            </a:r>
          </a:p>
          <a:p>
            <a:pPr lvl="1"/>
            <a:r>
              <a:rPr lang="en-US" sz="2400" b="1" dirty="0"/>
              <a:t>Strength: Great Market </a:t>
            </a:r>
            <a:r>
              <a:rPr lang="en-US" sz="2400" b="1" dirty="0" smtClean="0"/>
              <a:t>Penetration</a:t>
            </a:r>
          </a:p>
          <a:p>
            <a:pPr lvl="1"/>
            <a:r>
              <a:rPr lang="en-US" sz="2400" b="1" dirty="0"/>
              <a:t>Strength: Easy to Get </a:t>
            </a:r>
            <a:r>
              <a:rPr lang="en-US" sz="2400" b="1" dirty="0" smtClean="0"/>
              <a:t>Started</a:t>
            </a:r>
          </a:p>
          <a:p>
            <a:pPr lvl="1"/>
            <a:r>
              <a:rPr lang="en-US" sz="2400" b="1" dirty="0"/>
              <a:t>Strength: Open-Source License for Most </a:t>
            </a:r>
            <a:r>
              <a:rPr lang="en-US" sz="2400" b="1" dirty="0" smtClean="0"/>
              <a:t>Users</a:t>
            </a:r>
          </a:p>
          <a:p>
            <a:pPr lvl="1"/>
            <a:r>
              <a:rPr lang="en-US" sz="2400" b="1" dirty="0"/>
              <a:t>Strength: Fast</a:t>
            </a:r>
          </a:p>
        </p:txBody>
      </p:sp>
    </p:spTree>
    <p:extLst>
      <p:ext uri="{BB962C8B-B14F-4D97-AF65-F5344CB8AC3E}">
        <p14:creationId xmlns:p14="http://schemas.microsoft.com/office/powerpoint/2010/main" val="85354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MYSQL</a:t>
            </a:r>
          </a:p>
          <a:p>
            <a:r>
              <a:rPr lang="en-US" sz="2400" b="1" dirty="0"/>
              <a:t>MySQL Strengths and </a:t>
            </a:r>
            <a:r>
              <a:rPr lang="en-US" sz="2400" b="1" dirty="0" smtClean="0"/>
              <a:t>Weaknesses</a:t>
            </a:r>
          </a:p>
          <a:p>
            <a:pPr lvl="1"/>
            <a:r>
              <a:rPr lang="en-US" sz="2400" b="1" dirty="0"/>
              <a:t>Weakness: Commercial License for Commercial </a:t>
            </a:r>
            <a:r>
              <a:rPr lang="en-US" sz="2400" b="1" dirty="0" smtClean="0"/>
              <a:t>Redistribution</a:t>
            </a:r>
          </a:p>
          <a:p>
            <a:pPr lvl="1"/>
            <a:r>
              <a:rPr lang="en-US" sz="2400" b="1" dirty="0"/>
              <a:t>Strength: Reasonable </a:t>
            </a:r>
            <a:r>
              <a:rPr lang="en-US" sz="2400" b="1" dirty="0" smtClean="0"/>
              <a:t>Scalability</a:t>
            </a:r>
          </a:p>
          <a:p>
            <a:pPr lv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1563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PHP </a:t>
            </a:r>
            <a:r>
              <a:rPr lang="en-US" sz="2400" b="1" dirty="0" smtClean="0"/>
              <a:t>Interface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mysqli</a:t>
            </a:r>
            <a:r>
              <a:rPr lang="en-US" sz="2400" dirty="0" smtClean="0"/>
              <a:t> PHP </a:t>
            </a:r>
            <a:r>
              <a:rPr lang="en-US" sz="2400" dirty="0"/>
              <a:t>extension was written from the ground up to support the </a:t>
            </a:r>
            <a:r>
              <a:rPr lang="en-US" sz="2400" dirty="0" smtClean="0"/>
              <a:t>new features </a:t>
            </a:r>
            <a:r>
              <a:rPr lang="en-US" sz="2400" dirty="0"/>
              <a:t>of the MySQL 4.1 and 5.0 Client API. The improvements from the </a:t>
            </a:r>
            <a:r>
              <a:rPr lang="en-US" sz="2400" dirty="0" smtClean="0"/>
              <a:t>old </a:t>
            </a:r>
            <a:r>
              <a:rPr lang="en-US" sz="2400" dirty="0" err="1" smtClean="0"/>
              <a:t>mysql</a:t>
            </a:r>
            <a:r>
              <a:rPr lang="en-US" sz="2400" dirty="0" smtClean="0"/>
              <a:t> </a:t>
            </a:r>
            <a:r>
              <a:rPr lang="en-US" sz="2400" dirty="0"/>
              <a:t>extension include the following: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90" y="3887115"/>
            <a:ext cx="6483690" cy="21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5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44383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Connections</a:t>
            </a:r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109" y="1899166"/>
            <a:ext cx="6580336" cy="483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6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Buffered Versus </a:t>
            </a:r>
            <a:r>
              <a:rPr lang="en-US" sz="2400" b="1" dirty="0" err="1"/>
              <a:t>Unbuffered</a:t>
            </a:r>
            <a:r>
              <a:rPr lang="en-US" sz="2400" b="1" dirty="0"/>
              <a:t> </a:t>
            </a:r>
            <a:r>
              <a:rPr lang="en-US" sz="2400" b="1" dirty="0" smtClean="0"/>
              <a:t>Queries</a:t>
            </a:r>
          </a:p>
          <a:p>
            <a:r>
              <a:rPr lang="en-US" sz="2400" b="1" dirty="0"/>
              <a:t>Buffered </a:t>
            </a:r>
            <a:r>
              <a:rPr lang="en-US" sz="2400" b="1" dirty="0" smtClean="0"/>
              <a:t>queries </a:t>
            </a:r>
            <a:r>
              <a:rPr lang="en-US" sz="2400" dirty="0" smtClean="0"/>
              <a:t>will </a:t>
            </a:r>
            <a:r>
              <a:rPr lang="en-US" sz="2400" dirty="0"/>
              <a:t>retrieve the query results and store them in </a:t>
            </a:r>
            <a:r>
              <a:rPr lang="en-US" sz="2400" dirty="0" smtClean="0"/>
              <a:t>memory on </a:t>
            </a:r>
            <a:r>
              <a:rPr lang="en-US" sz="2400" dirty="0"/>
              <a:t>the client side, and subsequent calls to get rows will simply spool </a:t>
            </a:r>
            <a:r>
              <a:rPr lang="en-US" sz="2400" dirty="0" smtClean="0"/>
              <a:t>through local </a:t>
            </a:r>
            <a:r>
              <a:rPr lang="en-US" sz="2400" dirty="0"/>
              <a:t>memory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Buffered queries have the advantage that you can seek in them, </a:t>
            </a:r>
            <a:r>
              <a:rPr lang="en-US" sz="2400" dirty="0" smtClean="0"/>
              <a:t>which means </a:t>
            </a:r>
            <a:r>
              <a:rPr lang="en-US" sz="2400" dirty="0"/>
              <a:t>that you can move the “current row” pointer around in the result </a:t>
            </a:r>
            <a:r>
              <a:rPr lang="en-US" sz="2400" dirty="0" smtClean="0"/>
              <a:t>set freely </a:t>
            </a:r>
            <a:r>
              <a:rPr lang="en-US" sz="2400" dirty="0"/>
              <a:t>because it is all in the client. Their disadvantage is that extra memory </a:t>
            </a:r>
            <a:r>
              <a:rPr lang="en-US" sz="2400" dirty="0" smtClean="0"/>
              <a:t>is required </a:t>
            </a:r>
            <a:r>
              <a:rPr lang="en-US" sz="2400" dirty="0"/>
              <a:t>to store the result set, which could be very large, and that the </a:t>
            </a:r>
            <a:r>
              <a:rPr lang="en-US" sz="2400" dirty="0" smtClean="0"/>
              <a:t>PHP function </a:t>
            </a:r>
            <a:r>
              <a:rPr lang="en-US" sz="2400" dirty="0"/>
              <a:t>used to run the query does not return until all the results have </a:t>
            </a:r>
            <a:r>
              <a:rPr lang="en-US" sz="2400" dirty="0" smtClean="0"/>
              <a:t>been retrieved</a:t>
            </a:r>
            <a:r>
              <a:rPr lang="en-US" sz="2400" dirty="0"/>
              <a:t>.</a:t>
            </a:r>
            <a:endParaRPr lang="en-US" sz="2400" b="1" dirty="0"/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54256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Buffered Versus </a:t>
            </a:r>
            <a:r>
              <a:rPr lang="en-US" sz="2400" b="1" dirty="0" err="1"/>
              <a:t>Unbuffered</a:t>
            </a:r>
            <a:r>
              <a:rPr lang="en-US" sz="2400" b="1" dirty="0"/>
              <a:t> </a:t>
            </a:r>
            <a:r>
              <a:rPr lang="en-US" sz="2400" b="1" dirty="0" smtClean="0"/>
              <a:t>Queries</a:t>
            </a:r>
          </a:p>
          <a:p>
            <a:r>
              <a:rPr lang="en-US" sz="2400" b="1" dirty="0" err="1"/>
              <a:t>Unbuffered</a:t>
            </a:r>
            <a:r>
              <a:rPr lang="en-US" sz="2400" b="1" dirty="0"/>
              <a:t> </a:t>
            </a:r>
            <a:r>
              <a:rPr lang="en-US" sz="2400" b="1" dirty="0" smtClean="0"/>
              <a:t>queries </a:t>
            </a:r>
            <a:r>
              <a:rPr lang="en-US" sz="2400" dirty="0" smtClean="0"/>
              <a:t>, </a:t>
            </a:r>
            <a:r>
              <a:rPr lang="en-US" sz="2400" dirty="0"/>
              <a:t>on the other hand, limit you to a strict </a:t>
            </a:r>
            <a:r>
              <a:rPr lang="en-US" sz="2400" dirty="0" smtClean="0"/>
              <a:t>sequential access </a:t>
            </a:r>
            <a:r>
              <a:rPr lang="en-US" sz="2400" dirty="0"/>
              <a:t>of the results but do not require any extra memory for storing </a:t>
            </a:r>
            <a:r>
              <a:rPr lang="en-US" sz="2400" dirty="0" smtClean="0"/>
              <a:t>the entire </a:t>
            </a:r>
            <a:r>
              <a:rPr lang="en-US" sz="2400" dirty="0"/>
              <a:t>result set. You can start fetching and processing or displaying rows </a:t>
            </a:r>
            <a:r>
              <a:rPr lang="en-US" sz="2400" dirty="0" smtClean="0"/>
              <a:t>as soon </a:t>
            </a:r>
            <a:r>
              <a:rPr lang="en-US" sz="2400" dirty="0"/>
              <a:t>as the MySQL server starts returning them. When using an </a:t>
            </a:r>
            <a:r>
              <a:rPr lang="en-US" sz="2400" dirty="0" err="1" smtClean="0"/>
              <a:t>unbuffered</a:t>
            </a:r>
            <a:r>
              <a:rPr lang="en-US" sz="2400" dirty="0" smtClean="0"/>
              <a:t> result </a:t>
            </a:r>
            <a:r>
              <a:rPr lang="en-US" sz="2400" dirty="0"/>
              <a:t>set, you have to retrieve all rows with </a:t>
            </a:r>
            <a:r>
              <a:rPr lang="en-US" sz="2400" dirty="0" err="1"/>
              <a:t>mysqli_fetch_row</a:t>
            </a:r>
            <a:r>
              <a:rPr lang="en-US" sz="2400" dirty="0"/>
              <a:t> or close </a:t>
            </a:r>
            <a:r>
              <a:rPr lang="en-US" sz="2400" dirty="0" smtClean="0"/>
              <a:t>the result </a:t>
            </a:r>
            <a:r>
              <a:rPr lang="en-US" sz="2400" dirty="0"/>
              <a:t>set with </a:t>
            </a:r>
            <a:r>
              <a:rPr lang="en-US" sz="2400" dirty="0" err="1"/>
              <a:t>mysqli_free_result</a:t>
            </a:r>
            <a:r>
              <a:rPr lang="en-US" sz="2400" dirty="0"/>
              <a:t> before sending any other command to </a:t>
            </a:r>
            <a:r>
              <a:rPr lang="en-US" sz="2400" dirty="0" smtClean="0"/>
              <a:t>the server</a:t>
            </a:r>
            <a:r>
              <a:rPr lang="en-US" sz="2400" dirty="0"/>
              <a:t>.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72891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Queries</a:t>
            </a:r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174" y="2970885"/>
            <a:ext cx="6441177" cy="253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7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599</Words>
  <Application>Microsoft Office PowerPoint</Application>
  <PresentationFormat>On-screen Show (4:3)</PresentationFormat>
  <Paragraphs>102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Web Technologies</vt:lpstr>
      <vt:lpstr>Objectives</vt:lpstr>
      <vt:lpstr>Databases with PHP 5</vt:lpstr>
      <vt:lpstr>Databases with PHP 5</vt:lpstr>
      <vt:lpstr>Databases with PHP 5</vt:lpstr>
      <vt:lpstr>Databases with PHP 5</vt:lpstr>
      <vt:lpstr>Databases with PHP 5</vt:lpstr>
      <vt:lpstr>Databases with PHP 5</vt:lpstr>
      <vt:lpstr>Databases with PHP 5</vt:lpstr>
      <vt:lpstr>Databases with PHP 5</vt:lpstr>
      <vt:lpstr>Databases with PHP 5</vt:lpstr>
      <vt:lpstr>Databases with PHP 5</vt:lpstr>
      <vt:lpstr>Databases with PHP 5</vt:lpstr>
      <vt:lpstr>Databases with PHP 5</vt:lpstr>
      <vt:lpstr>Databases with PHP 5</vt:lpstr>
      <vt:lpstr>Error Handling</vt:lpstr>
      <vt:lpstr>Error Handling</vt:lpstr>
      <vt:lpstr>Error Handling</vt:lpstr>
      <vt:lpstr>Error Handling</vt:lpstr>
      <vt:lpstr>Error Handling</vt:lpstr>
      <vt:lpstr>Error Handling</vt:lpstr>
      <vt:lpstr>Error Handling</vt:lpstr>
      <vt:lpstr>Error Handling</vt:lpstr>
      <vt:lpstr>Error Handling</vt:lpstr>
      <vt:lpstr>Error Handling</vt:lpstr>
      <vt:lpstr>Error Handling</vt:lpstr>
      <vt:lpstr>IT230 – Week 14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Win 8 Ent 64bit ENG</cp:lastModifiedBy>
  <cp:revision>99</cp:revision>
  <dcterms:created xsi:type="dcterms:W3CDTF">2013-08-21T19:17:07Z</dcterms:created>
  <dcterms:modified xsi:type="dcterms:W3CDTF">2015-04-21T19:40:18Z</dcterms:modified>
</cp:coreProperties>
</file>