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6" r:id="rId10"/>
    <p:sldId id="265" r:id="rId11"/>
    <p:sldId id="264" r:id="rId12"/>
    <p:sldId id="275" r:id="rId13"/>
    <p:sldId id="276" r:id="rId14"/>
    <p:sldId id="268" r:id="rId15"/>
    <p:sldId id="269" r:id="rId16"/>
    <p:sldId id="277" r:id="rId17"/>
    <p:sldId id="278" r:id="rId18"/>
    <p:sldId id="270" r:id="rId19"/>
    <p:sldId id="279" r:id="rId20"/>
    <p:sldId id="280" r:id="rId21"/>
    <p:sldId id="271" r:id="rId22"/>
    <p:sldId id="272" r:id="rId23"/>
    <p:sldId id="281" r:id="rId24"/>
    <p:sldId id="273" r:id="rId25"/>
    <p:sldId id="274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FFF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6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A3DF4-D9EE-47B5-9C77-BBE2E190DD13}" type="datetimeFigureOut">
              <a:rPr lang="en-US" smtClean="0"/>
              <a:t>15-11-16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30D3B-C166-441B-805A-64F86B221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5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30D3B-C166-441B-805A-64F86B221EE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5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9295" y="985720"/>
            <a:ext cx="4428445" cy="1221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4130" y="266547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157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IT230</a:t>
            </a:r>
          </a:p>
          <a:p>
            <a:r>
              <a:rPr lang="en-US" dirty="0" smtClean="0"/>
              <a:t>Dr Mohamed Habib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749245"/>
            <a:ext cx="6413610" cy="458115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68031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425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425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93640" y="1749245"/>
            <a:ext cx="3054100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3640" y="2512770"/>
            <a:ext cx="305410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15-11-16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15-11-16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15-11-16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Saudi Electronic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15-11-16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15-11-16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Technologies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IT230</a:t>
            </a:r>
          </a:p>
          <a:p>
            <a:r>
              <a:rPr lang="en-US" dirty="0" smtClean="0"/>
              <a:t>Dr Mohamed Habib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Execute a Query or </a:t>
            </a:r>
            <a:r>
              <a:rPr lang="en-US" b="1" dirty="0" smtClean="0"/>
              <a:t>Update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965" y="2207360"/>
            <a:ext cx="7940660" cy="442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34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Process the </a:t>
            </a:r>
            <a:r>
              <a:rPr lang="en-US" b="1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54" y="2818180"/>
            <a:ext cx="8484595" cy="27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3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Process the </a:t>
            </a:r>
            <a:r>
              <a:rPr lang="en-US" b="1" dirty="0" smtClean="0"/>
              <a:t>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015" y="1596540"/>
            <a:ext cx="6719020" cy="533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19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Process the </a:t>
            </a:r>
            <a:r>
              <a:rPr lang="en-US" b="1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258" y="3123590"/>
            <a:ext cx="7381055" cy="159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0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Close the </a:t>
            </a:r>
            <a:r>
              <a:rPr lang="en-US" b="1" dirty="0" smtClean="0"/>
              <a:t>Connection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085" y="3123591"/>
            <a:ext cx="8025253" cy="152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82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Using Prepared </a:t>
            </a:r>
            <a:r>
              <a:rPr lang="en-US" b="1" dirty="0" smtClean="0"/>
              <a:t>Statements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658" y="2360065"/>
            <a:ext cx="8334987" cy="42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38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Adv. Of Prepared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785" y="1749244"/>
            <a:ext cx="7940660" cy="503926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/>
              <a:t>Be cautious though: a prepared statement does not always execute faster than </a:t>
            </a:r>
            <a:r>
              <a:rPr lang="en-US" sz="2400" dirty="0" smtClean="0"/>
              <a:t>an ordinary </a:t>
            </a:r>
            <a:r>
              <a:rPr lang="en-US" sz="2400" dirty="0"/>
              <a:t>SQL statement. The performance improvement can depend on the </a:t>
            </a:r>
            <a:r>
              <a:rPr lang="en-US" sz="2400" dirty="0" smtClean="0"/>
              <a:t>particular SQL </a:t>
            </a:r>
            <a:r>
              <a:rPr lang="en-US" sz="2400" dirty="0"/>
              <a:t>command you are executing. For a more detailed </a:t>
            </a:r>
            <a:r>
              <a:rPr lang="en-US" sz="2400" dirty="0" smtClean="0"/>
              <a:t>analysis of </a:t>
            </a:r>
            <a:r>
              <a:rPr lang="en-US" sz="2400" dirty="0"/>
              <a:t>the performance </a:t>
            </a:r>
            <a:r>
              <a:rPr lang="en-US" sz="2400" dirty="0" smtClean="0"/>
              <a:t>for prepared </a:t>
            </a:r>
            <a:r>
              <a:rPr lang="en-US" sz="2400" dirty="0"/>
              <a:t>statements in </a:t>
            </a:r>
            <a:r>
              <a:rPr lang="en-US" sz="2400" dirty="0" smtClean="0"/>
              <a:t>Oracle.</a:t>
            </a:r>
          </a:p>
          <a:p>
            <a:pPr marL="0" indent="0" algn="just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However, performance is not the only advantage of a prepared statement. Security is another advantage. We recommend that you always use a prepared </a:t>
            </a:r>
            <a:r>
              <a:rPr lang="en-US" sz="2400" dirty="0" smtClean="0"/>
              <a:t>statement or </a:t>
            </a:r>
            <a:r>
              <a:rPr lang="en-US" sz="2400" dirty="0"/>
              <a:t>stored procedure </a:t>
            </a:r>
            <a:r>
              <a:rPr lang="en-US" sz="2400" dirty="0" smtClean="0"/>
              <a:t>to </a:t>
            </a:r>
            <a:r>
              <a:rPr lang="en-US" sz="2400" dirty="0"/>
              <a:t>update database values when </a:t>
            </a:r>
            <a:r>
              <a:rPr lang="en-US" sz="2400" dirty="0" smtClean="0"/>
              <a:t>accepting input </a:t>
            </a:r>
            <a:r>
              <a:rPr lang="en-US" sz="2400" dirty="0"/>
              <a:t>from a user through an HTML form. This approach is strongly </a:t>
            </a:r>
            <a:r>
              <a:rPr lang="en-US" sz="2400" dirty="0" smtClean="0"/>
              <a:t>recommended over </a:t>
            </a:r>
            <a:r>
              <a:rPr lang="en-US" sz="2400" dirty="0"/>
              <a:t>the approach of building an SQL statement by concatenating strings from </a:t>
            </a:r>
            <a:r>
              <a:rPr lang="en-US" sz="2400" dirty="0" smtClean="0"/>
              <a:t>the user </a:t>
            </a:r>
            <a:r>
              <a:rPr lang="en-US" sz="2400" dirty="0"/>
              <a:t>input values.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5923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Adv. Of Prepared Statements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60" y="3429000"/>
            <a:ext cx="8247213" cy="18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Creating Callable </a:t>
            </a:r>
            <a:r>
              <a:rPr lang="en-US" b="1" dirty="0" smtClean="0"/>
              <a:t>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With a </a:t>
            </a:r>
            <a:r>
              <a:rPr lang="en-US" dirty="0" err="1"/>
              <a:t>CallableStatement</a:t>
            </a:r>
            <a:r>
              <a:rPr lang="en-US" dirty="0"/>
              <a:t>, you can execute a stored procedure or function in a</a:t>
            </a:r>
            <a:br>
              <a:rPr lang="en-US" dirty="0"/>
            </a:br>
            <a:r>
              <a:rPr lang="en-US" dirty="0"/>
              <a:t>database. For example, in an Oracle database, you can write a procedure or </a:t>
            </a:r>
            <a:r>
              <a:rPr lang="en-US" dirty="0" smtClean="0"/>
              <a:t>function in </a:t>
            </a:r>
            <a:r>
              <a:rPr lang="en-US" dirty="0"/>
              <a:t>PL/SQL and store it in the database along with the tables. Then, you can create </a:t>
            </a:r>
            <a:r>
              <a:rPr lang="en-US" dirty="0" smtClean="0"/>
              <a:t>a connection </a:t>
            </a:r>
            <a:r>
              <a:rPr lang="en-US" dirty="0"/>
              <a:t>to the database and execute the stored procedure or function through </a:t>
            </a:r>
            <a:r>
              <a:rPr lang="en-US" dirty="0" smtClean="0"/>
              <a:t>a </a:t>
            </a:r>
            <a:r>
              <a:rPr lang="en-US" dirty="0" err="1" smtClean="0"/>
              <a:t>CallableStatement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89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Adv. Of Callable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A stored procedure has many advantages. For instance, syntax errors are caught </a:t>
            </a:r>
            <a:r>
              <a:rPr lang="en-US" dirty="0" smtClean="0"/>
              <a:t>at compile </a:t>
            </a:r>
            <a:r>
              <a:rPr lang="en-US" dirty="0"/>
              <a:t>time instead of at runtime; the database procedure may run much </a:t>
            </a:r>
            <a:r>
              <a:rPr lang="en-US" dirty="0" smtClean="0"/>
              <a:t>faster than </a:t>
            </a:r>
            <a:r>
              <a:rPr lang="en-US" dirty="0"/>
              <a:t>a regular SQL query; and the programmer only needs to know about the </a:t>
            </a:r>
            <a:r>
              <a:rPr lang="en-US" dirty="0" smtClean="0"/>
              <a:t>input and </a:t>
            </a:r>
            <a:r>
              <a:rPr lang="en-US" dirty="0"/>
              <a:t>output parameters, not the table structure. In addition, coding of the stored procedure may be simpler in the database language than in the Java </a:t>
            </a:r>
            <a:r>
              <a:rPr lang="en-US" dirty="0" smtClean="0"/>
              <a:t> programming </a:t>
            </a:r>
            <a:r>
              <a:rPr lang="en-US" dirty="0"/>
              <a:t>language because access to native database capabilities (sequences, triggers, </a:t>
            </a:r>
            <a:r>
              <a:rPr lang="en-US" dirty="0" smtClean="0"/>
              <a:t>multiple cursors</a:t>
            </a:r>
            <a:r>
              <a:rPr lang="en-US" dirty="0"/>
              <a:t>) is possible.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4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a database in </a:t>
            </a:r>
            <a:r>
              <a:rPr lang="en-US" dirty="0" smtClean="0"/>
              <a:t>Java.</a:t>
            </a:r>
          </a:p>
          <a:p>
            <a:r>
              <a:rPr lang="en-US" dirty="0" smtClean="0"/>
              <a:t>Implement </a:t>
            </a:r>
            <a:r>
              <a:rPr lang="en-US" dirty="0"/>
              <a:t>database access with </a:t>
            </a:r>
            <a:r>
              <a:rPr lang="en-US" dirty="0" smtClean="0"/>
              <a:t>JDBC.</a:t>
            </a:r>
          </a:p>
          <a:p>
            <a:r>
              <a:rPr lang="en-US" dirty="0" smtClean="0"/>
              <a:t>Use </a:t>
            </a:r>
            <a:r>
              <a:rPr lang="en-US" dirty="0"/>
              <a:t>a connector to persist objects in a relational database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DisAdv</a:t>
            </a:r>
            <a:r>
              <a:rPr lang="en-US" b="1" dirty="0" smtClean="0"/>
              <a:t>. Of Callable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One disadvantage of a stored procedure is that you may need to learn a new database-specific language (note, however, that Oracle8i Database and later support</a:t>
            </a:r>
            <a:br>
              <a:rPr lang="en-US" dirty="0"/>
            </a:br>
            <a:r>
              <a:rPr lang="en-US" dirty="0"/>
              <a:t>stored procedures written in the Java programming language</a:t>
            </a:r>
            <a:r>
              <a:rPr lang="en-US" dirty="0" smtClean="0"/>
              <a:t>).</a:t>
            </a:r>
          </a:p>
          <a:p>
            <a:pPr marL="0" indent="0" algn="just">
              <a:buNone/>
            </a:pPr>
            <a:r>
              <a:rPr lang="en-US" dirty="0" smtClean="0"/>
              <a:t>A </a:t>
            </a:r>
            <a:r>
              <a:rPr lang="en-US" dirty="0"/>
              <a:t>second </a:t>
            </a:r>
            <a:r>
              <a:rPr lang="en-US" dirty="0" smtClean="0"/>
              <a:t>disadvantage is </a:t>
            </a:r>
            <a:r>
              <a:rPr lang="en-US" dirty="0"/>
              <a:t>that the business logic of the stored procedure executes on the database </a:t>
            </a:r>
            <a:r>
              <a:rPr lang="en-US" dirty="0" smtClean="0"/>
              <a:t>server instead </a:t>
            </a:r>
            <a:r>
              <a:rPr lang="en-US" dirty="0"/>
              <a:t>of on the client machine or Web server. 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26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Creating Callable </a:t>
            </a:r>
            <a:r>
              <a:rPr lang="en-US" b="1" dirty="0" smtClean="0"/>
              <a:t>Statements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9963" y="2292350"/>
            <a:ext cx="61912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73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Using Database </a:t>
            </a:r>
            <a:r>
              <a:rPr lang="en-US" b="1" dirty="0" smtClean="0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749244"/>
            <a:ext cx="6871725" cy="503926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/>
              <a:t>When a database is updated, by default the changes are permanently written (</a:t>
            </a:r>
            <a:r>
              <a:rPr lang="en-US" dirty="0" smtClean="0"/>
              <a:t>or </a:t>
            </a:r>
            <a:br>
              <a:rPr lang="en-US" dirty="0" smtClean="0"/>
            </a:br>
            <a:r>
              <a:rPr lang="en-US" i="1" dirty="0" smtClean="0"/>
              <a:t>committed</a:t>
            </a:r>
            <a:r>
              <a:rPr lang="en-US" dirty="0"/>
              <a:t>) to the database. However, this default behavior can be programmatically turned off. If </a:t>
            </a:r>
            <a:r>
              <a:rPr lang="en-US" dirty="0" err="1"/>
              <a:t>autocommitting</a:t>
            </a:r>
            <a:r>
              <a:rPr lang="en-US" dirty="0"/>
              <a:t> is turned off and a problem occurs with </a:t>
            </a:r>
            <a:r>
              <a:rPr lang="en-US" dirty="0" smtClean="0"/>
              <a:t>the updates</a:t>
            </a:r>
            <a:r>
              <a:rPr lang="en-US" dirty="0"/>
              <a:t>, then each change to the database can be backed out (or rolled back to </a:t>
            </a:r>
            <a:r>
              <a:rPr lang="en-US" dirty="0" smtClean="0"/>
              <a:t>the original </a:t>
            </a:r>
            <a:r>
              <a:rPr lang="en-US" dirty="0"/>
              <a:t>values). If the updates execute successfully, then the changes can later </a:t>
            </a:r>
            <a:r>
              <a:rPr lang="en-US" dirty="0" smtClean="0"/>
              <a:t>be </a:t>
            </a:r>
            <a:br>
              <a:rPr lang="en-US" dirty="0" smtClean="0"/>
            </a:br>
            <a:r>
              <a:rPr lang="en-US" dirty="0" smtClean="0"/>
              <a:t>permanently </a:t>
            </a:r>
            <a:r>
              <a:rPr lang="en-US" dirty="0"/>
              <a:t>committed to the database. This approach is known as </a:t>
            </a:r>
            <a:r>
              <a:rPr lang="en-US" i="1" dirty="0" smtClean="0"/>
              <a:t>transaction management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60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Using Database </a:t>
            </a:r>
            <a:r>
              <a:rPr lang="en-US" b="1" dirty="0" smtClean="0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749244"/>
            <a:ext cx="6871725" cy="50392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The default for a database connection is </a:t>
            </a:r>
            <a:r>
              <a:rPr lang="en-US" dirty="0" err="1"/>
              <a:t>autocommit</a:t>
            </a:r>
            <a:r>
              <a:rPr lang="en-US" dirty="0"/>
              <a:t>; that is, each executed statement is automatically committed to the database. Thus, for transaction </a:t>
            </a:r>
            <a:r>
              <a:rPr lang="en-US" dirty="0" smtClean="0"/>
              <a:t>management you </a:t>
            </a:r>
            <a:r>
              <a:rPr lang="en-US" dirty="0"/>
              <a:t>first need to turn off </a:t>
            </a:r>
            <a:r>
              <a:rPr lang="en-US" dirty="0" err="1"/>
              <a:t>autocommit</a:t>
            </a:r>
            <a:r>
              <a:rPr lang="en-US" dirty="0"/>
              <a:t> for the connection by calling </a:t>
            </a:r>
            <a:r>
              <a:rPr lang="en-US" dirty="0" err="1"/>
              <a:t>setAutoCommit</a:t>
            </a:r>
            <a:r>
              <a:rPr lang="en-US" dirty="0"/>
              <a:t>(false) 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28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Using Database </a:t>
            </a:r>
            <a:r>
              <a:rPr lang="en-US" b="1" dirty="0" smtClean="0"/>
              <a:t>Transactions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140" y="1749245"/>
            <a:ext cx="7198095" cy="48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32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Using Database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Here, the statement for obtaining a connection from the </a:t>
            </a:r>
            <a:r>
              <a:rPr lang="en-US" dirty="0" err="1"/>
              <a:t>DriverManager</a:t>
            </a:r>
            <a:r>
              <a:rPr lang="en-US" dirty="0"/>
              <a:t> is outside the try/catch block. That way, rollback is not called unless a connection </a:t>
            </a:r>
            <a:r>
              <a:rPr lang="en-US" dirty="0" smtClean="0"/>
              <a:t>is successfully </a:t>
            </a:r>
            <a:r>
              <a:rPr lang="en-US" dirty="0"/>
              <a:t>obtained. However, the </a:t>
            </a:r>
            <a:r>
              <a:rPr lang="en-US" dirty="0" err="1"/>
              <a:t>getConnection</a:t>
            </a:r>
            <a:r>
              <a:rPr lang="en-US" dirty="0"/>
              <a:t> method can still throw an</a:t>
            </a:r>
            <a:br>
              <a:rPr lang="en-US" dirty="0"/>
            </a:br>
            <a:r>
              <a:rPr lang="en-US" dirty="0" err="1"/>
              <a:t>SQLException</a:t>
            </a:r>
            <a:r>
              <a:rPr lang="en-US" dirty="0"/>
              <a:t> and must be thrown by the enclosing method or be caught in a separate try/catch block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71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CONFIGURING MS </a:t>
            </a:r>
            <a:r>
              <a:rPr lang="en-US" b="1" dirty="0"/>
              <a:t>ACCESS, MYSQL</a:t>
            </a:r>
            <a:r>
              <a:rPr lang="en-US" b="1" dirty="0" smtClean="0"/>
              <a:t>, AND ORACLE9I</a:t>
            </a:r>
          </a:p>
          <a:p>
            <a:endParaRPr lang="en-US" b="1" dirty="0"/>
          </a:p>
          <a:p>
            <a:r>
              <a:rPr lang="en-US" b="1" u="sng" dirty="0" smtClean="0">
                <a:solidFill>
                  <a:srgbClr val="FF0000"/>
                </a:solidFill>
              </a:rPr>
              <a:t>Only for practical work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60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IT230 – Week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3428999"/>
            <a:ext cx="6413610" cy="2901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Thanks,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6876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JDBC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2512770"/>
            <a:ext cx="8704185" cy="4581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JDBC provides a standard library for accessing relational databases. 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sz="2000" dirty="0" smtClean="0"/>
              <a:t>By </a:t>
            </a:r>
            <a:r>
              <a:rPr lang="en-US" sz="2000" dirty="0"/>
              <a:t>using </a:t>
            </a:r>
            <a:r>
              <a:rPr lang="en-US" sz="2000" dirty="0" smtClean="0"/>
              <a:t>the JDBC </a:t>
            </a:r>
            <a:r>
              <a:rPr lang="en-US" sz="2000" dirty="0"/>
              <a:t>API, you can access a wide variety of SQL databases with exactly the </a:t>
            </a:r>
            <a:r>
              <a:rPr lang="en-US" sz="2000" dirty="0" smtClean="0"/>
              <a:t>same Java </a:t>
            </a:r>
            <a:r>
              <a:rPr lang="en-US" sz="2000" dirty="0"/>
              <a:t>syntax. It is important to note that although the JDBC API standardizes </a:t>
            </a:r>
            <a:r>
              <a:rPr lang="en-US" sz="2000" dirty="0" smtClean="0"/>
              <a:t>the approach </a:t>
            </a:r>
            <a:r>
              <a:rPr lang="en-US" sz="2000" dirty="0" smtClean="0"/>
              <a:t>for:</a:t>
            </a:r>
          </a:p>
          <a:p>
            <a:pPr marL="0" indent="0" algn="just">
              <a:buNone/>
            </a:pPr>
            <a:r>
              <a:rPr lang="en-US" sz="2000" smtClean="0"/>
              <a:t> -   connecting </a:t>
            </a:r>
            <a:r>
              <a:rPr lang="en-US" sz="2000" dirty="0"/>
              <a:t>to </a:t>
            </a:r>
            <a:r>
              <a:rPr lang="en-US" sz="2000" dirty="0" smtClean="0"/>
              <a:t>databases </a:t>
            </a:r>
          </a:p>
          <a:p>
            <a:pPr algn="just">
              <a:buFontTx/>
              <a:buChar char="-"/>
            </a:pPr>
            <a:r>
              <a:rPr lang="en-US" sz="2000" dirty="0" smtClean="0"/>
              <a:t>the </a:t>
            </a:r>
            <a:r>
              <a:rPr lang="en-US" sz="2000" dirty="0"/>
              <a:t>syntax for sending queries </a:t>
            </a:r>
            <a:endParaRPr lang="en-US" sz="2000" dirty="0" smtClean="0"/>
          </a:p>
          <a:p>
            <a:pPr algn="just">
              <a:buFontTx/>
              <a:buChar char="-"/>
            </a:pPr>
            <a:r>
              <a:rPr lang="en-US" sz="2000" dirty="0" smtClean="0"/>
              <a:t>committing transactions</a:t>
            </a:r>
          </a:p>
          <a:p>
            <a:pPr algn="just">
              <a:buFontTx/>
              <a:buChar char="-"/>
            </a:pPr>
            <a:r>
              <a:rPr lang="en-US" sz="2000" dirty="0" smtClean="0"/>
              <a:t>the </a:t>
            </a:r>
            <a:r>
              <a:rPr lang="en-US" sz="2000" dirty="0"/>
              <a:t>data structure representing the </a:t>
            </a:r>
            <a:r>
              <a:rPr lang="en-US" sz="2000" dirty="0" smtClean="0"/>
              <a:t>result </a:t>
            </a:r>
          </a:p>
          <a:p>
            <a:pPr marL="0" indent="0" algn="just">
              <a:buNone/>
            </a:pPr>
            <a:r>
              <a:rPr lang="en-US" sz="2000" dirty="0" smtClean="0"/>
              <a:t>JDBC </a:t>
            </a:r>
            <a:r>
              <a:rPr lang="en-US" sz="2000" dirty="0"/>
              <a:t>does </a:t>
            </a:r>
            <a:r>
              <a:rPr lang="en-US" sz="2000" i="1" dirty="0" smtClean="0"/>
              <a:t>not </a:t>
            </a:r>
            <a:r>
              <a:rPr lang="en-US" sz="2000" dirty="0" smtClean="0"/>
              <a:t>attempt </a:t>
            </a:r>
            <a:r>
              <a:rPr lang="en-US" sz="2000" dirty="0"/>
              <a:t>to standardize the SQL syntax. So, you can use any SQL extensions </a:t>
            </a:r>
            <a:r>
              <a:rPr lang="en-US" sz="2000" dirty="0" smtClean="0"/>
              <a:t>your database </a:t>
            </a:r>
            <a:r>
              <a:rPr lang="en-US" sz="2000" dirty="0"/>
              <a:t>vendor supports. However, since most queries follow standard SQL syntax, using JDBC lets you change database hosts, ports, and even database </a:t>
            </a:r>
            <a:r>
              <a:rPr lang="en-US" sz="2000" dirty="0" smtClean="0"/>
              <a:t>vendors with </a:t>
            </a:r>
            <a:r>
              <a:rPr lang="en-US" sz="2000" dirty="0"/>
              <a:t>minimal changes to your </a:t>
            </a:r>
            <a:r>
              <a:rPr lang="en-US" sz="2000" dirty="0" smtClean="0"/>
              <a:t>code.</a:t>
            </a:r>
          </a:p>
          <a:p>
            <a:pPr marL="0" indent="0" algn="just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623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JDBC</a:t>
            </a:r>
            <a:endParaRPr lang="en-US" dirty="0"/>
          </a:p>
        </p:txBody>
      </p:sp>
      <p:sp>
        <p:nvSpPr>
          <p:cNvPr id="6" name="Shape 63"/>
          <p:cNvSpPr txBox="1">
            <a:spLocks noGrp="1"/>
          </p:cNvSpPr>
          <p:nvPr>
            <p:ph idx="1"/>
          </p:nvPr>
        </p:nvSpPr>
        <p:spPr>
          <a:xfrm>
            <a:off x="2128720" y="1749245"/>
            <a:ext cx="7015280" cy="4581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PT Sans"/>
              <a:buNone/>
            </a:pPr>
            <a:r>
              <a:rPr lang="en-US" sz="3200" b="1" i="0" u="none" strike="noStrike" cap="none" baseline="0" dirty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Seven Steps for Database Access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PT Sans"/>
              <a:buNone/>
            </a:pPr>
            <a:endParaRPr sz="3200" b="1" i="0" u="none" strike="noStrike" cap="none" baseline="0" dirty="0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lang="en-US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Load the JDBC driver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lang="en-US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Define the connection URL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lang="en-US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Establish the connection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lang="en-US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Create a Statement object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lang="en-US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Execute a query or update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lang="en-US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Process the result set</a:t>
            </a: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lang="en-US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Close the statement and connection</a:t>
            </a:r>
          </a:p>
        </p:txBody>
      </p:sp>
    </p:spTree>
    <p:extLst>
      <p:ext uri="{BB962C8B-B14F-4D97-AF65-F5344CB8AC3E}">
        <p14:creationId xmlns:p14="http://schemas.microsoft.com/office/powerpoint/2010/main" val="159113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JDBC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9540" y="1443835"/>
            <a:ext cx="5099297" cy="538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6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Define the Connection </a:t>
            </a:r>
            <a:r>
              <a:rPr lang="en-US" b="1" dirty="0" smtClean="0"/>
              <a:t>URL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22" y="2970885"/>
            <a:ext cx="8503878" cy="24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9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Establish the </a:t>
            </a:r>
            <a:r>
              <a:rPr lang="en-US" b="1" dirty="0" smtClean="0"/>
              <a:t>Connection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582" y="3123590"/>
            <a:ext cx="8544020" cy="146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2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 </a:t>
            </a:r>
            <a:r>
              <a:rPr lang="en-US" dirty="0" err="1" smtClean="0"/>
              <a:t>MetaData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7" y="2970885"/>
            <a:ext cx="9022472" cy="244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5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Create a Statement </a:t>
            </a:r>
            <a:r>
              <a:rPr lang="en-US" b="1" dirty="0" smtClean="0"/>
              <a:t>Object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55" y="3276295"/>
            <a:ext cx="8833845" cy="119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6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560</Words>
  <Application>Microsoft Macintosh PowerPoint</Application>
  <PresentationFormat>On-screen Show (4:3)</PresentationFormat>
  <Paragraphs>63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Web Technologies</vt:lpstr>
      <vt:lpstr>Objectives</vt:lpstr>
      <vt:lpstr>JDBC</vt:lpstr>
      <vt:lpstr>JDBC</vt:lpstr>
      <vt:lpstr>JDBC</vt:lpstr>
      <vt:lpstr>Define the Connection URL</vt:lpstr>
      <vt:lpstr>Establish the Connection</vt:lpstr>
      <vt:lpstr>Get MetaData</vt:lpstr>
      <vt:lpstr>Create a Statement Object</vt:lpstr>
      <vt:lpstr>Execute a Query or Update</vt:lpstr>
      <vt:lpstr>Process the Results</vt:lpstr>
      <vt:lpstr>Process the Results</vt:lpstr>
      <vt:lpstr>Process the Results</vt:lpstr>
      <vt:lpstr>Close the Connection</vt:lpstr>
      <vt:lpstr>Using Prepared Statements</vt:lpstr>
      <vt:lpstr>Adv. Of Prepared Statements</vt:lpstr>
      <vt:lpstr>Adv. Of Prepared Statements</vt:lpstr>
      <vt:lpstr>Creating Callable Statements</vt:lpstr>
      <vt:lpstr>Adv. Of Callable Statements</vt:lpstr>
      <vt:lpstr>DisAdv. Of Callable Statements</vt:lpstr>
      <vt:lpstr>Creating Callable Statements</vt:lpstr>
      <vt:lpstr>Using Database Transactions</vt:lpstr>
      <vt:lpstr>Using Database Transactions</vt:lpstr>
      <vt:lpstr>Using Database Transactions</vt:lpstr>
      <vt:lpstr>Using Database Transactions</vt:lpstr>
      <vt:lpstr>Chapter 18</vt:lpstr>
      <vt:lpstr>IT230 – Week 11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kaskotobia</cp:lastModifiedBy>
  <cp:revision>57</cp:revision>
  <dcterms:created xsi:type="dcterms:W3CDTF">2013-08-21T19:17:07Z</dcterms:created>
  <dcterms:modified xsi:type="dcterms:W3CDTF">2015-11-16T11:40:02Z</dcterms:modified>
</cp:coreProperties>
</file>