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7" r:id="rId4"/>
    <p:sldId id="322" r:id="rId5"/>
    <p:sldId id="321" r:id="rId6"/>
    <p:sldId id="323" r:id="rId7"/>
    <p:sldId id="349" r:id="rId8"/>
    <p:sldId id="350" r:id="rId9"/>
    <p:sldId id="324" r:id="rId10"/>
    <p:sldId id="326" r:id="rId11"/>
    <p:sldId id="325" r:id="rId12"/>
    <p:sldId id="329" r:id="rId13"/>
    <p:sldId id="351" r:id="rId14"/>
    <p:sldId id="328" r:id="rId15"/>
    <p:sldId id="353" r:id="rId16"/>
    <p:sldId id="354" r:id="rId17"/>
    <p:sldId id="330" r:id="rId18"/>
    <p:sldId id="331" r:id="rId19"/>
    <p:sldId id="332" r:id="rId20"/>
    <p:sldId id="333" r:id="rId21"/>
    <p:sldId id="327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52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FFF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 varScale="1">
        <p:scale>
          <a:sx n="81" d="100"/>
          <a:sy n="81" d="100"/>
        </p:scale>
        <p:origin x="143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A3DF4-D9EE-47B5-9C77-BBE2E190DD13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30D3B-C166-441B-805A-64F86B221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5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D3B-C166-441B-805A-64F86B221EE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5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9295" y="985720"/>
            <a:ext cx="4428445" cy="1221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4130" y="266547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157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IT230</a:t>
            </a:r>
          </a:p>
          <a:p>
            <a:r>
              <a:rPr lang="en-US" dirty="0" smtClean="0"/>
              <a:t>Dr Mohamed Habib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749245"/>
            <a:ext cx="6413610" cy="458115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425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425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3640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3640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php/func_mysqli_init.asp" TargetMode="External"/><Relationship Id="rId2" Type="http://schemas.openxmlformats.org/officeDocument/2006/relationships/hyperlink" Target="http://www.w3schools.com/php/func_mysqli_connect.asp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Technologies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IT230</a:t>
            </a:r>
          </a:p>
          <a:p>
            <a:r>
              <a:rPr lang="en-US" dirty="0" err="1" smtClean="0"/>
              <a:t>Dr.SANGHEETHAA</a:t>
            </a:r>
            <a:r>
              <a:rPr lang="en-US" dirty="0" smtClean="0"/>
              <a:t>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Buffered Versus </a:t>
            </a:r>
            <a:r>
              <a:rPr lang="en-US" sz="2400" b="1" dirty="0" err="1"/>
              <a:t>Unbuffered</a:t>
            </a:r>
            <a:r>
              <a:rPr lang="en-US" sz="2400" b="1" dirty="0"/>
              <a:t> </a:t>
            </a:r>
            <a:r>
              <a:rPr lang="en-US" sz="2400" b="1" dirty="0" smtClean="0"/>
              <a:t>Queries</a:t>
            </a:r>
          </a:p>
          <a:p>
            <a:r>
              <a:rPr lang="en-US" sz="2400" b="1" dirty="0" err="1"/>
              <a:t>Unbuffered</a:t>
            </a:r>
            <a:r>
              <a:rPr lang="en-US" sz="2400" b="1" dirty="0"/>
              <a:t> </a:t>
            </a:r>
            <a:r>
              <a:rPr lang="en-US" sz="2400" b="1" dirty="0" smtClean="0"/>
              <a:t>queries </a:t>
            </a:r>
            <a:r>
              <a:rPr lang="en-US" sz="2400" dirty="0" smtClean="0"/>
              <a:t>, </a:t>
            </a:r>
            <a:r>
              <a:rPr lang="en-US" sz="2400" dirty="0"/>
              <a:t>on the other hand, limit you to a strict </a:t>
            </a:r>
            <a:r>
              <a:rPr lang="en-US" sz="2400" dirty="0" smtClean="0"/>
              <a:t>sequential access </a:t>
            </a:r>
            <a:r>
              <a:rPr lang="en-US" sz="2400" dirty="0"/>
              <a:t>of the results but do not require any extra memory for storing </a:t>
            </a:r>
            <a:r>
              <a:rPr lang="en-US" sz="2400" dirty="0" smtClean="0"/>
              <a:t>the entire </a:t>
            </a:r>
            <a:r>
              <a:rPr lang="en-US" sz="2400" dirty="0"/>
              <a:t>result set. You can start fetching and processing or displaying rows </a:t>
            </a:r>
            <a:r>
              <a:rPr lang="en-US" sz="2400" dirty="0" smtClean="0"/>
              <a:t>as soon </a:t>
            </a:r>
            <a:r>
              <a:rPr lang="en-US" sz="2400" dirty="0"/>
              <a:t>as the MySQL server starts returning them. When using an </a:t>
            </a:r>
            <a:r>
              <a:rPr lang="en-US" sz="2400" dirty="0" err="1" smtClean="0"/>
              <a:t>unbuffered</a:t>
            </a:r>
            <a:r>
              <a:rPr lang="en-US" sz="2400" dirty="0" smtClean="0"/>
              <a:t> result </a:t>
            </a:r>
            <a:r>
              <a:rPr lang="en-US" sz="2400" dirty="0"/>
              <a:t>set, you have to retrieve all rows with </a:t>
            </a:r>
            <a:r>
              <a:rPr lang="en-US" sz="2400" dirty="0" err="1"/>
              <a:t>mysqli_fetch_row</a:t>
            </a:r>
            <a:r>
              <a:rPr lang="en-US" sz="2400" dirty="0"/>
              <a:t> or close </a:t>
            </a:r>
            <a:r>
              <a:rPr lang="en-US" sz="2400" dirty="0" smtClean="0"/>
              <a:t>the result </a:t>
            </a:r>
            <a:r>
              <a:rPr lang="en-US" sz="2400" dirty="0"/>
              <a:t>set with </a:t>
            </a:r>
            <a:r>
              <a:rPr lang="en-US" sz="2400" dirty="0" err="1"/>
              <a:t>mysqli_free_result</a:t>
            </a:r>
            <a:r>
              <a:rPr lang="en-US" sz="2400" dirty="0"/>
              <a:t> before sending any other command to </a:t>
            </a:r>
            <a:r>
              <a:rPr lang="en-US" sz="2400" dirty="0" smtClean="0"/>
              <a:t>the server</a:t>
            </a:r>
            <a:r>
              <a:rPr lang="en-US" sz="2400" dirty="0"/>
              <a:t>.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7289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Queries</a:t>
            </a:r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174" y="2970885"/>
            <a:ext cx="6441177" cy="253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Queries</a:t>
            </a:r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97" y="2970885"/>
            <a:ext cx="6980453" cy="25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30" y="1443835"/>
            <a:ext cx="6566315" cy="61082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2260" y="2468971"/>
            <a:ext cx="8847740" cy="3600986"/>
          </a:xfrm>
          <a:prstGeom prst="rect">
            <a:avLst/>
          </a:prstGeom>
          <a:solidFill>
            <a:srgbClr val="F1F1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After the query has been executed, memory on the client side is allocated to retrieve the complete result set. To use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C4C4C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unbuffered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  <a:cs typeface="Lucida Sans Unicode" panose="020B0602030504020204" pitchFamily="34" charset="0"/>
              </a:rPr>
              <a:t>resultset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, you have to specify the optional parameter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  <a:cs typeface="Lucida Sans Unicode" panose="020B0602030504020204" pitchFamily="34" charset="0"/>
              </a:rPr>
              <a:t>MYSQLI_USE_RESULT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4C4C4C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&lt;?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php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$conn =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mysqli_connect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("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localhost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", "test", "", "world");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$result = $conn-&gt;query("SELECT Name FROM City", MYSQLI_USE_RESULT);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while ($row = $result-&gt;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fetch_row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())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print $row[0] . "&lt;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br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&gt;\n";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$result-&gt;free();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$conn-&gt;close();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Fetching Modes</a:t>
            </a:r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2512770"/>
            <a:ext cx="8052802" cy="25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59785" y="1461609"/>
            <a:ext cx="113001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&lt;?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php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$con=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mysqli_connect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("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localhost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","my_user","my_password","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my_db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");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// Check connection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if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mysqli_connect_errno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{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echo "Failed to connect to MySQL: " .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mysqli_connect_error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}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sql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="SELECT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Lastname,Age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FROM Persons ORDER BY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Lastname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$result=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mysqli_query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($con,$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sql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// Associative array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$row=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mysqli_fetch_assoc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($result);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("%s (%s)\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en-US" dirty="0" err="1">
                <a:solidFill>
                  <a:srgbClr val="157FFF"/>
                </a:solidFill>
                <a:latin typeface="Consolas" panose="020B0609020204030204" pitchFamily="49" charset="0"/>
              </a:rPr>
              <a:t>",$row</a:t>
            </a:r>
            <a:r>
              <a:rPr lang="en-US" dirty="0">
                <a:solidFill>
                  <a:srgbClr val="157FFF"/>
                </a:solidFill>
                <a:latin typeface="Consolas" panose="020B0609020204030204" pitchFamily="49" charset="0"/>
              </a:rPr>
              <a:t>["</a:t>
            </a:r>
            <a:r>
              <a:rPr lang="en-US" dirty="0" err="1">
                <a:solidFill>
                  <a:srgbClr val="157FFF"/>
                </a:solidFill>
                <a:latin typeface="Consolas" panose="020B0609020204030204" pitchFamily="49" charset="0"/>
              </a:rPr>
              <a:t>Lastname</a:t>
            </a:r>
            <a:r>
              <a:rPr lang="en-US" dirty="0">
                <a:solidFill>
                  <a:srgbClr val="157FFF"/>
                </a:solidFill>
                <a:latin typeface="Consolas" panose="020B0609020204030204" pitchFamily="49" charset="0"/>
              </a:rPr>
              <a:t>"],$row["Age"]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// Free result set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mysqli_free_result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($result);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mysqli_close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($con);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?&gt;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70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4375" y="527605"/>
            <a:ext cx="97639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&lt;?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php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$con=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mysqli_connect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("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localhost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","my_user","my_password","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my_db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");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// Check connection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if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mysqli_connect_errno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{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echo "Failed to connect to MySQL: " .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mysqli_connect_error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}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sql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="SELECT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Lastname,Age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FROM Persons ORDER BY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Lastname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";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if ($result=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mysqli_query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($con,$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sql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{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while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($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obj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mysqli_fetch_object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($result))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 {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("%s (%s)\n</a:t>
            </a:r>
            <a:r>
              <a:rPr lang="en-US" dirty="0">
                <a:solidFill>
                  <a:srgbClr val="157FFF"/>
                </a:solidFill>
                <a:latin typeface="Consolas" panose="020B0609020204030204" pitchFamily="49" charset="0"/>
              </a:rPr>
              <a:t>",$</a:t>
            </a:r>
            <a:r>
              <a:rPr lang="en-US" dirty="0" err="1">
                <a:solidFill>
                  <a:srgbClr val="157FFF"/>
                </a:solidFill>
                <a:latin typeface="Consolas" panose="020B0609020204030204" pitchFamily="49" charset="0"/>
              </a:rPr>
              <a:t>obj</a:t>
            </a:r>
            <a:r>
              <a:rPr lang="en-US" dirty="0">
                <a:solidFill>
                  <a:srgbClr val="157FFF"/>
                </a:solidFill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157FFF"/>
                </a:solidFill>
                <a:latin typeface="Consolas" panose="020B0609020204030204" pitchFamily="49" charset="0"/>
              </a:rPr>
              <a:t>Lastname</a:t>
            </a:r>
            <a:r>
              <a:rPr lang="en-US" dirty="0">
                <a:solidFill>
                  <a:srgbClr val="157FFF"/>
                </a:solidFill>
                <a:latin typeface="Consolas" panose="020B0609020204030204" pitchFamily="49" charset="0"/>
              </a:rPr>
              <a:t>,$</a:t>
            </a:r>
            <a:r>
              <a:rPr lang="en-US" dirty="0" err="1">
                <a:solidFill>
                  <a:srgbClr val="157FFF"/>
                </a:solidFill>
                <a:latin typeface="Consolas" panose="020B0609020204030204" pitchFamily="49" charset="0"/>
              </a:rPr>
              <a:t>obj</a:t>
            </a:r>
            <a:r>
              <a:rPr lang="en-US" dirty="0">
                <a:solidFill>
                  <a:srgbClr val="157FFF"/>
                </a:solidFill>
                <a:latin typeface="Consolas" panose="020B0609020204030204" pitchFamily="49" charset="0"/>
              </a:rPr>
              <a:t>-&gt;Age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 }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// Free result set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mysqli_free_result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($result);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mysqli_close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($con);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?&gt;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99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Prepared </a:t>
            </a:r>
            <a:r>
              <a:rPr lang="en-US" sz="2400" b="1" dirty="0" smtClean="0"/>
              <a:t>Statements</a:t>
            </a:r>
          </a:p>
          <a:p>
            <a:pPr lvl="1"/>
            <a:r>
              <a:rPr lang="en-US" sz="2400" b="1" dirty="0"/>
              <a:t>Binding Variables</a:t>
            </a:r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05" y="2734630"/>
            <a:ext cx="5904960" cy="40507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4650640"/>
            <a:ext cx="9144000" cy="2207360"/>
          </a:xfrm>
          <a:prstGeom prst="rect">
            <a:avLst/>
          </a:prstGeom>
          <a:solidFill>
            <a:srgbClr val="00B0F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Prepared </a:t>
            </a:r>
            <a:r>
              <a:rPr lang="en-US" sz="2400" b="1" dirty="0" smtClean="0"/>
              <a:t>Statements</a:t>
            </a:r>
          </a:p>
          <a:p>
            <a:pPr lvl="1"/>
            <a:r>
              <a:rPr lang="en-US" sz="2400" b="1" dirty="0"/>
              <a:t>Binding Variables</a:t>
            </a:r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65" y="2292940"/>
            <a:ext cx="5497380" cy="449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Prepared </a:t>
            </a:r>
            <a:r>
              <a:rPr lang="en-US" sz="2400" b="1" dirty="0" smtClean="0"/>
              <a:t>Statements</a:t>
            </a:r>
          </a:p>
          <a:p>
            <a:pPr lvl="1"/>
            <a:r>
              <a:rPr lang="en-US" sz="2400" b="1" dirty="0"/>
              <a:t>Binding Variables</a:t>
            </a:r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90" y="2665475"/>
            <a:ext cx="7024430" cy="395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/>
              <a:t>Chapter </a:t>
            </a:r>
            <a:r>
              <a:rPr lang="en-US" b="1" dirty="0" smtClean="0"/>
              <a:t>6: </a:t>
            </a:r>
            <a:r>
              <a:rPr lang="en-US" b="1" dirty="0"/>
              <a:t>Databases with PHP 5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Chapter </a:t>
            </a:r>
            <a:r>
              <a:rPr lang="en-US" b="1" dirty="0" smtClean="0"/>
              <a:t>5: </a:t>
            </a:r>
            <a:r>
              <a:rPr lang="en-US" b="1" dirty="0"/>
              <a:t>Error Handling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Prepared </a:t>
            </a:r>
            <a:r>
              <a:rPr lang="en-US" sz="2400" b="1" dirty="0" smtClean="0"/>
              <a:t>Statements</a:t>
            </a:r>
          </a:p>
          <a:p>
            <a:pPr lvl="1"/>
            <a:r>
              <a:rPr lang="en-US" sz="2400" b="1" dirty="0"/>
              <a:t>Binding Variables</a:t>
            </a:r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0" y="2665475"/>
            <a:ext cx="6612050" cy="35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Error Handling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TYPES OF ERRORS</a:t>
            </a:r>
          </a:p>
          <a:p>
            <a:pPr lvl="1"/>
            <a:r>
              <a:rPr lang="en-US" sz="2400" b="1" dirty="0"/>
              <a:t>Programming </a:t>
            </a:r>
            <a:r>
              <a:rPr lang="en-US" sz="2400" b="1" dirty="0" smtClean="0"/>
              <a:t>Errors</a:t>
            </a:r>
          </a:p>
          <a:p>
            <a:pPr lvl="2"/>
            <a:r>
              <a:rPr lang="en-US" sz="2000" b="1" dirty="0"/>
              <a:t>Syntax/Parse </a:t>
            </a:r>
            <a:r>
              <a:rPr lang="en-US" sz="2000" b="1" dirty="0" smtClean="0"/>
              <a:t>Errors</a:t>
            </a:r>
          </a:p>
          <a:p>
            <a:pPr lvl="2"/>
            <a:endParaRPr lang="en-US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40" y="3123590"/>
            <a:ext cx="3735000" cy="2130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8965" y="5509416"/>
            <a:ext cx="74825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This example contains an XML tag where PHP expects to find code. Running this results in an error: 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Parse </a:t>
            </a:r>
            <a:r>
              <a:rPr lang="en-US" sz="2000" dirty="0">
                <a:solidFill>
                  <a:srgbClr val="FF0000"/>
                </a:solidFill>
              </a:rPr>
              <a:t>error: parse error in </a:t>
            </a:r>
            <a:r>
              <a:rPr lang="en-US" sz="2000" dirty="0" err="1">
                <a:solidFill>
                  <a:srgbClr val="FF0000"/>
                </a:solidFill>
              </a:rPr>
              <a:t>test.php</a:t>
            </a:r>
            <a:r>
              <a:rPr lang="en-US" sz="2000" dirty="0">
                <a:solidFill>
                  <a:srgbClr val="FF0000"/>
                </a:solidFill>
              </a:rPr>
              <a:t> on line 4</a:t>
            </a:r>
          </a:p>
        </p:txBody>
      </p:sp>
    </p:spTree>
    <p:extLst>
      <p:ext uri="{BB962C8B-B14F-4D97-AF65-F5344CB8AC3E}">
        <p14:creationId xmlns:p14="http://schemas.microsoft.com/office/powerpoint/2010/main" val="29243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Error Handling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TYPES OF ERRORS</a:t>
            </a:r>
          </a:p>
          <a:p>
            <a:pPr lvl="1"/>
            <a:r>
              <a:rPr lang="en-US" sz="2400" b="1" dirty="0"/>
              <a:t>Programming </a:t>
            </a:r>
            <a:r>
              <a:rPr lang="en-US" sz="2400" b="1" dirty="0" smtClean="0"/>
              <a:t>Errors</a:t>
            </a:r>
          </a:p>
          <a:p>
            <a:pPr lvl="2"/>
            <a:r>
              <a:rPr lang="en-US" sz="2000" b="1" dirty="0" err="1" smtClean="0"/>
              <a:t>Eval</a:t>
            </a:r>
            <a:endParaRPr lang="en-US" sz="2000" b="1" dirty="0" smtClean="0"/>
          </a:p>
          <a:p>
            <a:pPr lvl="2"/>
            <a:endParaRPr lang="en-US" sz="20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1" y="2929153"/>
            <a:ext cx="5040001" cy="22213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8251" y="5142210"/>
            <a:ext cx="86921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All syntax or parse errors are caught during compilation, except errors in code executed with </a:t>
            </a:r>
            <a:r>
              <a:rPr lang="en-US" sz="2000" dirty="0" err="1"/>
              <a:t>eval</a:t>
            </a:r>
            <a:r>
              <a:rPr lang="en-US" sz="2000" dirty="0"/>
              <a:t>(). In the case of </a:t>
            </a:r>
            <a:r>
              <a:rPr lang="en-US" sz="2000" dirty="0" err="1"/>
              <a:t>eval</a:t>
            </a:r>
            <a:r>
              <a:rPr lang="en-US" sz="2000" dirty="0"/>
              <a:t>, the code is compiled during the execution of the script. </a:t>
            </a:r>
            <a:endParaRPr lang="en-US" sz="2000" dirty="0" smtClean="0"/>
          </a:p>
          <a:p>
            <a:r>
              <a:rPr lang="en-US" sz="2000" dirty="0">
                <a:solidFill>
                  <a:srgbClr val="FF0000"/>
                </a:solidFill>
              </a:rPr>
              <a:t>Hello!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Parse </a:t>
            </a:r>
            <a:r>
              <a:rPr lang="en-US" sz="2000" dirty="0">
                <a:solidFill>
                  <a:srgbClr val="FF0000"/>
                </a:solidFill>
              </a:rPr>
              <a:t>error: parse error in /home/</a:t>
            </a:r>
            <a:r>
              <a:rPr lang="en-US" sz="2000" dirty="0" err="1">
                <a:solidFill>
                  <a:srgbClr val="FF0000"/>
                </a:solidFill>
              </a:rPr>
              <a:t>ssb</a:t>
            </a:r>
            <a:r>
              <a:rPr lang="en-US" sz="2000" dirty="0">
                <a:solidFill>
                  <a:srgbClr val="FF0000"/>
                </a:solidFill>
              </a:rPr>
              <a:t>/</a:t>
            </a:r>
            <a:r>
              <a:rPr lang="en-US" sz="2000" dirty="0" err="1">
                <a:solidFill>
                  <a:srgbClr val="FF0000"/>
                </a:solidFill>
              </a:rPr>
              <a:t>test.php</a:t>
            </a:r>
            <a:r>
              <a:rPr lang="en-US" sz="2000" dirty="0">
                <a:solidFill>
                  <a:srgbClr val="FF0000"/>
                </a:solidFill>
              </a:rPr>
              <a:t>(4) : </a:t>
            </a:r>
            <a:r>
              <a:rPr lang="en-US" sz="2000" dirty="0" err="1">
                <a:solidFill>
                  <a:srgbClr val="FF0000"/>
                </a:solidFill>
              </a:rPr>
              <a:t>eval</a:t>
            </a:r>
            <a:r>
              <a:rPr lang="en-US" sz="2000" dirty="0">
                <a:solidFill>
                  <a:srgbClr val="FF0000"/>
                </a:solidFill>
              </a:rPr>
              <a:t>()'d code on line 1</a:t>
            </a:r>
          </a:p>
        </p:txBody>
      </p:sp>
    </p:spTree>
    <p:extLst>
      <p:ext uri="{BB962C8B-B14F-4D97-AF65-F5344CB8AC3E}">
        <p14:creationId xmlns:p14="http://schemas.microsoft.com/office/powerpoint/2010/main" val="34048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Error Handling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TYPES OF ERRORS</a:t>
            </a:r>
          </a:p>
          <a:p>
            <a:pPr lvl="1"/>
            <a:r>
              <a:rPr lang="en-US" sz="2400" b="1" dirty="0"/>
              <a:t>Programming </a:t>
            </a:r>
            <a:r>
              <a:rPr lang="en-US" sz="2400" b="1" dirty="0" smtClean="0"/>
              <a:t>Errors</a:t>
            </a:r>
          </a:p>
          <a:p>
            <a:pPr lvl="2"/>
            <a:r>
              <a:rPr lang="en-US" sz="2000" b="1" dirty="0"/>
              <a:t>Include / </a:t>
            </a:r>
            <a:r>
              <a:rPr lang="en-US" sz="2000" b="1" dirty="0" smtClean="0"/>
              <a:t>Require</a:t>
            </a:r>
          </a:p>
          <a:p>
            <a:pPr lvl="2"/>
            <a:endParaRPr lang="en-US" sz="2000" b="1" dirty="0" smtClean="0"/>
          </a:p>
          <a:p>
            <a:pPr lvl="2"/>
            <a:endParaRPr lang="en-US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5" y="3315223"/>
            <a:ext cx="4223361" cy="3015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542" y="3315223"/>
            <a:ext cx="3186646" cy="287660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128720" y="3581705"/>
            <a:ext cx="3496822" cy="610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39540" y="3887115"/>
            <a:ext cx="0" cy="610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672326" y="4345230"/>
            <a:ext cx="953216" cy="305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88230" y="4497935"/>
            <a:ext cx="0" cy="305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Error Handling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TYPES OF ERRORS</a:t>
            </a:r>
          </a:p>
          <a:p>
            <a:pPr lvl="1"/>
            <a:r>
              <a:rPr lang="en-US" sz="2400" b="1" dirty="0"/>
              <a:t>Programming </a:t>
            </a:r>
            <a:r>
              <a:rPr lang="en-US" sz="2400" b="1" dirty="0" smtClean="0"/>
              <a:t>Errors</a:t>
            </a:r>
          </a:p>
          <a:p>
            <a:pPr lvl="2"/>
            <a:r>
              <a:rPr lang="en-US" sz="2000" b="1" dirty="0"/>
              <a:t>Include / </a:t>
            </a:r>
            <a:r>
              <a:rPr lang="en-US" sz="2000" b="1" dirty="0" smtClean="0"/>
              <a:t>Require</a:t>
            </a:r>
          </a:p>
          <a:p>
            <a:pPr lvl="2"/>
            <a:endParaRPr lang="en-US" sz="2000" b="1" dirty="0" smtClean="0"/>
          </a:p>
          <a:p>
            <a:pPr lvl="2"/>
            <a:endParaRPr lang="en-US" sz="20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92" y="3276295"/>
            <a:ext cx="8479919" cy="255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Error Handling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60492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TYPES OF ERRORS</a:t>
            </a:r>
          </a:p>
          <a:p>
            <a:pPr lvl="1"/>
            <a:r>
              <a:rPr lang="en-US" b="1" dirty="0" smtClean="0"/>
              <a:t>Undefined Symbols</a:t>
            </a:r>
          </a:p>
          <a:p>
            <a:pPr lvl="2"/>
            <a:r>
              <a:rPr lang="en-US" sz="2000" b="1" dirty="0" smtClean="0"/>
              <a:t>Variables </a:t>
            </a:r>
            <a:r>
              <a:rPr lang="en-US" sz="2000" b="1" dirty="0"/>
              <a:t>and Constants</a:t>
            </a:r>
            <a:endParaRPr lang="en-US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75" y="2882347"/>
            <a:ext cx="4537803" cy="18644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769" y="4663690"/>
            <a:ext cx="7336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33333"/>
                </a:solidFill>
                <a:latin typeface="Fira Sans"/>
              </a:rPr>
              <a:t>var_dump</a:t>
            </a:r>
            <a:r>
              <a:rPr lang="en-US" dirty="0">
                <a:solidFill>
                  <a:srgbClr val="333333"/>
                </a:solidFill>
                <a:latin typeface="Fira Sans"/>
              </a:rPr>
              <a:t> — Dumps information about a variable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319274"/>
            <a:ext cx="90004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output is </a:t>
            </a:r>
            <a:endParaRPr lang="en-US" dirty="0" smtClean="0"/>
          </a:p>
          <a:p>
            <a:r>
              <a:rPr lang="en-US" dirty="0" smtClean="0"/>
              <a:t>Notice</a:t>
            </a:r>
            <a:r>
              <a:rPr lang="en-US" dirty="0"/>
              <a:t>: Undefined variable: </a:t>
            </a:r>
            <a:r>
              <a:rPr lang="en-US" dirty="0" err="1"/>
              <a:t>undefined_variable</a:t>
            </a:r>
            <a:r>
              <a:rPr lang="en-US" dirty="0"/>
              <a:t> in </a:t>
            </a:r>
            <a:r>
              <a:rPr lang="en-US" dirty="0" err="1"/>
              <a:t>test.php</a:t>
            </a:r>
            <a:r>
              <a:rPr lang="en-US" dirty="0"/>
              <a:t> on line 3 NULL </a:t>
            </a:r>
            <a:endParaRPr lang="en-US" dirty="0" smtClean="0"/>
          </a:p>
          <a:p>
            <a:r>
              <a:rPr lang="en-US" dirty="0" smtClean="0"/>
              <a:t>Notice</a:t>
            </a:r>
            <a:r>
              <a:rPr lang="en-US" dirty="0"/>
              <a:t>: Use of undefined constant UNDEFINED_CONSTANT - assumed 'UNDEFINED_CONSTANT' in </a:t>
            </a:r>
            <a:r>
              <a:rPr lang="en-US" dirty="0" err="1"/>
              <a:t>test.php</a:t>
            </a:r>
            <a:r>
              <a:rPr lang="en-US" dirty="0"/>
              <a:t> on line 4 string(18) "UNDEFINED_CONSTANT" </a:t>
            </a:r>
            <a:endParaRPr lang="en-US" dirty="0" smtClean="0"/>
          </a:p>
          <a:p>
            <a:r>
              <a:rPr lang="en-US" dirty="0" smtClean="0"/>
              <a:t>Still </a:t>
            </a:r>
            <a:r>
              <a:rPr lang="en-US" dirty="0"/>
              <a:t>alive!</a:t>
            </a:r>
          </a:p>
        </p:txBody>
      </p:sp>
    </p:spTree>
    <p:extLst>
      <p:ext uri="{BB962C8B-B14F-4D97-AF65-F5344CB8AC3E}">
        <p14:creationId xmlns:p14="http://schemas.microsoft.com/office/powerpoint/2010/main" val="21763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Error Handling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TYPES OF ERRORS</a:t>
            </a:r>
          </a:p>
          <a:p>
            <a:pPr lvl="1"/>
            <a:r>
              <a:rPr lang="en-US" b="1" dirty="0" smtClean="0"/>
              <a:t>Undefined Symbols</a:t>
            </a:r>
          </a:p>
          <a:p>
            <a:pPr lvl="2"/>
            <a:r>
              <a:rPr lang="en-US" sz="2000" b="1" dirty="0" smtClean="0"/>
              <a:t>Array </a:t>
            </a:r>
            <a:r>
              <a:rPr lang="en-US" sz="2000" b="1" dirty="0"/>
              <a:t>Indexes</a:t>
            </a:r>
            <a:endParaRPr lang="en-US" sz="20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90" y="3108951"/>
            <a:ext cx="5347395" cy="20211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5168" y="5130065"/>
            <a:ext cx="8412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If the page serving this script is requested without any GET parameters, it displays a notice: </a:t>
            </a:r>
            <a:r>
              <a:rPr lang="en-US" sz="2400" dirty="0" err="1"/>
              <a:t>test.php</a:t>
            </a:r>
            <a:r>
              <a:rPr lang="en-US" sz="2400" dirty="0"/>
              <a:t>(3) : Notice - Undefined index: name</a:t>
            </a:r>
          </a:p>
        </p:txBody>
      </p:sp>
    </p:spTree>
    <p:extLst>
      <p:ext uri="{BB962C8B-B14F-4D97-AF65-F5344CB8AC3E}">
        <p14:creationId xmlns:p14="http://schemas.microsoft.com/office/powerpoint/2010/main" val="8971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Error Handling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TYPES OF ERRORS</a:t>
            </a:r>
          </a:p>
          <a:p>
            <a:pPr lvl="1"/>
            <a:r>
              <a:rPr lang="en-US" b="1" dirty="0" smtClean="0"/>
              <a:t>Undefined Symbols</a:t>
            </a:r>
          </a:p>
          <a:p>
            <a:pPr lvl="2"/>
            <a:r>
              <a:rPr lang="en-US" sz="2000" b="1" dirty="0"/>
              <a:t>Functions and Classes</a:t>
            </a:r>
            <a:endParaRPr lang="en-US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60" y="3429000"/>
            <a:ext cx="4574855" cy="1679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847" y="3276295"/>
            <a:ext cx="4174893" cy="1527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415" y="55597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Fatal error: Call to undefined function: </a:t>
            </a:r>
            <a:r>
              <a:rPr lang="en-US" dirty="0" err="1"/>
              <a:t>undefined_this_function_is</a:t>
            </a:r>
            <a:r>
              <a:rPr lang="en-US" dirty="0"/>
              <a:t>() in </a:t>
            </a:r>
            <a:r>
              <a:rPr lang="en-US" dirty="0" err="1"/>
              <a:t>test.php</a:t>
            </a:r>
            <a:r>
              <a:rPr lang="en-US" dirty="0"/>
              <a:t> on line 4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2847" y="5513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Yoda says: Fatal error: Class '</a:t>
            </a:r>
            <a:r>
              <a:rPr lang="en-US" dirty="0" err="1"/>
              <a:t>undefined_class</a:t>
            </a:r>
            <a:r>
              <a:rPr lang="en-US" dirty="0"/>
              <a:t>' not found in </a:t>
            </a:r>
            <a:r>
              <a:rPr lang="en-US" dirty="0" err="1"/>
              <a:t>test.php</a:t>
            </a:r>
            <a:r>
              <a:rPr lang="en-US" dirty="0"/>
              <a:t> on line 4</a:t>
            </a:r>
          </a:p>
        </p:txBody>
      </p:sp>
    </p:spTree>
    <p:extLst>
      <p:ext uri="{BB962C8B-B14F-4D97-AF65-F5344CB8AC3E}">
        <p14:creationId xmlns:p14="http://schemas.microsoft.com/office/powerpoint/2010/main" val="17817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Error Handling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TYPES OF ERRORS</a:t>
            </a:r>
          </a:p>
          <a:p>
            <a:pPr lvl="1"/>
            <a:r>
              <a:rPr lang="en-US" b="1" dirty="0" smtClean="0"/>
              <a:t>Undefined Symbols</a:t>
            </a:r>
          </a:p>
          <a:p>
            <a:pPr lvl="2"/>
            <a:r>
              <a:rPr lang="en-US" sz="2000" b="1" dirty="0"/>
              <a:t>Logical </a:t>
            </a:r>
            <a:r>
              <a:rPr lang="en-US" sz="2000" b="1" dirty="0" smtClean="0"/>
              <a:t>Errors</a:t>
            </a:r>
          </a:p>
          <a:p>
            <a:pPr lvl="2"/>
            <a:endParaRPr lang="en-US" sz="2000" b="1" dirty="0"/>
          </a:p>
          <a:p>
            <a:r>
              <a:rPr lang="en-US" dirty="0" smtClean="0"/>
              <a:t>Another type </a:t>
            </a:r>
            <a:r>
              <a:rPr lang="en-US" dirty="0"/>
              <a:t>of programming error is </a:t>
            </a:r>
            <a:r>
              <a:rPr lang="en-US" dirty="0" smtClean="0"/>
              <a:t>a </a:t>
            </a:r>
            <a:r>
              <a:rPr lang="en-US" b="1" dirty="0" smtClean="0"/>
              <a:t>logical error </a:t>
            </a:r>
            <a:r>
              <a:rPr lang="en-US" dirty="0" smtClean="0"/>
              <a:t>, errors that </a:t>
            </a:r>
            <a:r>
              <a:rPr lang="en-US" dirty="0"/>
              <a:t>are in the structure and logic of the code rather than just the syntax</a:t>
            </a:r>
            <a:r>
              <a:rPr lang="en-US" dirty="0" smtClean="0"/>
              <a:t>. The </a:t>
            </a:r>
            <a:r>
              <a:rPr lang="en-US" dirty="0"/>
              <a:t>best ways to find logical errors is testing combined with </a:t>
            </a:r>
            <a:r>
              <a:rPr lang="en-US" dirty="0" smtClean="0"/>
              <a:t>code reviews</a:t>
            </a:r>
            <a:r>
              <a:rPr lang="en-US" dirty="0"/>
              <a:t>.</a:t>
            </a:r>
            <a:endParaRPr lang="en-US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29068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Error Handling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TYPES OF ERRORS</a:t>
            </a:r>
          </a:p>
          <a:p>
            <a:pPr lvl="1"/>
            <a:r>
              <a:rPr lang="en-US" b="1" dirty="0"/>
              <a:t>Portability </a:t>
            </a:r>
            <a:r>
              <a:rPr lang="en-US" b="1" dirty="0" smtClean="0"/>
              <a:t>Errors</a:t>
            </a:r>
          </a:p>
          <a:p>
            <a:pPr lvl="2"/>
            <a:r>
              <a:rPr lang="en-US" sz="4000" b="1" dirty="0"/>
              <a:t>Operating System </a:t>
            </a:r>
            <a:r>
              <a:rPr lang="en-US" sz="4000" b="1" dirty="0" smtClean="0"/>
              <a:t>Differences</a:t>
            </a:r>
          </a:p>
          <a:p>
            <a:pPr lvl="2"/>
            <a:r>
              <a:rPr lang="en-US" sz="4000" b="1" dirty="0"/>
              <a:t>PHP Configuration </a:t>
            </a:r>
            <a:r>
              <a:rPr lang="en-US" sz="4000" b="1" dirty="0" smtClean="0"/>
              <a:t>Differences</a:t>
            </a:r>
          </a:p>
          <a:p>
            <a:pPr lvl="2"/>
            <a:r>
              <a:rPr lang="en-US" sz="4000" b="1" dirty="0" smtClean="0"/>
              <a:t>SAPI (</a:t>
            </a:r>
            <a:r>
              <a:rPr lang="en-US" sz="4000" dirty="0"/>
              <a:t>Server </a:t>
            </a:r>
            <a:r>
              <a:rPr lang="en-US" sz="4000" dirty="0" smtClean="0"/>
              <a:t>APIs)</a:t>
            </a:r>
            <a:r>
              <a:rPr lang="en-US" sz="4000" b="1" dirty="0" smtClean="0"/>
              <a:t> </a:t>
            </a:r>
            <a:r>
              <a:rPr lang="en-US" sz="4000" b="1" dirty="0"/>
              <a:t>Differences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7041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MYSQL</a:t>
            </a:r>
          </a:p>
          <a:p>
            <a:r>
              <a:rPr lang="en-US" sz="2400" b="1" dirty="0"/>
              <a:t>MySQL Strengths and </a:t>
            </a:r>
            <a:r>
              <a:rPr lang="en-US" sz="2400" b="1" dirty="0" smtClean="0"/>
              <a:t>Weaknesses</a:t>
            </a:r>
          </a:p>
          <a:p>
            <a:pPr lvl="1"/>
            <a:r>
              <a:rPr lang="en-US" sz="2400" b="1" dirty="0"/>
              <a:t>Strength: Great Market </a:t>
            </a:r>
            <a:r>
              <a:rPr lang="en-US" sz="2400" b="1" dirty="0" smtClean="0"/>
              <a:t>Penetration</a:t>
            </a:r>
          </a:p>
          <a:p>
            <a:pPr lvl="1"/>
            <a:r>
              <a:rPr lang="en-US" sz="2400" b="1" dirty="0"/>
              <a:t>Strength: Easy to Get </a:t>
            </a:r>
            <a:r>
              <a:rPr lang="en-US" sz="2400" b="1" dirty="0" smtClean="0"/>
              <a:t>Started</a:t>
            </a:r>
          </a:p>
          <a:p>
            <a:pPr lvl="1"/>
            <a:r>
              <a:rPr lang="en-US" sz="2400" b="1" dirty="0"/>
              <a:t>Strength: Open-Source License for Most </a:t>
            </a:r>
            <a:r>
              <a:rPr lang="en-US" sz="2400" b="1" dirty="0" smtClean="0"/>
              <a:t>Users</a:t>
            </a:r>
          </a:p>
          <a:p>
            <a:pPr lvl="1"/>
            <a:r>
              <a:rPr lang="en-US" sz="2400" b="1" dirty="0"/>
              <a:t>Strength: Fast</a:t>
            </a:r>
          </a:p>
        </p:txBody>
      </p:sp>
    </p:spTree>
    <p:extLst>
      <p:ext uri="{BB962C8B-B14F-4D97-AF65-F5344CB8AC3E}">
        <p14:creationId xmlns:p14="http://schemas.microsoft.com/office/powerpoint/2010/main" val="8535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Error Handling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TYPES OF ERRORS</a:t>
            </a:r>
          </a:p>
          <a:p>
            <a:pPr lvl="1"/>
            <a:r>
              <a:rPr lang="en-US" b="1" dirty="0"/>
              <a:t>Runtime </a:t>
            </a:r>
            <a:r>
              <a:rPr lang="en-US" b="1" dirty="0" smtClean="0"/>
              <a:t>Errors</a:t>
            </a:r>
          </a:p>
          <a:p>
            <a:pPr lvl="1"/>
            <a:r>
              <a:rPr lang="en-US" sz="4000" b="1" dirty="0"/>
              <a:t>PHP </a:t>
            </a:r>
            <a:r>
              <a:rPr lang="en-US" sz="4000" b="1" dirty="0" smtClean="0"/>
              <a:t>Errors</a:t>
            </a:r>
          </a:p>
          <a:p>
            <a:pPr lvl="2"/>
            <a:r>
              <a:rPr lang="en-US" b="1" dirty="0" smtClean="0"/>
              <a:t>E_ERROR: </a:t>
            </a:r>
            <a:r>
              <a:rPr lang="en-US" dirty="0" smtClean="0"/>
              <a:t>This </a:t>
            </a:r>
            <a:r>
              <a:rPr lang="en-US" dirty="0"/>
              <a:t>is a fatal, unrecoverable error. Examples are out-of-memory errors</a:t>
            </a:r>
            <a:r>
              <a:rPr lang="en-US" dirty="0" smtClean="0"/>
              <a:t>, uncaught </a:t>
            </a:r>
            <a:r>
              <a:rPr lang="en-US" dirty="0"/>
              <a:t>exceptions, or class </a:t>
            </a:r>
            <a:r>
              <a:rPr lang="en-US" dirty="0" err="1" smtClean="0"/>
              <a:t>redeclarations</a:t>
            </a:r>
            <a:endParaRPr lang="en-US" dirty="0" smtClean="0"/>
          </a:p>
          <a:p>
            <a:pPr lvl="2"/>
            <a:r>
              <a:rPr lang="en-US" b="1" dirty="0" smtClean="0"/>
              <a:t>E_WARNING: </a:t>
            </a:r>
            <a:r>
              <a:rPr lang="en-US" dirty="0" smtClean="0"/>
              <a:t>This </a:t>
            </a:r>
            <a:r>
              <a:rPr lang="en-US" dirty="0"/>
              <a:t>is the most common type of error. It normally signals that </a:t>
            </a:r>
            <a:r>
              <a:rPr lang="en-US" dirty="0" smtClean="0"/>
              <a:t>something you </a:t>
            </a:r>
            <a:r>
              <a:rPr lang="en-US" dirty="0"/>
              <a:t>tried doing went wrong. Typical examples are missing </a:t>
            </a:r>
            <a:r>
              <a:rPr lang="en-US" dirty="0" smtClean="0"/>
              <a:t>function parameters</a:t>
            </a:r>
            <a:r>
              <a:rPr lang="en-US" dirty="0"/>
              <a:t>, a database you could not connect to, or division by zero.</a:t>
            </a:r>
            <a:endParaRPr lang="en-US" sz="9200" b="1" dirty="0" smtClean="0"/>
          </a:p>
        </p:txBody>
      </p:sp>
    </p:spTree>
    <p:extLst>
      <p:ext uri="{BB962C8B-B14F-4D97-AF65-F5344CB8AC3E}">
        <p14:creationId xmlns:p14="http://schemas.microsoft.com/office/powerpoint/2010/main" val="29022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Error Handling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TYPES OF ERRORS</a:t>
            </a:r>
          </a:p>
          <a:p>
            <a:pPr lvl="1"/>
            <a:r>
              <a:rPr lang="en-US" sz="4000" b="1" dirty="0" smtClean="0"/>
              <a:t>PHP Errors</a:t>
            </a:r>
          </a:p>
          <a:p>
            <a:r>
              <a:rPr lang="en-US" b="1" dirty="0"/>
              <a:t>Error Reporting </a:t>
            </a:r>
            <a:r>
              <a:rPr lang="en-US" dirty="0"/>
              <a:t>Several </a:t>
            </a:r>
            <a:r>
              <a:rPr lang="en-US" sz="2000" dirty="0"/>
              <a:t>php.ini </a:t>
            </a:r>
            <a:r>
              <a:rPr lang="en-US" dirty="0"/>
              <a:t>configuration settings control </a:t>
            </a:r>
            <a:r>
              <a:rPr lang="en-US" dirty="0" smtClean="0"/>
              <a:t>which errors </a:t>
            </a:r>
            <a:r>
              <a:rPr lang="en-US" dirty="0"/>
              <a:t>should be displayed and how.</a:t>
            </a:r>
            <a:r>
              <a:rPr lang="en-US" dirty="0" smtClean="0"/>
              <a:t>.</a:t>
            </a:r>
            <a:endParaRPr lang="en-US" sz="9600" b="1" dirty="0" smtClean="0"/>
          </a:p>
        </p:txBody>
      </p:sp>
    </p:spTree>
    <p:extLst>
      <p:ext uri="{BB962C8B-B14F-4D97-AF65-F5344CB8AC3E}">
        <p14:creationId xmlns:p14="http://schemas.microsoft.com/office/powerpoint/2010/main" val="386035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2964" y="2360065"/>
            <a:ext cx="87041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The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mysqli_real_connect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() function opens a new connection to the MySQL server.</a:t>
            </a:r>
          </a:p>
          <a:p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The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mysqli_real_connect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() function differs from 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mysqli_connect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()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 in the following ways: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mysqli_real_connect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() requires a valid object created by 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  <a:hlinkClick r:id="rId3"/>
              </a:rPr>
              <a:t>mysqli_init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hlinkClick r:id="rId3"/>
              </a:rPr>
              <a:t>()</a:t>
            </a: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mysqli_real_connect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() can be used with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mysqli_options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() to set different options for the connection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mysqli_real_connect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() has a flag parameter</a:t>
            </a:r>
            <a:endParaRPr lang="en-US" sz="24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IT230 – </a:t>
            </a:r>
            <a:r>
              <a:rPr lang="en-US" smtClean="0"/>
              <a:t>Week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3428999"/>
            <a:ext cx="6413610" cy="2901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Thanks,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687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MYSQL</a:t>
            </a:r>
          </a:p>
          <a:p>
            <a:r>
              <a:rPr lang="en-US" sz="2400" b="1" dirty="0"/>
              <a:t>MySQL Strengths and </a:t>
            </a:r>
            <a:r>
              <a:rPr lang="en-US" sz="2400" b="1" dirty="0" smtClean="0"/>
              <a:t>Weaknesses</a:t>
            </a:r>
          </a:p>
          <a:p>
            <a:pPr lvl="1"/>
            <a:r>
              <a:rPr lang="en-US" sz="2400" b="1" dirty="0"/>
              <a:t>Weakness: Commercial License for Commercial </a:t>
            </a:r>
            <a:r>
              <a:rPr lang="en-US" sz="2400" b="1" dirty="0" smtClean="0"/>
              <a:t>Redistribution</a:t>
            </a:r>
          </a:p>
          <a:p>
            <a:pPr lvl="1"/>
            <a:r>
              <a:rPr lang="en-US" sz="2400" b="1" dirty="0"/>
              <a:t>Strength: Reasonable </a:t>
            </a:r>
            <a:r>
              <a:rPr lang="en-US" sz="2400" b="1" dirty="0" smtClean="0"/>
              <a:t>Scalability</a:t>
            </a:r>
          </a:p>
          <a:p>
            <a:pPr lv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156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PHP </a:t>
            </a:r>
            <a:r>
              <a:rPr lang="en-US" sz="2400" b="1" dirty="0" smtClean="0"/>
              <a:t>Interface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mysqli</a:t>
            </a:r>
            <a:r>
              <a:rPr lang="en-US" sz="2400" dirty="0" smtClean="0"/>
              <a:t> PHP </a:t>
            </a:r>
            <a:r>
              <a:rPr lang="en-US" sz="2400" dirty="0"/>
              <a:t>extension was written from the ground up to support the </a:t>
            </a:r>
            <a:r>
              <a:rPr lang="en-US" sz="2400" dirty="0" smtClean="0"/>
              <a:t>new features </a:t>
            </a:r>
            <a:r>
              <a:rPr lang="en-US" sz="2400" dirty="0"/>
              <a:t>of the MySQL 4.1 and 5.0 Client API. The improvements from the </a:t>
            </a:r>
            <a:r>
              <a:rPr lang="en-US" sz="2400" dirty="0" smtClean="0"/>
              <a:t>old </a:t>
            </a:r>
            <a:r>
              <a:rPr lang="en-US" sz="2400" dirty="0" err="1" smtClean="0"/>
              <a:t>mysql</a:t>
            </a:r>
            <a:r>
              <a:rPr lang="en-US" sz="2400" dirty="0" smtClean="0"/>
              <a:t> </a:t>
            </a:r>
            <a:r>
              <a:rPr lang="en-US" sz="2400" dirty="0"/>
              <a:t>extension include the following: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90" y="3887115"/>
            <a:ext cx="6483690" cy="21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44383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Connections</a:t>
            </a:r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109" y="1899166"/>
            <a:ext cx="6580336" cy="483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90" y="1291130"/>
            <a:ext cx="8629650" cy="38671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 rot="10800000" flipV="1">
            <a:off x="218090" y="5160687"/>
            <a:ext cx="8629650" cy="1600438"/>
          </a:xfrm>
          <a:prstGeom prst="rect">
            <a:avLst/>
          </a:prstGeom>
          <a:solidFill>
            <a:srgbClr val="F1F1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Here, the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mysqli_connect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()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 function connects to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localhost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"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 with the user name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"test"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, an empty password, and selects the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"world"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 database as the default database. If the connect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C4C4C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fails,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mysqli_connect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()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 returns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FALSE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, and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mysqli_connect_error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()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 returns a message saying why it could not connect.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5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3555" y="1596540"/>
            <a:ext cx="8847740" cy="1261884"/>
          </a:xfrm>
          <a:prstGeom prst="rect">
            <a:avLst/>
          </a:prstGeom>
          <a:solidFill>
            <a:srgbClr val="F1F1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4C4C4C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When using the object-oriented interface, you can also specify your connection parameters by passing them to the constructor of the 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4C4C4C"/>
                </a:solidFill>
                <a:effectLst/>
                <a:latin typeface="Arial Unicode MS" panose="020B0604020202020204" pitchFamily="34" charset="-128"/>
              </a:rPr>
              <a:t>mysqli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4C4C4C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 object: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5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5" y="3029657"/>
            <a:ext cx="83153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Databases with PHP </a:t>
            </a:r>
            <a:r>
              <a:rPr lang="en-US" sz="2800" b="1" dirty="0" smtClean="0"/>
              <a:t>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Buffered Versus </a:t>
            </a:r>
            <a:r>
              <a:rPr lang="en-US" sz="2400" b="1" dirty="0" err="1"/>
              <a:t>Unbuffered</a:t>
            </a:r>
            <a:r>
              <a:rPr lang="en-US" sz="2400" b="1" dirty="0"/>
              <a:t> </a:t>
            </a:r>
            <a:r>
              <a:rPr lang="en-US" sz="2400" b="1" dirty="0" smtClean="0"/>
              <a:t>Queries</a:t>
            </a:r>
          </a:p>
          <a:p>
            <a:r>
              <a:rPr lang="en-US" sz="2400" b="1" dirty="0"/>
              <a:t>Buffered </a:t>
            </a:r>
            <a:r>
              <a:rPr lang="en-US" sz="2400" b="1" dirty="0" smtClean="0"/>
              <a:t>queries </a:t>
            </a:r>
            <a:r>
              <a:rPr lang="en-US" sz="2400" dirty="0" smtClean="0"/>
              <a:t>will </a:t>
            </a:r>
            <a:r>
              <a:rPr lang="en-US" sz="2400" dirty="0"/>
              <a:t>retrieve the query results and store them in </a:t>
            </a:r>
            <a:r>
              <a:rPr lang="en-US" sz="2400" dirty="0" smtClean="0"/>
              <a:t>memory on </a:t>
            </a:r>
            <a:r>
              <a:rPr lang="en-US" sz="2400" dirty="0"/>
              <a:t>the client side, and subsequent calls to get rows will simply spool </a:t>
            </a:r>
            <a:r>
              <a:rPr lang="en-US" sz="2400" dirty="0" smtClean="0"/>
              <a:t>through local </a:t>
            </a:r>
            <a:r>
              <a:rPr lang="en-US" sz="2400" dirty="0"/>
              <a:t>memory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Buffered queries have the advantage that you can seek in them, </a:t>
            </a:r>
            <a:r>
              <a:rPr lang="en-US" sz="2400" dirty="0" smtClean="0"/>
              <a:t>which means </a:t>
            </a:r>
            <a:r>
              <a:rPr lang="en-US" sz="2400" dirty="0"/>
              <a:t>that you can move the “current row” pointer around in the result </a:t>
            </a:r>
            <a:r>
              <a:rPr lang="en-US" sz="2400" dirty="0" smtClean="0"/>
              <a:t>set freely </a:t>
            </a:r>
            <a:r>
              <a:rPr lang="en-US" sz="2400" dirty="0"/>
              <a:t>because it is all in the client. Their disadvantage is that extra memory </a:t>
            </a:r>
            <a:r>
              <a:rPr lang="en-US" sz="2400" dirty="0" smtClean="0"/>
              <a:t>is required </a:t>
            </a:r>
            <a:r>
              <a:rPr lang="en-US" sz="2400" dirty="0"/>
              <a:t>to store the result set, which could be very large, and that the </a:t>
            </a:r>
            <a:r>
              <a:rPr lang="en-US" sz="2400" dirty="0" smtClean="0"/>
              <a:t>PHP function </a:t>
            </a:r>
            <a:r>
              <a:rPr lang="en-US" sz="2400" dirty="0"/>
              <a:t>used to run the query does not return until all the results have </a:t>
            </a:r>
            <a:r>
              <a:rPr lang="en-US" sz="2400" dirty="0" smtClean="0"/>
              <a:t>been retrieved</a:t>
            </a:r>
            <a:r>
              <a:rPr lang="en-US" sz="2400" dirty="0"/>
              <a:t>.</a:t>
            </a:r>
            <a:endParaRPr lang="en-US" sz="2400" b="1" dirty="0"/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425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3423</TotalTime>
  <Words>855</Words>
  <Application>Microsoft Office PowerPoint</Application>
  <PresentationFormat>On-screen Show (4:3)</PresentationFormat>
  <Paragraphs>136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 Unicode MS</vt:lpstr>
      <vt:lpstr>Arial</vt:lpstr>
      <vt:lpstr>Calibri</vt:lpstr>
      <vt:lpstr>Consolas</vt:lpstr>
      <vt:lpstr>Fira Sans</vt:lpstr>
      <vt:lpstr>Lucida Sans Unicode</vt:lpstr>
      <vt:lpstr>Verdana</vt:lpstr>
      <vt:lpstr>Office Theme</vt:lpstr>
      <vt:lpstr>Web Technologies</vt:lpstr>
      <vt:lpstr>Objectives</vt:lpstr>
      <vt:lpstr>Databases with PHP 5</vt:lpstr>
      <vt:lpstr>Databases with PHP 5</vt:lpstr>
      <vt:lpstr>Databases with PHP 5</vt:lpstr>
      <vt:lpstr>Databases with PHP 5</vt:lpstr>
      <vt:lpstr>Example</vt:lpstr>
      <vt:lpstr>Example</vt:lpstr>
      <vt:lpstr>Databases with PHP 5</vt:lpstr>
      <vt:lpstr>Databases with PHP 5</vt:lpstr>
      <vt:lpstr>Databases with PHP 5</vt:lpstr>
      <vt:lpstr>Databases with PHP 5</vt:lpstr>
      <vt:lpstr>PowerPoint Presentation</vt:lpstr>
      <vt:lpstr>Databases with PHP 5</vt:lpstr>
      <vt:lpstr>PowerPoint Presentation</vt:lpstr>
      <vt:lpstr>PowerPoint Presentation</vt:lpstr>
      <vt:lpstr>Databases with PHP 5</vt:lpstr>
      <vt:lpstr>Databases with PHP 5</vt:lpstr>
      <vt:lpstr>Databases with PHP 5</vt:lpstr>
      <vt:lpstr>Databases with PHP 5</vt:lpstr>
      <vt:lpstr>Error Handling</vt:lpstr>
      <vt:lpstr>Error Handling</vt:lpstr>
      <vt:lpstr>Error Handling</vt:lpstr>
      <vt:lpstr>Error Handling</vt:lpstr>
      <vt:lpstr>Error Handling</vt:lpstr>
      <vt:lpstr>Error Handling</vt:lpstr>
      <vt:lpstr>Error Handling</vt:lpstr>
      <vt:lpstr>Error Handling</vt:lpstr>
      <vt:lpstr>Error Handling</vt:lpstr>
      <vt:lpstr>Error Handling</vt:lpstr>
      <vt:lpstr>Error Handling</vt:lpstr>
      <vt:lpstr>PowerPoint Presentation</vt:lpstr>
      <vt:lpstr>IT230 – Week 14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Bothyna ALAayed</cp:lastModifiedBy>
  <cp:revision>113</cp:revision>
  <dcterms:created xsi:type="dcterms:W3CDTF">2013-08-21T19:17:07Z</dcterms:created>
  <dcterms:modified xsi:type="dcterms:W3CDTF">2017-04-14T16:07:10Z</dcterms:modified>
</cp:coreProperties>
</file>