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327" r:id="rId5"/>
    <p:sldId id="284" r:id="rId6"/>
    <p:sldId id="288" r:id="rId7"/>
    <p:sldId id="285" r:id="rId8"/>
    <p:sldId id="289" r:id="rId9"/>
    <p:sldId id="290" r:id="rId10"/>
    <p:sldId id="286" r:id="rId11"/>
    <p:sldId id="291" r:id="rId12"/>
    <p:sldId id="287" r:id="rId13"/>
    <p:sldId id="300" r:id="rId14"/>
    <p:sldId id="292" r:id="rId15"/>
    <p:sldId id="302" r:id="rId16"/>
    <p:sldId id="303" r:id="rId17"/>
    <p:sldId id="293" r:id="rId18"/>
    <p:sldId id="304" r:id="rId19"/>
    <p:sldId id="305" r:id="rId20"/>
    <p:sldId id="306" r:id="rId21"/>
    <p:sldId id="307" r:id="rId22"/>
    <p:sldId id="301" r:id="rId23"/>
    <p:sldId id="308" r:id="rId24"/>
    <p:sldId id="309" r:id="rId25"/>
    <p:sldId id="310" r:id="rId26"/>
    <p:sldId id="311" r:id="rId27"/>
    <p:sldId id="312" r:id="rId28"/>
    <p:sldId id="313" r:id="rId29"/>
    <p:sldId id="323" r:id="rId30"/>
    <p:sldId id="324" r:id="rId31"/>
    <p:sldId id="325" r:id="rId32"/>
    <p:sldId id="318" r:id="rId33"/>
    <p:sldId id="294" r:id="rId34"/>
    <p:sldId id="319" r:id="rId35"/>
    <p:sldId id="320" r:id="rId36"/>
    <p:sldId id="322" r:id="rId37"/>
    <p:sldId id="321" r:id="rId38"/>
    <p:sldId id="32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IT230</a:t>
            </a:r>
          </a:p>
          <a:p>
            <a:r>
              <a:rPr lang="en-US" dirty="0" smtClean="0"/>
              <a:t>Dr </a:t>
            </a:r>
            <a:r>
              <a:rPr lang="en-US" dirty="0" err="1" smtClean="0"/>
              <a:t>Sangheethaa</a:t>
            </a:r>
            <a:r>
              <a:rPr lang="en-US" dirty="0" smtClean="0"/>
              <a:t> 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Observer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PHP applications, usually manipulate data. In many cases, changes to </a:t>
            </a:r>
            <a:r>
              <a:rPr lang="en-US" sz="2400" dirty="0" smtClean="0"/>
              <a:t>one piece </a:t>
            </a:r>
            <a:r>
              <a:rPr lang="en-US" sz="2400" dirty="0"/>
              <a:t>of data can affect many different parts of your application’s code. </a:t>
            </a:r>
            <a:r>
              <a:rPr lang="en-US" sz="2400" dirty="0" smtClean="0"/>
              <a:t>For example</a:t>
            </a:r>
            <a:r>
              <a:rPr lang="en-US" sz="2400" dirty="0"/>
              <a:t>, the price of each product item displayed on an e-commerce site in </a:t>
            </a:r>
            <a:r>
              <a:rPr lang="en-US" sz="2400" dirty="0" smtClean="0"/>
              <a:t>the customer’s </a:t>
            </a:r>
            <a:r>
              <a:rPr lang="en-US" sz="2400" dirty="0"/>
              <a:t>local currency is affected by the current exchange rate. Now</a:t>
            </a:r>
            <a:r>
              <a:rPr lang="en-US" sz="2400" dirty="0" smtClean="0"/>
              <a:t>, assume </a:t>
            </a:r>
            <a:r>
              <a:rPr lang="en-US" sz="2400" dirty="0"/>
              <a:t>that each product item is represented by a PHP object that most </a:t>
            </a:r>
            <a:r>
              <a:rPr lang="en-US" sz="2400" dirty="0" smtClean="0"/>
              <a:t>likely originates </a:t>
            </a:r>
            <a:r>
              <a:rPr lang="en-US" sz="2400" dirty="0"/>
              <a:t>from a database; the exchange rate itself is most probably </a:t>
            </a:r>
            <a:r>
              <a:rPr lang="en-US" sz="2400" dirty="0" smtClean="0"/>
              <a:t>being taken </a:t>
            </a:r>
            <a:r>
              <a:rPr lang="en-US" sz="2400" dirty="0"/>
              <a:t>from a different source and is not part of the item’s database entry. </a:t>
            </a:r>
            <a:r>
              <a:rPr lang="en-US" sz="2400" dirty="0" smtClean="0"/>
              <a:t>Let’s also </a:t>
            </a:r>
            <a:r>
              <a:rPr lang="en-US" sz="2400" dirty="0"/>
              <a:t>assume that each such object has a display() </a:t>
            </a:r>
            <a:r>
              <a:rPr lang="en-US" sz="2400" dirty="0" smtClean="0"/>
              <a:t>method </a:t>
            </a:r>
            <a:r>
              <a:rPr lang="en-US" sz="2400" dirty="0"/>
              <a:t>that outputs </a:t>
            </a:r>
            <a:r>
              <a:rPr lang="en-US" sz="2400" dirty="0" smtClean="0"/>
              <a:t>the HTML </a:t>
            </a:r>
            <a:r>
              <a:rPr lang="en-US" sz="2400" dirty="0"/>
              <a:t>relevant to this product.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observer pattern </a:t>
            </a:r>
            <a:r>
              <a:rPr lang="en-US" sz="2400" dirty="0"/>
              <a:t>allows for objects to register on certain events</a:t>
            </a:r>
          </a:p>
          <a:p>
            <a:r>
              <a:rPr lang="en-US" sz="2400" dirty="0"/>
              <a:t>and/or data, and when such an event or change in data occurs, it is automatically</a:t>
            </a:r>
          </a:p>
          <a:p>
            <a:r>
              <a:rPr lang="en-US" sz="2400" dirty="0"/>
              <a:t>notified. In this way, you could develop the product item to be an observer</a:t>
            </a:r>
          </a:p>
          <a:p>
            <a:r>
              <a:rPr lang="en-US" sz="2400" dirty="0"/>
              <a:t>on the currency exchange rate, and before printing out the list of items, you</a:t>
            </a:r>
          </a:p>
          <a:p>
            <a:r>
              <a:rPr lang="en-US" sz="2400" dirty="0"/>
              <a:t>could trigger an event that updates all the registered objects with the correct</a:t>
            </a:r>
          </a:p>
          <a:p>
            <a:r>
              <a:rPr lang="en-US" sz="2400" dirty="0"/>
              <a:t>rate. Doing so gives the objects a chance to update themselves and take the</a:t>
            </a:r>
          </a:p>
          <a:p>
            <a:r>
              <a:rPr lang="en-US" sz="2400" dirty="0"/>
              <a:t>new data into account in their display() method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1350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Observer </a:t>
            </a:r>
            <a:r>
              <a:rPr lang="en-US" sz="2400" b="1" dirty="0" smtClean="0"/>
              <a:t>Pattern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observer pattern </a:t>
            </a:r>
            <a:r>
              <a:rPr lang="en-US" sz="2400" dirty="0"/>
              <a:t>allows for objects to register on certain </a:t>
            </a:r>
            <a:r>
              <a:rPr lang="en-US" sz="2400" dirty="0" smtClean="0"/>
              <a:t>events and/or </a:t>
            </a:r>
            <a:r>
              <a:rPr lang="en-US" sz="2400" dirty="0"/>
              <a:t>data, and when such an event or change in data occurs, it is </a:t>
            </a:r>
            <a:r>
              <a:rPr lang="en-US" sz="2400" dirty="0" smtClean="0"/>
              <a:t>automatically notified</a:t>
            </a:r>
            <a:r>
              <a:rPr lang="en-US" sz="2400" dirty="0"/>
              <a:t>. In this way, you could develop the product item to be an </a:t>
            </a:r>
            <a:r>
              <a:rPr lang="en-US" sz="2400" dirty="0" smtClean="0"/>
              <a:t>observer on </a:t>
            </a:r>
            <a:r>
              <a:rPr lang="en-US" sz="2400" dirty="0"/>
              <a:t>the currency exchange rate, and before printing out the list of items, </a:t>
            </a:r>
            <a:r>
              <a:rPr lang="en-US" sz="2400" dirty="0" smtClean="0"/>
              <a:t>you could </a:t>
            </a:r>
            <a:r>
              <a:rPr lang="en-US" sz="2400" dirty="0"/>
              <a:t>trigger an event that updates all the registered objects with the </a:t>
            </a:r>
            <a:r>
              <a:rPr lang="en-US" sz="2400" dirty="0" smtClean="0"/>
              <a:t>correct rate</a:t>
            </a:r>
            <a:r>
              <a:rPr lang="en-US" sz="2400" dirty="0"/>
              <a:t>. Doing so gives the objects a chance to update themselves and take </a:t>
            </a:r>
            <a:r>
              <a:rPr lang="en-US" sz="2400" dirty="0" smtClean="0"/>
              <a:t>the new </a:t>
            </a:r>
            <a:r>
              <a:rPr lang="en-US" sz="2400" dirty="0"/>
              <a:t>data into account in their display() method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091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EMBEDDING INTO HTML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3" y="2512770"/>
            <a:ext cx="8506993" cy="4088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54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EMBEDDING INTO HTML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207360"/>
            <a:ext cx="8182670" cy="4457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06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5" y="2136304"/>
            <a:ext cx="5562665" cy="419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38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2196203"/>
            <a:ext cx="6201092" cy="4592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961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9" y="2720834"/>
            <a:ext cx="7956441" cy="1318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6" y="3831824"/>
            <a:ext cx="8088679" cy="2894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93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3093612"/>
            <a:ext cx="7452665" cy="189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6" y="4986028"/>
            <a:ext cx="3844550" cy="1635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12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970884"/>
            <a:ext cx="8595754" cy="3512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0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0" y="3494437"/>
            <a:ext cx="8460370" cy="2835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89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Chapter </a:t>
            </a:r>
            <a:r>
              <a:rPr lang="en-US" b="1" dirty="0" smtClean="0"/>
              <a:t>4: </a:t>
            </a:r>
            <a:r>
              <a:rPr lang="en-US" dirty="0"/>
              <a:t>PHP 5 Basic Language</a:t>
            </a:r>
            <a:br>
              <a:rPr lang="en-US" dirty="0"/>
            </a:br>
            <a:r>
              <a:rPr lang="en-US" b="1" dirty="0"/>
              <a:t>Chapter </a:t>
            </a:r>
            <a:r>
              <a:rPr lang="en-US" b="1" dirty="0" smtClean="0"/>
              <a:t>5: </a:t>
            </a:r>
            <a:r>
              <a:rPr lang="en-US" dirty="0"/>
              <a:t>PHP 5 OO </a:t>
            </a:r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Cross-Site </a:t>
            </a:r>
            <a:r>
              <a:rPr lang="en-US" sz="2400" b="1" dirty="0" smtClean="0"/>
              <a:t>Scripting- executing scripts from client side</a:t>
            </a:r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3123590"/>
            <a:ext cx="7073115" cy="221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9" y="5552488"/>
            <a:ext cx="8539671" cy="750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97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SQL Injection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3124199"/>
            <a:ext cx="8386600" cy="1289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5342030"/>
            <a:ext cx="7482545" cy="151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110" y="4436546"/>
            <a:ext cx="885689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375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Anyone can log in as any user, using a query string like http://example.com/login.php?user=admin'%20OR%20(user='&amp;pwd=') %20OR%20user=', which effectively calls the following statements: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02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Validation</a:t>
            </a:r>
          </a:p>
          <a:p>
            <a:pPr lvl="1"/>
            <a:r>
              <a:rPr lang="en-US" sz="2400" dirty="0"/>
              <a:t>For different kinds of input, you can use different methods. For instance</a:t>
            </a:r>
            <a:r>
              <a:rPr lang="en-US" sz="2400" dirty="0" smtClean="0"/>
              <a:t>, if </a:t>
            </a:r>
            <a:r>
              <a:rPr lang="en-US" sz="2400" dirty="0"/>
              <a:t>you expect a parameter passed with the HTTP GET method to be an integer</a:t>
            </a:r>
            <a:r>
              <a:rPr lang="en-US" sz="2400" dirty="0" smtClean="0"/>
              <a:t>, force </a:t>
            </a:r>
            <a:r>
              <a:rPr lang="en-US" sz="2400" dirty="0"/>
              <a:t>it to be an integer in your script: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4497935"/>
            <a:ext cx="6525001" cy="1269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6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Validation</a:t>
            </a:r>
          </a:p>
          <a:p>
            <a:pPr lvl="1"/>
            <a:r>
              <a:rPr lang="en-US" dirty="0"/>
              <a:t>Everything other than an integer value is converted to 0. But, what </a:t>
            </a:r>
            <a:r>
              <a:rPr lang="en-US" dirty="0" smtClean="0"/>
              <a:t>if </a:t>
            </a:r>
            <a:r>
              <a:rPr lang="en-US" sz="2000" dirty="0" smtClean="0"/>
              <a:t>$_</a:t>
            </a:r>
            <a:r>
              <a:rPr lang="en-US" sz="2000" dirty="0"/>
              <a:t>GET['</a:t>
            </a:r>
            <a:r>
              <a:rPr lang="en-US" sz="2000" dirty="0" err="1"/>
              <a:t>prod_id</a:t>
            </a:r>
            <a:r>
              <a:rPr lang="en-US" sz="2000" dirty="0"/>
              <a:t>'] </a:t>
            </a:r>
            <a:r>
              <a:rPr lang="en-US" dirty="0"/>
              <a:t>doesn’t exist? You will receive a notice because we turned </a:t>
            </a:r>
            <a:r>
              <a:rPr lang="en-US" dirty="0" smtClean="0"/>
              <a:t>the </a:t>
            </a:r>
            <a:r>
              <a:rPr lang="en-US" sz="2000" dirty="0" err="1" smtClean="0"/>
              <a:t>error_level</a:t>
            </a:r>
            <a:r>
              <a:rPr lang="en-US" sz="2000" dirty="0" smtClean="0"/>
              <a:t> </a:t>
            </a:r>
            <a:r>
              <a:rPr lang="en-US" dirty="0"/>
              <a:t>setting up. A better way to validate the input would be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4833731"/>
            <a:ext cx="6041066" cy="1954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789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HMAC </a:t>
            </a:r>
            <a:r>
              <a:rPr lang="en-US" sz="2400" b="1" dirty="0" smtClean="0"/>
              <a:t>Verification</a:t>
            </a:r>
          </a:p>
          <a:p>
            <a:r>
              <a:rPr lang="en-US" sz="2400" dirty="0"/>
              <a:t>If you need to prevent bad guys from tampering with variables passed in </a:t>
            </a:r>
            <a:r>
              <a:rPr lang="en-US" sz="2400" dirty="0" smtClean="0"/>
              <a:t>the URL </a:t>
            </a:r>
            <a:r>
              <a:rPr lang="en-US" sz="2400" dirty="0"/>
              <a:t>(such as for a redirect as shown previously, or for links that pass </a:t>
            </a:r>
            <a:r>
              <a:rPr lang="en-US" sz="2400" dirty="0" smtClean="0"/>
              <a:t>special parameters </a:t>
            </a:r>
            <a:r>
              <a:rPr lang="en-US" sz="2400" dirty="0"/>
              <a:t>to the linked script), you can use a hash, as shown in the </a:t>
            </a:r>
            <a:r>
              <a:rPr lang="en-US" sz="2400" dirty="0" smtClean="0"/>
              <a:t>following script</a:t>
            </a:r>
            <a:r>
              <a:rPr lang="en-US" sz="2400" dirty="0"/>
              <a:t>:</a:t>
            </a: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659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HMAC </a:t>
            </a:r>
            <a:r>
              <a:rPr lang="en-US" sz="2400" b="1" dirty="0" smtClean="0"/>
              <a:t>Verification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75" y="2207360"/>
            <a:ext cx="4893255" cy="381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5" y="6026247"/>
            <a:ext cx="4699180" cy="64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45230"/>
            <a:ext cx="3808475" cy="374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136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Filter</a:t>
            </a:r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" y="25127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filter_input</a:t>
            </a:r>
            <a:r>
              <a:rPr lang="en-US" sz="2400" dirty="0"/>
              <a:t>() function gets an external variable (e.g. from form input) and optionally filters it.</a:t>
            </a:r>
          </a:p>
          <a:p>
            <a:r>
              <a:rPr lang="en-US" sz="2400" dirty="0"/>
              <a:t>This function is used to validate variables from insecure sources, such as user input.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308" y="3995678"/>
            <a:ext cx="9000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Example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Check if the external variable "email" is sent to the PHP page, through the "get" method, and also check if it is a valid email address: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(!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filter_input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(INPUT_GET, "email", FILTER_VALIDATE_EMAIL)) 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echo("Email is not valid");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 else 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echo("Email is valid");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endParaRPr lang="en-US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6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Working with Passwords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2665475"/>
            <a:ext cx="8962420" cy="2443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89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33" y="2207360"/>
            <a:ext cx="90004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What is a Cookie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cookie is often used to identify a user. A cookie is a small file that the server embeds on the user's computer. Each time the same computer requests a page with a browser, it will send the cookie too. With PHP, you can both create and retrieve cookie values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2400" dirty="0"/>
              <a:t>Create Cookies With PHP</a:t>
            </a:r>
          </a:p>
          <a:p>
            <a:r>
              <a:rPr lang="en-US" sz="2400" dirty="0"/>
              <a:t>A cookie is created with the </a:t>
            </a:r>
            <a:r>
              <a:rPr lang="en-US" sz="2400" dirty="0" err="1">
                <a:solidFill>
                  <a:srgbClr val="FF0000"/>
                </a:solidFill>
              </a:rPr>
              <a:t>setcookie</a:t>
            </a:r>
            <a:r>
              <a:rPr lang="en-US" sz="2400" dirty="0">
                <a:solidFill>
                  <a:srgbClr val="FF0000"/>
                </a:solidFill>
              </a:rPr>
              <a:t>() function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Syntax</a:t>
            </a:r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setcookie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name, value, expire, path, domain, secure, </a:t>
            </a:r>
            <a:r>
              <a:rPr lang="en-US" sz="2400" i="1" dirty="0" err="1">
                <a:solidFill>
                  <a:srgbClr val="FF0000"/>
                </a:solidFill>
              </a:rPr>
              <a:t>httponly</a:t>
            </a:r>
            <a:r>
              <a:rPr lang="en-US" sz="24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400" dirty="0"/>
              <a:t>Only the </a:t>
            </a:r>
            <a:r>
              <a:rPr lang="en-US" sz="2400" i="1" dirty="0"/>
              <a:t>name</a:t>
            </a:r>
            <a:r>
              <a:rPr lang="en-US" sz="2400" dirty="0"/>
              <a:t> parameter is required. All other parameters are optional.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350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560" y="2240203"/>
            <a:ext cx="3359510" cy="45811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following example creates a cookie named "user" with the value "John Doe". The cookie will expire after 30 days (86400 * 30). The "/" means that the cookie is available in entire website (otherwise, select the directory you prefer).</a:t>
            </a:r>
          </a:p>
          <a:p>
            <a:r>
              <a:rPr lang="en-US" dirty="0"/>
              <a:t>We then retrieve the value of the cookie "user" (using the global variable $_COOKIE). We also use the </a:t>
            </a:r>
            <a:r>
              <a:rPr lang="en-US" dirty="0" err="1"/>
              <a:t>isset</a:t>
            </a:r>
            <a:r>
              <a:rPr lang="en-US" dirty="0"/>
              <a:t>() function to find out if the cookie is set: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4950" y="1678236"/>
            <a:ext cx="64090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"user";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cookie_value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"John Doe";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err="1">
                <a:solidFill>
                  <a:srgbClr val="157FFF"/>
                </a:solidFill>
                <a:latin typeface="Consolas" panose="020B0609020204030204" pitchFamily="49" charset="0"/>
              </a:rPr>
              <a:t>setcookie</a:t>
            </a:r>
            <a:r>
              <a:rPr lang="en-US" sz="1600" dirty="0">
                <a:solidFill>
                  <a:srgbClr val="157FFF"/>
                </a:solidFill>
                <a:latin typeface="Consolas" panose="020B0609020204030204" pitchFamily="49" charset="0"/>
              </a:rPr>
              <a:t>($</a:t>
            </a:r>
            <a:r>
              <a:rPr lang="en-US" sz="1600" dirty="0" err="1">
                <a:solidFill>
                  <a:srgbClr val="157FFF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157FFF"/>
                </a:solidFill>
                <a:latin typeface="Consolas" panose="020B0609020204030204" pitchFamily="49" charset="0"/>
              </a:rPr>
              <a:t>, $</a:t>
            </a:r>
            <a:r>
              <a:rPr lang="en-US" sz="1600" dirty="0" err="1">
                <a:solidFill>
                  <a:srgbClr val="157FFF"/>
                </a:solidFill>
                <a:latin typeface="Consolas" panose="020B0609020204030204" pitchFamily="49" charset="0"/>
              </a:rPr>
              <a:t>cookie_value</a:t>
            </a:r>
            <a:r>
              <a:rPr lang="en-US" sz="1600" dirty="0">
                <a:solidFill>
                  <a:srgbClr val="157FFF"/>
                </a:solidFill>
                <a:latin typeface="Consolas" panose="020B0609020204030204" pitchFamily="49" charset="0"/>
              </a:rPr>
              <a:t>, time() + </a:t>
            </a:r>
            <a:endParaRPr lang="en-US" sz="1600" dirty="0" smtClean="0">
              <a:solidFill>
                <a:srgbClr val="157FFF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157FFF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57FFF"/>
                </a:solidFill>
                <a:latin typeface="Consolas" panose="020B0609020204030204" pitchFamily="49" charset="0"/>
              </a:rPr>
              <a:t>86400 * 30), "/");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// 86400 = 1 day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(!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isset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($_COOKIE[$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]))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 echo "Cookie named '" . $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.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"'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is not set!";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 else {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 echo "Cookie '" . $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. "'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is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set!&lt;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&gt;";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 echo "Value is: " .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$_COOKIE[$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cookie_name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];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8696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DESIGN </a:t>
            </a:r>
            <a:r>
              <a:rPr lang="en-US" sz="2400" b="1" dirty="0" smtClean="0"/>
              <a:t>PATTERNS</a:t>
            </a:r>
          </a:p>
          <a:p>
            <a:endParaRPr lang="en-US" sz="2400" b="1" dirty="0"/>
          </a:p>
          <a:p>
            <a:r>
              <a:rPr lang="en-US" sz="2400" dirty="0"/>
              <a:t>When designing software, certain programming patterns repeat themselves</a:t>
            </a:r>
            <a:r>
              <a:rPr lang="en-US" sz="2400" dirty="0" smtClean="0"/>
              <a:t>. Some </a:t>
            </a:r>
            <a:r>
              <a:rPr lang="en-US" sz="2400" dirty="0"/>
              <a:t>of these have been addressed by the software design </a:t>
            </a:r>
            <a:r>
              <a:rPr lang="en-US" sz="2400" dirty="0" smtClean="0"/>
              <a:t>community and </a:t>
            </a:r>
            <a:r>
              <a:rPr lang="en-US" sz="2400" dirty="0"/>
              <a:t>have been given accepted general solutions. These repeating problems </a:t>
            </a:r>
            <a:r>
              <a:rPr lang="en-US" sz="2400" dirty="0" smtClean="0"/>
              <a:t>are called </a:t>
            </a:r>
            <a:r>
              <a:rPr lang="en-US" sz="2400" b="1" dirty="0"/>
              <a:t>design patterns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5623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6260" y="2512770"/>
            <a:ext cx="86950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Modify a Cookie Value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To modify a cookie, just set (again) the cookie using the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setcookie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() function: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Example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"user";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cookie_value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"Alex Porter";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setcookie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($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, $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cookie_value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, time() + (86400 * 30), "/");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714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3555" y="2207360"/>
            <a:ext cx="88568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Delete a Cookie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To delete a cookie, use the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setcookie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() function with an expiration date in the past: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Example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set the expiration date to one hour ago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setcookie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("user", "", time() - 3600);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echo "Cookie 'user' is deleted.";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06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207360"/>
            <a:ext cx="8398775" cy="4329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0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03" y="2512770"/>
            <a:ext cx="84751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What is a PHP Session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When you work with an application, you open it, do some changes, and then you close it. This is much like a Session. The computer knows who you are. It knows when you start the application and when you end. But on the internet there is one problem: the web server does not know who you are or what you do, because the HTTP address doesn't maintain state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Session variables solve this problem by storing user information to be used across multiple pages (e.g. username, favorite color,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). By default, session variables last until the user closes the browser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So; Session variables hold information about one single user, and are available to all pages in one application.</a:t>
            </a: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019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260" y="2207360"/>
            <a:ext cx="4123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 session is started with the </a:t>
            </a:r>
            <a:r>
              <a:rPr lang="en-US" dirty="0" err="1">
                <a:solidFill>
                  <a:srgbClr val="FF0000"/>
                </a:solidFill>
                <a:latin typeface="Verdana" panose="020B0604030504040204" pitchFamily="34" charset="0"/>
              </a:rPr>
              <a:t>session_start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</a:rPr>
              <a:t>() function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Session variables are set with the PHP global variable: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</a:rPr>
              <a:t>$_SESSION.</a:t>
            </a:r>
            <a:endParaRPr lang="en-US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705" y="1749245"/>
            <a:ext cx="96204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Start the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session_start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&lt;!DOCTYPE 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Set session variables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$_SESSION["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favcolor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"] = "green";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$_SESSION["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favanimal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"] = "cat";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echo "Session variables are set.";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1740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801" y="2207360"/>
            <a:ext cx="5380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Get PHP Session Variable Values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01" y="2665475"/>
            <a:ext cx="9162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session_start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&lt;!DOCTYPE 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Echo session variables that were set on previous page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echo "Favorite color is " .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$_SESSION["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favcolor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"]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 ".&lt;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&gt;";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echo "Favorite animal is " .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$_SESSION["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favanimal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"]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 ".";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02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1425" y="1749245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Segoe UI" panose="020B0502040204020203" pitchFamily="34" charset="0"/>
              </a:rPr>
              <a:t>Modify a PHP Session Variable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6015" y="2207360"/>
            <a:ext cx="67144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session_start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&lt;!DOCTYPE 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to change a session variable, just overwrite it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$_SESSION["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favcolor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"] = "yellow";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($_SESSION);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488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94" y="1619622"/>
            <a:ext cx="8856890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6346" y="1619622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Destroy a PHP Session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8720" y="1988954"/>
            <a:ext cx="80933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session_start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&lt;!DOCTYPE 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remove all session variables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session_unset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(); 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destroy the session 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session_destroy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();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756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cookies and session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variables are short lived, only for the particular session ( cookies live up to the time limit specified while creation)</a:t>
            </a:r>
          </a:p>
          <a:p>
            <a:r>
              <a:rPr lang="en-US" dirty="0" smtClean="0"/>
              <a:t>Session variables are normally stored in the server( not in the browser as cookies)</a:t>
            </a:r>
          </a:p>
          <a:p>
            <a:pPr algn="just">
              <a:buNone/>
            </a:pPr>
            <a:r>
              <a:rPr lang="en-US" dirty="0" smtClean="0"/>
              <a:t>Cookies and session variables </a:t>
            </a:r>
            <a:r>
              <a:rPr lang="en-US" smtClean="0"/>
              <a:t>are used together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</a:t>
            </a:r>
            <a:r>
              <a:rPr lang="en-US" smtClean="0"/>
              <a:t>Week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86876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PATTERN</a:t>
            </a:r>
          </a:p>
          <a:p>
            <a:r>
              <a:rPr lang="en-US" dirty="0" smtClean="0"/>
              <a:t>SINGLETON</a:t>
            </a:r>
          </a:p>
          <a:p>
            <a:r>
              <a:rPr lang="en-US" dirty="0" smtClean="0"/>
              <a:t>FACTORY</a:t>
            </a:r>
          </a:p>
          <a:p>
            <a:r>
              <a:rPr lang="en-US" dirty="0" smtClean="0"/>
              <a:t>OBSERVER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Strategy </a:t>
            </a:r>
            <a:r>
              <a:rPr lang="en-US" sz="2400" b="1" dirty="0" smtClean="0"/>
              <a:t>Pattern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strategy pattern </a:t>
            </a:r>
            <a:r>
              <a:rPr lang="en-US" sz="2400" dirty="0"/>
              <a:t>is typically used when your programmer’s </a:t>
            </a:r>
            <a:r>
              <a:rPr lang="en-US" sz="2400" dirty="0" smtClean="0"/>
              <a:t>algorithm should </a:t>
            </a:r>
            <a:r>
              <a:rPr lang="en-US" sz="2400" dirty="0"/>
              <a:t>be interchangeable with different variations of the algorithm. </a:t>
            </a:r>
            <a:r>
              <a:rPr lang="en-US" sz="2400" dirty="0" smtClean="0"/>
              <a:t>For example</a:t>
            </a:r>
            <a:r>
              <a:rPr lang="en-US" sz="2400" dirty="0"/>
              <a:t>, if you have code that creates an image, under certain circumstances</a:t>
            </a:r>
            <a:r>
              <a:rPr lang="en-US" sz="2400" dirty="0" smtClean="0"/>
              <a:t>, you </a:t>
            </a:r>
            <a:r>
              <a:rPr lang="en-US" sz="2400" dirty="0"/>
              <a:t>might want to create JPEGs and under other circumstances, you </a:t>
            </a:r>
            <a:r>
              <a:rPr lang="en-US" sz="2400" dirty="0" smtClean="0"/>
              <a:t>might want </a:t>
            </a:r>
            <a:r>
              <a:rPr lang="en-US" sz="2400" dirty="0"/>
              <a:t>to create GIF files.</a:t>
            </a:r>
          </a:p>
          <a:p>
            <a:r>
              <a:rPr lang="en-US" sz="2400" dirty="0"/>
              <a:t>The strategy pattern is usually implemented by declaring an </a:t>
            </a:r>
            <a:r>
              <a:rPr lang="en-US" sz="2400" dirty="0" smtClean="0"/>
              <a:t>abstract base </a:t>
            </a:r>
            <a:r>
              <a:rPr lang="en-US" sz="2400" dirty="0"/>
              <a:t>class with an algorithm method, which is then implemented by </a:t>
            </a:r>
            <a:r>
              <a:rPr lang="en-US" sz="2400" dirty="0" smtClean="0"/>
              <a:t>inheriting concrete </a:t>
            </a:r>
            <a:r>
              <a:rPr lang="en-US" sz="2400" dirty="0"/>
              <a:t>classes. At some point in the code, it is decided what concrete </a:t>
            </a:r>
            <a:r>
              <a:rPr lang="en-US" sz="2400" dirty="0" smtClean="0"/>
              <a:t>strategy is </a:t>
            </a:r>
            <a:r>
              <a:rPr lang="en-US" sz="2400" dirty="0"/>
              <a:t>relevant; it would then be instantiated and used wherever relevant.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9506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Strategy </a:t>
            </a:r>
            <a:r>
              <a:rPr lang="en-US" sz="2400" b="1" dirty="0" smtClean="0"/>
              <a:t>Pattern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71" y="2222578"/>
            <a:ext cx="7558559" cy="426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24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Singleton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singleton pattern </a:t>
            </a:r>
            <a:r>
              <a:rPr lang="en-US" sz="2400" dirty="0"/>
              <a:t>is probably one of the best-known design patterns</a:t>
            </a:r>
            <a:r>
              <a:rPr lang="en-US" sz="2400" dirty="0" smtClean="0"/>
              <a:t>. You </a:t>
            </a:r>
            <a:r>
              <a:rPr lang="en-US" sz="2400" dirty="0"/>
              <a:t>have probably encountered many situations where you have an object </a:t>
            </a:r>
            <a:r>
              <a:rPr lang="en-US" sz="2400" dirty="0" smtClean="0"/>
              <a:t>that handles </a:t>
            </a:r>
            <a:r>
              <a:rPr lang="en-US" sz="2400" dirty="0"/>
              <a:t>some centralized operation in your application, such as a </a:t>
            </a:r>
            <a:r>
              <a:rPr lang="en-US" sz="2400" dirty="0" smtClean="0"/>
              <a:t>logger object</a:t>
            </a:r>
            <a:r>
              <a:rPr lang="en-US" sz="2400" dirty="0"/>
              <a:t>. In such cases, it is usually preferred for only one such </a:t>
            </a:r>
            <a:r>
              <a:rPr lang="en-US" sz="2400" dirty="0" smtClean="0"/>
              <a:t>application-wide instance </a:t>
            </a:r>
            <a:r>
              <a:rPr lang="en-US" sz="2400" dirty="0"/>
              <a:t>to exist and for all application code to have the ability to access it.</a:t>
            </a:r>
          </a:p>
          <a:p>
            <a:r>
              <a:rPr lang="en-US" sz="2000" dirty="0"/>
              <a:t>Specifically, in a logger object, you would want every place in the </a:t>
            </a:r>
            <a:r>
              <a:rPr lang="en-US" sz="2000" dirty="0" smtClean="0"/>
              <a:t>application that </a:t>
            </a:r>
            <a:r>
              <a:rPr lang="en-US" sz="2000" dirty="0"/>
              <a:t>wants to print something to the log to have access to it, and let the </a:t>
            </a:r>
            <a:r>
              <a:rPr lang="en-US" sz="2000" dirty="0" smtClean="0"/>
              <a:t>centralized logging </a:t>
            </a:r>
            <a:r>
              <a:rPr lang="en-US" sz="2000" dirty="0"/>
              <a:t>mechanism handle the filtering of log messages according </a:t>
            </a:r>
            <a:r>
              <a:rPr lang="en-US" sz="2000" dirty="0" smtClean="0"/>
              <a:t>to log </a:t>
            </a:r>
            <a:r>
              <a:rPr lang="en-US" sz="2000" dirty="0"/>
              <a:t>level settings. For this kind of situation, the singleton pattern exists.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42641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Factory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Polymorphism and the use of base class is really the center of OOP. However</a:t>
            </a:r>
            <a:r>
              <a:rPr lang="en-US" sz="2400" dirty="0" smtClean="0"/>
              <a:t>, at </a:t>
            </a:r>
            <a:r>
              <a:rPr lang="en-US" sz="2400" dirty="0"/>
              <a:t>some stage, a concrete instance of the base class’s subclasses must be created</a:t>
            </a:r>
            <a:r>
              <a:rPr lang="en-US" sz="2400" dirty="0" smtClean="0"/>
              <a:t>. This </a:t>
            </a:r>
            <a:r>
              <a:rPr lang="en-US" sz="2400" dirty="0"/>
              <a:t>is usually done using the </a:t>
            </a:r>
            <a:r>
              <a:rPr lang="en-US" sz="2400" b="1" dirty="0"/>
              <a:t>factory pattern</a:t>
            </a:r>
            <a:r>
              <a:rPr lang="en-US" sz="2400" dirty="0"/>
              <a:t>. A Factory class has </a:t>
            </a:r>
            <a:r>
              <a:rPr lang="en-US" sz="2400" dirty="0" smtClean="0"/>
              <a:t>a static </a:t>
            </a:r>
            <a:r>
              <a:rPr lang="en-US" sz="2400" dirty="0"/>
              <a:t>method that receives some input and, according to that input, it </a:t>
            </a:r>
            <a:r>
              <a:rPr lang="en-US" sz="2400" dirty="0" smtClean="0"/>
              <a:t>decides what </a:t>
            </a:r>
            <a:r>
              <a:rPr lang="en-US" sz="2400" dirty="0"/>
              <a:t>class instance to create (usually a subclass).</a:t>
            </a: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633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Factory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Say that on your web site, different kinds of users can log in. Some </a:t>
            </a:r>
            <a:r>
              <a:rPr lang="en-US" sz="2400" dirty="0" smtClean="0"/>
              <a:t>are guests</a:t>
            </a:r>
            <a:r>
              <a:rPr lang="en-US" sz="2400" dirty="0"/>
              <a:t>, some are regular customers, and others are administrators. In a </a:t>
            </a:r>
            <a:r>
              <a:rPr lang="en-US" sz="2400" dirty="0" smtClean="0"/>
              <a:t>common scenario</a:t>
            </a:r>
            <a:r>
              <a:rPr lang="en-US" sz="2400" dirty="0"/>
              <a:t>, you would have a base class User and have three subclasses</a:t>
            </a:r>
            <a:r>
              <a:rPr lang="en-US" sz="2400" dirty="0" smtClean="0"/>
              <a:t>: </a:t>
            </a:r>
            <a:r>
              <a:rPr lang="en-US" sz="2400" dirty="0" err="1" smtClean="0"/>
              <a:t>GuestUser</a:t>
            </a:r>
            <a:r>
              <a:rPr lang="en-US" sz="2400" dirty="0"/>
              <a:t>, </a:t>
            </a:r>
            <a:r>
              <a:rPr lang="en-US" sz="2400" dirty="0" err="1"/>
              <a:t>CustomerUser</a:t>
            </a:r>
            <a:r>
              <a:rPr lang="en-US" sz="2400" dirty="0"/>
              <a:t>, and </a:t>
            </a:r>
            <a:r>
              <a:rPr lang="en-US" sz="2400" dirty="0" err="1"/>
              <a:t>AdminUser</a:t>
            </a:r>
            <a:r>
              <a:rPr lang="en-US" sz="2400" dirty="0"/>
              <a:t>. Likely User and its subclasses </a:t>
            </a:r>
            <a:r>
              <a:rPr lang="en-US" sz="2400" dirty="0" smtClean="0"/>
              <a:t>would contain </a:t>
            </a:r>
            <a:r>
              <a:rPr lang="en-US" sz="2400" dirty="0"/>
              <a:t>methods to retrieve information about the user (for example, </a:t>
            </a:r>
            <a:r>
              <a:rPr lang="en-US" sz="2400" dirty="0" smtClean="0"/>
              <a:t>permissions on </a:t>
            </a:r>
            <a:r>
              <a:rPr lang="en-US" sz="2400" dirty="0"/>
              <a:t>what they can access on the web site and their personal preferences).</a:t>
            </a:r>
          </a:p>
          <a:p>
            <a:r>
              <a:rPr lang="en-US" sz="2400" dirty="0"/>
              <a:t>The best way for you to write your web application is to use the base </a:t>
            </a:r>
            <a:r>
              <a:rPr lang="en-US" sz="2400" dirty="0" smtClean="0"/>
              <a:t>class User </a:t>
            </a:r>
            <a:r>
              <a:rPr lang="en-US" sz="2400" dirty="0"/>
              <a:t>as much as possible, so that the code would be generic and that it </a:t>
            </a:r>
            <a:r>
              <a:rPr lang="en-US" sz="2400" dirty="0" smtClean="0"/>
              <a:t>would be </a:t>
            </a:r>
            <a:r>
              <a:rPr lang="en-US" sz="2400" dirty="0"/>
              <a:t>easy to add additional kinds of users when the need arises.</a:t>
            </a: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69357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1857</Words>
  <Application>Microsoft Office PowerPoint</Application>
  <PresentationFormat>On-screen Show (4:3)</PresentationFormat>
  <Paragraphs>159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Web Technologies</vt:lpstr>
      <vt:lpstr>Objectives</vt:lpstr>
      <vt:lpstr>Advanced OOP and Design Patterns</vt:lpstr>
      <vt:lpstr>PATTERNS DISCUSSED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Slide 29</vt:lpstr>
      <vt:lpstr>Slide 30</vt:lpstr>
      <vt:lpstr>Slide 31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Slide 36</vt:lpstr>
      <vt:lpstr>How to Write a Web Application with PHP</vt:lpstr>
      <vt:lpstr>Difference between cookies and session variables</vt:lpstr>
      <vt:lpstr>IT230 – Week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Dr.Aron</cp:lastModifiedBy>
  <cp:revision>105</cp:revision>
  <dcterms:created xsi:type="dcterms:W3CDTF">2013-08-21T19:17:07Z</dcterms:created>
  <dcterms:modified xsi:type="dcterms:W3CDTF">2017-04-02T04:16:08Z</dcterms:modified>
</cp:coreProperties>
</file>