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60" r:id="rId1"/>
  </p:sldMasterIdLst>
  <p:notesMasterIdLst>
    <p:notesMasterId r:id="rId77"/>
  </p:notesMasterIdLst>
  <p:sldIdLst>
    <p:sldId id="256" r:id="rId2"/>
    <p:sldId id="258" r:id="rId3"/>
    <p:sldId id="421" r:id="rId4"/>
    <p:sldId id="420" r:id="rId5"/>
    <p:sldId id="422" r:id="rId6"/>
    <p:sldId id="259" r:id="rId7"/>
    <p:sldId id="260" r:id="rId8"/>
    <p:sldId id="419" r:id="rId9"/>
    <p:sldId id="261" r:id="rId10"/>
    <p:sldId id="262" r:id="rId11"/>
    <p:sldId id="263" r:id="rId12"/>
    <p:sldId id="265" r:id="rId13"/>
    <p:sldId id="266" r:id="rId14"/>
    <p:sldId id="284" r:id="rId15"/>
    <p:sldId id="271" r:id="rId16"/>
    <p:sldId id="272" r:id="rId17"/>
    <p:sldId id="273" r:id="rId18"/>
    <p:sldId id="274" r:id="rId19"/>
    <p:sldId id="283" r:id="rId20"/>
    <p:sldId id="282" r:id="rId21"/>
    <p:sldId id="275" r:id="rId22"/>
    <p:sldId id="276" r:id="rId23"/>
    <p:sldId id="278" r:id="rId24"/>
    <p:sldId id="279" r:id="rId25"/>
    <p:sldId id="286" r:id="rId26"/>
    <p:sldId id="287" r:id="rId27"/>
    <p:sldId id="289" r:id="rId28"/>
    <p:sldId id="294" r:id="rId29"/>
    <p:sldId id="296" r:id="rId30"/>
    <p:sldId id="297" r:id="rId31"/>
    <p:sldId id="298" r:id="rId32"/>
    <p:sldId id="301" r:id="rId33"/>
    <p:sldId id="303" r:id="rId34"/>
    <p:sldId id="304" r:id="rId35"/>
    <p:sldId id="306" r:id="rId36"/>
    <p:sldId id="307" r:id="rId37"/>
    <p:sldId id="315" r:id="rId38"/>
    <p:sldId id="314" r:id="rId39"/>
    <p:sldId id="319" r:id="rId40"/>
    <p:sldId id="323" r:id="rId41"/>
    <p:sldId id="328" r:id="rId42"/>
    <p:sldId id="329" r:id="rId43"/>
    <p:sldId id="331" r:id="rId44"/>
    <p:sldId id="332" r:id="rId45"/>
    <p:sldId id="418" r:id="rId46"/>
    <p:sldId id="334" r:id="rId47"/>
    <p:sldId id="336" r:id="rId48"/>
    <p:sldId id="337" r:id="rId49"/>
    <p:sldId id="338" r:id="rId50"/>
    <p:sldId id="339" r:id="rId51"/>
    <p:sldId id="340" r:id="rId52"/>
    <p:sldId id="341" r:id="rId53"/>
    <p:sldId id="343" r:id="rId54"/>
    <p:sldId id="346" r:id="rId55"/>
    <p:sldId id="347" r:id="rId56"/>
    <p:sldId id="356" r:id="rId57"/>
    <p:sldId id="358" r:id="rId58"/>
    <p:sldId id="359" r:id="rId59"/>
    <p:sldId id="373" r:id="rId60"/>
    <p:sldId id="375" r:id="rId61"/>
    <p:sldId id="374" r:id="rId62"/>
    <p:sldId id="376" r:id="rId63"/>
    <p:sldId id="377" r:id="rId64"/>
    <p:sldId id="378" r:id="rId65"/>
    <p:sldId id="379" r:id="rId66"/>
    <p:sldId id="416" r:id="rId67"/>
    <p:sldId id="417" r:id="rId68"/>
    <p:sldId id="384" r:id="rId69"/>
    <p:sldId id="385" r:id="rId70"/>
    <p:sldId id="390" r:id="rId71"/>
    <p:sldId id="391" r:id="rId72"/>
    <p:sldId id="392" r:id="rId73"/>
    <p:sldId id="395" r:id="rId74"/>
    <p:sldId id="397" r:id="rId75"/>
    <p:sldId id="400" r:id="rId7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8080"/>
    <a:srgbClr val="33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/>
    <p:restoredTop sz="94650"/>
  </p:normalViewPr>
  <p:slideViewPr>
    <p:cSldViewPr>
      <p:cViewPr varScale="1">
        <p:scale>
          <a:sx n="82" d="100"/>
          <a:sy n="82" d="100"/>
        </p:scale>
        <p:origin x="4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notesMaster" Target="notesMasters/notesMaster1.xml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A05611-DCB7-5F40-ADAB-432D318AF295}" type="datetimeFigureOut">
              <a:rPr lang="en-GB"/>
              <a:pPr>
                <a:defRPr/>
              </a:pPr>
              <a:t>12/03/2017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F21ED7-E608-7646-A81B-2CEE4E782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713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404050-B24F-FB4A-9D73-B6E4E9B299DE}" type="slidenum">
              <a:rPr lang="en-GB" alt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565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Jackson, Web Technologies: A Computer Science Perspective, © 2007 Prentice-Hall, Inc. All rights reserved. 0-13-185603-0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710D3-C7F6-5E43-962D-64281D4E4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64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Jackson, Web Technologies: A Computer Science Perspective, © 2007 Prentice-Hall, Inc. All rights reserved. 0-13-185603-0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04887-BF77-AA46-B108-9ECC8145E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3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Jackson, Web Technologies: A Computer Science Perspective, © 2007 Prentice-Hall, Inc. All rights reserved. 0-13-185603-0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A8958-04B3-B846-82BF-0D3540CD5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6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Jackson, Web Technologies: A Computer Science Perspective, © 2007 Prentice-Hall, Inc. All rights reserved. 0-13-185603-0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ADD72-CCE9-E44F-A5F8-7B4738F1A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9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Jackson, Web Technologies: A Computer Science Perspective, © 2007 Prentice-Hall, Inc. All rights reserved. 0-13-185603-0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68482-F351-944B-9D3A-F14F05D23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2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Jackson, Web Technologies: A Computer Science Perspective, © 2007 Prentice-Hall, Inc. All rights reserved. 0-13-185603-0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E9AC3-A9FF-474F-BD75-5511E1BE7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8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Jackson, Web Technologies: A Computer Science Perspective, © 2007 Prentice-Hall, Inc. All rights reserved. 0-13-185603-0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5BE8C-7B4F-B54A-AFE6-87EF5EDAE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Jackson, Web Technologies: A Computer Science Perspective, © 2007 Prentice-Hall, Inc. All rights reserved. 0-13-185603-0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17C83-37FB-5049-8649-06D3B8DB9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Jackson, Web Technologies: A Computer Science Perspective, © 2007 Prentice-Hall, Inc. All rights reserved. 0-13-185603-0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BB9C9-3DB6-5244-9D49-5A01B34B3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9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Jackson, Web Technologies: A Computer Science Perspective, © 2007 Prentice-Hall, Inc. All rights reserved. 0-13-185603-0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0426-69CB-F34C-8B13-F938778CE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7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Jackson, Web Technologies: A Computer Science Perspective, © 2007 Prentice-Hall, Inc. All rights reserved. 0-13-185603-0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104A9-AC56-BF48-B729-A4F06DFAD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61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Jackson, Web Technologies: A Computer Science Perspective, © 2007 Prentice-Hall, Inc. All rights reserved. 0-13-185603-0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B2AC9C-2FC3-5A4E-89C3-F8750BCA7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wmf"/><Relationship Id="rId3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wmf"/><Relationship Id="rId3" Type="http://schemas.openxmlformats.org/officeDocument/2006/relationships/image" Target="../media/image32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wmf"/><Relationship Id="rId3" Type="http://schemas.openxmlformats.org/officeDocument/2006/relationships/image" Target="../media/image44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wmf"/><Relationship Id="rId3" Type="http://schemas.openxmlformats.org/officeDocument/2006/relationships/image" Target="../media/image44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wmf"/><Relationship Id="rId3" Type="http://schemas.openxmlformats.org/officeDocument/2006/relationships/image" Target="../media/image50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4" Type="http://schemas.openxmlformats.org/officeDocument/2006/relationships/image" Target="../media/image5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w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wmf"/><Relationship Id="rId3" Type="http://schemas.openxmlformats.org/officeDocument/2006/relationships/image" Target="../media/image57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352800"/>
            <a:ext cx="7924800" cy="1470025"/>
          </a:xfrm>
        </p:spPr>
        <p:txBody>
          <a:bodyPr anchor="ctr"/>
          <a:lstStyle/>
          <a:p>
            <a:pPr eaLnBrk="1" hangingPunct="1"/>
            <a:r>
              <a:rPr lang="en-US" altLang="en-US" sz="4000" b="1">
                <a:solidFill>
                  <a:srgbClr val="FF0000"/>
                </a:solidFill>
              </a:rPr>
              <a:t>Chapter 4</a:t>
            </a:r>
            <a:br>
              <a:rPr lang="en-US" altLang="en-US" sz="4000" b="1">
                <a:solidFill>
                  <a:srgbClr val="FF0000"/>
                </a:solidFill>
              </a:rPr>
            </a:br>
            <a:r>
              <a:rPr lang="en-US" altLang="en-US" sz="4000" b="1">
                <a:solidFill>
                  <a:srgbClr val="FF0000"/>
                </a:solidFill>
              </a:rPr>
              <a:t>Client-Side Programming:</a:t>
            </a:r>
            <a:br>
              <a:rPr lang="en-US" altLang="en-US" sz="4000" b="1">
                <a:solidFill>
                  <a:srgbClr val="FF0000"/>
                </a:solidFill>
              </a:rPr>
            </a:br>
            <a:r>
              <a:rPr lang="en-US" altLang="en-US" sz="4000" b="1">
                <a:solidFill>
                  <a:srgbClr val="FF0000"/>
                </a:solidFill>
              </a:rPr>
              <a:t>the JavaScript Language</a:t>
            </a:r>
          </a:p>
        </p:txBody>
      </p:sp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85800" y="917575"/>
            <a:ext cx="7772400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en-US" altLang="en-US" sz="2400" smtClean="0">
                <a:solidFill>
                  <a:schemeClr val="accent2"/>
                </a:solidFill>
                <a:latin typeface="Arial" charset="0"/>
              </a:rPr>
              <a:t>WEB TECHNOLOGIES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en-US" altLang="en-US" sz="2400" smtClean="0">
                <a:solidFill>
                  <a:schemeClr val="accent2"/>
                </a:solidFill>
                <a:latin typeface="Arial" charset="0"/>
              </a:rPr>
              <a:t>A COMPUTER SCIENCE PERSPECTIVE</a:t>
            </a:r>
            <a:br>
              <a:rPr lang="en-US" altLang="en-US" sz="2400" smtClean="0">
                <a:solidFill>
                  <a:schemeClr val="accent2"/>
                </a:solidFill>
                <a:latin typeface="Arial" charset="0"/>
              </a:rPr>
            </a:br>
            <a:r>
              <a:rPr lang="en-US" altLang="en-US" sz="240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en-US" altLang="en-US" sz="2400" smtClean="0">
                <a:solidFill>
                  <a:schemeClr val="accent2"/>
                </a:solidFill>
                <a:latin typeface="Arial" charset="0"/>
              </a:rPr>
            </a:br>
            <a:r>
              <a:rPr lang="en-US" altLang="en-US" sz="2000" smtClean="0">
                <a:solidFill>
                  <a:schemeClr val="accent2"/>
                </a:solidFill>
                <a:latin typeface="Arial" charset="0"/>
              </a:rPr>
              <a:t>JEFFREY C. JACKSON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smtClean="0">
              <a:latin typeface="Arial" charset="0"/>
            </a:endParaRPr>
          </a:p>
        </p:txBody>
      </p:sp>
      <p:sp>
        <p:nvSpPr>
          <p:cNvPr id="3077" name="Speech Bubble: Rectangle 1"/>
          <p:cNvSpPr>
            <a:spLocks noChangeArrowheads="1"/>
          </p:cNvSpPr>
          <p:nvPr/>
        </p:nvSpPr>
        <p:spPr bwMode="auto">
          <a:xfrm>
            <a:off x="6934200" y="2757488"/>
            <a:ext cx="1981200" cy="990600"/>
          </a:xfrm>
          <a:prstGeom prst="wedgeRectCallout">
            <a:avLst>
              <a:gd name="adj1" fmla="val -20833"/>
              <a:gd name="adj2" fmla="val 62500"/>
            </a:avLst>
          </a:prstGeom>
          <a:ln w="28575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800" dirty="0" smtClean="0">
                <a:latin typeface="Arial" panose="020B0604020202020204" pitchFamily="34" charset="0"/>
              </a:rPr>
              <a:t>Run on the client’s machine not on the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Properties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Note that JavaScript code did not need to be compiled</a:t>
            </a:r>
          </a:p>
          <a:p>
            <a:pPr lvl="1" eaLnBrk="1" hangingPunct="1"/>
            <a:r>
              <a:rPr lang="en-US" altLang="en-US"/>
              <a:t>JavaScript is an </a:t>
            </a:r>
            <a:r>
              <a:rPr lang="en-US" altLang="en-US">
                <a:solidFill>
                  <a:schemeClr val="hlink"/>
                </a:solidFill>
              </a:rPr>
              <a:t>interpreted</a:t>
            </a:r>
            <a:r>
              <a:rPr lang="en-US" altLang="en-US"/>
              <a:t> language</a:t>
            </a:r>
          </a:p>
          <a:p>
            <a:pPr lvl="1" eaLnBrk="1" hangingPunct="1"/>
            <a:r>
              <a:rPr lang="en-US" altLang="en-US"/>
              <a:t>Portion of browser software that reads and executes JavaScript is an </a:t>
            </a:r>
            <a:r>
              <a:rPr lang="en-US" altLang="en-US">
                <a:solidFill>
                  <a:schemeClr val="hlink"/>
                </a:solidFill>
              </a:rPr>
              <a:t>interpreter</a:t>
            </a:r>
          </a:p>
          <a:p>
            <a:pPr eaLnBrk="1" hangingPunct="1"/>
            <a:r>
              <a:rPr lang="en-US" altLang="en-US" u="sng"/>
              <a:t>Interpreted vs. compiled languages: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Advantage: </a:t>
            </a:r>
            <a:r>
              <a:rPr lang="en-US" altLang="en-US">
                <a:solidFill>
                  <a:schemeClr val="hlink"/>
                </a:solidFill>
              </a:rPr>
              <a:t>simplicity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Disadvantage: </a:t>
            </a:r>
            <a:r>
              <a:rPr lang="en-US" altLang="en-US">
                <a:solidFill>
                  <a:schemeClr val="hlink"/>
                </a:solidFill>
              </a:rPr>
              <a:t>efficiency</a:t>
            </a:r>
            <a:endParaRPr lang="en-US" altLang="en-US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Properties</a:t>
            </a:r>
            <a:endParaRPr lang="en-US" altLang="en-US"/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JavaScript is a </a:t>
            </a:r>
            <a:r>
              <a:rPr lang="en-US" altLang="en-US">
                <a:solidFill>
                  <a:schemeClr val="hlink"/>
                </a:solidFill>
              </a:rPr>
              <a:t>scripting language</a:t>
            </a:r>
            <a:r>
              <a:rPr lang="en-US" altLang="en-US"/>
              <a:t>: designed to be executed within a larger software environment</a:t>
            </a:r>
          </a:p>
          <a:p>
            <a:pPr eaLnBrk="1" hangingPunct="1"/>
            <a:r>
              <a:rPr lang="en-US" altLang="en-US"/>
              <a:t>JavaScript can be run within a variety of environments:</a:t>
            </a:r>
          </a:p>
          <a:p>
            <a:pPr lvl="1" eaLnBrk="1" hangingPunct="1"/>
            <a:r>
              <a:rPr lang="en-US" altLang="en-US"/>
              <a:t>Web browsers (our focus in next chapter)</a:t>
            </a:r>
          </a:p>
          <a:p>
            <a:pPr lvl="1" eaLnBrk="1" hangingPunct="1"/>
            <a:r>
              <a:rPr lang="en-US" altLang="en-US"/>
              <a:t>Web servers</a:t>
            </a:r>
          </a:p>
          <a:p>
            <a:pPr lvl="1" eaLnBrk="1" hangingPunct="1"/>
            <a:r>
              <a:rPr lang="en-US" altLang="en-US"/>
              <a:t>Application containers (general-purpose programming)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Properties</a:t>
            </a:r>
            <a:endParaRPr lang="en-US" altLang="en-US"/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All data in JavaScript is </a:t>
            </a:r>
            <a:r>
              <a:rPr lang="en-US" altLang="en-US">
                <a:solidFill>
                  <a:schemeClr val="accent2"/>
                </a:solidFill>
              </a:rPr>
              <a:t>an object </a:t>
            </a:r>
            <a:r>
              <a:rPr lang="en-US" altLang="en-US"/>
              <a:t>or a </a:t>
            </a:r>
            <a:r>
              <a:rPr lang="en-US" altLang="en-US">
                <a:solidFill>
                  <a:schemeClr val="accent2"/>
                </a:solidFill>
              </a:rPr>
              <a:t>property of an object</a:t>
            </a:r>
          </a:p>
          <a:p>
            <a:pPr eaLnBrk="1" hangingPunct="1"/>
            <a:r>
              <a:rPr lang="en-US" altLang="en-US"/>
              <a:t>Types of JavaScript objects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altLang="en-US">
                <a:solidFill>
                  <a:schemeClr val="hlink"/>
                </a:solidFill>
              </a:rPr>
              <a:t>Native</a:t>
            </a:r>
            <a:r>
              <a:rPr lang="en-US" altLang="en-US"/>
              <a:t>: provided by scripting engine</a:t>
            </a:r>
          </a:p>
          <a:p>
            <a:pPr lvl="2" eaLnBrk="1" hangingPunct="1"/>
            <a:r>
              <a:rPr lang="en-US" altLang="en-US"/>
              <a:t>If automatically constructed before program execution, known as a </a:t>
            </a:r>
            <a:r>
              <a:rPr lang="en-US" altLang="en-US">
                <a:solidFill>
                  <a:schemeClr val="hlink"/>
                </a:solidFill>
              </a:rPr>
              <a:t>built-in</a:t>
            </a:r>
            <a:r>
              <a:rPr lang="en-US" altLang="en-US"/>
              <a:t> object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altLang="en-US">
                <a:solidFill>
                  <a:schemeClr val="hlink"/>
                </a:solidFill>
              </a:rPr>
              <a:t>Host</a:t>
            </a:r>
            <a:r>
              <a:rPr lang="en-US" altLang="en-US"/>
              <a:t>: provided by </a:t>
            </a:r>
            <a:r>
              <a:rPr lang="en-US" altLang="en-US">
                <a:latin typeface="Courier New" charset="0"/>
                <a:ea typeface="Courier New" charset="0"/>
                <a:cs typeface="Courier New" charset="0"/>
              </a:rPr>
              <a:t>host</a:t>
            </a:r>
            <a:r>
              <a:rPr lang="en-US" altLang="en-US"/>
              <a:t> environment</a:t>
            </a:r>
          </a:p>
          <a:p>
            <a:pPr lvl="2" eaLnBrk="1" hangingPunct="1"/>
            <a:r>
              <a:rPr lang="en-US" altLang="en-US">
                <a:latin typeface="Courier New" charset="0"/>
                <a:ea typeface="Courier New" charset="0"/>
                <a:cs typeface="Courier New" charset="0"/>
              </a:rPr>
              <a:t>alert</a:t>
            </a:r>
            <a:r>
              <a:rPr lang="en-US" altLang="en-US"/>
              <a:t> and </a:t>
            </a:r>
            <a:r>
              <a:rPr lang="en-US" altLang="en-US">
                <a:latin typeface="Courier New" charset="0"/>
                <a:ea typeface="Courier New" charset="0"/>
                <a:cs typeface="Courier New" charset="0"/>
              </a:rPr>
              <a:t>prompt</a:t>
            </a:r>
            <a:r>
              <a:rPr lang="en-US" altLang="en-US"/>
              <a:t> are host objects</a:t>
            </a: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Developing JavaScript Software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Writing</a:t>
            </a:r>
            <a:r>
              <a:rPr lang="en-US" altLang="en-US"/>
              <a:t> JavaScript code</a:t>
            </a:r>
          </a:p>
          <a:p>
            <a:pPr lvl="1" eaLnBrk="1" hangingPunct="1"/>
            <a:r>
              <a:rPr lang="en-US" altLang="en-US"/>
              <a:t>Any text editor (</a:t>
            </a:r>
            <a:r>
              <a:rPr lang="en-US" altLang="en-US" i="1"/>
              <a:t>e.g</a:t>
            </a:r>
            <a:r>
              <a:rPr lang="en-US" altLang="en-US"/>
              <a:t>., Notepad, Emacs)</a:t>
            </a:r>
          </a:p>
          <a:p>
            <a:pPr lvl="1" eaLnBrk="1" hangingPunct="1"/>
            <a:r>
              <a:rPr lang="en-US" altLang="en-US"/>
              <a:t>Specialized software (</a:t>
            </a:r>
            <a:r>
              <a:rPr lang="en-US" altLang="en-US" i="1"/>
              <a:t>e.g</a:t>
            </a:r>
            <a:r>
              <a:rPr lang="en-US" altLang="en-US"/>
              <a:t>., MS Visual InterDev)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Executing</a:t>
            </a:r>
            <a:r>
              <a:rPr lang="en-US" altLang="en-US"/>
              <a:t> JavaScript</a:t>
            </a:r>
          </a:p>
          <a:p>
            <a:pPr lvl="1" eaLnBrk="1" hangingPunct="1"/>
            <a:r>
              <a:rPr lang="en-US" altLang="en-US"/>
              <a:t>Load into browser (need HTML document)</a:t>
            </a:r>
          </a:p>
          <a:p>
            <a:pPr lvl="1" eaLnBrk="1" hangingPunct="1"/>
            <a:r>
              <a:rPr lang="en-US" altLang="en-US"/>
              <a:t>Browser detects </a:t>
            </a:r>
            <a:r>
              <a:rPr lang="en-US" altLang="en-US">
                <a:solidFill>
                  <a:schemeClr val="hlink"/>
                </a:solidFill>
              </a:rPr>
              <a:t>syntax</a:t>
            </a:r>
            <a:r>
              <a:rPr lang="en-US" altLang="en-US"/>
              <a:t> and </a:t>
            </a:r>
            <a:r>
              <a:rPr lang="en-US" altLang="en-US">
                <a:solidFill>
                  <a:schemeClr val="hlink"/>
                </a:solidFill>
              </a:rPr>
              <a:t>run-time</a:t>
            </a:r>
            <a:r>
              <a:rPr lang="en-US" altLang="en-US"/>
              <a:t> errors</a:t>
            </a:r>
          </a:p>
          <a:p>
            <a:pPr lvl="2" eaLnBrk="1" hangingPunct="1"/>
            <a:r>
              <a:rPr lang="en-US" altLang="en-US"/>
              <a:t>Mozilla: JavaScript console lists errors</a:t>
            </a:r>
          </a:p>
          <a:p>
            <a:pPr lvl="2" eaLnBrk="1" hangingPunct="1"/>
            <a:r>
              <a:rPr lang="en-US" altLang="en-US"/>
              <a:t>IE6: Exclamation icon and pop-up window</a:t>
            </a: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Basic JavaScript Syntax</a:t>
            </a:r>
          </a:p>
        </p:txBody>
      </p:sp>
      <p:sp>
        <p:nvSpPr>
          <p:cNvPr id="2765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63725"/>
            <a:ext cx="7242175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914400" y="1524000"/>
            <a:ext cx="480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Notice that there is no main() function/method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Basic JavaScript Syntax</a:t>
            </a:r>
            <a:endParaRPr lang="en-US" altLang="en-US"/>
          </a:p>
        </p:txBody>
      </p:sp>
      <p:sp>
        <p:nvSpPr>
          <p:cNvPr id="2867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92288"/>
            <a:ext cx="7242175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838200" y="1792288"/>
            <a:ext cx="1524000" cy="3810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2422525" y="1752600"/>
            <a:ext cx="464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Comments like Java/C++ (/* */ also allowed)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5087938"/>
            <a:ext cx="5334000" cy="9239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5"/>
                </a:solidFill>
              </a:rPr>
              <a:t>// This is a comment. It is similar to comments in C++ /* * This is a multiline comment in JavaScript * It is very similar to comments in C Programming */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0263" y="4567238"/>
            <a:ext cx="17621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2"/>
                </a:solidFill>
                <a:latin typeface="+mn-lt"/>
              </a:rPr>
              <a:t>Comments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Basic JavaScript Syntax</a:t>
            </a:r>
            <a:endParaRPr lang="en-US" altLang="en-US"/>
          </a:p>
        </p:txBody>
      </p:sp>
      <p:sp>
        <p:nvSpPr>
          <p:cNvPr id="2969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242175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762000" y="2286000"/>
            <a:ext cx="1752600" cy="6096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2895600" y="1295400"/>
            <a:ext cx="26479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Variable declarations: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 Not required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 Data type not specified</a:t>
            </a:r>
          </a:p>
        </p:txBody>
      </p:sp>
      <p:sp>
        <p:nvSpPr>
          <p:cNvPr id="18439" name="Line 6"/>
          <p:cNvSpPr>
            <a:spLocks noChangeShapeType="1"/>
          </p:cNvSpPr>
          <p:nvPr/>
        </p:nvSpPr>
        <p:spPr bwMode="auto">
          <a:xfrm flipH="1">
            <a:off x="2438400" y="1524000"/>
            <a:ext cx="533400" cy="7620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Basic JavaScript Syntax</a:t>
            </a:r>
            <a:endParaRPr lang="en-US" altLang="en-US"/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242175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2286000" y="2286000"/>
            <a:ext cx="152400" cy="3810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1752600" y="2514600"/>
            <a:ext cx="228600" cy="3048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5105400" y="3200400"/>
            <a:ext cx="228600" cy="3810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5181600" y="4191000"/>
            <a:ext cx="152400" cy="3048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5470525" y="2551113"/>
            <a:ext cx="27241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Semi-colons are usually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not required, but always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allowed at statement end</a:t>
            </a:r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 flipH="1" flipV="1">
            <a:off x="2438400" y="2438400"/>
            <a:ext cx="3048000" cy="3810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 flipH="1" flipV="1">
            <a:off x="1981200" y="2667000"/>
            <a:ext cx="3505200" cy="2286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68" name="Line 11"/>
          <p:cNvSpPr>
            <a:spLocks noChangeShapeType="1"/>
          </p:cNvSpPr>
          <p:nvPr/>
        </p:nvSpPr>
        <p:spPr bwMode="auto">
          <a:xfrm flipH="1">
            <a:off x="5334000" y="3124200"/>
            <a:ext cx="152400" cy="1524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69" name="Line 12"/>
          <p:cNvSpPr>
            <a:spLocks noChangeShapeType="1"/>
          </p:cNvSpPr>
          <p:nvPr/>
        </p:nvSpPr>
        <p:spPr bwMode="auto">
          <a:xfrm flipH="1">
            <a:off x="5334000" y="3429000"/>
            <a:ext cx="304800" cy="8382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Basic JavaScript Syntax</a:t>
            </a:r>
            <a:endParaRPr lang="en-US" altLang="en-US"/>
          </a:p>
        </p:txBody>
      </p:sp>
      <p:sp>
        <p:nvSpPr>
          <p:cNvPr id="317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242175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1127125" y="4456113"/>
            <a:ext cx="419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Arithmetic operators same as Java/C++</a:t>
            </a:r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 flipH="1" flipV="1">
            <a:off x="2057400" y="3505200"/>
            <a:ext cx="76200" cy="9144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487" name="Line 6"/>
          <p:cNvSpPr>
            <a:spLocks noChangeShapeType="1"/>
          </p:cNvSpPr>
          <p:nvPr/>
        </p:nvSpPr>
        <p:spPr bwMode="auto">
          <a:xfrm flipH="1" flipV="1">
            <a:off x="1524000" y="4191000"/>
            <a:ext cx="457200" cy="3048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1981200" y="3200400"/>
            <a:ext cx="152400" cy="3048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1447800" y="3962400"/>
            <a:ext cx="228600" cy="2286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4495800" y="3200400"/>
            <a:ext cx="228600" cy="3048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20491" name="Line 10"/>
          <p:cNvSpPr>
            <a:spLocks noChangeShapeType="1"/>
          </p:cNvSpPr>
          <p:nvPr/>
        </p:nvSpPr>
        <p:spPr bwMode="auto">
          <a:xfrm flipV="1">
            <a:off x="2438400" y="3505200"/>
            <a:ext cx="2133600" cy="9906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Basic JavaScript Syntax</a:t>
            </a:r>
            <a:endParaRPr lang="en-US" altLang="en-US"/>
          </a:p>
        </p:txBody>
      </p:sp>
      <p:sp>
        <p:nvSpPr>
          <p:cNvPr id="3277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242175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7864475" y="3962400"/>
            <a:ext cx="215900" cy="230188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4403725" y="4684713"/>
            <a:ext cx="318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String concatenation operator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as well as addition</a:t>
            </a:r>
          </a:p>
        </p:txBody>
      </p:sp>
      <p:sp>
        <p:nvSpPr>
          <p:cNvPr id="21511" name="Line 6"/>
          <p:cNvSpPr>
            <a:spLocks noChangeShapeType="1"/>
          </p:cNvSpPr>
          <p:nvPr/>
        </p:nvSpPr>
        <p:spPr bwMode="auto">
          <a:xfrm flipV="1">
            <a:off x="6019800" y="4191000"/>
            <a:ext cx="1905000" cy="5334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Introduction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400"/>
              <a:t>If you’ve ever attempted to register for a website, entered a username, and immediately received feedback that the username you’ve entered is already taken by someone else.</a:t>
            </a:r>
            <a:endParaRPr lang="en-US" altLang="en-US" sz="2000"/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85800" y="6356350"/>
            <a:ext cx="7620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09888"/>
            <a:ext cx="4632325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Basic JavaScript Syntax</a:t>
            </a:r>
            <a:endParaRPr lang="en-US" altLang="en-US"/>
          </a:p>
        </p:txBody>
      </p:sp>
      <p:sp>
        <p:nvSpPr>
          <p:cNvPr id="3379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242175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3200400" y="3200400"/>
            <a:ext cx="1981200" cy="3810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4800600" y="2743200"/>
            <a:ext cx="375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Arguments can be any expressions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4648200" y="4191000"/>
            <a:ext cx="152400" cy="3048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3505200" y="4648200"/>
            <a:ext cx="393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Argument lists are comma-separated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Basic JavaScript Syntax</a:t>
            </a:r>
            <a:endParaRPr lang="en-US" altLang="en-US"/>
          </a:p>
        </p:txBody>
      </p:sp>
      <p:sp>
        <p:nvSpPr>
          <p:cNvPr id="3481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242175" cy="263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1431925" y="4608513"/>
            <a:ext cx="536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Object dot notation for method calls as in Java/C++</a:t>
            </a:r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>
            <a:off x="2590800" y="3200400"/>
            <a:ext cx="609600" cy="3810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3581400" y="3200400"/>
            <a:ext cx="838200" cy="3810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2286000" y="3886200"/>
            <a:ext cx="838200" cy="3810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23561" name="Line 8"/>
          <p:cNvSpPr>
            <a:spLocks noChangeShapeType="1"/>
          </p:cNvSpPr>
          <p:nvPr/>
        </p:nvSpPr>
        <p:spPr bwMode="auto">
          <a:xfrm flipV="1">
            <a:off x="2590800" y="4267200"/>
            <a:ext cx="0" cy="3048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62" name="Line 9"/>
          <p:cNvSpPr>
            <a:spLocks noChangeShapeType="1"/>
          </p:cNvSpPr>
          <p:nvPr/>
        </p:nvSpPr>
        <p:spPr bwMode="auto">
          <a:xfrm flipH="1" flipV="1">
            <a:off x="3124200" y="3505200"/>
            <a:ext cx="76200" cy="11430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63" name="Line 10"/>
          <p:cNvSpPr>
            <a:spLocks noChangeShapeType="1"/>
          </p:cNvSpPr>
          <p:nvPr/>
        </p:nvSpPr>
        <p:spPr bwMode="auto">
          <a:xfrm flipV="1">
            <a:off x="3352800" y="3581400"/>
            <a:ext cx="533400" cy="9906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Basic JavaScript Syntax</a:t>
            </a:r>
            <a:endParaRPr lang="en-US" altLang="en-US"/>
          </a:p>
        </p:txBody>
      </p:sp>
      <p:sp>
        <p:nvSpPr>
          <p:cNvPr id="3584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3550"/>
            <a:ext cx="6858000" cy="39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556125" y="1408113"/>
            <a:ext cx="372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Many control constructs and use of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{ } identical to Java/C++</a:t>
            </a:r>
          </a:p>
        </p:txBody>
      </p:sp>
      <p:sp>
        <p:nvSpPr>
          <p:cNvPr id="35845" name="Oval 6"/>
          <p:cNvSpPr>
            <a:spLocks noChangeArrowheads="1"/>
          </p:cNvSpPr>
          <p:nvPr/>
        </p:nvSpPr>
        <p:spPr bwMode="auto">
          <a:xfrm>
            <a:off x="1143000" y="1676400"/>
            <a:ext cx="685800" cy="3048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35846" name="Oval 7"/>
          <p:cNvSpPr>
            <a:spLocks noChangeArrowheads="1"/>
          </p:cNvSpPr>
          <p:nvPr/>
        </p:nvSpPr>
        <p:spPr bwMode="auto">
          <a:xfrm>
            <a:off x="1371600" y="2667000"/>
            <a:ext cx="381000" cy="3048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35847" name="Oval 8"/>
          <p:cNvSpPr>
            <a:spLocks noChangeArrowheads="1"/>
          </p:cNvSpPr>
          <p:nvPr/>
        </p:nvSpPr>
        <p:spPr bwMode="auto">
          <a:xfrm>
            <a:off x="1371600" y="3657600"/>
            <a:ext cx="533400" cy="3048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>
            <a:off x="1676400" y="1600200"/>
            <a:ext cx="2895600" cy="762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1676400" y="1752600"/>
            <a:ext cx="2895600" cy="9144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1752600" y="1905000"/>
            <a:ext cx="2743200" cy="17526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Basic JavaScript Syntax</a:t>
            </a:r>
            <a:endParaRPr lang="en-US" altLang="en-US"/>
          </a:p>
        </p:txBody>
      </p:sp>
      <p:sp>
        <p:nvSpPr>
          <p:cNvPr id="3686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3550"/>
            <a:ext cx="6858000" cy="39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2590800" y="1600200"/>
            <a:ext cx="304800" cy="4572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36869" name="Oval 5"/>
          <p:cNvSpPr>
            <a:spLocks noChangeArrowheads="1"/>
          </p:cNvSpPr>
          <p:nvPr/>
        </p:nvSpPr>
        <p:spPr bwMode="auto">
          <a:xfrm>
            <a:off x="2438400" y="2667000"/>
            <a:ext cx="228600" cy="3048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4479925" y="1484313"/>
            <a:ext cx="399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Most relational operators syntactically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same as Java/C++</a:t>
            </a:r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 flipH="1">
            <a:off x="2819400" y="1600200"/>
            <a:ext cx="1676400" cy="76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609" name="Line 8"/>
          <p:cNvSpPr>
            <a:spLocks noChangeShapeType="1"/>
          </p:cNvSpPr>
          <p:nvPr/>
        </p:nvSpPr>
        <p:spPr bwMode="auto">
          <a:xfrm flipH="1">
            <a:off x="2667000" y="1981200"/>
            <a:ext cx="1828800" cy="8382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Basic JavaScript Syntax</a:t>
            </a:r>
            <a:endParaRPr lang="en-US" altLang="en-US"/>
          </a:p>
        </p:txBody>
      </p:sp>
      <p:sp>
        <p:nvSpPr>
          <p:cNvPr id="3789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33550"/>
            <a:ext cx="6858000" cy="39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4800600" y="1905000"/>
            <a:ext cx="29273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Automatic type conversion: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Lucida Sans Typewriter" charset="0"/>
              </a:rPr>
              <a:t>guess</a:t>
            </a: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 is String, </a:t>
            </a:r>
            <a:br>
              <a:rPr lang="en-US" altLang="en-US" sz="1800" smtClean="0">
                <a:solidFill>
                  <a:srgbClr val="008080"/>
                </a:solidFill>
                <a:latin typeface="Arial" charset="0"/>
              </a:rPr>
            </a:br>
            <a:r>
              <a:rPr lang="en-US" altLang="en-US" sz="1800" smtClean="0">
                <a:solidFill>
                  <a:srgbClr val="008080"/>
                </a:solidFill>
                <a:latin typeface="Lucida Sans Typewriter" charset="0"/>
              </a:rPr>
              <a:t>thinkingOf</a:t>
            </a: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 is Number</a:t>
            </a:r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1905000" y="1676400"/>
            <a:ext cx="609600" cy="3810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2895600" y="1676400"/>
            <a:ext cx="1143000" cy="3048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26632" name="Line 7"/>
          <p:cNvSpPr>
            <a:spLocks noChangeShapeType="1"/>
          </p:cNvSpPr>
          <p:nvPr/>
        </p:nvSpPr>
        <p:spPr bwMode="auto">
          <a:xfrm flipH="1" flipV="1">
            <a:off x="2438400" y="1981200"/>
            <a:ext cx="2362200" cy="3048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 flipH="1" flipV="1">
            <a:off x="3886200" y="1981200"/>
            <a:ext cx="914400" cy="1524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Variables and Data Types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Type of a variable is </a:t>
            </a:r>
            <a:r>
              <a:rPr lang="en-US" altLang="en-US" dirty="0" smtClean="0">
                <a:solidFill>
                  <a:schemeClr val="hlink"/>
                </a:solidFill>
              </a:rPr>
              <a:t>dynamic</a:t>
            </a:r>
            <a:r>
              <a:rPr lang="en-US" altLang="en-US" dirty="0" smtClean="0"/>
              <a:t>: depends on the type of data it contains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JavaScript has six data types: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Number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String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Boolean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 (values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latin typeface="Lucida Sans Typewriter" panose="020B0509030504030204" pitchFamily="49" charset="0"/>
              </a:rPr>
              <a:t>true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latin typeface="Lucida Sans Typewriter" panose="020B0509030504030204" pitchFamily="49" charset="0"/>
              </a:rPr>
              <a:t>false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Object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Null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 (only value of this type is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  <a:latin typeface="Lucida Sans Typewriter" panose="020B0509030504030204" pitchFamily="49" charset="0"/>
              </a:rPr>
              <a:t>null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Undefined (value of newly created variable)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hlink"/>
                </a:solidFill>
              </a:rPr>
              <a:t>Primitive</a:t>
            </a:r>
            <a:r>
              <a:rPr lang="en-US" altLang="en-US" dirty="0" smtClean="0"/>
              <a:t> data types: all but Object</a:t>
            </a: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Variables and Data Types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typeof</a:t>
            </a:r>
            <a:r>
              <a:rPr lang="en-US" altLang="en-US" dirty="0"/>
              <a:t> operator returns string related to data type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Syntax: </a:t>
            </a:r>
            <a:r>
              <a:rPr lang="en-US" alt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typeof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chemeClr val="accent1">
                    <a:lumMod val="50000"/>
                  </a:schemeClr>
                </a:solidFill>
              </a:rPr>
              <a:t>expression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Example:</a:t>
            </a:r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403383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941" name="Picture 5" descr="TypeO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42672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Variables and Data Types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Common automatic type conversions:</a:t>
            </a:r>
          </a:p>
          <a:p>
            <a:pPr lvl="1" eaLnBrk="1" hangingPunct="1"/>
            <a:r>
              <a:rPr lang="en-US" altLang="en-US">
                <a:solidFill>
                  <a:schemeClr val="hlink"/>
                </a:solidFill>
              </a:rPr>
              <a:t>Compare String and Number</a:t>
            </a:r>
            <a:r>
              <a:rPr lang="en-US" altLang="en-US"/>
              <a:t>: </a:t>
            </a:r>
            <a:r>
              <a:rPr lang="en-US" altLang="en-US">
                <a:latin typeface="Courier New" charset="0"/>
                <a:ea typeface="Courier New" charset="0"/>
                <a:cs typeface="Courier New" charset="0"/>
              </a:rPr>
              <a:t>String</a:t>
            </a:r>
            <a:r>
              <a:rPr lang="en-US" altLang="en-US"/>
              <a:t> value converted to </a:t>
            </a:r>
            <a:r>
              <a:rPr lang="en-US" altLang="en-US">
                <a:latin typeface="Courier New" charset="0"/>
                <a:ea typeface="Courier New" charset="0"/>
                <a:cs typeface="Courier New" charset="0"/>
              </a:rPr>
              <a:t>Number</a:t>
            </a:r>
          </a:p>
          <a:p>
            <a:pPr lvl="1" eaLnBrk="1" hangingPunct="1"/>
            <a:r>
              <a:rPr lang="en-US" altLang="en-US">
                <a:solidFill>
                  <a:schemeClr val="hlink"/>
                </a:solidFill>
              </a:rPr>
              <a:t>Condition</a:t>
            </a:r>
            <a:r>
              <a:rPr lang="en-US" altLang="en-US"/>
              <a:t> of </a:t>
            </a:r>
            <a:r>
              <a:rPr lang="en-US" altLang="en-US"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altLang="en-US"/>
              <a:t> or </a:t>
            </a:r>
            <a:r>
              <a:rPr lang="en-US" altLang="en-US">
                <a:latin typeface="Courier New" charset="0"/>
                <a:ea typeface="Courier New" charset="0"/>
                <a:cs typeface="Courier New" charset="0"/>
              </a:rPr>
              <a:t>while</a:t>
            </a:r>
            <a:r>
              <a:rPr lang="en-US" altLang="en-US"/>
              <a:t> converted to </a:t>
            </a:r>
            <a:r>
              <a:rPr lang="en-US" altLang="en-US">
                <a:latin typeface="Courier New" charset="0"/>
                <a:ea typeface="Courier New" charset="0"/>
                <a:cs typeface="Courier New" charset="0"/>
              </a:rPr>
              <a:t>Boolean</a:t>
            </a:r>
          </a:p>
          <a:p>
            <a:pPr lvl="1" eaLnBrk="1" hangingPunct="1"/>
            <a:r>
              <a:rPr lang="en-US" altLang="en-US">
                <a:solidFill>
                  <a:schemeClr val="hlink"/>
                </a:solidFill>
              </a:rPr>
              <a:t>Array accessor</a:t>
            </a:r>
            <a:r>
              <a:rPr lang="en-US" altLang="en-US"/>
              <a:t> (</a:t>
            </a:r>
            <a:r>
              <a:rPr lang="en-US" altLang="en-US" i="1"/>
              <a:t>e.g</a:t>
            </a:r>
            <a:r>
              <a:rPr lang="en-US" altLang="en-US"/>
              <a:t>., </a:t>
            </a:r>
            <a:r>
              <a:rPr lang="en-US" altLang="en-US">
                <a:latin typeface="Lucida Sans Typewriter" charset="0"/>
              </a:rPr>
              <a:t>3</a:t>
            </a:r>
            <a:r>
              <a:rPr lang="en-US" altLang="en-US"/>
              <a:t> in </a:t>
            </a:r>
            <a:r>
              <a:rPr lang="en-US" altLang="en-US">
                <a:latin typeface="Lucida Sans Typewriter" charset="0"/>
              </a:rPr>
              <a:t>records[3]</a:t>
            </a:r>
            <a:r>
              <a:rPr lang="en-US" altLang="en-US"/>
              <a:t>) converted to </a:t>
            </a:r>
            <a:r>
              <a:rPr lang="en-US" altLang="en-US">
                <a:latin typeface="Courier New" charset="0"/>
                <a:ea typeface="Courier New" charset="0"/>
                <a:cs typeface="Courier New" charset="0"/>
              </a:rPr>
              <a:t>String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Variables and Data Types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Syntax rules for names (</a:t>
            </a:r>
            <a:r>
              <a:rPr lang="en-US" altLang="en-US">
                <a:solidFill>
                  <a:schemeClr val="hlink"/>
                </a:solidFill>
              </a:rPr>
              <a:t>identifiers</a:t>
            </a:r>
            <a:r>
              <a:rPr lang="en-US" altLang="en-US"/>
              <a:t>):</a:t>
            </a:r>
          </a:p>
          <a:p>
            <a:pPr lvl="1" eaLnBrk="1" hangingPunct="1"/>
            <a:r>
              <a:rPr lang="en-US" altLang="en-US"/>
              <a:t>Must begin with letter or underscore ( _ )</a:t>
            </a:r>
          </a:p>
          <a:p>
            <a:pPr lvl="1" eaLnBrk="1" hangingPunct="1"/>
            <a:r>
              <a:rPr lang="en-US" altLang="en-US"/>
              <a:t>Must contain only letters, underscores, and digits (or certain other characters)</a:t>
            </a:r>
          </a:p>
          <a:p>
            <a:pPr lvl="1" eaLnBrk="1" hangingPunct="1"/>
            <a:r>
              <a:rPr lang="en-US" altLang="en-US"/>
              <a:t>Must not be a reserved word</a:t>
            </a:r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4267200"/>
            <a:ext cx="4572000" cy="7080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Remember: JavaScript is case-sensitive, and so are those variable names.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Variables and Data Types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A variable will automatically be created if a value is assigned to an undeclared identifier: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 smtClean="0">
              <a:solidFill>
                <a:schemeClr val="accent2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accent2"/>
                </a:solidFill>
              </a:rPr>
              <a:t>Recommendation</a:t>
            </a:r>
            <a:r>
              <a:rPr lang="en-US" altLang="en-US" dirty="0" smtClean="0"/>
              <a:t>: declare all variables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Facilitates maintenance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Avoids certain exceptions</a:t>
            </a:r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71800"/>
            <a:ext cx="3935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1828800" y="2895600"/>
            <a:ext cx="1208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Lucida Sans Typewriter" charset="0"/>
              </a:rPr>
              <a:t>var</a:t>
            </a: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 is not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required</a:t>
            </a:r>
          </a:p>
        </p:txBody>
      </p:sp>
      <p:sp>
        <p:nvSpPr>
          <p:cNvPr id="43014" name="Oval 6"/>
          <p:cNvSpPr>
            <a:spLocks noChangeArrowheads="1"/>
          </p:cNvSpPr>
          <p:nvPr/>
        </p:nvSpPr>
        <p:spPr bwMode="auto">
          <a:xfrm>
            <a:off x="3048000" y="3048000"/>
            <a:ext cx="457200" cy="304800"/>
          </a:xfrm>
          <a:prstGeom prst="ellipse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Introduction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400"/>
              <a:t>Suggest the complete term a user might be entering in a search box as he types. You can see this in action on Google.com</a:t>
            </a:r>
            <a:endParaRPr lang="en-US" altLang="en-US" sz="2000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85800" y="6356350"/>
            <a:ext cx="7620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297238"/>
            <a:ext cx="68484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Statements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Expression</a:t>
            </a:r>
            <a:r>
              <a:rPr lang="en-US" altLang="en-US"/>
              <a:t> </a:t>
            </a:r>
            <a:r>
              <a:rPr lang="en-US" altLang="en-US">
                <a:solidFill>
                  <a:schemeClr val="hlink"/>
                </a:solidFill>
              </a:rPr>
              <a:t>statement</a:t>
            </a:r>
            <a:r>
              <a:rPr lang="en-US" altLang="en-US"/>
              <a:t>: any statement that consists entirely of an expression</a:t>
            </a:r>
          </a:p>
          <a:p>
            <a:pPr lvl="1" eaLnBrk="1" hangingPunct="1"/>
            <a:r>
              <a:rPr lang="en-US" altLang="en-US">
                <a:solidFill>
                  <a:schemeClr val="hlink"/>
                </a:solidFill>
              </a:rPr>
              <a:t>Expression</a:t>
            </a:r>
            <a:r>
              <a:rPr lang="en-US" altLang="en-US"/>
              <a:t>: code that represents a value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>
              <a:solidFill>
                <a:schemeClr val="hlink"/>
              </a:solidFill>
            </a:endParaRPr>
          </a:p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Block statement</a:t>
            </a:r>
            <a:r>
              <a:rPr lang="en-US" altLang="en-US"/>
              <a:t>: one or more statements enclosed in { } braces</a:t>
            </a:r>
          </a:p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Keyword statement</a:t>
            </a:r>
            <a:r>
              <a:rPr lang="en-US" altLang="en-US"/>
              <a:t>: statement beginning with a keyword,</a:t>
            </a:r>
            <a:r>
              <a:rPr lang="en-US" altLang="en-US" i="1"/>
              <a:t> e.g</a:t>
            </a:r>
            <a:r>
              <a:rPr lang="en-US" altLang="en-US"/>
              <a:t>., </a:t>
            </a:r>
            <a:r>
              <a:rPr lang="en-US" altLang="en-US">
                <a:latin typeface="Lucida Sans Typewriter" charset="0"/>
              </a:rPr>
              <a:t>var</a:t>
            </a:r>
            <a:r>
              <a:rPr lang="en-US" altLang="en-US"/>
              <a:t> or </a:t>
            </a:r>
            <a:r>
              <a:rPr lang="en-US" altLang="en-US">
                <a:latin typeface="Lucida Sans Typewriter" charset="0"/>
              </a:rPr>
              <a:t>if</a:t>
            </a: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24200"/>
            <a:ext cx="1017588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Statements</a:t>
            </a:r>
            <a:endParaRPr lang="en-US" altLang="en-US"/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Lucida Sans Typewriter" charset="0"/>
              </a:rPr>
              <a:t>var</a:t>
            </a:r>
            <a:r>
              <a:rPr lang="en-US" altLang="en-US"/>
              <a:t> syntax: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Java-like keyword statements:</a:t>
            </a:r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4267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3260725" y="2093913"/>
            <a:ext cx="407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Comma-separated declaration list with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optional initializers</a:t>
            </a:r>
          </a:p>
        </p:txBody>
      </p:sp>
      <p:pic>
        <p:nvPicPr>
          <p:cNvPr id="450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13113"/>
            <a:ext cx="37338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1371600"/>
            <a:ext cx="5953125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Statements</a:t>
            </a:r>
            <a:endParaRPr lang="en-US" altLang="en-US"/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46084" name="Oval 4"/>
          <p:cNvSpPr>
            <a:spLocks noChangeArrowheads="1"/>
          </p:cNvSpPr>
          <p:nvPr/>
        </p:nvSpPr>
        <p:spPr bwMode="auto">
          <a:xfrm>
            <a:off x="2133600" y="1658938"/>
            <a:ext cx="381000" cy="2286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3581400" y="1417638"/>
            <a:ext cx="2362200" cy="2286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28600" y="1828800"/>
            <a:ext cx="18732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JavaScript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keyword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statements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are very similar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to Java with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small exceptions</a:t>
            </a:r>
          </a:p>
        </p:txBody>
      </p:sp>
      <p:sp>
        <p:nvSpPr>
          <p:cNvPr id="46087" name="Oval 4"/>
          <p:cNvSpPr>
            <a:spLocks noChangeArrowheads="1"/>
          </p:cNvSpPr>
          <p:nvPr/>
        </p:nvSpPr>
        <p:spPr bwMode="auto">
          <a:xfrm>
            <a:off x="2514600" y="3124200"/>
            <a:ext cx="915988" cy="3048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46088" name="Oval 6"/>
          <p:cNvSpPr>
            <a:spLocks noChangeArrowheads="1"/>
          </p:cNvSpPr>
          <p:nvPr/>
        </p:nvSpPr>
        <p:spPr bwMode="auto">
          <a:xfrm>
            <a:off x="2362200" y="2514600"/>
            <a:ext cx="3429000" cy="2286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Operators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Operators</a:t>
            </a:r>
            <a:r>
              <a:rPr lang="en-US" altLang="en-US"/>
              <a:t> are used to create </a:t>
            </a:r>
            <a:r>
              <a:rPr lang="en-US" altLang="en-US">
                <a:solidFill>
                  <a:schemeClr val="hlink"/>
                </a:solidFill>
              </a:rPr>
              <a:t>compound expressions</a:t>
            </a:r>
            <a:r>
              <a:rPr lang="en-US" altLang="en-US"/>
              <a:t> from simpler expressions</a:t>
            </a:r>
          </a:p>
          <a:p>
            <a:pPr eaLnBrk="1" hangingPunct="1"/>
            <a:r>
              <a:rPr lang="en-US" altLang="en-US"/>
              <a:t>Operators can be classified according to the number of </a:t>
            </a:r>
            <a:r>
              <a:rPr lang="en-US" altLang="en-US">
                <a:solidFill>
                  <a:schemeClr val="hlink"/>
                </a:solidFill>
              </a:rPr>
              <a:t>operands</a:t>
            </a:r>
            <a:r>
              <a:rPr lang="en-US" altLang="en-US"/>
              <a:t> involved: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Unary</a:t>
            </a:r>
            <a:r>
              <a:rPr lang="en-US" altLang="en-US"/>
              <a:t>: one operand (</a:t>
            </a:r>
            <a:r>
              <a:rPr lang="en-US" altLang="en-US" i="1"/>
              <a:t>e.g</a:t>
            </a:r>
            <a:r>
              <a:rPr lang="en-US" altLang="en-US"/>
              <a:t>., </a:t>
            </a:r>
            <a:r>
              <a:rPr lang="en-US" altLang="en-US">
                <a:latin typeface="Lucida Sans Typewriter" charset="0"/>
              </a:rPr>
              <a:t>typeof i</a:t>
            </a:r>
            <a:r>
              <a:rPr lang="en-US" altLang="en-US"/>
              <a:t>)</a:t>
            </a:r>
          </a:p>
          <a:p>
            <a:pPr lvl="2" eaLnBrk="1" hangingPunct="1"/>
            <a:r>
              <a:rPr lang="en-US" altLang="en-US">
                <a:solidFill>
                  <a:schemeClr val="accent2"/>
                </a:solidFill>
              </a:rPr>
              <a:t>Prefix</a:t>
            </a:r>
            <a:r>
              <a:rPr lang="en-US" altLang="en-US"/>
              <a:t> or </a:t>
            </a:r>
            <a:r>
              <a:rPr lang="en-US" altLang="en-US">
                <a:solidFill>
                  <a:schemeClr val="accent2"/>
                </a:solidFill>
              </a:rPr>
              <a:t>postfix</a:t>
            </a:r>
            <a:r>
              <a:rPr lang="en-US" altLang="en-US"/>
              <a:t> (</a:t>
            </a:r>
            <a:r>
              <a:rPr lang="en-US" altLang="en-US" i="1"/>
              <a:t>e.g</a:t>
            </a:r>
            <a:r>
              <a:rPr lang="en-US" altLang="en-US"/>
              <a:t>., </a:t>
            </a:r>
            <a:r>
              <a:rPr lang="en-US" altLang="en-US">
                <a:latin typeface="Lucida Sans Typewriter" charset="0"/>
              </a:rPr>
              <a:t>++i</a:t>
            </a:r>
            <a:r>
              <a:rPr lang="en-US" altLang="en-US"/>
              <a:t> or </a:t>
            </a:r>
            <a:r>
              <a:rPr lang="en-US" altLang="en-US">
                <a:latin typeface="Lucida Sans Typewriter" charset="0"/>
              </a:rPr>
              <a:t>i++</a:t>
            </a:r>
            <a:r>
              <a:rPr lang="en-US" altLang="en-US"/>
              <a:t> )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Binary</a:t>
            </a:r>
            <a:r>
              <a:rPr lang="en-US" altLang="en-US"/>
              <a:t>: two operands (</a:t>
            </a:r>
            <a:r>
              <a:rPr lang="en-US" altLang="en-US" i="1"/>
              <a:t>e.g</a:t>
            </a:r>
            <a:r>
              <a:rPr lang="en-US" altLang="en-US"/>
              <a:t>., </a:t>
            </a:r>
            <a:r>
              <a:rPr lang="en-US" altLang="en-US">
                <a:latin typeface="Lucida Sans Typewriter" charset="0"/>
              </a:rPr>
              <a:t>x + y</a:t>
            </a:r>
            <a:r>
              <a:rPr lang="en-US" altLang="en-US"/>
              <a:t>)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Ternary</a:t>
            </a:r>
            <a:r>
              <a:rPr lang="en-US" altLang="en-US"/>
              <a:t>: three operands (</a:t>
            </a:r>
            <a:r>
              <a:rPr lang="en-US" altLang="en-US">
                <a:solidFill>
                  <a:schemeClr val="hlink"/>
                </a:solidFill>
              </a:rPr>
              <a:t>conditional operator</a:t>
            </a:r>
            <a:r>
              <a:rPr lang="en-US" altLang="en-US"/>
              <a:t>) </a:t>
            </a:r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257800"/>
            <a:ext cx="5048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Operators</a:t>
            </a:r>
            <a:endParaRPr lang="en-US" altLang="en-US"/>
          </a:p>
        </p:txBody>
      </p:sp>
      <p:sp>
        <p:nvSpPr>
          <p:cNvPr id="4813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391400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b="1" u="sng">
                <a:solidFill>
                  <a:schemeClr val="tx2"/>
                </a:solidFill>
              </a:rPr>
              <a:t>JavaScript Operators:</a:t>
            </a:r>
            <a:br>
              <a:rPr lang="en-US" altLang="en-US" sz="4000" b="1" u="sng">
                <a:solidFill>
                  <a:schemeClr val="tx2"/>
                </a:solidFill>
              </a:rPr>
            </a:br>
            <a:r>
              <a:rPr lang="en-US" altLang="en-US" sz="4000" b="1" u="sng">
                <a:solidFill>
                  <a:schemeClr val="tx2"/>
                </a:solidFill>
              </a:rPr>
              <a:t>Automatic Type Conversion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Binary operators </a:t>
            </a:r>
            <a:r>
              <a:rPr lang="en-US" altLang="en-US">
                <a:solidFill>
                  <a:schemeClr val="hlink"/>
                </a:solidFill>
                <a:latin typeface="Lucida Sans Typewriter" charset="0"/>
              </a:rPr>
              <a:t>+</a:t>
            </a:r>
            <a:r>
              <a:rPr lang="en-US" altLang="en-US">
                <a:solidFill>
                  <a:schemeClr val="hlink"/>
                </a:solidFill>
              </a:rPr>
              <a:t>, </a:t>
            </a:r>
            <a:r>
              <a:rPr lang="en-US" altLang="en-US">
                <a:solidFill>
                  <a:schemeClr val="hlink"/>
                </a:solidFill>
                <a:latin typeface="Lucida Sans Typewriter" charset="0"/>
              </a:rPr>
              <a:t>-</a:t>
            </a:r>
            <a:r>
              <a:rPr lang="en-US" altLang="en-US">
                <a:solidFill>
                  <a:schemeClr val="hlink"/>
                </a:solidFill>
              </a:rPr>
              <a:t>, </a:t>
            </a:r>
            <a:r>
              <a:rPr lang="en-US" altLang="en-US">
                <a:solidFill>
                  <a:schemeClr val="hlink"/>
                </a:solidFill>
                <a:latin typeface="Lucida Sans Typewriter" charset="0"/>
              </a:rPr>
              <a:t>*</a:t>
            </a:r>
            <a:r>
              <a:rPr lang="en-US" altLang="en-US">
                <a:solidFill>
                  <a:schemeClr val="hlink"/>
                </a:solidFill>
              </a:rPr>
              <a:t>, </a:t>
            </a:r>
            <a:r>
              <a:rPr lang="en-US" altLang="en-US">
                <a:solidFill>
                  <a:schemeClr val="hlink"/>
                </a:solidFill>
                <a:latin typeface="Lucida Sans Typewriter" charset="0"/>
              </a:rPr>
              <a:t>/</a:t>
            </a:r>
            <a:r>
              <a:rPr lang="en-US" altLang="en-US">
                <a:solidFill>
                  <a:schemeClr val="hlink"/>
                </a:solidFill>
              </a:rPr>
              <a:t>, </a:t>
            </a:r>
            <a:r>
              <a:rPr lang="en-US" altLang="en-US">
                <a:solidFill>
                  <a:schemeClr val="hlink"/>
                </a:solidFill>
                <a:latin typeface="Lucida Sans Typewriter" charset="0"/>
              </a:rPr>
              <a:t>%</a:t>
            </a:r>
            <a:r>
              <a:rPr lang="en-US" altLang="en-US"/>
              <a:t> convert both operands to Number</a:t>
            </a:r>
          </a:p>
          <a:p>
            <a:pPr lvl="1" eaLnBrk="1" hangingPunct="1"/>
            <a:r>
              <a:rPr lang="en-US" altLang="en-US"/>
              <a:t>Exception: If </a:t>
            </a:r>
            <a:r>
              <a:rPr lang="en-US" altLang="en-US">
                <a:solidFill>
                  <a:schemeClr val="accent2"/>
                </a:solidFill>
              </a:rPr>
              <a:t>one</a:t>
            </a:r>
            <a:r>
              <a:rPr lang="en-US" altLang="en-US"/>
              <a:t> of operands of + is </a:t>
            </a:r>
            <a:r>
              <a:rPr lang="en-US" altLang="en-US">
                <a:solidFill>
                  <a:schemeClr val="accent2"/>
                </a:solidFill>
              </a:rPr>
              <a:t>String</a:t>
            </a:r>
            <a:r>
              <a:rPr lang="en-US" altLang="en-US"/>
              <a:t> then the other is converted to String</a:t>
            </a:r>
          </a:p>
          <a:p>
            <a:pPr eaLnBrk="1" hangingPunct="1"/>
            <a:r>
              <a:rPr lang="en-US" altLang="en-US"/>
              <a:t>Relational operators </a:t>
            </a:r>
            <a:r>
              <a:rPr lang="en-US" altLang="en-US">
                <a:solidFill>
                  <a:schemeClr val="hlink"/>
                </a:solidFill>
                <a:latin typeface="Lucida Sans Typewriter" charset="0"/>
              </a:rPr>
              <a:t>&lt;</a:t>
            </a:r>
            <a:r>
              <a:rPr lang="en-US" altLang="en-US">
                <a:solidFill>
                  <a:schemeClr val="hlink"/>
                </a:solidFill>
              </a:rPr>
              <a:t>, </a:t>
            </a:r>
            <a:r>
              <a:rPr lang="en-US" altLang="en-US">
                <a:solidFill>
                  <a:schemeClr val="hlink"/>
                </a:solidFill>
                <a:latin typeface="Lucida Sans Typewriter" charset="0"/>
              </a:rPr>
              <a:t>&gt;</a:t>
            </a:r>
            <a:r>
              <a:rPr lang="en-US" altLang="en-US">
                <a:solidFill>
                  <a:schemeClr val="hlink"/>
                </a:solidFill>
              </a:rPr>
              <a:t>, </a:t>
            </a:r>
            <a:r>
              <a:rPr lang="en-US" altLang="en-US">
                <a:solidFill>
                  <a:schemeClr val="hlink"/>
                </a:solidFill>
                <a:latin typeface="Lucida Sans Typewriter" charset="0"/>
              </a:rPr>
              <a:t>&lt;=</a:t>
            </a:r>
            <a:r>
              <a:rPr lang="en-US" altLang="en-US">
                <a:solidFill>
                  <a:schemeClr val="hlink"/>
                </a:solidFill>
              </a:rPr>
              <a:t>, </a:t>
            </a:r>
            <a:r>
              <a:rPr lang="en-US" altLang="en-US">
                <a:solidFill>
                  <a:schemeClr val="hlink"/>
                </a:solidFill>
                <a:latin typeface="Lucida Sans Typewriter" charset="0"/>
              </a:rPr>
              <a:t>&gt;=</a:t>
            </a:r>
            <a:r>
              <a:rPr lang="en-US" altLang="en-US"/>
              <a:t> convert both operands to Number</a:t>
            </a:r>
          </a:p>
          <a:p>
            <a:pPr lvl="1" eaLnBrk="1" hangingPunct="1"/>
            <a:r>
              <a:rPr lang="en-US" altLang="en-US"/>
              <a:t>Exception: If </a:t>
            </a:r>
            <a:r>
              <a:rPr lang="en-US" altLang="en-US">
                <a:solidFill>
                  <a:schemeClr val="accent2"/>
                </a:solidFill>
              </a:rPr>
              <a:t>both</a:t>
            </a:r>
            <a:r>
              <a:rPr lang="en-US" altLang="en-US"/>
              <a:t> operands are </a:t>
            </a:r>
            <a:r>
              <a:rPr lang="en-US" altLang="en-US">
                <a:solidFill>
                  <a:schemeClr val="accent2"/>
                </a:solidFill>
              </a:rPr>
              <a:t>String</a:t>
            </a:r>
            <a:r>
              <a:rPr lang="en-US" altLang="en-US"/>
              <a:t>, no conversion is performed and </a:t>
            </a:r>
            <a:r>
              <a:rPr lang="en-US" altLang="en-US">
                <a:solidFill>
                  <a:schemeClr val="accent2"/>
                </a:solidFill>
              </a:rPr>
              <a:t>lexicographic string comparison</a:t>
            </a:r>
            <a:r>
              <a:rPr lang="en-US" altLang="en-US"/>
              <a:t> is performed</a:t>
            </a:r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b="1" u="sng">
                <a:solidFill>
                  <a:schemeClr val="tx2"/>
                </a:solidFill>
              </a:rPr>
              <a:t>JavaScript Operators:</a:t>
            </a:r>
            <a:br>
              <a:rPr lang="en-US" altLang="en-US" sz="4000" b="1" u="sng">
                <a:solidFill>
                  <a:schemeClr val="tx2"/>
                </a:solidFill>
              </a:rPr>
            </a:br>
            <a:r>
              <a:rPr lang="en-US" altLang="en-US" sz="4000" b="1" u="sng">
                <a:solidFill>
                  <a:schemeClr val="tx2"/>
                </a:solidFill>
              </a:rPr>
              <a:t>Automatic Type Conversion</a:t>
            </a:r>
            <a:endParaRPr lang="en-US" altLang="en-US" sz="4000"/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Operators </a:t>
            </a:r>
            <a:r>
              <a:rPr lang="en-US" altLang="en-US">
                <a:solidFill>
                  <a:schemeClr val="hlink"/>
                </a:solidFill>
                <a:latin typeface="Lucida Sans Typewriter" charset="0"/>
              </a:rPr>
              <a:t>==</a:t>
            </a:r>
            <a:r>
              <a:rPr lang="en-US" altLang="en-US">
                <a:solidFill>
                  <a:schemeClr val="hlink"/>
                </a:solidFill>
              </a:rPr>
              <a:t>, </a:t>
            </a:r>
            <a:r>
              <a:rPr lang="en-US" altLang="en-US">
                <a:solidFill>
                  <a:schemeClr val="hlink"/>
                </a:solidFill>
                <a:latin typeface="Lucida Sans Typewriter" charset="0"/>
              </a:rPr>
              <a:t>!=</a:t>
            </a:r>
            <a:r>
              <a:rPr lang="en-US" altLang="en-US"/>
              <a:t> convert both operands to Number</a:t>
            </a:r>
          </a:p>
          <a:p>
            <a:pPr lvl="1" eaLnBrk="1" hangingPunct="1"/>
            <a:r>
              <a:rPr lang="en-US" altLang="en-US"/>
              <a:t>Exception: If both operands are String, no conversion is performed (lex. comparison)</a:t>
            </a:r>
          </a:p>
          <a:p>
            <a:pPr lvl="1" eaLnBrk="1" hangingPunct="1"/>
            <a:r>
              <a:rPr lang="en-US" altLang="en-US"/>
              <a:t>Exception: values of Undefined and Null are equal(!)</a:t>
            </a:r>
          </a:p>
          <a:p>
            <a:pPr lvl="1" eaLnBrk="1" hangingPunct="1"/>
            <a:r>
              <a:rPr lang="en-US" altLang="en-US"/>
              <a:t>Exception: instance of Date built-in “class” is converted to String (and host object conversion is implementation dependent)</a:t>
            </a:r>
          </a:p>
          <a:p>
            <a:pPr lvl="1" eaLnBrk="1" hangingPunct="1"/>
            <a:r>
              <a:rPr lang="en-US" altLang="en-US"/>
              <a:t>Exception: two Objects are equal only if they are references to the same object</a:t>
            </a:r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Functions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Function declaration syntax</a:t>
            </a:r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5120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/>
          <a:stretch>
            <a:fillRect/>
          </a:stretch>
        </p:blipFill>
        <p:spPr bwMode="auto">
          <a:xfrm>
            <a:off x="404813" y="2422525"/>
            <a:ext cx="8258175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Functions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Function declaration syntax</a:t>
            </a:r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58705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2667000" y="3048000"/>
            <a:ext cx="1295400" cy="3810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40967" name="Text Box 6"/>
          <p:cNvSpPr txBox="1">
            <a:spLocks noChangeArrowheads="1"/>
          </p:cNvSpPr>
          <p:nvPr/>
        </p:nvSpPr>
        <p:spPr bwMode="auto">
          <a:xfrm>
            <a:off x="152400" y="2971800"/>
            <a:ext cx="2438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Declaration always begins with keyword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Lucida Sans Typewriter" charset="0"/>
              </a:rPr>
              <a:t>function</a:t>
            </a: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, no return type</a:t>
            </a:r>
          </a:p>
        </p:txBody>
      </p:sp>
      <p:sp>
        <p:nvSpPr>
          <p:cNvPr id="52231" name="Oval 5"/>
          <p:cNvSpPr>
            <a:spLocks noChangeArrowheads="1"/>
          </p:cNvSpPr>
          <p:nvPr/>
        </p:nvSpPr>
        <p:spPr bwMode="auto">
          <a:xfrm>
            <a:off x="3962400" y="3124200"/>
            <a:ext cx="838200" cy="304800"/>
          </a:xfrm>
          <a:prstGeom prst="ellipse">
            <a:avLst/>
          </a:prstGeom>
          <a:solidFill>
            <a:srgbClr val="FFC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40969" name="Text Box 6"/>
          <p:cNvSpPr txBox="1">
            <a:spLocks noChangeArrowheads="1"/>
          </p:cNvSpPr>
          <p:nvPr/>
        </p:nvSpPr>
        <p:spPr bwMode="auto">
          <a:xfrm>
            <a:off x="3717925" y="2322513"/>
            <a:ext cx="239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Identifier representing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function’s </a:t>
            </a:r>
            <a:r>
              <a:rPr lang="en-US" altLang="en-US" sz="1800" i="1" smtClean="0">
                <a:solidFill>
                  <a:srgbClr val="008080"/>
                </a:solidFill>
                <a:latin typeface="Arial" charset="0"/>
              </a:rPr>
              <a:t>name</a:t>
            </a:r>
          </a:p>
        </p:txBody>
      </p:sp>
      <p:sp>
        <p:nvSpPr>
          <p:cNvPr id="52233" name="Oval 5"/>
          <p:cNvSpPr>
            <a:spLocks noChangeArrowheads="1"/>
          </p:cNvSpPr>
          <p:nvPr/>
        </p:nvSpPr>
        <p:spPr bwMode="auto">
          <a:xfrm>
            <a:off x="4724400" y="3048000"/>
            <a:ext cx="914400" cy="342900"/>
          </a:xfrm>
          <a:prstGeom prst="ellipse">
            <a:avLst/>
          </a:prstGeom>
          <a:solidFill>
            <a:srgbClr val="92D05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40971" name="Text Box 6"/>
          <p:cNvSpPr txBox="1">
            <a:spLocks noChangeArrowheads="1"/>
          </p:cNvSpPr>
          <p:nvPr/>
        </p:nvSpPr>
        <p:spPr bwMode="auto">
          <a:xfrm>
            <a:off x="5949950" y="2994025"/>
            <a:ext cx="234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i="1" smtClean="0">
                <a:solidFill>
                  <a:srgbClr val="008080"/>
                </a:solidFill>
                <a:latin typeface="Arial" charset="0"/>
              </a:rPr>
              <a:t>Formal parameter list</a:t>
            </a:r>
          </a:p>
        </p:txBody>
      </p:sp>
      <p:sp>
        <p:nvSpPr>
          <p:cNvPr id="52235" name="Oval 5"/>
          <p:cNvSpPr>
            <a:spLocks noChangeArrowheads="1"/>
          </p:cNvSpPr>
          <p:nvPr/>
        </p:nvSpPr>
        <p:spPr bwMode="auto">
          <a:xfrm>
            <a:off x="2895600" y="3376613"/>
            <a:ext cx="5562600" cy="309562"/>
          </a:xfrm>
          <a:prstGeom prst="ellipse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40973" name="Text Box 6"/>
          <p:cNvSpPr txBox="1">
            <a:spLocks noChangeArrowheads="1"/>
          </p:cNvSpPr>
          <p:nvPr/>
        </p:nvSpPr>
        <p:spPr bwMode="auto">
          <a:xfrm>
            <a:off x="3260725" y="3846513"/>
            <a:ext cx="404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One or more statements representing </a:t>
            </a:r>
            <a:br>
              <a:rPr lang="en-US" altLang="en-US" sz="1800" smtClean="0">
                <a:solidFill>
                  <a:srgbClr val="008080"/>
                </a:solidFill>
                <a:latin typeface="Arial" charset="0"/>
              </a:rPr>
            </a:br>
            <a:r>
              <a:rPr lang="en-US" altLang="en-US" sz="1800" i="1" smtClean="0">
                <a:solidFill>
                  <a:srgbClr val="008080"/>
                </a:solidFill>
                <a:latin typeface="Arial" charset="0"/>
              </a:rPr>
              <a:t>function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Functions</a:t>
            </a:r>
            <a:endParaRPr lang="en-US" altLang="en-US"/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Function call syntax</a:t>
            </a:r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41497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3886200" y="2514600"/>
            <a:ext cx="2057400" cy="38735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3717925" y="3084513"/>
            <a:ext cx="4552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Function call is an expression, can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be used on right-hand side of assignments,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as expression statement,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Introduction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dirty="0"/>
              <a:t>Let’s write a “Hello World!” JavaScript program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b="1" u="sng" dirty="0">
                <a:solidFill>
                  <a:schemeClr val="accent6"/>
                </a:solidFill>
              </a:rPr>
              <a:t>Problem</a:t>
            </a:r>
            <a:r>
              <a:rPr lang="en-US" altLang="en-US" sz="3200" u="sng" dirty="0">
                <a:solidFill>
                  <a:schemeClr val="accent6"/>
                </a:solidFill>
              </a:rPr>
              <a:t>: </a:t>
            </a:r>
            <a:r>
              <a:rPr lang="en-US" altLang="en-US" sz="3200" dirty="0"/>
              <a:t>the JavaScript language itself has </a:t>
            </a:r>
            <a:r>
              <a:rPr lang="en-US" altLang="en-US" sz="3200" dirty="0">
                <a:solidFill>
                  <a:schemeClr val="hlink"/>
                </a:solidFill>
              </a:rPr>
              <a:t>no input/output</a:t>
            </a:r>
            <a:r>
              <a:rPr lang="en-US" altLang="en-US" sz="3200" dirty="0"/>
              <a:t> statements(!)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200" b="1" u="sng" dirty="0">
                <a:solidFill>
                  <a:schemeClr val="accent4"/>
                </a:solidFill>
              </a:rPr>
              <a:t>Solution</a:t>
            </a:r>
            <a:r>
              <a:rPr lang="en-US" altLang="en-US" sz="3200" u="sng" dirty="0">
                <a:solidFill>
                  <a:schemeClr val="accent4"/>
                </a:solidFill>
              </a:rPr>
              <a:t>: </a:t>
            </a:r>
            <a:r>
              <a:rPr lang="en-US" altLang="en-US" sz="3200" dirty="0"/>
              <a:t>Most browsers provide standard I/O methods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  <a:latin typeface="Lucida Sans Typewriter" panose="020B0509030504030204" pitchFamily="49" charset="0"/>
              </a:rPr>
              <a:t>alert</a:t>
            </a:r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altLang="en-US" sz="2800" dirty="0"/>
              <a:t>pops up </a:t>
            </a:r>
            <a:r>
              <a:rPr lang="en-US" altLang="en-US" sz="2800" dirty="0">
                <a:solidFill>
                  <a:schemeClr val="hlink"/>
                </a:solidFill>
              </a:rPr>
              <a:t>alert box</a:t>
            </a:r>
            <a:r>
              <a:rPr lang="en-US" altLang="en-US" sz="2800" dirty="0"/>
              <a:t> containing text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  <a:latin typeface="Lucida Sans Typewriter" panose="020B0509030504030204" pitchFamily="49" charset="0"/>
              </a:rPr>
              <a:t>prompt</a:t>
            </a:r>
            <a:r>
              <a:rPr lang="en-US" altLang="en-US" sz="28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altLang="en-US" sz="2800" dirty="0"/>
              <a:t>pops up window where user can enter text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85800" y="6356350"/>
            <a:ext cx="7620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Functions</a:t>
            </a:r>
            <a:endParaRPr lang="en-US" altLang="en-US"/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Function call semantics details: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altLang="en-US">
                <a:solidFill>
                  <a:srgbClr val="33CC33"/>
                </a:solidFill>
              </a:rPr>
              <a:t>Arguments:</a:t>
            </a:r>
          </a:p>
          <a:p>
            <a:pPr lvl="2" eaLnBrk="1" hangingPunct="1"/>
            <a:r>
              <a:rPr lang="en-US" altLang="en-US"/>
              <a:t>May be </a:t>
            </a:r>
            <a:r>
              <a:rPr lang="en-US" altLang="en-US">
                <a:solidFill>
                  <a:srgbClr val="008080"/>
                </a:solidFill>
              </a:rPr>
              <a:t>expressions</a:t>
            </a:r>
            <a:r>
              <a:rPr lang="en-US" altLang="en-US"/>
              <a:t>: </a:t>
            </a:r>
          </a:p>
          <a:p>
            <a:pPr lvl="2" eaLnBrk="1" hangingPunct="1"/>
            <a:r>
              <a:rPr lang="en-US" altLang="en-US"/>
              <a:t>Object’s effectively passed </a:t>
            </a:r>
            <a:r>
              <a:rPr lang="en-US" altLang="en-US">
                <a:solidFill>
                  <a:schemeClr val="hlink"/>
                </a:solidFill>
              </a:rPr>
              <a:t>by reference</a:t>
            </a:r>
            <a:r>
              <a:rPr lang="en-US" altLang="en-US"/>
              <a:t> (more later)</a:t>
            </a:r>
          </a:p>
          <a:p>
            <a:pPr marL="971550" lvl="1" indent="-514350" eaLnBrk="1" hangingPunct="1">
              <a:buFontTx/>
              <a:buAutoNum type="arabicPeriod"/>
            </a:pPr>
            <a:r>
              <a:rPr lang="en-US" altLang="en-US">
                <a:solidFill>
                  <a:srgbClr val="33CC33"/>
                </a:solidFill>
              </a:rPr>
              <a:t>Formal parameters:</a:t>
            </a:r>
          </a:p>
          <a:p>
            <a:pPr lvl="2" eaLnBrk="1" hangingPunct="1"/>
            <a:r>
              <a:rPr lang="en-US" altLang="en-US"/>
              <a:t>May be assigned values, argument is not affected</a:t>
            </a:r>
          </a:p>
          <a:p>
            <a:pPr eaLnBrk="1" hangingPunct="1"/>
            <a:r>
              <a:rPr lang="en-US" altLang="en-US">
                <a:solidFill>
                  <a:schemeClr val="accent2"/>
                </a:solidFill>
              </a:rPr>
              <a:t>Number mismatch</a:t>
            </a:r>
            <a:r>
              <a:rPr lang="en-US" altLang="en-US"/>
              <a:t> between argument list and formal parameter list:</a:t>
            </a:r>
          </a:p>
          <a:p>
            <a:pPr marL="971550" lvl="1" indent="-514350" eaLnBrk="1" hangingPunct="1"/>
            <a:r>
              <a:rPr lang="en-US" altLang="en-US" sz="2000">
                <a:solidFill>
                  <a:schemeClr val="accent2"/>
                </a:solidFill>
              </a:rPr>
              <a:t>More arguments</a:t>
            </a:r>
            <a:r>
              <a:rPr lang="en-US" altLang="en-US" sz="2000"/>
              <a:t>: excess ignored</a:t>
            </a:r>
          </a:p>
          <a:p>
            <a:pPr marL="971550" lvl="1" indent="-514350" eaLnBrk="1" hangingPunct="1"/>
            <a:r>
              <a:rPr lang="en-US" altLang="en-US" sz="2000">
                <a:solidFill>
                  <a:schemeClr val="accent2"/>
                </a:solidFill>
              </a:rPr>
              <a:t>Fewer arguments</a:t>
            </a:r>
            <a:r>
              <a:rPr lang="en-US" altLang="en-US" sz="2000"/>
              <a:t>: remaining parameters are Undefined</a:t>
            </a:r>
          </a:p>
          <a:p>
            <a:pPr eaLnBrk="1" hangingPunct="1"/>
            <a:endParaRPr lang="en-US" altLang="en-US"/>
          </a:p>
        </p:txBody>
      </p:sp>
      <p:sp>
        <p:nvSpPr>
          <p:cNvPr id="5529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43188"/>
            <a:ext cx="16764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Functions</a:t>
            </a:r>
            <a:endParaRPr lang="en-US" altLang="en-US"/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Return value</a:t>
            </a:r>
            <a:r>
              <a:rPr lang="en-US" altLang="en-US"/>
              <a:t>:</a:t>
            </a:r>
          </a:p>
          <a:p>
            <a:pPr lvl="2" eaLnBrk="1" hangingPunct="1"/>
            <a:r>
              <a:rPr lang="en-US" altLang="en-US"/>
              <a:t>If </a:t>
            </a:r>
            <a:r>
              <a:rPr lang="en-US" altLang="en-US">
                <a:solidFill>
                  <a:srgbClr val="FF0000"/>
                </a:solidFill>
              </a:rPr>
              <a:t>last statement </a:t>
            </a:r>
            <a:r>
              <a:rPr lang="en-US" altLang="en-US"/>
              <a:t>executed is not return-value, then returned value is of type </a:t>
            </a:r>
            <a:r>
              <a:rPr lang="en-US" altLang="en-US">
                <a:latin typeface="Courier New" charset="0"/>
                <a:ea typeface="Courier New" charset="0"/>
                <a:cs typeface="Courier New" charset="0"/>
              </a:rPr>
              <a:t>Undefined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563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3108325"/>
            <a:ext cx="784383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5392738"/>
            <a:ext cx="4633913" cy="420687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40000"/>
            <a:ext cx="72517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Functions</a:t>
            </a:r>
            <a:endParaRPr lang="en-US" alt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Local vs. global variables</a:t>
            </a:r>
          </a:p>
        </p:txBody>
      </p:sp>
      <p:sp>
        <p:nvSpPr>
          <p:cNvPr id="5734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1447800" y="2514600"/>
            <a:ext cx="990600" cy="341313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1508125" y="2170113"/>
            <a:ext cx="49815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b="1" smtClean="0">
                <a:solidFill>
                  <a:srgbClr val="C00000"/>
                </a:solidFill>
                <a:latin typeface="Arial" charset="0"/>
              </a:rPr>
              <a:t>Global variable: </a:t>
            </a: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declared outside any function</a:t>
            </a:r>
          </a:p>
        </p:txBody>
      </p:sp>
      <p:sp>
        <p:nvSpPr>
          <p:cNvPr id="57351" name="Oval 5"/>
          <p:cNvSpPr>
            <a:spLocks noChangeArrowheads="1"/>
          </p:cNvSpPr>
          <p:nvPr/>
        </p:nvSpPr>
        <p:spPr bwMode="auto">
          <a:xfrm>
            <a:off x="1676400" y="3276600"/>
            <a:ext cx="762000" cy="304800"/>
          </a:xfrm>
          <a:prstGeom prst="ellipse">
            <a:avLst/>
          </a:prstGeom>
          <a:solidFill>
            <a:srgbClr val="FFC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46089" name="Text Box 6"/>
          <p:cNvSpPr txBox="1">
            <a:spLocks noChangeArrowheads="1"/>
          </p:cNvSpPr>
          <p:nvPr/>
        </p:nvSpPr>
        <p:spPr bwMode="auto">
          <a:xfrm>
            <a:off x="152400" y="2819400"/>
            <a:ext cx="12509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Local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variable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declared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within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a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Functions</a:t>
            </a:r>
            <a:endParaRPr lang="en-US" altLang="en-US"/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Local vs. global variables</a:t>
            </a:r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90800"/>
            <a:ext cx="666115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1676400" y="3533775"/>
            <a:ext cx="609600" cy="276225"/>
          </a:xfrm>
          <a:prstGeom prst="ellipse">
            <a:avLst/>
          </a:prstGeom>
          <a:solidFill>
            <a:srgbClr val="FFC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0" y="2895600"/>
            <a:ext cx="16319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Local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declaration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shadows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corresponding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global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declaration</a:t>
            </a:r>
          </a:p>
        </p:txBody>
      </p:sp>
      <p:sp>
        <p:nvSpPr>
          <p:cNvPr id="47112" name="Text Box 7"/>
          <p:cNvSpPr txBox="1">
            <a:spLocks noChangeArrowheads="1"/>
          </p:cNvSpPr>
          <p:nvPr/>
        </p:nvSpPr>
        <p:spPr bwMode="auto">
          <a:xfrm>
            <a:off x="3336925" y="4456113"/>
            <a:ext cx="128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Output is 6</a:t>
            </a:r>
          </a:p>
        </p:txBody>
      </p:sp>
      <p:sp>
        <p:nvSpPr>
          <p:cNvPr id="58376" name="Oval 8"/>
          <p:cNvSpPr>
            <a:spLocks noChangeArrowheads="1"/>
          </p:cNvSpPr>
          <p:nvPr/>
        </p:nvSpPr>
        <p:spPr bwMode="auto">
          <a:xfrm>
            <a:off x="2895600" y="4495800"/>
            <a:ext cx="228600" cy="3810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58377" name="Oval 9"/>
          <p:cNvSpPr>
            <a:spLocks noChangeArrowheads="1"/>
          </p:cNvSpPr>
          <p:nvPr/>
        </p:nvSpPr>
        <p:spPr bwMode="auto">
          <a:xfrm>
            <a:off x="1905000" y="2549525"/>
            <a:ext cx="457200" cy="269875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47115" name="Line 10"/>
          <p:cNvSpPr>
            <a:spLocks noChangeShapeType="1"/>
          </p:cNvSpPr>
          <p:nvPr/>
        </p:nvSpPr>
        <p:spPr bwMode="auto">
          <a:xfrm>
            <a:off x="2286000" y="2743200"/>
            <a:ext cx="685800" cy="17526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379" name="Oval 11"/>
          <p:cNvSpPr>
            <a:spLocks noChangeArrowheads="1"/>
          </p:cNvSpPr>
          <p:nvPr/>
        </p:nvSpPr>
        <p:spPr bwMode="auto">
          <a:xfrm>
            <a:off x="2133600" y="3276600"/>
            <a:ext cx="304800" cy="257175"/>
          </a:xfrm>
          <a:prstGeom prst="ellipse">
            <a:avLst/>
          </a:prstGeom>
          <a:solidFill>
            <a:srgbClr val="FFC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cxnSp>
        <p:nvCxnSpPr>
          <p:cNvPr id="47117" name="AutoShape 12"/>
          <p:cNvCxnSpPr>
            <a:cxnSpLocks noChangeShapeType="1"/>
            <a:stCxn id="58373" idx="5"/>
            <a:endCxn id="58379" idx="5"/>
          </p:cNvCxnSpPr>
          <p:nvPr/>
        </p:nvCxnSpPr>
        <p:spPr bwMode="auto">
          <a:xfrm rot="5400000" flipH="1" flipV="1">
            <a:off x="2159000" y="3533775"/>
            <a:ext cx="273050" cy="196850"/>
          </a:xfrm>
          <a:prstGeom prst="curvedConnector3">
            <a:avLst>
              <a:gd name="adj1" fmla="val -98296"/>
            </a:avLst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Functions</a:t>
            </a:r>
            <a:endParaRPr lang="en-US" altLang="en-US"/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Local vs. global variables</a:t>
            </a:r>
          </a:p>
        </p:txBody>
      </p:sp>
      <p:sp>
        <p:nvSpPr>
          <p:cNvPr id="5939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90800"/>
            <a:ext cx="666115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81400"/>
            <a:ext cx="16303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9398" name="Oval 7"/>
          <p:cNvSpPr>
            <a:spLocks noChangeArrowheads="1"/>
          </p:cNvSpPr>
          <p:nvPr/>
        </p:nvSpPr>
        <p:spPr bwMode="auto">
          <a:xfrm>
            <a:off x="1066800" y="3576638"/>
            <a:ext cx="1676400" cy="233362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59399" name="Oval 9"/>
          <p:cNvSpPr>
            <a:spLocks noChangeArrowheads="1"/>
          </p:cNvSpPr>
          <p:nvPr/>
        </p:nvSpPr>
        <p:spPr bwMode="auto">
          <a:xfrm>
            <a:off x="1905000" y="2514600"/>
            <a:ext cx="228600" cy="3810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48137" name="Line 10"/>
          <p:cNvSpPr>
            <a:spLocks noChangeShapeType="1"/>
          </p:cNvSpPr>
          <p:nvPr/>
        </p:nvSpPr>
        <p:spPr bwMode="auto">
          <a:xfrm flipH="1" flipV="1">
            <a:off x="2133600" y="2819400"/>
            <a:ext cx="381000" cy="6858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138" name="Text Box 11"/>
          <p:cNvSpPr txBox="1">
            <a:spLocks noChangeArrowheads="1"/>
          </p:cNvSpPr>
          <p:nvPr/>
        </p:nvSpPr>
        <p:spPr bwMode="auto">
          <a:xfrm>
            <a:off x="3260725" y="4456113"/>
            <a:ext cx="128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Output is 7</a:t>
            </a:r>
          </a:p>
        </p:txBody>
      </p:sp>
      <p:sp>
        <p:nvSpPr>
          <p:cNvPr id="48139" name="Text Box 12"/>
          <p:cNvSpPr txBox="1">
            <a:spLocks noChangeArrowheads="1"/>
          </p:cNvSpPr>
          <p:nvPr/>
        </p:nvSpPr>
        <p:spPr bwMode="auto">
          <a:xfrm>
            <a:off x="0" y="3886200"/>
            <a:ext cx="31210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In browsers,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global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variables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(and functions)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are stored as properties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of the </a:t>
            </a:r>
            <a:r>
              <a:rPr lang="en-US" altLang="en-US" sz="1800" smtClean="0">
                <a:solidFill>
                  <a:srgbClr val="008080"/>
                </a:solidFill>
                <a:latin typeface="Lucida Sans Typewriter" charset="0"/>
              </a:rPr>
              <a:t>window</a:t>
            </a: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 built-in object.</a:t>
            </a:r>
          </a:p>
        </p:txBody>
      </p:sp>
      <p:sp>
        <p:nvSpPr>
          <p:cNvPr id="59403" name="Oval 14"/>
          <p:cNvSpPr>
            <a:spLocks noChangeArrowheads="1"/>
          </p:cNvSpPr>
          <p:nvPr/>
        </p:nvSpPr>
        <p:spPr bwMode="auto">
          <a:xfrm>
            <a:off x="2895600" y="4495800"/>
            <a:ext cx="228600" cy="3048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cxnSp>
        <p:nvCxnSpPr>
          <p:cNvPr id="48141" name="AutoShape 15"/>
          <p:cNvCxnSpPr>
            <a:cxnSpLocks noChangeShapeType="1"/>
            <a:stCxn id="59399" idx="6"/>
            <a:endCxn id="59403" idx="7"/>
          </p:cNvCxnSpPr>
          <p:nvPr/>
        </p:nvCxnSpPr>
        <p:spPr bwMode="auto">
          <a:xfrm>
            <a:off x="2133600" y="2705100"/>
            <a:ext cx="957263" cy="1835150"/>
          </a:xfrm>
          <a:prstGeom prst="curvedConnector2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Functions</a:t>
            </a:r>
            <a:endParaRPr lang="en-US" altLang="en-US"/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Local vs. global variables</a:t>
            </a:r>
          </a:p>
        </p:txBody>
      </p:sp>
      <p:sp>
        <p:nvSpPr>
          <p:cNvPr id="6041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6042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2286000"/>
            <a:ext cx="5553075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Functions</a:t>
            </a:r>
            <a:endParaRPr lang="en-US" altLang="en-US"/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Explicit </a:t>
            </a:r>
            <a:r>
              <a:rPr lang="en-US" altLang="en-US">
                <a:solidFill>
                  <a:schemeClr val="accent2"/>
                </a:solidFill>
              </a:rPr>
              <a:t>type conversion</a:t>
            </a:r>
            <a:r>
              <a:rPr lang="en-US" altLang="en-US"/>
              <a:t> supplied by built-in functions</a:t>
            </a:r>
          </a:p>
          <a:p>
            <a:pPr lvl="1" eaLnBrk="1" hangingPunct="1"/>
            <a:r>
              <a:rPr lang="en-US" altLang="en-US">
                <a:solidFill>
                  <a:schemeClr val="hlink"/>
                </a:solidFill>
              </a:rPr>
              <a:t>Boolean(), String(), Number()</a:t>
            </a:r>
          </a:p>
          <a:p>
            <a:pPr lvl="1" eaLnBrk="1" hangingPunct="1"/>
            <a:r>
              <a:rPr lang="en-US" altLang="en-US"/>
              <a:t>Each takes a single argument, returns value representing argument converted according to type-conversion rules given earlier</a:t>
            </a:r>
          </a:p>
        </p:txBody>
      </p:sp>
      <p:sp>
        <p:nvSpPr>
          <p:cNvPr id="6144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Object Introduction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There are </a:t>
            </a:r>
            <a:r>
              <a:rPr lang="en-US" altLang="en-US">
                <a:solidFill>
                  <a:schemeClr val="accent2"/>
                </a:solidFill>
              </a:rPr>
              <a:t>no classes</a:t>
            </a:r>
            <a:r>
              <a:rPr lang="en-US" altLang="en-US"/>
              <a:t> in JavaScript</a:t>
            </a:r>
          </a:p>
          <a:p>
            <a:pPr eaLnBrk="1" hangingPunct="1"/>
            <a:r>
              <a:rPr lang="en-US" altLang="en-US"/>
              <a:t>Instead, properties can be created and deleted dynamically</a:t>
            </a:r>
          </a:p>
        </p:txBody>
      </p:sp>
      <p:sp>
        <p:nvSpPr>
          <p:cNvPr id="6246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851525" y="3268663"/>
            <a:ext cx="2801938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Create an object </a:t>
            </a:r>
            <a:r>
              <a:rPr lang="en-US" altLang="en-US" sz="1800" smtClean="0">
                <a:solidFill>
                  <a:srgbClr val="008080"/>
                </a:solidFill>
                <a:latin typeface="Lucida Sans Typewriter" charset="0"/>
              </a:rPr>
              <a:t>o1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Create property </a:t>
            </a:r>
            <a:r>
              <a:rPr lang="en-US" altLang="en-US" sz="1800" smtClean="0">
                <a:solidFill>
                  <a:srgbClr val="008080"/>
                </a:solidFill>
                <a:latin typeface="Lucida Sans Typewriter" charset="0"/>
              </a:rPr>
              <a:t>testing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Delete </a:t>
            </a:r>
            <a:r>
              <a:rPr lang="en-US" altLang="en-US" sz="1800" smtClean="0">
                <a:solidFill>
                  <a:srgbClr val="008080"/>
                </a:solidFill>
                <a:latin typeface="Lucida Sans Typewriter" charset="0"/>
              </a:rPr>
              <a:t>testing</a:t>
            </a: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 property</a:t>
            </a:r>
          </a:p>
        </p:txBody>
      </p:sp>
      <p:pic>
        <p:nvPicPr>
          <p:cNvPr id="624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68663"/>
            <a:ext cx="48609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2246313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Object Creation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Objects are created using </a:t>
            </a:r>
            <a:r>
              <a:rPr lang="en-US" altLang="en-US">
                <a:latin typeface="Lucida Sans Typewriter" charset="0"/>
              </a:rPr>
              <a:t>new</a:t>
            </a:r>
            <a:r>
              <a:rPr lang="en-US" altLang="en-US"/>
              <a:t> expression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 </a:t>
            </a:r>
            <a:r>
              <a:rPr lang="en-US" altLang="en-US">
                <a:solidFill>
                  <a:schemeClr val="hlink"/>
                </a:solidFill>
              </a:rPr>
              <a:t>constructor</a:t>
            </a:r>
            <a:r>
              <a:rPr lang="en-US" altLang="en-US"/>
              <a:t> is a function</a:t>
            </a:r>
          </a:p>
          <a:p>
            <a:pPr lvl="1" eaLnBrk="1" hangingPunct="1"/>
            <a:r>
              <a:rPr lang="en-US" altLang="en-US"/>
              <a:t>When called via </a:t>
            </a:r>
            <a:r>
              <a:rPr lang="en-US" altLang="en-US">
                <a:latin typeface="Lucida Sans Typewriter" charset="0"/>
              </a:rPr>
              <a:t>new</a:t>
            </a:r>
            <a:r>
              <a:rPr lang="en-US" altLang="en-US"/>
              <a:t> expression, a new empty </a:t>
            </a:r>
            <a:r>
              <a:rPr lang="en-US" altLang="en-US">
                <a:latin typeface="Courier New" charset="0"/>
                <a:ea typeface="Courier New" charset="0"/>
                <a:cs typeface="Courier New" charset="0"/>
              </a:rPr>
              <a:t>Object</a:t>
            </a:r>
            <a:r>
              <a:rPr lang="en-US" altLang="en-US"/>
              <a:t> is created and passed to the constructor along with the argument values</a:t>
            </a:r>
          </a:p>
          <a:p>
            <a:pPr lvl="1" eaLnBrk="1" hangingPunct="1"/>
            <a:r>
              <a:rPr lang="en-US" altLang="en-US"/>
              <a:t>Constructor performs initialization on object</a:t>
            </a:r>
          </a:p>
          <a:p>
            <a:pPr lvl="2" eaLnBrk="1" hangingPunct="1"/>
            <a:r>
              <a:rPr lang="en-US" altLang="en-US"/>
              <a:t>Can add </a:t>
            </a:r>
            <a:r>
              <a:rPr lang="en-US" altLang="en-US">
                <a:solidFill>
                  <a:schemeClr val="accent2"/>
                </a:solidFill>
              </a:rPr>
              <a:t>properties</a:t>
            </a:r>
            <a:r>
              <a:rPr lang="en-US" altLang="en-US"/>
              <a:t> and </a:t>
            </a:r>
            <a:r>
              <a:rPr lang="en-US" altLang="en-US">
                <a:solidFill>
                  <a:schemeClr val="accent2"/>
                </a:solidFill>
              </a:rPr>
              <a:t>methods</a:t>
            </a:r>
            <a:r>
              <a:rPr lang="en-US" altLang="en-US"/>
              <a:t> to object</a:t>
            </a:r>
          </a:p>
          <a:p>
            <a:pPr lvl="2" eaLnBrk="1" hangingPunct="1"/>
            <a:r>
              <a:rPr lang="en-US" altLang="en-US"/>
              <a:t>Can add object to an </a:t>
            </a:r>
            <a:r>
              <a:rPr lang="en-US" altLang="en-US">
                <a:solidFill>
                  <a:schemeClr val="accent2"/>
                </a:solidFill>
              </a:rPr>
              <a:t>inheritance hierarchy</a:t>
            </a:r>
          </a:p>
        </p:txBody>
      </p:sp>
      <p:sp>
        <p:nvSpPr>
          <p:cNvPr id="6349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2133600" y="2209800"/>
            <a:ext cx="1570038" cy="436563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52231" name="Text Box 6"/>
          <p:cNvSpPr txBox="1">
            <a:spLocks noChangeArrowheads="1"/>
          </p:cNvSpPr>
          <p:nvPr/>
        </p:nvSpPr>
        <p:spPr bwMode="auto">
          <a:xfrm>
            <a:off x="3870325" y="2246313"/>
            <a:ext cx="3181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i="1" smtClean="0">
                <a:solidFill>
                  <a:srgbClr val="008080"/>
                </a:solidFill>
                <a:latin typeface="Arial" charset="0"/>
              </a:rPr>
              <a:t>Constructor</a:t>
            </a: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 and argument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Object Creation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>
                <a:solidFill>
                  <a:schemeClr val="hlink"/>
                </a:solidFill>
                <a:latin typeface="Lucida Sans Typewriter" charset="0"/>
              </a:rPr>
              <a:t>Object()</a:t>
            </a:r>
            <a:r>
              <a:rPr lang="en-US" altLang="en-US"/>
              <a:t> built-in constructor</a:t>
            </a:r>
          </a:p>
          <a:p>
            <a:pPr lvl="1" eaLnBrk="1" hangingPunct="1"/>
            <a:r>
              <a:rPr lang="en-US" altLang="en-US"/>
              <a:t>Does not add any properties or methods directly to the object</a:t>
            </a:r>
          </a:p>
          <a:p>
            <a:pPr lvl="1" eaLnBrk="1" hangingPunct="1"/>
            <a:r>
              <a:rPr lang="en-US" altLang="en-US"/>
              <a:t>Adds object to hierarchy that defines default </a:t>
            </a:r>
            <a:r>
              <a:rPr lang="en-US" altLang="en-US">
                <a:latin typeface="Lucida Sans Typewriter" charset="0"/>
              </a:rPr>
              <a:t>toString()</a:t>
            </a:r>
            <a:r>
              <a:rPr lang="en-US" altLang="en-US"/>
              <a:t> and </a:t>
            </a:r>
            <a:r>
              <a:rPr lang="en-US" altLang="en-US">
                <a:latin typeface="Lucida Sans Typewriter" charset="0"/>
              </a:rPr>
              <a:t>valueOf()</a:t>
            </a:r>
            <a:r>
              <a:rPr lang="en-US" altLang="en-US"/>
              <a:t> methods (used for conversions to String and Number, resp.)</a:t>
            </a:r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Introduction</a:t>
            </a:r>
          </a:p>
        </p:txBody>
      </p:sp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85800" y="6356350"/>
            <a:ext cx="7620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4364038"/>
            <a:ext cx="62865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885950"/>
            <a:ext cx="32385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Property Creation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Assignment</a:t>
            </a:r>
            <a:r>
              <a:rPr lang="en-US" altLang="en-US"/>
              <a:t> to a non-existent (even if inherited) property name creates the property:</a:t>
            </a:r>
          </a:p>
          <a:p>
            <a:pPr eaLnBrk="1" hangingPunct="1"/>
            <a:endParaRPr lang="en-US" altLang="en-US">
              <a:solidFill>
                <a:schemeClr val="hlink"/>
              </a:solidFill>
            </a:endParaRPr>
          </a:p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Object initializer</a:t>
            </a:r>
            <a:r>
              <a:rPr lang="en-US" altLang="en-US"/>
              <a:t> notation can be used to create an object (using </a:t>
            </a:r>
            <a:r>
              <a:rPr lang="en-US" altLang="en-US">
                <a:latin typeface="Lucida Sans Typewriter" charset="0"/>
              </a:rPr>
              <a:t>Object()</a:t>
            </a:r>
            <a:r>
              <a:rPr lang="en-US" altLang="en-US"/>
              <a:t> constructor) and one or more properties in a single statement:</a:t>
            </a:r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6554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743200"/>
            <a:ext cx="5616575" cy="436563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4724400"/>
            <a:ext cx="7334250" cy="37147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Enumerating Properties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Special form of </a:t>
            </a:r>
            <a:r>
              <a:rPr lang="en-US" altLang="en-US">
                <a:latin typeface="Lucida Sans Typewriter" charset="0"/>
              </a:rPr>
              <a:t>for</a:t>
            </a:r>
            <a:r>
              <a:rPr lang="en-US" altLang="en-US"/>
              <a:t> statement used to </a:t>
            </a:r>
            <a:r>
              <a:rPr lang="en-US" altLang="en-US">
                <a:solidFill>
                  <a:schemeClr val="hlink"/>
                </a:solidFill>
              </a:rPr>
              <a:t>iterate through all properties</a:t>
            </a:r>
            <a:r>
              <a:rPr lang="en-US" altLang="en-US"/>
              <a:t> of an object:</a:t>
            </a:r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152400" y="4343400"/>
            <a:ext cx="3181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Produces three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alert boxes;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order of names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is implementation-dependent.</a:t>
            </a:r>
          </a:p>
        </p:txBody>
      </p:sp>
      <p:sp>
        <p:nvSpPr>
          <p:cNvPr id="55302" name="AutoShape 7"/>
          <p:cNvSpPr>
            <a:spLocks/>
          </p:cNvSpPr>
          <p:nvPr/>
        </p:nvSpPr>
        <p:spPr bwMode="auto">
          <a:xfrm>
            <a:off x="1905000" y="4343400"/>
            <a:ext cx="76200" cy="838200"/>
          </a:xfrm>
          <a:prstGeom prst="leftBrace">
            <a:avLst>
              <a:gd name="adj1" fmla="val 91667"/>
              <a:gd name="adj2" fmla="val 50000"/>
            </a:avLst>
          </a:prstGeom>
          <a:noFill/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pic>
        <p:nvPicPr>
          <p:cNvPr id="665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3106738"/>
            <a:ext cx="679132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56113"/>
            <a:ext cx="6248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Accessing Property Values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JavaScript object dot notation is actually shorthand for a more general </a:t>
            </a:r>
            <a:r>
              <a:rPr lang="en-US" altLang="en-US">
                <a:solidFill>
                  <a:schemeClr val="hlink"/>
                </a:solidFill>
              </a:rPr>
              <a:t>associative array</a:t>
            </a:r>
            <a:r>
              <a:rPr lang="en-US" altLang="en-US"/>
              <a:t> notation in which Strings are array indices: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Expressions can supply property names: </a:t>
            </a:r>
          </a:p>
        </p:txBody>
      </p:sp>
      <p:sp>
        <p:nvSpPr>
          <p:cNvPr id="675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56326" name="Picture 4"/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3240088"/>
            <a:ext cx="11604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327" name="Picture 5"/>
          <p:cNvPicPr>
            <a:picLocks noChangeAspect="1" noChangeArrowheads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3224213"/>
            <a:ext cx="14478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328" name="Line 6"/>
          <p:cNvSpPr>
            <a:spLocks noChangeShapeType="1"/>
          </p:cNvSpPr>
          <p:nvPr/>
        </p:nvSpPr>
        <p:spPr bwMode="auto">
          <a:xfrm>
            <a:off x="3962400" y="3363913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592" name="Oval 8"/>
          <p:cNvSpPr>
            <a:spLocks noChangeArrowheads="1"/>
          </p:cNvSpPr>
          <p:nvPr/>
        </p:nvSpPr>
        <p:spPr bwMode="auto">
          <a:xfrm>
            <a:off x="6248400" y="4494213"/>
            <a:ext cx="838200" cy="3048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56330" name="Text Box 9"/>
          <p:cNvSpPr txBox="1">
            <a:spLocks noChangeArrowheads="1"/>
          </p:cNvSpPr>
          <p:nvPr/>
        </p:nvSpPr>
        <p:spPr bwMode="auto">
          <a:xfrm>
            <a:off x="5791200" y="4799013"/>
            <a:ext cx="2152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Converted to String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if necessary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Object Values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Value of Object is reference to object:</a:t>
            </a:r>
          </a:p>
        </p:txBody>
      </p:sp>
      <p:sp>
        <p:nvSpPr>
          <p:cNvPr id="6861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57349" name="Picture 7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95600"/>
            <a:ext cx="2789238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8613" name="Oval 5"/>
          <p:cNvSpPr>
            <a:spLocks noChangeArrowheads="1"/>
          </p:cNvSpPr>
          <p:nvPr/>
        </p:nvSpPr>
        <p:spPr bwMode="auto">
          <a:xfrm>
            <a:off x="2286000" y="3352800"/>
            <a:ext cx="1600200" cy="3810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57351" name="Text Box 6"/>
          <p:cNvSpPr txBox="1">
            <a:spLocks noChangeArrowheads="1"/>
          </p:cNvSpPr>
          <p:nvPr/>
        </p:nvSpPr>
        <p:spPr bwMode="auto">
          <a:xfrm>
            <a:off x="441325" y="3236913"/>
            <a:ext cx="1527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Lucida Sans Typewriter" charset="0"/>
              </a:rPr>
              <a:t>o2</a:t>
            </a: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 is another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name for </a:t>
            </a:r>
            <a:r>
              <a:rPr lang="en-US" altLang="en-US" sz="1800" smtClean="0">
                <a:solidFill>
                  <a:srgbClr val="008080"/>
                </a:solidFill>
                <a:latin typeface="Lucida Sans Typewriter" charset="0"/>
              </a:rPr>
              <a:t>o1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6196013" y="2743200"/>
            <a:ext cx="685800" cy="493713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o1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362700" y="3878263"/>
            <a:ext cx="1485900" cy="50165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Hello</a:t>
            </a:r>
          </a:p>
        </p:txBody>
      </p:sp>
      <p:cxnSp>
        <p:nvCxnSpPr>
          <p:cNvPr id="57354" name="Straight Arrow Connector 4"/>
          <p:cNvCxnSpPr>
            <a:cxnSpLocks noChangeShapeType="1"/>
            <a:endCxn id="4" idx="0"/>
          </p:cNvCxnSpPr>
          <p:nvPr/>
        </p:nvCxnSpPr>
        <p:spPr bwMode="auto">
          <a:xfrm>
            <a:off x="6538913" y="3236913"/>
            <a:ext cx="566737" cy="641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Oval 11"/>
          <p:cNvSpPr/>
          <p:nvPr/>
        </p:nvSpPr>
        <p:spPr bwMode="auto">
          <a:xfrm>
            <a:off x="7315200" y="2743200"/>
            <a:ext cx="685800" cy="493713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o2</a:t>
            </a:r>
          </a:p>
        </p:txBody>
      </p:sp>
      <p:cxnSp>
        <p:nvCxnSpPr>
          <p:cNvPr id="57356" name="Straight Arrow Connector 6"/>
          <p:cNvCxnSpPr>
            <a:cxnSpLocks noChangeShapeType="1"/>
            <a:stCxn id="12" idx="4"/>
            <a:endCxn id="4" idx="0"/>
          </p:cNvCxnSpPr>
          <p:nvPr/>
        </p:nvCxnSpPr>
        <p:spPr bwMode="auto">
          <a:xfrm flipH="1">
            <a:off x="7105650" y="3236913"/>
            <a:ext cx="552450" cy="641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Object Values</a:t>
            </a:r>
            <a:endParaRPr lang="en-US" altLang="en-US"/>
          </a:p>
        </p:txBody>
      </p:sp>
      <p:sp>
        <p:nvSpPr>
          <p:cNvPr id="6963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Value of Object is reference to object:</a:t>
            </a:r>
          </a:p>
        </p:txBody>
      </p:sp>
      <p:sp>
        <p:nvSpPr>
          <p:cNvPr id="6963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95600"/>
            <a:ext cx="2789238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2209800" y="3657600"/>
            <a:ext cx="2743200" cy="3810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58375" name="Text Box 6"/>
          <p:cNvSpPr txBox="1">
            <a:spLocks noChangeArrowheads="1"/>
          </p:cNvSpPr>
          <p:nvPr/>
        </p:nvSpPr>
        <p:spPr bwMode="auto">
          <a:xfrm>
            <a:off x="990600" y="3581400"/>
            <a:ext cx="106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o1 is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changed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196013" y="2743200"/>
            <a:ext cx="685800" cy="493713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o1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362700" y="3878263"/>
            <a:ext cx="1485900" cy="50165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Hello World!</a:t>
            </a:r>
          </a:p>
        </p:txBody>
      </p:sp>
      <p:cxnSp>
        <p:nvCxnSpPr>
          <p:cNvPr id="58378" name="Straight Arrow Connector 9"/>
          <p:cNvCxnSpPr>
            <a:cxnSpLocks noChangeShapeType="1"/>
            <a:endCxn id="9" idx="0"/>
          </p:cNvCxnSpPr>
          <p:nvPr/>
        </p:nvCxnSpPr>
        <p:spPr bwMode="auto">
          <a:xfrm>
            <a:off x="6538913" y="3236913"/>
            <a:ext cx="566737" cy="641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Oval 10"/>
          <p:cNvSpPr/>
          <p:nvPr/>
        </p:nvSpPr>
        <p:spPr bwMode="auto">
          <a:xfrm>
            <a:off x="7315200" y="2743200"/>
            <a:ext cx="685800" cy="493713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o2</a:t>
            </a:r>
          </a:p>
        </p:txBody>
      </p:sp>
      <p:cxnSp>
        <p:nvCxnSpPr>
          <p:cNvPr id="58380" name="Straight Arrow Connector 11"/>
          <p:cNvCxnSpPr>
            <a:cxnSpLocks noChangeShapeType="1"/>
            <a:stCxn id="11" idx="4"/>
            <a:endCxn id="9" idx="0"/>
          </p:cNvCxnSpPr>
          <p:nvPr/>
        </p:nvCxnSpPr>
        <p:spPr bwMode="auto">
          <a:xfrm flipH="1">
            <a:off x="7105650" y="3236913"/>
            <a:ext cx="552450" cy="641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Object Values</a:t>
            </a:r>
            <a:endParaRPr lang="en-US" altLang="en-US"/>
          </a:p>
        </p:txBody>
      </p:sp>
      <p:sp>
        <p:nvSpPr>
          <p:cNvPr id="7065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Value of Object is reference to object:</a:t>
            </a:r>
          </a:p>
        </p:txBody>
      </p:sp>
      <p:sp>
        <p:nvSpPr>
          <p:cNvPr id="7065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95600"/>
            <a:ext cx="2789238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9398" name="Text Box 5"/>
          <p:cNvSpPr txBox="1">
            <a:spLocks noChangeArrowheads="1"/>
          </p:cNvSpPr>
          <p:nvPr/>
        </p:nvSpPr>
        <p:spPr bwMode="auto">
          <a:xfrm>
            <a:off x="5695950" y="465455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Output is </a:t>
            </a:r>
            <a:r>
              <a:rPr lang="en-US" altLang="en-US" sz="1800" smtClean="0">
                <a:solidFill>
                  <a:srgbClr val="008080"/>
                </a:solidFill>
                <a:latin typeface="Lucida Sans Typewriter" charset="0"/>
              </a:rPr>
              <a:t>Hello World!</a:t>
            </a:r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auto">
          <a:xfrm>
            <a:off x="3886200" y="3962400"/>
            <a:ext cx="914400" cy="320675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196013" y="2743200"/>
            <a:ext cx="685800" cy="493713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o1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362700" y="3878263"/>
            <a:ext cx="1485900" cy="50165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Hello World!</a:t>
            </a:r>
          </a:p>
        </p:txBody>
      </p:sp>
      <p:cxnSp>
        <p:nvCxnSpPr>
          <p:cNvPr id="59402" name="Straight Arrow Connector 14"/>
          <p:cNvCxnSpPr>
            <a:cxnSpLocks noChangeShapeType="1"/>
            <a:endCxn id="14" idx="0"/>
          </p:cNvCxnSpPr>
          <p:nvPr/>
        </p:nvCxnSpPr>
        <p:spPr bwMode="auto">
          <a:xfrm>
            <a:off x="6538913" y="3236913"/>
            <a:ext cx="566737" cy="641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Oval 15"/>
          <p:cNvSpPr/>
          <p:nvPr/>
        </p:nvSpPr>
        <p:spPr bwMode="auto">
          <a:xfrm>
            <a:off x="7315200" y="2743200"/>
            <a:ext cx="685800" cy="493713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o2</a:t>
            </a:r>
          </a:p>
        </p:txBody>
      </p:sp>
      <p:cxnSp>
        <p:nvCxnSpPr>
          <p:cNvPr id="59404" name="Straight Arrow Connector 16"/>
          <p:cNvCxnSpPr>
            <a:cxnSpLocks noChangeShapeType="1"/>
            <a:stCxn id="16" idx="4"/>
            <a:endCxn id="14" idx="0"/>
          </p:cNvCxnSpPr>
          <p:nvPr/>
        </p:nvCxnSpPr>
        <p:spPr bwMode="auto">
          <a:xfrm flipH="1">
            <a:off x="7105650" y="3236913"/>
            <a:ext cx="552450" cy="641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Object Methods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JavaScript </a:t>
            </a:r>
            <a:r>
              <a:rPr lang="en-US" altLang="en-US">
                <a:solidFill>
                  <a:schemeClr val="hlink"/>
                </a:solidFill>
              </a:rPr>
              <a:t>functions are stored as values</a:t>
            </a:r>
            <a:r>
              <a:rPr lang="en-US" altLang="en-US"/>
              <a:t> of type Object</a:t>
            </a:r>
          </a:p>
          <a:p>
            <a:pPr eaLnBrk="1" hangingPunct="1"/>
            <a:r>
              <a:rPr lang="en-US" altLang="en-US"/>
              <a:t>A function declaration creates a function value and stores it in a variable (property of </a:t>
            </a:r>
            <a:r>
              <a:rPr lang="en-US" altLang="en-US">
                <a:latin typeface="Courier New" charset="0"/>
                <a:ea typeface="Courier New" charset="0"/>
                <a:cs typeface="Courier New" charset="0"/>
              </a:rPr>
              <a:t>window</a:t>
            </a:r>
            <a:r>
              <a:rPr lang="en-US" altLang="en-US"/>
              <a:t>) having the same name as the function</a:t>
            </a:r>
          </a:p>
          <a:p>
            <a:pPr eaLnBrk="1" hangingPunct="1"/>
            <a:r>
              <a:rPr lang="en-US" altLang="en-US"/>
              <a:t>A </a:t>
            </a:r>
            <a:r>
              <a:rPr lang="en-US" altLang="en-US">
                <a:solidFill>
                  <a:schemeClr val="hlink"/>
                </a:solidFill>
              </a:rPr>
              <a:t>method</a:t>
            </a:r>
            <a:r>
              <a:rPr lang="en-US" altLang="en-US"/>
              <a:t> is an object property for which the value is a function</a:t>
            </a:r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Object Methods</a:t>
            </a:r>
          </a:p>
        </p:txBody>
      </p:sp>
      <p:sp>
        <p:nvSpPr>
          <p:cNvPr id="7270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6369050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367088"/>
            <a:ext cx="4178300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2709" name="Oval 5"/>
          <p:cNvSpPr>
            <a:spLocks noChangeArrowheads="1"/>
          </p:cNvSpPr>
          <p:nvPr/>
        </p:nvSpPr>
        <p:spPr bwMode="auto">
          <a:xfrm>
            <a:off x="1295400" y="2286000"/>
            <a:ext cx="2057400" cy="4572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61447" name="Text Box 6"/>
          <p:cNvSpPr txBox="1">
            <a:spLocks noChangeArrowheads="1"/>
          </p:cNvSpPr>
          <p:nvPr/>
        </p:nvSpPr>
        <p:spPr bwMode="auto">
          <a:xfrm>
            <a:off x="1431925" y="1941513"/>
            <a:ext cx="5842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Creates global variable named </a:t>
            </a:r>
            <a:r>
              <a:rPr lang="en-US" altLang="en-US" sz="1800" smtClean="0">
                <a:solidFill>
                  <a:srgbClr val="008080"/>
                </a:solidFill>
                <a:latin typeface="Lucida Sans Typewriter" charset="0"/>
              </a:rPr>
              <a:t>leaf</a:t>
            </a: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 with function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Object Methods</a:t>
            </a:r>
          </a:p>
        </p:txBody>
      </p:sp>
      <p:sp>
        <p:nvSpPr>
          <p:cNvPr id="7373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6369050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469" name="Picture 4"/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367088"/>
            <a:ext cx="4178300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3733" name="Oval 5"/>
          <p:cNvSpPr>
            <a:spLocks noChangeArrowheads="1"/>
          </p:cNvSpPr>
          <p:nvPr/>
        </p:nvSpPr>
        <p:spPr bwMode="auto">
          <a:xfrm>
            <a:off x="1524000" y="4495800"/>
            <a:ext cx="2590800" cy="3810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62471" name="Text Box 6"/>
          <p:cNvSpPr txBox="1">
            <a:spLocks noChangeArrowheads="1"/>
          </p:cNvSpPr>
          <p:nvPr/>
        </p:nvSpPr>
        <p:spPr bwMode="auto">
          <a:xfrm>
            <a:off x="4175125" y="4456113"/>
            <a:ext cx="3651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Creates </a:t>
            </a:r>
            <a:r>
              <a:rPr lang="en-US" altLang="en-US" sz="1800" smtClean="0">
                <a:solidFill>
                  <a:srgbClr val="008080"/>
                </a:solidFill>
                <a:latin typeface="Lucida Sans Typewriter" charset="0"/>
              </a:rPr>
              <a:t>isLeaf()</a:t>
            </a: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 method that is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defined by </a:t>
            </a:r>
            <a:r>
              <a:rPr lang="en-US" altLang="en-US" sz="1800" smtClean="0">
                <a:solidFill>
                  <a:srgbClr val="008080"/>
                </a:solidFill>
                <a:latin typeface="Lucida Sans Typewriter" charset="0"/>
              </a:rPr>
              <a:t>leaf()</a:t>
            </a: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Arrays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>
                <a:solidFill>
                  <a:schemeClr val="hlink"/>
                </a:solidFill>
                <a:latin typeface="Lucida Sans Typewriter" charset="0"/>
              </a:rPr>
              <a:t>Array</a:t>
            </a:r>
            <a:r>
              <a:rPr lang="en-US" altLang="en-US"/>
              <a:t> built-in object can be used to construct objects with special properties and that inherit various methods</a:t>
            </a:r>
          </a:p>
        </p:txBody>
      </p:sp>
      <p:sp>
        <p:nvSpPr>
          <p:cNvPr id="7475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63493" name="Rectangle 7"/>
          <p:cNvSpPr>
            <a:spLocks noChangeArrowheads="1"/>
          </p:cNvSpPr>
          <p:nvPr/>
        </p:nvSpPr>
        <p:spPr bwMode="auto">
          <a:xfrm>
            <a:off x="1295400" y="4038600"/>
            <a:ext cx="20574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63494" name="Line 8"/>
          <p:cNvSpPr>
            <a:spLocks noChangeShapeType="1"/>
          </p:cNvSpPr>
          <p:nvPr/>
        </p:nvSpPr>
        <p:spPr bwMode="auto">
          <a:xfrm>
            <a:off x="1295400" y="43434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495" name="Line 9"/>
          <p:cNvSpPr>
            <a:spLocks noChangeShapeType="1"/>
          </p:cNvSpPr>
          <p:nvPr/>
        </p:nvSpPr>
        <p:spPr bwMode="auto">
          <a:xfrm>
            <a:off x="1295400" y="4800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496" name="Text Box 11"/>
          <p:cNvSpPr txBox="1">
            <a:spLocks noChangeArrowheads="1"/>
          </p:cNvSpPr>
          <p:nvPr/>
        </p:nvSpPr>
        <p:spPr bwMode="auto">
          <a:xfrm>
            <a:off x="1981200" y="40386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b="1" smtClean="0">
                <a:latin typeface="Arial" charset="0"/>
              </a:rPr>
              <a:t>ary1</a:t>
            </a:r>
          </a:p>
        </p:txBody>
      </p:sp>
      <p:sp>
        <p:nvSpPr>
          <p:cNvPr id="63497" name="Text Box 12"/>
          <p:cNvSpPr txBox="1">
            <a:spLocks noChangeArrowheads="1"/>
          </p:cNvSpPr>
          <p:nvPr/>
        </p:nvSpPr>
        <p:spPr bwMode="auto">
          <a:xfrm>
            <a:off x="1279525" y="4378325"/>
            <a:ext cx="1565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Lucida Sans Typewriter" charset="0"/>
              </a:rPr>
              <a:t>length (0)</a:t>
            </a:r>
          </a:p>
        </p:txBody>
      </p:sp>
      <p:sp>
        <p:nvSpPr>
          <p:cNvPr id="63498" name="Text Box 13"/>
          <p:cNvSpPr txBox="1">
            <a:spLocks noChangeArrowheads="1"/>
          </p:cNvSpPr>
          <p:nvPr/>
        </p:nvSpPr>
        <p:spPr bwMode="auto">
          <a:xfrm>
            <a:off x="1279525" y="4835525"/>
            <a:ext cx="15652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Lucida Sans Typewriter" charset="0"/>
              </a:rPr>
              <a:t>toString()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Lucida Sans Typewriter" charset="0"/>
              </a:rPr>
              <a:t>sort()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Lucida Sans Typewriter" charset="0"/>
              </a:rPr>
              <a:t>shift()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Lucida Sans Typewriter" charset="0"/>
              </a:rPr>
              <a:t>…</a:t>
            </a:r>
          </a:p>
        </p:txBody>
      </p:sp>
      <p:sp>
        <p:nvSpPr>
          <p:cNvPr id="63499" name="Text Box 20"/>
          <p:cNvSpPr txBox="1">
            <a:spLocks noChangeArrowheads="1"/>
          </p:cNvSpPr>
          <p:nvPr/>
        </p:nvSpPr>
        <p:spPr bwMode="auto">
          <a:xfrm>
            <a:off x="3413125" y="4303713"/>
            <a:ext cx="1225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Properties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 smtClean="0">
              <a:solidFill>
                <a:srgbClr val="008080"/>
              </a:solidFill>
              <a:latin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Inherited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methods</a:t>
            </a:r>
          </a:p>
        </p:txBody>
      </p:sp>
      <p:pic>
        <p:nvPicPr>
          <p:cNvPr id="7476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3235325"/>
            <a:ext cx="4619625" cy="523875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64" name="TextBox 2"/>
          <p:cNvSpPr txBox="1">
            <a:spLocks noChangeArrowheads="1"/>
          </p:cNvSpPr>
          <p:nvPr/>
        </p:nvSpPr>
        <p:spPr bwMode="auto">
          <a:xfrm>
            <a:off x="6056313" y="3216275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33CC33"/>
                </a:solidFill>
                <a:latin typeface="Arial" charset="0"/>
              </a:rPr>
              <a:t>Array Constructor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rgbClr val="33CC33"/>
                </a:solidFill>
                <a:latin typeface="Arial" charset="0"/>
              </a:rPr>
              <a:t>No arguments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Introduction</a:t>
            </a:r>
            <a:endParaRPr lang="en-US" altLang="en-US"/>
          </a:p>
        </p:txBody>
      </p:sp>
      <p:sp>
        <p:nvSpPr>
          <p:cNvPr id="512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File </a:t>
            </a:r>
            <a:r>
              <a:rPr lang="en-US" altLang="en-US" dirty="0" smtClean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JSHelloWorld.js</a:t>
            </a:r>
            <a:r>
              <a:rPr lang="en-US" altLang="en-US" dirty="0" smtClean="0"/>
              <a:t>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HTML document executing this code: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8196" name="AutoShape 7"/>
          <p:cNvSpPr>
            <a:spLocks/>
          </p:cNvSpPr>
          <p:nvPr/>
        </p:nvSpPr>
        <p:spPr bwMode="auto">
          <a:xfrm>
            <a:off x="6553200" y="5029200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8408" b="19205"/>
          <a:stretch/>
        </p:blipFill>
        <p:spPr>
          <a:xfrm>
            <a:off x="2097088" y="2347913"/>
            <a:ext cx="5029200" cy="447675"/>
          </a:xfrm>
          <a:prstGeom prst="rect">
            <a:avLst/>
          </a:prstGeom>
          <a:ln w="19050">
            <a:solidFill>
              <a:schemeClr val="accent6"/>
            </a:solidFill>
          </a:ln>
        </p:spPr>
      </p:pic>
      <p:pic>
        <p:nvPicPr>
          <p:cNvPr id="1946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3362325"/>
            <a:ext cx="61817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3"/>
          <p:cNvSpPr>
            <a:spLocks noChangeArrowheads="1"/>
          </p:cNvSpPr>
          <p:nvPr/>
        </p:nvSpPr>
        <p:spPr bwMode="auto">
          <a:xfrm>
            <a:off x="1830388" y="5219700"/>
            <a:ext cx="5562600" cy="19050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19463" name="Rectangle 4"/>
          <p:cNvSpPr>
            <a:spLocks noChangeArrowheads="1"/>
          </p:cNvSpPr>
          <p:nvPr/>
        </p:nvSpPr>
        <p:spPr bwMode="auto">
          <a:xfrm>
            <a:off x="1830388" y="5410200"/>
            <a:ext cx="1217612" cy="228600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>
              <a:latin typeface="Arial" charset="0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537325" y="4019550"/>
            <a:ext cx="2514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>
                <a:solidFill>
                  <a:srgbClr val="008080"/>
                </a:solidFill>
              </a:rPr>
              <a:t>- </a:t>
            </a:r>
            <a:r>
              <a:rPr lang="en-US" altLang="en-US" sz="1800" b="1" u="sng" dirty="0">
                <a:solidFill>
                  <a:schemeClr val="accent2">
                    <a:lumMod val="75000"/>
                  </a:schemeClr>
                </a:solidFill>
              </a:rPr>
              <a:t>External Script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>
                <a:solidFill>
                  <a:srgbClr val="008080"/>
                </a:solidFill>
              </a:rPr>
              <a:t>&lt;script&gt; element used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>
                <a:solidFill>
                  <a:srgbClr val="008080"/>
                </a:solidFill>
              </a:rPr>
              <a:t>to load and execute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>
                <a:solidFill>
                  <a:srgbClr val="008080"/>
                </a:solidFill>
              </a:rPr>
              <a:t>JavaScript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Arrays</a:t>
            </a:r>
            <a:endParaRPr lang="en-US" altLang="en-US"/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>
                <a:solidFill>
                  <a:schemeClr val="hlink"/>
                </a:solidFill>
                <a:latin typeface="Lucida Sans Typewriter" charset="0"/>
              </a:rPr>
              <a:t>Array</a:t>
            </a:r>
            <a:r>
              <a:rPr lang="en-US" altLang="en-US"/>
              <a:t> built-in object can be used to construct objects with special properties and that inherit various methods</a:t>
            </a:r>
          </a:p>
        </p:txBody>
      </p:sp>
      <p:sp>
        <p:nvSpPr>
          <p:cNvPr id="7577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64517" name="Rectangle 12"/>
          <p:cNvSpPr>
            <a:spLocks noChangeArrowheads="1"/>
          </p:cNvSpPr>
          <p:nvPr/>
        </p:nvSpPr>
        <p:spPr bwMode="auto">
          <a:xfrm>
            <a:off x="1692275" y="3927475"/>
            <a:ext cx="2057400" cy="2397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64518" name="Line 13"/>
          <p:cNvSpPr>
            <a:spLocks noChangeShapeType="1"/>
          </p:cNvSpPr>
          <p:nvPr/>
        </p:nvSpPr>
        <p:spPr bwMode="auto">
          <a:xfrm>
            <a:off x="1692275" y="4232275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519" name="Line 14"/>
          <p:cNvSpPr>
            <a:spLocks noChangeShapeType="1"/>
          </p:cNvSpPr>
          <p:nvPr/>
        </p:nvSpPr>
        <p:spPr bwMode="auto">
          <a:xfrm>
            <a:off x="1676400" y="5562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520" name="Text Box 15"/>
          <p:cNvSpPr txBox="1">
            <a:spLocks noChangeArrowheads="1"/>
          </p:cNvSpPr>
          <p:nvPr/>
        </p:nvSpPr>
        <p:spPr bwMode="auto">
          <a:xfrm>
            <a:off x="2378075" y="392747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b="1" smtClean="0">
                <a:latin typeface="Arial" charset="0"/>
              </a:rPr>
              <a:t>ary2</a:t>
            </a:r>
          </a:p>
        </p:txBody>
      </p:sp>
      <p:sp>
        <p:nvSpPr>
          <p:cNvPr id="64521" name="Text Box 16"/>
          <p:cNvSpPr txBox="1">
            <a:spLocks noChangeArrowheads="1"/>
          </p:cNvSpPr>
          <p:nvPr/>
        </p:nvSpPr>
        <p:spPr bwMode="auto">
          <a:xfrm>
            <a:off x="1676400" y="4267200"/>
            <a:ext cx="15652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Lucida Sans Typewriter" charset="0"/>
              </a:rPr>
              <a:t>length (3)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Lucida Sans Typewriter" charset="0"/>
              </a:rPr>
              <a:t>“0” (4)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Lucida Sans Typewriter" charset="0"/>
              </a:rPr>
              <a:t>“1” (true)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Lucida Sans Typewriter" charset="0"/>
              </a:rPr>
              <a:t>“2” (“OK”)</a:t>
            </a:r>
          </a:p>
        </p:txBody>
      </p:sp>
      <p:sp>
        <p:nvSpPr>
          <p:cNvPr id="64522" name="Text Box 17"/>
          <p:cNvSpPr txBox="1">
            <a:spLocks noChangeArrowheads="1"/>
          </p:cNvSpPr>
          <p:nvPr/>
        </p:nvSpPr>
        <p:spPr bwMode="auto">
          <a:xfrm>
            <a:off x="1600200" y="5638800"/>
            <a:ext cx="1565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Lucida Sans Typewriter" charset="0"/>
              </a:rPr>
              <a:t>toString()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Lucida Sans Typewriter" charset="0"/>
              </a:rPr>
              <a:t>…</a:t>
            </a:r>
          </a:p>
        </p:txBody>
      </p:sp>
      <p:sp>
        <p:nvSpPr>
          <p:cNvPr id="64523" name="AutoShape 18"/>
          <p:cNvSpPr>
            <a:spLocks/>
          </p:cNvSpPr>
          <p:nvPr/>
        </p:nvSpPr>
        <p:spPr bwMode="auto">
          <a:xfrm>
            <a:off x="1539875" y="4537075"/>
            <a:ext cx="76200" cy="838200"/>
          </a:xfrm>
          <a:prstGeom prst="leftBrace">
            <a:avLst>
              <a:gd name="adj1" fmla="val 91667"/>
              <a:gd name="adj2" fmla="val 50000"/>
            </a:avLst>
          </a:prstGeom>
          <a:noFill/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64524" name="Text Box 19"/>
          <p:cNvSpPr txBox="1">
            <a:spLocks noChangeArrowheads="1"/>
          </p:cNvSpPr>
          <p:nvPr/>
        </p:nvSpPr>
        <p:spPr bwMode="auto">
          <a:xfrm>
            <a:off x="396875" y="4689475"/>
            <a:ext cx="1136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i="1" smtClean="0">
                <a:solidFill>
                  <a:srgbClr val="008080"/>
                </a:solidFill>
                <a:latin typeface="Arial" charset="0"/>
              </a:rPr>
              <a:t>Elements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of array</a:t>
            </a:r>
          </a:p>
        </p:txBody>
      </p:sp>
      <p:sp>
        <p:nvSpPr>
          <p:cNvPr id="64525" name="Text Box 20"/>
          <p:cNvSpPr txBox="1">
            <a:spLocks noChangeArrowheads="1"/>
          </p:cNvSpPr>
          <p:nvPr/>
        </p:nvSpPr>
        <p:spPr bwMode="auto">
          <a:xfrm>
            <a:off x="4648200" y="4343400"/>
            <a:ext cx="2863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Arial" charset="0"/>
              </a:rPr>
              <a:t>Accessing array elements: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Lucida Sans Typewriter" charset="0"/>
              </a:rPr>
              <a:t>    ary2[1]</a:t>
            </a:r>
            <a:br>
              <a:rPr lang="en-US" altLang="en-US" sz="1800" smtClean="0">
                <a:latin typeface="Lucida Sans Typewriter" charset="0"/>
              </a:rPr>
            </a:br>
            <a:r>
              <a:rPr lang="en-US" altLang="en-US" sz="1800" smtClean="0">
                <a:latin typeface="Lucida Sans Typewriter" charset="0"/>
              </a:rPr>
              <a:t>    ary2[“1”]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Lucida Sans Typewriter" charset="0"/>
              </a:rPr>
              <a:t>    ary2.1</a:t>
            </a:r>
          </a:p>
        </p:txBody>
      </p:sp>
      <p:sp>
        <p:nvSpPr>
          <p:cNvPr id="64526" name="Line 21"/>
          <p:cNvSpPr>
            <a:spLocks noChangeShapeType="1"/>
          </p:cNvSpPr>
          <p:nvPr/>
        </p:nvSpPr>
        <p:spPr bwMode="auto">
          <a:xfrm>
            <a:off x="4800600" y="4800600"/>
            <a:ext cx="76200" cy="762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527" name="Line 22"/>
          <p:cNvSpPr>
            <a:spLocks noChangeShapeType="1"/>
          </p:cNvSpPr>
          <p:nvPr/>
        </p:nvSpPr>
        <p:spPr bwMode="auto">
          <a:xfrm flipV="1">
            <a:off x="4876800" y="4648200"/>
            <a:ext cx="152400" cy="2286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528" name="Line 23"/>
          <p:cNvSpPr>
            <a:spLocks noChangeShapeType="1"/>
          </p:cNvSpPr>
          <p:nvPr/>
        </p:nvSpPr>
        <p:spPr bwMode="auto">
          <a:xfrm>
            <a:off x="4800600" y="5105400"/>
            <a:ext cx="76200" cy="762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529" name="Line 24"/>
          <p:cNvSpPr>
            <a:spLocks noChangeShapeType="1"/>
          </p:cNvSpPr>
          <p:nvPr/>
        </p:nvSpPr>
        <p:spPr bwMode="auto">
          <a:xfrm flipV="1">
            <a:off x="4876800" y="4953000"/>
            <a:ext cx="152400" cy="22860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530" name="Line 25"/>
          <p:cNvSpPr>
            <a:spLocks noChangeShapeType="1"/>
          </p:cNvSpPr>
          <p:nvPr/>
        </p:nvSpPr>
        <p:spPr bwMode="auto">
          <a:xfrm>
            <a:off x="4800600" y="5257800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531" name="Line 26"/>
          <p:cNvSpPr>
            <a:spLocks noChangeShapeType="1"/>
          </p:cNvSpPr>
          <p:nvPr/>
        </p:nvSpPr>
        <p:spPr bwMode="auto">
          <a:xfrm flipH="1">
            <a:off x="4800600" y="5257800"/>
            <a:ext cx="2286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532" name="Oval 27"/>
          <p:cNvSpPr>
            <a:spLocks noChangeArrowheads="1"/>
          </p:cNvSpPr>
          <p:nvPr/>
        </p:nvSpPr>
        <p:spPr bwMode="auto">
          <a:xfrm>
            <a:off x="5943600" y="5181600"/>
            <a:ext cx="228600" cy="304800"/>
          </a:xfrm>
          <a:prstGeom prst="ellipse">
            <a:avLst/>
          </a:prstGeom>
          <a:solidFill>
            <a:srgbClr val="008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64533" name="Text Box 28"/>
          <p:cNvSpPr txBox="1">
            <a:spLocks noChangeArrowheads="1"/>
          </p:cNvSpPr>
          <p:nvPr/>
        </p:nvSpPr>
        <p:spPr bwMode="auto">
          <a:xfrm>
            <a:off x="6310313" y="5287963"/>
            <a:ext cx="2254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Must follow identifier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syntax rules</a:t>
            </a:r>
          </a:p>
        </p:txBody>
      </p:sp>
      <p:sp>
        <p:nvSpPr>
          <p:cNvPr id="64534" name="Oval 29"/>
          <p:cNvSpPr>
            <a:spLocks noChangeArrowheads="1"/>
          </p:cNvSpPr>
          <p:nvPr/>
        </p:nvSpPr>
        <p:spPr bwMode="auto">
          <a:xfrm>
            <a:off x="1676400" y="4495800"/>
            <a:ext cx="609600" cy="990600"/>
          </a:xfrm>
          <a:prstGeom prst="ellipse">
            <a:avLst/>
          </a:prstGeom>
          <a:solidFill>
            <a:srgbClr val="008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pic>
        <p:nvPicPr>
          <p:cNvPr id="757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3181350"/>
            <a:ext cx="7134225" cy="571500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Arrays</a:t>
            </a:r>
            <a:endParaRPr lang="en-US" altLang="en-US"/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>
                <a:latin typeface="Courier New" charset="0"/>
                <a:ea typeface="Courier New" charset="0"/>
                <a:cs typeface="Courier New" charset="0"/>
              </a:rPr>
              <a:t>Array</a:t>
            </a:r>
            <a:r>
              <a:rPr lang="en-US" altLang="en-US"/>
              <a:t> constructor is indirectly called if an </a:t>
            </a:r>
            <a:r>
              <a:rPr lang="en-US" altLang="en-US">
                <a:solidFill>
                  <a:schemeClr val="hlink"/>
                </a:solidFill>
              </a:rPr>
              <a:t>array initializer</a:t>
            </a:r>
            <a:r>
              <a:rPr lang="en-US" altLang="en-US"/>
              <a:t> is used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Array initializiers can be used to create </a:t>
            </a:r>
            <a:r>
              <a:rPr lang="en-US" altLang="en-US">
                <a:solidFill>
                  <a:schemeClr val="hlink"/>
                </a:solidFill>
              </a:rPr>
              <a:t>multidimensional arrays</a:t>
            </a:r>
          </a:p>
        </p:txBody>
      </p:sp>
      <p:sp>
        <p:nvSpPr>
          <p:cNvPr id="7680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6804" name="AutoShape 6"/>
          <p:cNvSpPr>
            <a:spLocks noChangeArrowheads="1"/>
          </p:cNvSpPr>
          <p:nvPr/>
        </p:nvSpPr>
        <p:spPr bwMode="auto">
          <a:xfrm>
            <a:off x="4344988" y="3101975"/>
            <a:ext cx="227012" cy="255588"/>
          </a:xfrm>
          <a:prstGeom prst="upDownArrow">
            <a:avLst>
              <a:gd name="adj1" fmla="val 50000"/>
              <a:gd name="adj2" fmla="val 33333"/>
            </a:avLst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pic>
        <p:nvPicPr>
          <p:cNvPr id="65542" name="Picture 7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44958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5543" name="Oval 8"/>
          <p:cNvSpPr>
            <a:spLocks noChangeArrowheads="1"/>
          </p:cNvSpPr>
          <p:nvPr/>
        </p:nvSpPr>
        <p:spPr bwMode="auto">
          <a:xfrm>
            <a:off x="4800600" y="5257800"/>
            <a:ext cx="533400" cy="381000"/>
          </a:xfrm>
          <a:prstGeom prst="ellipse">
            <a:avLst/>
          </a:prstGeom>
          <a:solidFill>
            <a:srgbClr val="008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65544" name="Text Box 9"/>
          <p:cNvSpPr txBox="1">
            <a:spLocks noChangeArrowheads="1"/>
          </p:cNvSpPr>
          <p:nvPr/>
        </p:nvSpPr>
        <p:spPr bwMode="auto">
          <a:xfrm>
            <a:off x="5851525" y="4759325"/>
            <a:ext cx="1427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Lucida Sans Typewriter" charset="0"/>
              </a:rPr>
              <a:t>ttt[1][2]</a:t>
            </a:r>
          </a:p>
        </p:txBody>
      </p:sp>
      <p:sp>
        <p:nvSpPr>
          <p:cNvPr id="65545" name="Line 10"/>
          <p:cNvSpPr>
            <a:spLocks noChangeShapeType="1"/>
          </p:cNvSpPr>
          <p:nvPr/>
        </p:nvSpPr>
        <p:spPr bwMode="auto">
          <a:xfrm flipH="1">
            <a:off x="5257800" y="5029200"/>
            <a:ext cx="762000" cy="3048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680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1850"/>
            <a:ext cx="3657600" cy="38100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0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2665413"/>
            <a:ext cx="5441950" cy="43656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177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Arrays</a:t>
            </a:r>
            <a:endParaRPr lang="en-US" altLang="en-US"/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30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/>
              <a:t>Changing the number of elements: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7782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66565" name="Picture 4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4419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6566" name="Picture 5"/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18970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6567" name="Rectangle 6"/>
          <p:cNvSpPr>
            <a:spLocks noChangeArrowheads="1"/>
          </p:cNvSpPr>
          <p:nvPr/>
        </p:nvSpPr>
        <p:spPr bwMode="auto">
          <a:xfrm>
            <a:off x="1539875" y="3394075"/>
            <a:ext cx="2057400" cy="277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66568" name="Line 7"/>
          <p:cNvSpPr>
            <a:spLocks noChangeShapeType="1"/>
          </p:cNvSpPr>
          <p:nvPr/>
        </p:nvSpPr>
        <p:spPr bwMode="auto">
          <a:xfrm>
            <a:off x="1539875" y="3698875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569" name="Line 8"/>
          <p:cNvSpPr>
            <a:spLocks noChangeShapeType="1"/>
          </p:cNvSpPr>
          <p:nvPr/>
        </p:nvSpPr>
        <p:spPr bwMode="auto">
          <a:xfrm>
            <a:off x="1524000" y="5334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570" name="Text Box 9"/>
          <p:cNvSpPr txBox="1">
            <a:spLocks noChangeArrowheads="1"/>
          </p:cNvSpPr>
          <p:nvPr/>
        </p:nvSpPr>
        <p:spPr bwMode="auto">
          <a:xfrm>
            <a:off x="2225675" y="339407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b="1" smtClean="0">
                <a:latin typeface="Arial" charset="0"/>
              </a:rPr>
              <a:t>ary2</a:t>
            </a:r>
          </a:p>
        </p:txBody>
      </p:sp>
      <p:sp>
        <p:nvSpPr>
          <p:cNvPr id="66571" name="Text Box 10"/>
          <p:cNvSpPr txBox="1">
            <a:spLocks noChangeArrowheads="1"/>
          </p:cNvSpPr>
          <p:nvPr/>
        </p:nvSpPr>
        <p:spPr bwMode="auto">
          <a:xfrm>
            <a:off x="1524000" y="3733800"/>
            <a:ext cx="17033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Lucida Sans Typewriter" charset="0"/>
              </a:rPr>
              <a:t>length (4)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Lucida Sans Typewriter" charset="0"/>
              </a:rPr>
              <a:t>“0” (4)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Lucida Sans Typewriter" charset="0"/>
              </a:rPr>
              <a:t>“1” (true)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Lucida Sans Typewriter" charset="0"/>
              </a:rPr>
              <a:t>“2” (“OK”)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Lucida Sans Typewriter" charset="0"/>
              </a:rPr>
              <a:t>“3” (-12.6)</a:t>
            </a:r>
          </a:p>
        </p:txBody>
      </p:sp>
      <p:sp>
        <p:nvSpPr>
          <p:cNvPr id="66572" name="Text Box 11"/>
          <p:cNvSpPr txBox="1">
            <a:spLocks noChangeArrowheads="1"/>
          </p:cNvSpPr>
          <p:nvPr/>
        </p:nvSpPr>
        <p:spPr bwMode="auto">
          <a:xfrm>
            <a:off x="1447800" y="5486400"/>
            <a:ext cx="1565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Lucida Sans Typewriter" charset="0"/>
              </a:rPr>
              <a:t>toString()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Lucida Sans Typewriter" charset="0"/>
              </a:rPr>
              <a:t>…</a:t>
            </a:r>
          </a:p>
        </p:txBody>
      </p:sp>
      <p:sp>
        <p:nvSpPr>
          <p:cNvPr id="77836" name="Oval 14"/>
          <p:cNvSpPr>
            <a:spLocks noChangeArrowheads="1"/>
          </p:cNvSpPr>
          <p:nvPr/>
        </p:nvSpPr>
        <p:spPr bwMode="auto">
          <a:xfrm>
            <a:off x="1539875" y="4800600"/>
            <a:ext cx="1660525" cy="398463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77837" name="Oval 15"/>
          <p:cNvSpPr>
            <a:spLocks noChangeArrowheads="1"/>
          </p:cNvSpPr>
          <p:nvPr/>
        </p:nvSpPr>
        <p:spPr bwMode="auto">
          <a:xfrm>
            <a:off x="2651125" y="3760788"/>
            <a:ext cx="228600" cy="3048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77838" name="Oval 17"/>
          <p:cNvSpPr>
            <a:spLocks noChangeArrowheads="1"/>
          </p:cNvSpPr>
          <p:nvPr/>
        </p:nvSpPr>
        <p:spPr bwMode="auto">
          <a:xfrm>
            <a:off x="1371600" y="2743200"/>
            <a:ext cx="1981200" cy="3810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66576" name="Text Box 18"/>
          <p:cNvSpPr txBox="1">
            <a:spLocks noChangeArrowheads="1"/>
          </p:cNvSpPr>
          <p:nvPr/>
        </p:nvSpPr>
        <p:spPr bwMode="auto">
          <a:xfrm>
            <a:off x="3429000" y="2667000"/>
            <a:ext cx="3854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Creates a new element dynamically,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increases value of </a:t>
            </a:r>
            <a:r>
              <a:rPr lang="en-US" altLang="en-US" sz="1800" smtClean="0">
                <a:solidFill>
                  <a:srgbClr val="008080"/>
                </a:solidFill>
                <a:latin typeface="Lucida Sans Typewriter" charset="0"/>
              </a:rPr>
              <a:t>length</a:t>
            </a:r>
          </a:p>
        </p:txBody>
      </p:sp>
      <p:sp>
        <p:nvSpPr>
          <p:cNvPr id="66577" name="Line 19"/>
          <p:cNvSpPr>
            <a:spLocks noChangeShapeType="1"/>
          </p:cNvSpPr>
          <p:nvPr/>
        </p:nvSpPr>
        <p:spPr bwMode="auto">
          <a:xfrm flipH="1">
            <a:off x="3200400" y="2971800"/>
            <a:ext cx="3657600" cy="20574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578" name="Line 20"/>
          <p:cNvSpPr>
            <a:spLocks noChangeShapeType="1"/>
          </p:cNvSpPr>
          <p:nvPr/>
        </p:nvSpPr>
        <p:spPr bwMode="auto">
          <a:xfrm flipH="1">
            <a:off x="2971800" y="3276600"/>
            <a:ext cx="2590800" cy="5334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Arrays</a:t>
            </a:r>
            <a:endParaRPr lang="en-US" altLang="en-US"/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Changing the number of elements:</a:t>
            </a:r>
          </a:p>
          <a:p>
            <a:pPr lvl="1" eaLnBrk="1" hangingPunct="1"/>
            <a:endParaRPr lang="en-US" altLang="en-US"/>
          </a:p>
        </p:txBody>
      </p:sp>
      <p:sp>
        <p:nvSpPr>
          <p:cNvPr id="7885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67589" name="Picture 4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44196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7590" name="Picture 5"/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90800"/>
            <a:ext cx="18970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1539875" y="3394075"/>
            <a:ext cx="2057400" cy="277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67592" name="Line 7"/>
          <p:cNvSpPr>
            <a:spLocks noChangeShapeType="1"/>
          </p:cNvSpPr>
          <p:nvPr/>
        </p:nvSpPr>
        <p:spPr bwMode="auto">
          <a:xfrm>
            <a:off x="1539875" y="3698875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593" name="Line 8"/>
          <p:cNvSpPr>
            <a:spLocks noChangeShapeType="1"/>
          </p:cNvSpPr>
          <p:nvPr/>
        </p:nvSpPr>
        <p:spPr bwMode="auto">
          <a:xfrm>
            <a:off x="1524000" y="53340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594" name="Text Box 9"/>
          <p:cNvSpPr txBox="1">
            <a:spLocks noChangeArrowheads="1"/>
          </p:cNvSpPr>
          <p:nvPr/>
        </p:nvSpPr>
        <p:spPr bwMode="auto">
          <a:xfrm>
            <a:off x="2225675" y="339407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b="1" smtClean="0">
                <a:latin typeface="Arial" charset="0"/>
              </a:rPr>
              <a:t>ary2</a:t>
            </a:r>
          </a:p>
        </p:txBody>
      </p:sp>
      <p:sp>
        <p:nvSpPr>
          <p:cNvPr id="67595" name="Text Box 10"/>
          <p:cNvSpPr txBox="1">
            <a:spLocks noChangeArrowheads="1"/>
          </p:cNvSpPr>
          <p:nvPr/>
        </p:nvSpPr>
        <p:spPr bwMode="auto">
          <a:xfrm>
            <a:off x="1524000" y="3733800"/>
            <a:ext cx="1565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Lucida Sans Typewriter" charset="0"/>
              </a:rPr>
              <a:t>length (2)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Lucida Sans Typewriter" charset="0"/>
              </a:rPr>
              <a:t>“0” (4)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Lucida Sans Typewriter" charset="0"/>
              </a:rPr>
              <a:t>“1” (true)</a:t>
            </a:r>
          </a:p>
        </p:txBody>
      </p:sp>
      <p:sp>
        <p:nvSpPr>
          <p:cNvPr id="67596" name="Text Box 11"/>
          <p:cNvSpPr txBox="1">
            <a:spLocks noChangeArrowheads="1"/>
          </p:cNvSpPr>
          <p:nvPr/>
        </p:nvSpPr>
        <p:spPr bwMode="auto">
          <a:xfrm>
            <a:off x="1447800" y="5486400"/>
            <a:ext cx="1565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Lucida Sans Typewriter" charset="0"/>
              </a:rPr>
              <a:t>toString()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Lucida Sans Typewriter" charset="0"/>
              </a:rPr>
              <a:t>…</a:t>
            </a:r>
          </a:p>
        </p:txBody>
      </p:sp>
      <p:sp>
        <p:nvSpPr>
          <p:cNvPr id="78860" name="Oval 13"/>
          <p:cNvSpPr>
            <a:spLocks noChangeArrowheads="1"/>
          </p:cNvSpPr>
          <p:nvPr/>
        </p:nvSpPr>
        <p:spPr bwMode="auto">
          <a:xfrm>
            <a:off x="2667000" y="3808413"/>
            <a:ext cx="212725" cy="230187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pic>
        <p:nvPicPr>
          <p:cNvPr id="67598" name="Picture 18"/>
          <p:cNvPicPr>
            <a:picLocks noChangeAspect="1" noChangeArrowheads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95600"/>
            <a:ext cx="19812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862" name="Oval 19"/>
          <p:cNvSpPr>
            <a:spLocks noChangeArrowheads="1"/>
          </p:cNvSpPr>
          <p:nvPr/>
        </p:nvSpPr>
        <p:spPr bwMode="auto">
          <a:xfrm>
            <a:off x="1371600" y="2895600"/>
            <a:ext cx="2133600" cy="303213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67600" name="Text Box 20"/>
          <p:cNvSpPr txBox="1">
            <a:spLocks noChangeArrowheads="1"/>
          </p:cNvSpPr>
          <p:nvPr/>
        </p:nvSpPr>
        <p:spPr bwMode="auto">
          <a:xfrm>
            <a:off x="3489325" y="2855913"/>
            <a:ext cx="413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Decreasing length can delete elements</a:t>
            </a:r>
          </a:p>
        </p:txBody>
      </p:sp>
      <p:sp>
        <p:nvSpPr>
          <p:cNvPr id="78864" name="AutoShape 21"/>
          <p:cNvSpPr>
            <a:spLocks noChangeArrowheads="1"/>
          </p:cNvSpPr>
          <p:nvPr/>
        </p:nvSpPr>
        <p:spPr bwMode="auto">
          <a:xfrm>
            <a:off x="1600200" y="4646613"/>
            <a:ext cx="1905000" cy="534987"/>
          </a:xfrm>
          <a:prstGeom prst="roundRect">
            <a:avLst>
              <a:gd name="adj" fmla="val 16667"/>
            </a:avLst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67602" name="Line 22"/>
          <p:cNvSpPr>
            <a:spLocks noChangeShapeType="1"/>
          </p:cNvSpPr>
          <p:nvPr/>
        </p:nvSpPr>
        <p:spPr bwMode="auto">
          <a:xfrm flipH="1">
            <a:off x="2895600" y="3200400"/>
            <a:ext cx="1828800" cy="6096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603" name="Line 23"/>
          <p:cNvSpPr>
            <a:spLocks noChangeShapeType="1"/>
          </p:cNvSpPr>
          <p:nvPr/>
        </p:nvSpPr>
        <p:spPr bwMode="auto">
          <a:xfrm flipH="1">
            <a:off x="3505200" y="3124200"/>
            <a:ext cx="2895600" cy="16002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Arrays</a:t>
            </a:r>
            <a:endParaRPr lang="en-US" altLang="en-US"/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Value of </a:t>
            </a:r>
            <a:r>
              <a:rPr lang="en-US" altLang="en-US">
                <a:latin typeface="Lucida Sans Typewriter" charset="0"/>
              </a:rPr>
              <a:t>length</a:t>
            </a:r>
            <a:r>
              <a:rPr lang="en-US" altLang="en-US"/>
              <a:t> is not necessarily the same as the actual number of elements</a:t>
            </a:r>
          </a:p>
        </p:txBody>
      </p:sp>
      <p:sp>
        <p:nvSpPr>
          <p:cNvPr id="7987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447800" y="28956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Arial" charset="0"/>
              </a:rPr>
              <a:t>var ary4 = new Array(200);</a:t>
            </a: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1463675" y="3470275"/>
            <a:ext cx="2057400" cy="2320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1463675" y="3775075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1447800" y="44958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2149475" y="347027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b="1" smtClean="0">
                <a:latin typeface="Arial" charset="0"/>
              </a:rPr>
              <a:t>ary4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1447800" y="3810000"/>
            <a:ext cx="1841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Lucida Sans Typewriter" charset="0"/>
              </a:rPr>
              <a:t>length (200)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1447800" y="4572000"/>
            <a:ext cx="15652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Lucida Sans Typewriter" charset="0"/>
              </a:rPr>
              <a:t>toString()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Lucida Sans Typewriter" charset="0"/>
              </a:rPr>
              <a:t>sort()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Lucida Sans Typewriter" charset="0"/>
              </a:rPr>
              <a:t>shift()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Lucida Sans Typewriter" charset="0"/>
              </a:rPr>
              <a:t>…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4403725" y="2855913"/>
            <a:ext cx="4235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Calling constructor with single argument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sets </a:t>
            </a:r>
            <a:r>
              <a:rPr lang="en-US" altLang="en-US" sz="1800" smtClean="0">
                <a:solidFill>
                  <a:srgbClr val="008080"/>
                </a:solidFill>
                <a:latin typeface="Lucida Sans Typewriter" charset="0"/>
              </a:rPr>
              <a:t>length</a:t>
            </a: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, does not create elements</a:t>
            </a:r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 flipH="1">
            <a:off x="3200400" y="3429000"/>
            <a:ext cx="2133600" cy="5334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9885" name="Oval 14"/>
          <p:cNvSpPr>
            <a:spLocks noChangeArrowheads="1"/>
          </p:cNvSpPr>
          <p:nvPr/>
        </p:nvSpPr>
        <p:spPr bwMode="auto">
          <a:xfrm>
            <a:off x="2590800" y="3810000"/>
            <a:ext cx="533400" cy="3810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auto">
          <a:xfrm flipV="1">
            <a:off x="2438400" y="3429000"/>
            <a:ext cx="5029200" cy="9144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9887" name="Oval 16"/>
          <p:cNvSpPr>
            <a:spLocks noChangeArrowheads="1"/>
          </p:cNvSpPr>
          <p:nvPr/>
        </p:nvSpPr>
        <p:spPr bwMode="auto">
          <a:xfrm>
            <a:off x="3733800" y="2895600"/>
            <a:ext cx="381000" cy="3810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Arrays</a:t>
            </a:r>
          </a:p>
        </p:txBody>
      </p:sp>
      <p:sp>
        <p:nvSpPr>
          <p:cNvPr id="8089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808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403350"/>
            <a:ext cx="82105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Arrays</a:t>
            </a:r>
            <a:endParaRPr lang="en-US" altLang="en-US"/>
          </a:p>
        </p:txBody>
      </p:sp>
      <p:sp>
        <p:nvSpPr>
          <p:cNvPr id="8192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676400"/>
            <a:ext cx="8788400" cy="3543300"/>
          </a:xfrm>
          <a:prstGeom prst="rect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81924" name="TextBox 3"/>
          <p:cNvSpPr txBox="1">
            <a:spLocks noChangeArrowheads="1"/>
          </p:cNvSpPr>
          <p:nvPr/>
        </p:nvSpPr>
        <p:spPr bwMode="auto">
          <a:xfrm>
            <a:off x="3124200" y="5332413"/>
            <a:ext cx="2819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Arial" charset="0"/>
              </a:rPr>
              <a:t>toString()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Arrays</a:t>
            </a:r>
            <a:endParaRPr lang="en-US" altLang="en-US"/>
          </a:p>
        </p:txBody>
      </p:sp>
      <p:sp>
        <p:nvSpPr>
          <p:cNvPr id="8294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08113"/>
            <a:ext cx="8686800" cy="4184650"/>
          </a:xfrm>
          <a:prstGeom prst="rect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82948" name="TextBox 5"/>
          <p:cNvSpPr txBox="1">
            <a:spLocks noChangeArrowheads="1"/>
          </p:cNvSpPr>
          <p:nvPr/>
        </p:nvSpPr>
        <p:spPr bwMode="auto">
          <a:xfrm>
            <a:off x="3162300" y="5703888"/>
            <a:ext cx="2819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Arial" charset="0"/>
              </a:rPr>
              <a:t>splice()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Arrays</a:t>
            </a:r>
            <a:endParaRPr lang="en-US" altLang="en-US"/>
          </a:p>
        </p:txBody>
      </p:sp>
      <p:sp>
        <p:nvSpPr>
          <p:cNvPr id="8397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72708" name="Picture 3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81125"/>
            <a:ext cx="5105400" cy="478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3972" name="Oval 4"/>
          <p:cNvSpPr>
            <a:spLocks noChangeArrowheads="1"/>
          </p:cNvSpPr>
          <p:nvPr/>
        </p:nvSpPr>
        <p:spPr bwMode="auto">
          <a:xfrm>
            <a:off x="2057400" y="4267200"/>
            <a:ext cx="2971800" cy="3048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72710" name="Text Box 5"/>
          <p:cNvSpPr txBox="1">
            <a:spLocks noChangeArrowheads="1"/>
          </p:cNvSpPr>
          <p:nvPr/>
        </p:nvSpPr>
        <p:spPr bwMode="auto">
          <a:xfrm>
            <a:off x="5013325" y="3998913"/>
            <a:ext cx="329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Add element with value 2.5 at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index 2, shift existing elements</a:t>
            </a:r>
          </a:p>
        </p:txBody>
      </p:sp>
      <p:sp>
        <p:nvSpPr>
          <p:cNvPr id="83974" name="Oval 6"/>
          <p:cNvSpPr>
            <a:spLocks noChangeArrowheads="1"/>
          </p:cNvSpPr>
          <p:nvPr/>
        </p:nvSpPr>
        <p:spPr bwMode="auto">
          <a:xfrm>
            <a:off x="5105400" y="4572000"/>
            <a:ext cx="457200" cy="2286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Arrays</a:t>
            </a:r>
            <a:endParaRPr lang="en-US" altLang="en-US"/>
          </a:p>
        </p:txBody>
      </p:sp>
      <p:sp>
        <p:nvSpPr>
          <p:cNvPr id="8499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73732" name="Picture 3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81125"/>
            <a:ext cx="5105400" cy="478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4996" name="Oval 4"/>
          <p:cNvSpPr>
            <a:spLocks noChangeArrowheads="1"/>
          </p:cNvSpPr>
          <p:nvPr/>
        </p:nvSpPr>
        <p:spPr bwMode="auto">
          <a:xfrm>
            <a:off x="3505200" y="5334000"/>
            <a:ext cx="2209800" cy="304800"/>
          </a:xfrm>
          <a:prstGeom prst="ellipse">
            <a:avLst/>
          </a:pr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  <p:sp>
        <p:nvSpPr>
          <p:cNvPr id="73734" name="Text Box 5"/>
          <p:cNvSpPr txBox="1">
            <a:spLocks noChangeArrowheads="1"/>
          </p:cNvSpPr>
          <p:nvPr/>
        </p:nvSpPr>
        <p:spPr bwMode="auto">
          <a:xfrm>
            <a:off x="5318125" y="4760913"/>
            <a:ext cx="302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Remove 3 elements starting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at index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Introduction</a:t>
            </a:r>
            <a:endParaRPr lang="en-US" altLang="en-US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Web page and alert box generated by  </a:t>
            </a:r>
            <a:r>
              <a:rPr lang="en-US" altLang="en-US">
                <a:latin typeface="Courier New" charset="0"/>
                <a:ea typeface="Courier New" charset="0"/>
                <a:cs typeface="Courier New" charset="0"/>
              </a:rPr>
              <a:t>JSHelloWorld.html</a:t>
            </a:r>
            <a:r>
              <a:rPr lang="en-US" altLang="en-US"/>
              <a:t> document and</a:t>
            </a:r>
            <a:r>
              <a:rPr lang="en-US" altLang="en-US">
                <a:latin typeface="Lucida Sans Typewriter" charset="0"/>
              </a:rPr>
              <a:t> </a:t>
            </a:r>
            <a:r>
              <a:rPr lang="en-US" altLang="en-US">
                <a:latin typeface="Courier New" charset="0"/>
                <a:ea typeface="Courier New" charset="0"/>
                <a:cs typeface="Courier New" charset="0"/>
              </a:rPr>
              <a:t>JSHelloWorld.js</a:t>
            </a:r>
            <a:r>
              <a:rPr lang="en-US" altLang="en-US"/>
              <a:t> code: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5715000" cy="29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4" name="Picture 4" descr="Alert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898900"/>
            <a:ext cx="4340225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85800" y="6356350"/>
            <a:ext cx="7620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Built-in Objects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>
                <a:solidFill>
                  <a:schemeClr val="hlink"/>
                </a:solidFill>
              </a:rPr>
              <a:t>global object</a:t>
            </a:r>
          </a:p>
          <a:p>
            <a:pPr lvl="1" eaLnBrk="1" hangingPunct="1"/>
            <a:r>
              <a:rPr lang="en-US" altLang="en-US"/>
              <a:t>Named </a:t>
            </a:r>
            <a:r>
              <a:rPr lang="en-US" altLang="en-US">
                <a:latin typeface="Courier New" charset="0"/>
                <a:ea typeface="Courier New" charset="0"/>
                <a:cs typeface="Courier New" charset="0"/>
              </a:rPr>
              <a:t>window </a:t>
            </a:r>
            <a:r>
              <a:rPr lang="en-US" altLang="en-US"/>
              <a:t>in browsers</a:t>
            </a:r>
          </a:p>
          <a:p>
            <a:pPr lvl="1" eaLnBrk="1" hangingPunct="1"/>
            <a:r>
              <a:rPr lang="en-US" altLang="en-US"/>
              <a:t>Has properties representing all global variables</a:t>
            </a:r>
          </a:p>
          <a:p>
            <a:pPr lvl="1" eaLnBrk="1" hangingPunct="1"/>
            <a:r>
              <a:rPr lang="en-US" altLang="en-US"/>
              <a:t>Other built-in objects are also properties of the global object</a:t>
            </a:r>
          </a:p>
          <a:p>
            <a:pPr lvl="2" eaLnBrk="1" hangingPunct="1"/>
            <a:r>
              <a:rPr lang="en-US" altLang="en-US"/>
              <a:t>Ex: initial value of </a:t>
            </a:r>
            <a:r>
              <a:rPr lang="en-US" altLang="en-US">
                <a:latin typeface="Courier New" charset="0"/>
                <a:ea typeface="Courier New" charset="0"/>
                <a:cs typeface="Courier New" charset="0"/>
              </a:rPr>
              <a:t>window.Array</a:t>
            </a:r>
            <a:r>
              <a:rPr lang="en-US" altLang="en-US"/>
              <a:t> is </a:t>
            </a:r>
            <a:r>
              <a:rPr lang="en-US" altLang="en-US">
                <a:latin typeface="Courier New" charset="0"/>
                <a:ea typeface="Courier New" charset="0"/>
                <a:cs typeface="Courier New" charset="0"/>
              </a:rPr>
              <a:t>Array</a:t>
            </a:r>
            <a:r>
              <a:rPr lang="en-US" altLang="en-US"/>
              <a:t> object</a:t>
            </a:r>
          </a:p>
          <a:p>
            <a:pPr lvl="1" eaLnBrk="1" hangingPunct="1"/>
            <a:r>
              <a:rPr lang="en-US" altLang="en-US"/>
              <a:t>Has some other useful properties</a:t>
            </a:r>
          </a:p>
          <a:p>
            <a:pPr lvl="2" eaLnBrk="1" hangingPunct="1"/>
            <a:r>
              <a:rPr lang="en-US" altLang="en-US"/>
              <a:t>Ex: </a:t>
            </a:r>
            <a:r>
              <a:rPr lang="en-US" altLang="en-US">
                <a:latin typeface="Courier New" charset="0"/>
                <a:ea typeface="Courier New" charset="0"/>
                <a:cs typeface="Courier New" charset="0"/>
              </a:rPr>
              <a:t>window.Infinity</a:t>
            </a:r>
            <a:r>
              <a:rPr lang="en-US" altLang="en-US"/>
              <a:t> represents Number value</a:t>
            </a:r>
          </a:p>
        </p:txBody>
      </p:sp>
      <p:sp>
        <p:nvSpPr>
          <p:cNvPr id="8601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Built-in Objects</a:t>
            </a:r>
            <a:endParaRPr lang="en-US" altLang="en-US"/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global object and variable resolution: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This is why we can refer to built-in objects (</a:t>
            </a:r>
            <a:r>
              <a:rPr lang="en-US" altLang="en-US">
                <a:latin typeface="Lucida Sans Typewriter" charset="0"/>
              </a:rPr>
              <a:t>Object</a:t>
            </a:r>
            <a:r>
              <a:rPr lang="en-US" altLang="en-US"/>
              <a:t>, </a:t>
            </a:r>
            <a:r>
              <a:rPr lang="en-US" altLang="en-US">
                <a:latin typeface="Lucida Sans Typewriter" charset="0"/>
              </a:rPr>
              <a:t>Array</a:t>
            </a:r>
            <a:r>
              <a:rPr lang="en-US" altLang="en-US"/>
              <a:t>, etc.) without prefixing with </a:t>
            </a:r>
            <a:r>
              <a:rPr lang="en-US" altLang="en-US">
                <a:latin typeface="Lucida Sans Typewriter" charset="0"/>
              </a:rPr>
              <a:t>window.</a:t>
            </a:r>
          </a:p>
        </p:txBody>
      </p:sp>
      <p:sp>
        <p:nvSpPr>
          <p:cNvPr id="8704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5781" name="Text Box 4"/>
          <p:cNvSpPr txBox="1">
            <a:spLocks noChangeArrowheads="1"/>
          </p:cNvSpPr>
          <p:nvPr/>
        </p:nvSpPr>
        <p:spPr bwMode="auto">
          <a:xfrm>
            <a:off x="1508125" y="2549525"/>
            <a:ext cx="1150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Lucida Sans Typewriter" charset="0"/>
              </a:rPr>
              <a:t>i = 42;</a:t>
            </a:r>
          </a:p>
        </p:txBody>
      </p:sp>
      <p:sp>
        <p:nvSpPr>
          <p:cNvPr id="75782" name="Text Box 5"/>
          <p:cNvSpPr txBox="1">
            <a:spLocks noChangeArrowheads="1"/>
          </p:cNvSpPr>
          <p:nvPr/>
        </p:nvSpPr>
        <p:spPr bwMode="auto">
          <a:xfrm>
            <a:off x="2819400" y="2514600"/>
            <a:ext cx="50482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charset="0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en-US" altLang="en-US" smtClean="0">
                <a:solidFill>
                  <a:srgbClr val="008080"/>
                </a:solidFill>
                <a:latin typeface="Arial" charset="0"/>
              </a:rPr>
              <a:t>What does </a:t>
            </a:r>
            <a:r>
              <a:rPr lang="en-US" altLang="en-US" smtClean="0">
                <a:solidFill>
                  <a:srgbClr val="008080"/>
                </a:solidFill>
                <a:latin typeface="Lucida Sans Typewriter" charset="0"/>
              </a:rPr>
              <a:t>i</a:t>
            </a:r>
            <a:r>
              <a:rPr lang="en-US" altLang="en-US" smtClean="0">
                <a:solidFill>
                  <a:srgbClr val="008080"/>
                </a:solidFill>
                <a:latin typeface="Arial" charset="0"/>
              </a:rPr>
              <a:t> refer to?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altLang="en-US" smtClean="0">
                <a:solidFill>
                  <a:srgbClr val="008080"/>
                </a:solidFill>
                <a:latin typeface="Arial" charset="0"/>
              </a:rPr>
              <a:t>Search for local variable or formal parameter</a:t>
            </a:r>
            <a:br>
              <a:rPr lang="en-US" altLang="en-US" smtClean="0">
                <a:solidFill>
                  <a:srgbClr val="008080"/>
                </a:solidFill>
                <a:latin typeface="Arial" charset="0"/>
              </a:rPr>
            </a:br>
            <a:r>
              <a:rPr lang="en-US" altLang="en-US" smtClean="0">
                <a:solidFill>
                  <a:srgbClr val="008080"/>
                </a:solidFill>
                <a:latin typeface="Arial" charset="0"/>
              </a:rPr>
              <a:t>named </a:t>
            </a:r>
            <a:r>
              <a:rPr lang="en-US" altLang="en-US" smtClean="0">
                <a:solidFill>
                  <a:srgbClr val="008080"/>
                </a:solidFill>
                <a:latin typeface="Lucida Sans Typewriter" charset="0"/>
              </a:rPr>
              <a:t>i</a:t>
            </a:r>
          </a:p>
          <a:p>
            <a:pPr eaLnBrk="1" hangingPunct="1">
              <a:buFontTx/>
              <a:buAutoNum type="arabicPeriod"/>
              <a:defRPr/>
            </a:pPr>
            <a:r>
              <a:rPr lang="en-US" altLang="en-US" smtClean="0">
                <a:solidFill>
                  <a:srgbClr val="008080"/>
                </a:solidFill>
                <a:latin typeface="Arial" charset="0"/>
              </a:rPr>
              <a:t>If none found, see if global object (</a:t>
            </a:r>
            <a:r>
              <a:rPr lang="en-US" altLang="en-US" smtClean="0">
                <a:solidFill>
                  <a:srgbClr val="008080"/>
                </a:solidFill>
                <a:latin typeface="Lucida Sans Typewriter" charset="0"/>
              </a:rPr>
              <a:t>window</a:t>
            </a:r>
            <a:r>
              <a:rPr lang="en-US" altLang="en-US" smtClean="0">
                <a:solidFill>
                  <a:srgbClr val="008080"/>
                </a:solidFill>
                <a:latin typeface="Arial" charset="0"/>
              </a:rPr>
              <a:t>) </a:t>
            </a:r>
            <a:br>
              <a:rPr lang="en-US" altLang="en-US" smtClean="0">
                <a:solidFill>
                  <a:srgbClr val="008080"/>
                </a:solidFill>
                <a:latin typeface="Arial" charset="0"/>
              </a:rPr>
            </a:br>
            <a:r>
              <a:rPr lang="en-US" altLang="en-US" smtClean="0">
                <a:solidFill>
                  <a:srgbClr val="008080"/>
                </a:solidFill>
                <a:latin typeface="Arial" charset="0"/>
              </a:rPr>
              <a:t>has property named </a:t>
            </a:r>
            <a:r>
              <a:rPr lang="en-US" altLang="en-US" smtClean="0">
                <a:solidFill>
                  <a:srgbClr val="008080"/>
                </a:solidFill>
                <a:latin typeface="Lucida Sans Typewriter" charset="0"/>
              </a:rPr>
              <a:t>i</a:t>
            </a:r>
            <a:r>
              <a:rPr lang="en-US" altLang="en-US" smtClean="0">
                <a:solidFill>
                  <a:srgbClr val="008080"/>
                </a:solidFill>
                <a:latin typeface="Arial" charset="0"/>
              </a:rPr>
              <a:t> </a:t>
            </a:r>
          </a:p>
        </p:txBody>
      </p:sp>
      <p:sp>
        <p:nvSpPr>
          <p:cNvPr id="75783" name="Oval 6"/>
          <p:cNvSpPr>
            <a:spLocks noChangeArrowheads="1"/>
          </p:cNvSpPr>
          <p:nvPr/>
        </p:nvSpPr>
        <p:spPr bwMode="auto">
          <a:xfrm>
            <a:off x="1524000" y="2514600"/>
            <a:ext cx="228600" cy="381000"/>
          </a:xfrm>
          <a:prstGeom prst="ellipse">
            <a:avLst/>
          </a:prstGeom>
          <a:solidFill>
            <a:srgbClr val="00808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ar-SA" altLang="en-US" sz="1800">
              <a:latin typeface="Arial" charset="0"/>
              <a:ea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Built-in Objects</a:t>
            </a:r>
            <a:endParaRPr lang="en-US" altLang="en-US"/>
          </a:p>
        </p:txBody>
      </p:sp>
      <p:sp>
        <p:nvSpPr>
          <p:cNvPr id="880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charset="0"/>
                <a:ea typeface="Courier New" charset="0"/>
                <a:cs typeface="Courier New" charset="0"/>
              </a:rPr>
              <a:t>String()</a:t>
            </a:r>
            <a:r>
              <a:rPr lang="en-US" altLang="en-US"/>
              <a:t>, </a:t>
            </a:r>
            <a:r>
              <a:rPr lang="en-US" altLang="en-US">
                <a:latin typeface="Courier New" charset="0"/>
                <a:ea typeface="Courier New" charset="0"/>
                <a:cs typeface="Courier New" charset="0"/>
              </a:rPr>
              <a:t>Boolean()</a:t>
            </a:r>
            <a:r>
              <a:rPr lang="en-US" altLang="en-US"/>
              <a:t>, and </a:t>
            </a:r>
            <a:r>
              <a:rPr lang="en-US" altLang="en-US">
                <a:latin typeface="Courier New" charset="0"/>
                <a:ea typeface="Courier New" charset="0"/>
                <a:cs typeface="Courier New" charset="0"/>
              </a:rPr>
              <a:t>Number() </a:t>
            </a:r>
            <a:r>
              <a:rPr lang="en-US" altLang="en-US"/>
              <a:t>built-in functions can be called as constructors, created “wrapped” Objects: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Instances inherit </a:t>
            </a:r>
            <a:r>
              <a:rPr lang="en-US" altLang="en-US">
                <a:latin typeface="Courier New" charset="0"/>
                <a:ea typeface="Courier New" charset="0"/>
                <a:cs typeface="Courier New" charset="0"/>
              </a:rPr>
              <a:t>valueOf() </a:t>
            </a:r>
            <a:r>
              <a:rPr lang="en-US" altLang="en-US"/>
              <a:t>method that returns wrapped value of specified type:</a:t>
            </a:r>
          </a:p>
        </p:txBody>
      </p:sp>
      <p:sp>
        <p:nvSpPr>
          <p:cNvPr id="8806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76805" name="Picture 4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17875"/>
            <a:ext cx="510698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806" name="Picture 5"/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76800"/>
            <a:ext cx="55626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6807" name="Text Box 6"/>
          <p:cNvSpPr txBox="1">
            <a:spLocks noChangeArrowheads="1"/>
          </p:cNvSpPr>
          <p:nvPr/>
        </p:nvSpPr>
        <p:spPr bwMode="auto">
          <a:xfrm>
            <a:off x="4648200" y="5334000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solidFill>
                  <a:srgbClr val="008080"/>
                </a:solidFill>
                <a:latin typeface="Arial" charset="0"/>
              </a:rPr>
              <a:t>Output is “number”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Built-in Objects</a:t>
            </a:r>
            <a:endParaRPr lang="en-US" altLang="en-US"/>
          </a:p>
        </p:txBody>
      </p:sp>
      <p:sp>
        <p:nvSpPr>
          <p:cNvPr id="8909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8909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600200"/>
            <a:ext cx="83724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Built-in Objects</a:t>
            </a:r>
            <a:endParaRPr lang="en-US" altLang="en-US"/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>
                <a:latin typeface="Courier New" charset="0"/>
                <a:ea typeface="Courier New" charset="0"/>
                <a:cs typeface="Courier New" charset="0"/>
              </a:rPr>
              <a:t>Date() </a:t>
            </a:r>
            <a:r>
              <a:rPr lang="en-US" altLang="en-US"/>
              <a:t>built-in constructor can be used to create </a:t>
            </a:r>
            <a:r>
              <a:rPr lang="en-US" altLang="en-US">
                <a:latin typeface="Lucida Sans Typewriter" charset="0"/>
              </a:rPr>
              <a:t>Date</a:t>
            </a:r>
            <a:r>
              <a:rPr lang="en-US" altLang="en-US"/>
              <a:t> instances that represent the current date and time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Often used to display local date and/or time in Web pages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Other methods: </a:t>
            </a:r>
            <a:r>
              <a:rPr lang="en-US" altLang="en-US">
                <a:latin typeface="Lucida Sans Typewriter" charset="0"/>
              </a:rPr>
              <a:t>toLocaleDateString()</a:t>
            </a:r>
            <a:r>
              <a:rPr lang="en-US" altLang="en-US"/>
              <a:t> , </a:t>
            </a:r>
            <a:r>
              <a:rPr lang="en-US" altLang="en-US">
                <a:latin typeface="Lucida Sans Typewriter" charset="0"/>
              </a:rPr>
              <a:t>toLocaleTimeString()</a:t>
            </a:r>
            <a:r>
              <a:rPr lang="en-US" altLang="en-US"/>
              <a:t>,</a:t>
            </a:r>
            <a:r>
              <a:rPr lang="en-US" altLang="en-US">
                <a:latin typeface="Lucida Sans Typewriter" charset="0"/>
              </a:rPr>
              <a:t> </a:t>
            </a:r>
            <a:r>
              <a:rPr lang="en-US" altLang="en-US" i="1"/>
              <a:t>etc</a:t>
            </a:r>
            <a:r>
              <a:rPr lang="en-US" altLang="en-US"/>
              <a:t>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9011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1066800" y="3048000"/>
            <a:ext cx="2425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Arial" charset="0"/>
              </a:rPr>
              <a:t>var now = new Date();</a:t>
            </a:r>
          </a:p>
        </p:txBody>
      </p:sp>
      <p:sp>
        <p:nvSpPr>
          <p:cNvPr id="78854" name="Text Box 5"/>
          <p:cNvSpPr txBox="1">
            <a:spLocks noChangeArrowheads="1"/>
          </p:cNvSpPr>
          <p:nvPr/>
        </p:nvSpPr>
        <p:spPr bwMode="auto">
          <a:xfrm>
            <a:off x="990600" y="4419600"/>
            <a:ext cx="5432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800" smtClean="0">
                <a:latin typeface="Lucida Sans Typewriter" charset="0"/>
              </a:rPr>
              <a:t>window.alert(“Current date and time: “</a:t>
            </a:r>
            <a:br>
              <a:rPr lang="en-US" altLang="en-US" sz="1800" smtClean="0">
                <a:latin typeface="Lucida Sans Typewriter" charset="0"/>
              </a:rPr>
            </a:br>
            <a:r>
              <a:rPr lang="en-US" altLang="en-US" sz="1800" smtClean="0">
                <a:latin typeface="Lucida Sans Typewriter" charset="0"/>
              </a:rPr>
              <a:t>             + now.toLocaleString());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Built-in Objects</a:t>
            </a:r>
            <a:endParaRPr lang="en-US" altLang="en-US"/>
          </a:p>
        </p:txBody>
      </p:sp>
      <p:sp>
        <p:nvSpPr>
          <p:cNvPr id="911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charset="0"/>
                <a:ea typeface="Courier New" charset="0"/>
                <a:cs typeface="Courier New" charset="0"/>
              </a:rPr>
              <a:t>Math</a:t>
            </a:r>
            <a:r>
              <a:rPr lang="en-US" altLang="en-US"/>
              <a:t> object has methods for performing standard mathematical calculations: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Also has properties with approximate values for standard mathematical quantities, </a:t>
            </a:r>
            <a:r>
              <a:rPr lang="en-US" altLang="en-US" i="1"/>
              <a:t>e.g</a:t>
            </a:r>
            <a:r>
              <a:rPr lang="en-US" altLang="en-US"/>
              <a:t>., </a:t>
            </a:r>
            <a:r>
              <a:rPr lang="en-US" altLang="en-US" i="1">
                <a:latin typeface="Times New Roman" charset="0"/>
              </a:rPr>
              <a:t>e</a:t>
            </a:r>
            <a:r>
              <a:rPr lang="en-US" altLang="en-US"/>
              <a:t> ( </a:t>
            </a:r>
            <a:r>
              <a:rPr lang="en-US" altLang="en-US">
                <a:latin typeface="Lucida Sans Typewriter" charset="0"/>
              </a:rPr>
              <a:t>Math.E</a:t>
            </a:r>
            <a:r>
              <a:rPr lang="en-US" altLang="en-US"/>
              <a:t> ) and </a:t>
            </a:r>
            <a:r>
              <a:rPr lang="en-US" altLang="en-US">
                <a:latin typeface="Times New Roman" charset="0"/>
              </a:rPr>
              <a:t>π</a:t>
            </a:r>
            <a:r>
              <a:rPr lang="en-US" altLang="en-US"/>
              <a:t> (</a:t>
            </a:r>
            <a:r>
              <a:rPr lang="en-US" altLang="en-US">
                <a:latin typeface="Lucida Sans Typewriter" charset="0"/>
              </a:rPr>
              <a:t>Math.PI</a:t>
            </a:r>
            <a:r>
              <a:rPr lang="en-US" altLang="en-US"/>
              <a:t>)</a:t>
            </a:r>
          </a:p>
        </p:txBody>
      </p:sp>
      <p:sp>
        <p:nvSpPr>
          <p:cNvPr id="9113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31432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sz="4000" b="1" u="sng" dirty="0" smtClean="0">
                <a:solidFill>
                  <a:schemeClr val="tx2"/>
                </a:solidFill>
              </a:rPr>
              <a:t>JavaScript Introduction: </a:t>
            </a:r>
            <a:r>
              <a:rPr lang="en-US" altLang="en-US" sz="4000" b="1" dirty="0" smtClean="0">
                <a:solidFill>
                  <a:schemeClr val="accent4"/>
                </a:solidFill>
              </a:rPr>
              <a:t>Adding JS to a Page</a:t>
            </a:r>
            <a:endParaRPr lang="en-US" altLang="en-US" sz="4000" dirty="0" smtClean="0">
              <a:solidFill>
                <a:schemeClr val="accent4"/>
              </a:solidFill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Adding JS to your page: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b="1">
                <a:solidFill>
                  <a:srgbClr val="3C8C93"/>
                </a:solidFill>
              </a:rPr>
              <a:t>Embedded Script:</a:t>
            </a:r>
          </a:p>
          <a:p>
            <a:pPr marL="914400" lvl="1" indent="-514350" eaLnBrk="1" hangingPunct="1">
              <a:buFontTx/>
              <a:buAutoNum type="arabicPeriod"/>
            </a:pPr>
            <a:endParaRPr lang="en-US" altLang="en-US">
              <a:solidFill>
                <a:srgbClr val="3C8C93"/>
              </a:solidFill>
            </a:endParaRPr>
          </a:p>
          <a:p>
            <a:pPr marL="914400" lvl="1" indent="-514350" eaLnBrk="1" hangingPunct="1">
              <a:buFontTx/>
              <a:buAutoNum type="arabicPeriod"/>
            </a:pPr>
            <a:endParaRPr lang="en-US" altLang="en-US">
              <a:solidFill>
                <a:srgbClr val="3C8C93"/>
              </a:solidFill>
            </a:endParaRPr>
          </a:p>
          <a:p>
            <a:pPr marL="914400" lvl="1" indent="-514350" eaLnBrk="1" hangingPunct="1">
              <a:buFontTx/>
              <a:buAutoNum type="arabicPeriod"/>
            </a:pPr>
            <a:endParaRPr lang="en-US" altLang="en-US">
              <a:solidFill>
                <a:srgbClr val="3C8C93"/>
              </a:solidFill>
            </a:endParaRPr>
          </a:p>
          <a:p>
            <a:pPr marL="914400" lvl="1" indent="-514350" eaLnBrk="1" hangingPunct="1">
              <a:buFontTx/>
              <a:buAutoNum type="arabicPeriod"/>
            </a:pPr>
            <a:endParaRPr lang="en-US" altLang="en-US">
              <a:solidFill>
                <a:srgbClr val="3C8C93"/>
              </a:solidFill>
            </a:endParaRP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b="1">
                <a:solidFill>
                  <a:srgbClr val="3C8C93"/>
                </a:solidFill>
              </a:rPr>
              <a:t>External Script:</a:t>
            </a:r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2692400"/>
            <a:ext cx="5562600" cy="147796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4864100"/>
            <a:ext cx="6403975" cy="619125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85800" y="6356350"/>
            <a:ext cx="7620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b="1" u="sng">
                <a:solidFill>
                  <a:schemeClr val="tx2"/>
                </a:solidFill>
              </a:rPr>
              <a:t>JavaScript Introduction</a:t>
            </a:r>
            <a:endParaRPr lang="en-US" altLang="en-US"/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Prompt window example:</a:t>
            </a: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latin typeface="Arial" charset="0"/>
              </a:rPr>
              <a:t>Jackson, Web Technologies: A Computer Science Perspective, © 2007 Prentice-Hall, Inc. All rights reserved. 0-13-185603-0 </a:t>
            </a:r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 bwMode="auto">
          <a:xfrm>
            <a:off x="838200" y="2286000"/>
            <a:ext cx="7620000" cy="53657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 descr="Prompt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124200"/>
            <a:ext cx="6019800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5886450" y="205581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  <a:latin typeface="Arial" charset="0"/>
              </a:rPr>
              <a:t>1</a:t>
            </a:r>
            <a:endParaRPr lang="en-GB" altLang="en-US" sz="1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3806825" y="246221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  <a:latin typeface="Arial" charset="0"/>
              </a:rPr>
              <a:t>2</a:t>
            </a:r>
            <a:endParaRPr lang="en-GB" altLang="en-US" sz="180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3702</Words>
  <Application>Microsoft Macintosh PowerPoint</Application>
  <PresentationFormat>On-screen Show (4:3)</PresentationFormat>
  <Paragraphs>486</Paragraphs>
  <Slides>75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2" baseType="lpstr">
      <vt:lpstr>Calibri</vt:lpstr>
      <vt:lpstr>Arial</vt:lpstr>
      <vt:lpstr>Calibri Light</vt:lpstr>
      <vt:lpstr>Lucida Sans Typewriter</vt:lpstr>
      <vt:lpstr>Courier New</vt:lpstr>
      <vt:lpstr>Times New Roman</vt:lpstr>
      <vt:lpstr>Office Theme</vt:lpstr>
      <vt:lpstr>Chapter 4 Client-Side Programming: the JavaScript Language</vt:lpstr>
      <vt:lpstr>JavaScript Introduction</vt:lpstr>
      <vt:lpstr>JavaScript Introduction</vt:lpstr>
      <vt:lpstr>JavaScript Introduction</vt:lpstr>
      <vt:lpstr>JavaScript Introduction</vt:lpstr>
      <vt:lpstr>JavaScript Introduction</vt:lpstr>
      <vt:lpstr>JavaScript Introduction</vt:lpstr>
      <vt:lpstr>JavaScript Introduction: Adding JS to a Page</vt:lpstr>
      <vt:lpstr>JavaScript Introduction</vt:lpstr>
      <vt:lpstr>JavaScript Properties</vt:lpstr>
      <vt:lpstr>JavaScript Properties</vt:lpstr>
      <vt:lpstr>JavaScript Properties</vt:lpstr>
      <vt:lpstr>Developing JavaScript Software</vt:lpstr>
      <vt:lpstr>Basic JavaScript Syntax</vt:lpstr>
      <vt:lpstr>Basic JavaScript Syntax</vt:lpstr>
      <vt:lpstr>Basic JavaScript Syntax</vt:lpstr>
      <vt:lpstr>Basic JavaScript Syntax</vt:lpstr>
      <vt:lpstr>Basic JavaScript Syntax</vt:lpstr>
      <vt:lpstr>Basic JavaScript Syntax</vt:lpstr>
      <vt:lpstr>Basic JavaScript Syntax</vt:lpstr>
      <vt:lpstr>Basic JavaScript Syntax</vt:lpstr>
      <vt:lpstr>Basic JavaScript Syntax</vt:lpstr>
      <vt:lpstr>Basic JavaScript Syntax</vt:lpstr>
      <vt:lpstr>Basic JavaScript Syntax</vt:lpstr>
      <vt:lpstr>Variables and Data Types</vt:lpstr>
      <vt:lpstr>Variables and Data Types</vt:lpstr>
      <vt:lpstr>Variables and Data Types</vt:lpstr>
      <vt:lpstr>Variables and Data Types</vt:lpstr>
      <vt:lpstr>Variables and Data Types</vt:lpstr>
      <vt:lpstr>JavaScript Statements</vt:lpstr>
      <vt:lpstr>JavaScript Statements</vt:lpstr>
      <vt:lpstr>JavaScript Statements</vt:lpstr>
      <vt:lpstr>JavaScript Operators</vt:lpstr>
      <vt:lpstr>JavaScript Operators</vt:lpstr>
      <vt:lpstr>JavaScript Operators: Automatic Type Conversion</vt:lpstr>
      <vt:lpstr>JavaScript Operators: Automatic Type Conversion</vt:lpstr>
      <vt:lpstr>JavaScript Functions</vt:lpstr>
      <vt:lpstr>JavaScript Functions</vt:lpstr>
      <vt:lpstr>JavaScript Functions</vt:lpstr>
      <vt:lpstr>JavaScript Functions</vt:lpstr>
      <vt:lpstr>JavaScript Functions</vt:lpstr>
      <vt:lpstr>JavaScript Functions</vt:lpstr>
      <vt:lpstr>JavaScript Functions</vt:lpstr>
      <vt:lpstr>JavaScript Functions</vt:lpstr>
      <vt:lpstr>JavaScript Functions</vt:lpstr>
      <vt:lpstr>JavaScript Functions</vt:lpstr>
      <vt:lpstr>Object Introduction</vt:lpstr>
      <vt:lpstr>Object Creation</vt:lpstr>
      <vt:lpstr>Object Creation</vt:lpstr>
      <vt:lpstr>Property Creation</vt:lpstr>
      <vt:lpstr>Enumerating Properties</vt:lpstr>
      <vt:lpstr>Accessing Property Values</vt:lpstr>
      <vt:lpstr>Object Values</vt:lpstr>
      <vt:lpstr>Object Values</vt:lpstr>
      <vt:lpstr>Object Values</vt:lpstr>
      <vt:lpstr>Object Methods</vt:lpstr>
      <vt:lpstr>Object Methods</vt:lpstr>
      <vt:lpstr>Object Methods</vt:lpstr>
      <vt:lpstr>JavaScript Arrays</vt:lpstr>
      <vt:lpstr>JavaScript Arrays</vt:lpstr>
      <vt:lpstr>JavaScript Arrays</vt:lpstr>
      <vt:lpstr>JavaScript Arrays</vt:lpstr>
      <vt:lpstr>JavaScript Arrays</vt:lpstr>
      <vt:lpstr>JavaScript Arrays</vt:lpstr>
      <vt:lpstr>JavaScript Arrays</vt:lpstr>
      <vt:lpstr>JavaScript Arrays</vt:lpstr>
      <vt:lpstr>JavaScript Arrays</vt:lpstr>
      <vt:lpstr>JavaScript Arrays</vt:lpstr>
      <vt:lpstr>JavaScript Arrays</vt:lpstr>
      <vt:lpstr>Built-in Objects</vt:lpstr>
      <vt:lpstr>Built-in Objects</vt:lpstr>
      <vt:lpstr>Built-in Objects</vt:lpstr>
      <vt:lpstr>Built-in Objects</vt:lpstr>
      <vt:lpstr>Built-in Objects</vt:lpstr>
      <vt:lpstr>Built-in Objects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Client-Side Programming: the JavaScript Language</dc:title>
  <dc:creator>Munira MR</dc:creator>
  <cp:lastModifiedBy>Munira MR</cp:lastModifiedBy>
  <cp:revision>1</cp:revision>
  <dcterms:created xsi:type="dcterms:W3CDTF">2017-03-11T23:49:44Z</dcterms:created>
  <dcterms:modified xsi:type="dcterms:W3CDTF">2017-03-11T23:49:58Z</dcterms:modified>
</cp:coreProperties>
</file>