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54.xml" ContentType="application/vnd.openxmlformats-officedocument.presentationml.notesSlide+xml"/>
  <Override PartName="/ppt/notesSlides/notesSlide4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35.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53.xml" ContentType="application/vnd.openxmlformats-officedocument.presentationml.notesSlide+xml"/>
  <Override PartName="/ppt/notesSlides/notesSlide49.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50.xml" ContentType="application/vnd.openxmlformats-officedocument.presentationml.notesSlide+xml"/>
  <Override PartName="/ppt/notesSlides/notesSlide42.xml" ContentType="application/vnd.openxmlformats-officedocument.presentationml.notesSlide+xml"/>
  <Override PartName="/ppt/notesSlides/notesSlide26.xml" ContentType="application/vnd.openxmlformats-officedocument.presentationml.notesSlide+xml"/>
  <Override PartName="/ppt/notesSlides/notesSlide40.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18.xml" ContentType="application/vnd.openxmlformats-officedocument.presentationml.notesSlide+xml"/>
  <Override PartName="/ppt/notesSlides/notesSlide39.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48.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47.xml" ContentType="application/vnd.openxmlformats-officedocument.presentationml.notesSlide+xml"/>
  <Override PartName="/ppt/notesSlides/notesSlide59.xml" ContentType="application/vnd.openxmlformats-officedocument.presentationml.notesSlide+xml"/>
  <Override PartName="/ppt/notesSlides/notesSlide32.xml" ContentType="application/vnd.openxmlformats-officedocument.presentationml.notesSlide+xml"/>
  <Override PartName="/ppt/notesSlides/notesSlide37.xml" ContentType="application/vnd.openxmlformats-officedocument.presentationml.notesSlide+xml"/>
  <Override PartName="/ppt/notesSlides/notesSlide31.xml" ContentType="application/vnd.openxmlformats-officedocument.presentationml.notesSlide+xml"/>
  <Override PartName="/ppt/notesSlides/notesSlide58.xml" ContentType="application/vnd.openxmlformats-officedocument.presentationml.notesSlide+xml"/>
  <Override PartName="/ppt/notesSlides/notesSlide52.xml" ContentType="application/vnd.openxmlformats-officedocument.presentationml.notesSlide+xml"/>
  <Override PartName="/ppt/notesSlides/notesSlide61.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38.xml" ContentType="application/vnd.openxmlformats-officedocument.presentationml.notesSlide+xml"/>
  <Override PartName="/ppt/notesSlides/notesSlide8.xml" ContentType="application/vnd.openxmlformats-officedocument.presentationml.notesSlide+xml"/>
  <Override PartName="/ppt/notesSlides/notesSlide45.xml" ContentType="application/vnd.openxmlformats-officedocument.presentationml.notesSlide+xml"/>
  <Override PartName="/ppt/notesSlides/notesSlide55.xml" ContentType="application/vnd.openxmlformats-officedocument.presentationml.notesSlide+xml"/>
  <Override PartName="/ppt/notesSlides/notesSlide44.xml" ContentType="application/vnd.openxmlformats-officedocument.presentationml.notesSlide+xml"/>
  <Override PartName="/ppt/notesSlides/notesSlide57.xml" ContentType="application/vnd.openxmlformats-officedocument.presentationml.notesSlide+xml"/>
  <Override PartName="/ppt/notesSlides/notesSlide60.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51.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56.xml" ContentType="application/vnd.openxmlformats-officedocument.presentationml.slide+xml"/>
  <Override PartName="/ppt/slides/slide24.xml" ContentType="application/vnd.openxmlformats-officedocument.presentationml.slide+xml"/>
  <Override PartName="/ppt/slides/slide61.xml" ContentType="application/vnd.openxmlformats-officedocument.presentationml.slide+xml"/>
  <Override PartName="/ppt/slides/slide5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53.xml" ContentType="application/vnd.openxmlformats-officedocument.presentationml.slide+xml"/>
  <Override PartName="/ppt/slides/slide40.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58.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4.xml" ContentType="application/vnd.openxmlformats-officedocument.presentationml.slide+xml"/>
  <Override PartName="/ppt/slides/slide28.xml" ContentType="application/vnd.openxmlformats-officedocument.presentationml.slide+xml"/>
  <Override PartName="/ppt/slides/slide14.xml" ContentType="application/vnd.openxmlformats-officedocument.presentationml.slide+xml"/>
  <Override PartName="/ppt/slides/slide5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54.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60.xml" ContentType="application/vnd.openxmlformats-officedocument.presentationml.slide+xml"/>
  <Override PartName="/ppt/slides/slide10.xml" ContentType="application/vnd.openxmlformats-officedocument.presentationml.slide+xml"/>
  <Override PartName="/ppt/slides/slide51.xml" ContentType="application/vnd.openxmlformats-officedocument.presentationml.slide+xml"/>
  <Override PartName="/ppt/slides/slide57.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3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59.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55.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Lst>
  <p:sldSz cy="6858000" cx="9144000"/>
  <p:notesSz cy="9283700" cx="69977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31.xml" Type="http://schemas.openxmlformats.org/officeDocument/2006/relationships/slide" Id="rId36"/><Relationship Target="slides/slide25.xml" Type="http://schemas.openxmlformats.org/officeDocument/2006/relationships/slide" Id="rId30"/><Relationship Target="slides/slide26.xml" Type="http://schemas.openxmlformats.org/officeDocument/2006/relationships/slide" Id="rId3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3.xml" Type="http://schemas.openxmlformats.org/officeDocument/2006/relationships/slide" Id="rId48"/><Relationship Target="slides/slide42.xml" Type="http://schemas.openxmlformats.org/officeDocument/2006/relationships/slide" Id="rId47"/><Relationship Target="slides/slide44.xml" Type="http://schemas.openxmlformats.org/officeDocument/2006/relationships/slide" Id="rId49"/><Relationship Target="presProps.xml" Type="http://schemas.openxmlformats.org/officeDocument/2006/relationships/presProps" Id="rId2"/><Relationship Target="theme/theme1.xml" Type="http://schemas.openxmlformats.org/officeDocument/2006/relationships/theme" Id="rId1"/><Relationship Target="slides/slide35.xml" Type="http://schemas.openxmlformats.org/officeDocument/2006/relationships/slide" Id="rId40"/><Relationship Target="slideMasters/slideMaster1.xml" Type="http://schemas.openxmlformats.org/officeDocument/2006/relationships/slideMaster" Id="rId4"/><Relationship Target="slides/slide36.xml" Type="http://schemas.openxmlformats.org/officeDocument/2006/relationships/slide" Id="rId41"/><Relationship Target="tableStyles.xml" Type="http://schemas.openxmlformats.org/officeDocument/2006/relationships/tableStyles" Id="rId3"/><Relationship Target="slides/slide37.xml" Type="http://schemas.openxmlformats.org/officeDocument/2006/relationships/slide" Id="rId42"/><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 Target="slides/slide53.xml" Type="http://schemas.openxmlformats.org/officeDocument/2006/relationships/slide" Id="rId58"/><Relationship Target="slides/slide54.xml" Type="http://schemas.openxmlformats.org/officeDocument/2006/relationships/slide" Id="rId59"/><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52.xml" Type="http://schemas.openxmlformats.org/officeDocument/2006/relationships/slide" Id="rId57"/><Relationship Target="slides/slide51.xml" Type="http://schemas.openxmlformats.org/officeDocument/2006/relationships/slide" Id="rId56"/><Relationship Target="slides/slide50.xml" Type="http://schemas.openxmlformats.org/officeDocument/2006/relationships/slide" Id="rId55"/><Relationship Target="slides/slide49.xml" Type="http://schemas.openxmlformats.org/officeDocument/2006/relationships/slide" Id="rId54"/><Relationship Target="slides/slide48.xml" Type="http://schemas.openxmlformats.org/officeDocument/2006/relationships/slide" Id="rId53"/><Relationship Target="slides/slide47.xml" Type="http://schemas.openxmlformats.org/officeDocument/2006/relationships/slide" Id="rId52"/><Relationship Target="slides/slide46.xml" Type="http://schemas.openxmlformats.org/officeDocument/2006/relationships/slide" Id="rId51"/><Relationship Target="slides/slide45.xml" Type="http://schemas.openxmlformats.org/officeDocument/2006/relationships/slide" Id="rId50"/><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slides/slide16.xml" Type="http://schemas.openxmlformats.org/officeDocument/2006/relationships/slide" Id="rId21"/><Relationship Target="slides/slide17.xml" Type="http://schemas.openxmlformats.org/officeDocument/2006/relationships/slide" Id="rId22"/><Relationship Target="slides/slide55.xml" Type="http://schemas.openxmlformats.org/officeDocument/2006/relationships/slide" Id="rId60"/><Relationship Target="slides/slide18.xml" Type="http://schemas.openxmlformats.org/officeDocument/2006/relationships/slide" Id="rId23"/><Relationship Target="slides/slide19.xml" Type="http://schemas.openxmlformats.org/officeDocument/2006/relationships/slide" Id="rId24"/><Relationship Target="slides/slide15.xml" Type="http://schemas.openxmlformats.org/officeDocument/2006/relationships/slide" Id="rId20"/><Relationship Target="slides/slide61.xml" Type="http://schemas.openxmlformats.org/officeDocument/2006/relationships/slide" Id="rId66"/><Relationship Target="slides/slide60.xml" Type="http://schemas.openxmlformats.org/officeDocument/2006/relationships/slide" Id="rId65"/><Relationship Target="slides/slide57.xml" Type="http://schemas.openxmlformats.org/officeDocument/2006/relationships/slide" Id="rId62"/><Relationship Target="slides/slide56.xml" Type="http://schemas.openxmlformats.org/officeDocument/2006/relationships/slide" Id="rId61"/><Relationship Target="slides/slide59.xml" Type="http://schemas.openxmlformats.org/officeDocument/2006/relationships/slide" Id="rId64"/><Relationship Target="slides/slide58.xml" Type="http://schemas.openxmlformats.org/officeDocument/2006/relationships/slide" Id="rId63"/></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y="0" x="3965575"/>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rnd">
            <a:solidFill>
              <a:srgbClr val="000000"/>
            </a:solidFill>
            <a:prstDash val="solid"/>
            <a:miter/>
            <a:headEnd w="med" len="med" type="none"/>
            <a:tailEnd w="med" len="med" type="none"/>
          </a:ln>
        </p:spPr>
      </p:sp>
      <p:sp>
        <p:nvSpPr>
          <p:cNvPr id="5" name="Shape 5"/>
          <p:cNvSpPr txBox="1"/>
          <p:nvPr>
            <p:ph idx="1" type="body"/>
          </p:nvPr>
        </p:nvSpPr>
        <p:spPr>
          <a:xfrm>
            <a:off y="4410075" x="933450"/>
            <a:ext cy="4176711" cx="5130800"/>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8820150" x="0"/>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8820150" x="3965575"/>
            <a:ext cy="463550" cx="3032124"/>
          </a:xfrm>
          <a:prstGeom prst="rect">
            <a:avLst/>
          </a:prstGeom>
          <a:noFill/>
          <a:ln>
            <a:noFill/>
          </a:ln>
        </p:spPr>
        <p:txBody>
          <a:bodyPr bIns="91425" rIns="91425" lIns="91425" tIns="91425" anchor="b" anchorCtr="0"/>
          <a:lstStyle>
            <a:lvl1pPr algn="r" rtl="0" marR="0" indent="0" mar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 name="Shape 59"/>
        <p:cNvGrpSpPr/>
        <p:nvPr/>
      </p:nvGrpSpPr>
      <p:grpSpPr>
        <a:xfrm>
          <a:off y="0" x="0"/>
          <a:ext cy="0" cx="0"/>
          <a:chOff y="0" x="0"/>
          <a:chExt cy="0" cx="0"/>
        </a:xfrm>
      </p:grpSpPr>
      <p:sp>
        <p:nvSpPr>
          <p:cNvPr id="60" name="Shape 6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61" name="Shape 6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62" name="Shape 6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1" name="Shape 121"/>
        <p:cNvGrpSpPr/>
        <p:nvPr/>
      </p:nvGrpSpPr>
      <p:grpSpPr>
        <a:xfrm>
          <a:off y="0" x="0"/>
          <a:ext cy="0" cx="0"/>
          <a:chOff y="0" x="0"/>
          <a:chExt cy="0" cx="0"/>
        </a:xfrm>
      </p:grpSpPr>
      <p:sp>
        <p:nvSpPr>
          <p:cNvPr id="122" name="Shape 12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23" name="Shape 12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24" name="Shape 12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30" name="Shape 13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31" name="Shape 13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37" name="Shape 1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38" name="Shape 13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46" name="Shape 14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47" name="Shape 147"/>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1" name="Shape 151"/>
        <p:cNvGrpSpPr/>
        <p:nvPr/>
      </p:nvGrpSpPr>
      <p:grpSpPr>
        <a:xfrm>
          <a:off y="0" x="0"/>
          <a:ext cy="0" cx="0"/>
          <a:chOff y="0" x="0"/>
          <a:chExt cy="0" cx="0"/>
        </a:xfrm>
      </p:grpSpPr>
      <p:sp>
        <p:nvSpPr>
          <p:cNvPr id="152" name="Shape 15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53" name="Shape 15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54" name="Shape 15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8" name="Shape 158"/>
        <p:cNvGrpSpPr/>
        <p:nvPr/>
      </p:nvGrpSpPr>
      <p:grpSpPr>
        <a:xfrm>
          <a:off y="0" x="0"/>
          <a:ext cy="0" cx="0"/>
          <a:chOff y="0" x="0"/>
          <a:chExt cy="0" cx="0"/>
        </a:xfrm>
      </p:grpSpPr>
      <p:sp>
        <p:nvSpPr>
          <p:cNvPr id="159" name="Shape 15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60" name="Shape 16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61" name="Shape 16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67" name="Shape 16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68" name="Shape 16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2" name="Shape 172"/>
        <p:cNvGrpSpPr/>
        <p:nvPr/>
      </p:nvGrpSpPr>
      <p:grpSpPr>
        <a:xfrm>
          <a:off y="0" x="0"/>
          <a:ext cy="0" cx="0"/>
          <a:chOff y="0" x="0"/>
          <a:chExt cy="0" cx="0"/>
        </a:xfrm>
      </p:grpSpPr>
      <p:sp>
        <p:nvSpPr>
          <p:cNvPr id="173" name="Shape 17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74" name="Shape 17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75" name="Shape 17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9" name="Shape 179"/>
        <p:cNvGrpSpPr/>
        <p:nvPr/>
      </p:nvGrpSpPr>
      <p:grpSpPr>
        <a:xfrm>
          <a:off y="0" x="0"/>
          <a:ext cy="0" cx="0"/>
          <a:chOff y="0" x="0"/>
          <a:chExt cy="0" cx="0"/>
        </a:xfrm>
      </p:grpSpPr>
      <p:sp>
        <p:nvSpPr>
          <p:cNvPr id="180" name="Shape 18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81" name="Shape 18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82" name="Shape 18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6" name="Shape 186"/>
        <p:cNvGrpSpPr/>
        <p:nvPr/>
      </p:nvGrpSpPr>
      <p:grpSpPr>
        <a:xfrm>
          <a:off y="0" x="0"/>
          <a:ext cy="0" cx="0"/>
          <a:chOff y="0" x="0"/>
          <a:chExt cy="0" cx="0"/>
        </a:xfrm>
      </p:grpSpPr>
      <p:sp>
        <p:nvSpPr>
          <p:cNvPr id="187" name="Shape 18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88" name="Shape 188"/>
          <p:cNvSpPr txBox="1"/>
          <p:nvPr>
            <p:ph idx="1" type="body"/>
          </p:nvPr>
        </p:nvSpPr>
        <p:spPr>
          <a:xfrm>
            <a:off y="4410075" x="933450"/>
            <a:ext cy="4176711" cx="5130800"/>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 name="Shape 66"/>
        <p:cNvGrpSpPr/>
        <p:nvPr/>
      </p:nvGrpSpPr>
      <p:grpSpPr>
        <a:xfrm>
          <a:off y="0" x="0"/>
          <a:ext cy="0" cx="0"/>
          <a:chOff y="0" x="0"/>
          <a:chExt cy="0" cx="0"/>
        </a:xfrm>
      </p:grpSpPr>
      <p:sp>
        <p:nvSpPr>
          <p:cNvPr id="67" name="Shape 6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68" name="Shape 6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69" name="Shape 6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194" name="Shape 1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00" name="Shape 20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01" name="Shape 20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5" name="Shape 205"/>
        <p:cNvGrpSpPr/>
        <p:nvPr/>
      </p:nvGrpSpPr>
      <p:grpSpPr>
        <a:xfrm>
          <a:off y="0" x="0"/>
          <a:ext cy="0" cx="0"/>
          <a:chOff y="0" x="0"/>
          <a:chExt cy="0" cx="0"/>
        </a:xfrm>
      </p:grpSpPr>
      <p:sp>
        <p:nvSpPr>
          <p:cNvPr id="206" name="Shape 20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07" name="Shape 20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1" name="Shape 211"/>
        <p:cNvGrpSpPr/>
        <p:nvPr/>
      </p:nvGrpSpPr>
      <p:grpSpPr>
        <a:xfrm>
          <a:off y="0" x="0"/>
          <a:ext cy="0" cx="0"/>
          <a:chOff y="0" x="0"/>
          <a:chExt cy="0" cx="0"/>
        </a:xfrm>
      </p:grpSpPr>
      <p:sp>
        <p:nvSpPr>
          <p:cNvPr id="212" name="Shape 21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13" name="Shape 21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7" name="Shape 217"/>
        <p:cNvGrpSpPr/>
        <p:nvPr/>
      </p:nvGrpSpPr>
      <p:grpSpPr>
        <a:xfrm>
          <a:off y="0" x="0"/>
          <a:ext cy="0" cx="0"/>
          <a:chOff y="0" x="0"/>
          <a:chExt cy="0" cx="0"/>
        </a:xfrm>
      </p:grpSpPr>
      <p:sp>
        <p:nvSpPr>
          <p:cNvPr id="218" name="Shape 218"/>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19" name="Shape 21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20" name="Shape 220"/>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4" name="Shape 224"/>
        <p:cNvGrpSpPr/>
        <p:nvPr/>
      </p:nvGrpSpPr>
      <p:grpSpPr>
        <a:xfrm>
          <a:off y="0" x="0"/>
          <a:ext cy="0" cx="0"/>
          <a:chOff y="0" x="0"/>
          <a:chExt cy="0" cx="0"/>
        </a:xfrm>
      </p:grpSpPr>
      <p:sp>
        <p:nvSpPr>
          <p:cNvPr id="225" name="Shape 225"/>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26" name="Shape 22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27" name="Shape 227"/>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1" name="Shape 231"/>
        <p:cNvGrpSpPr/>
        <p:nvPr/>
      </p:nvGrpSpPr>
      <p:grpSpPr>
        <a:xfrm>
          <a:off y="0" x="0"/>
          <a:ext cy="0" cx="0"/>
          <a:chOff y="0" x="0"/>
          <a:chExt cy="0" cx="0"/>
        </a:xfrm>
      </p:grpSpPr>
      <p:sp>
        <p:nvSpPr>
          <p:cNvPr id="232" name="Shape 23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33" name="Shape 23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39" name="Shape 23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3" name="Shape 243"/>
        <p:cNvGrpSpPr/>
        <p:nvPr/>
      </p:nvGrpSpPr>
      <p:grpSpPr>
        <a:xfrm>
          <a:off y="0" x="0"/>
          <a:ext cy="0" cx="0"/>
          <a:chOff y="0" x="0"/>
          <a:chExt cy="0" cx="0"/>
        </a:xfrm>
      </p:grpSpPr>
      <p:sp>
        <p:nvSpPr>
          <p:cNvPr id="244" name="Shape 24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45" name="Shape 24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9" name="Shape 249"/>
        <p:cNvGrpSpPr/>
        <p:nvPr/>
      </p:nvGrpSpPr>
      <p:grpSpPr>
        <a:xfrm>
          <a:off y="0" x="0"/>
          <a:ext cy="0" cx="0"/>
          <a:chOff y="0" x="0"/>
          <a:chExt cy="0" cx="0"/>
        </a:xfrm>
      </p:grpSpPr>
      <p:sp>
        <p:nvSpPr>
          <p:cNvPr id="250" name="Shape 25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51" name="Shape 25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3" name="Shape 73"/>
        <p:cNvGrpSpPr/>
        <p:nvPr/>
      </p:nvGrpSpPr>
      <p:grpSpPr>
        <a:xfrm>
          <a:off y="0" x="0"/>
          <a:ext cy="0" cx="0"/>
          <a:chOff y="0" x="0"/>
          <a:chExt cy="0" cx="0"/>
        </a:xfrm>
      </p:grpSpPr>
      <p:sp>
        <p:nvSpPr>
          <p:cNvPr id="74" name="Shape 7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75" name="Shape 7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6" name="Shape 256"/>
        <p:cNvGrpSpPr/>
        <p:nvPr/>
      </p:nvGrpSpPr>
      <p:grpSpPr>
        <a:xfrm>
          <a:off y="0" x="0"/>
          <a:ext cy="0" cx="0"/>
          <a:chOff y="0" x="0"/>
          <a:chExt cy="0" cx="0"/>
        </a:xfrm>
      </p:grpSpPr>
      <p:sp>
        <p:nvSpPr>
          <p:cNvPr id="257" name="Shape 25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58" name="Shape 25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2" name="Shape 262"/>
        <p:cNvGrpSpPr/>
        <p:nvPr/>
      </p:nvGrpSpPr>
      <p:grpSpPr>
        <a:xfrm>
          <a:off y="0" x="0"/>
          <a:ext cy="0" cx="0"/>
          <a:chOff y="0" x="0"/>
          <a:chExt cy="0" cx="0"/>
        </a:xfrm>
      </p:grpSpPr>
      <p:sp>
        <p:nvSpPr>
          <p:cNvPr id="263" name="Shape 26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64" name="Shape 26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8" name="Shape 268"/>
        <p:cNvGrpSpPr/>
        <p:nvPr/>
      </p:nvGrpSpPr>
      <p:grpSpPr>
        <a:xfrm>
          <a:off y="0" x="0"/>
          <a:ext cy="0" cx="0"/>
          <a:chOff y="0" x="0"/>
          <a:chExt cy="0" cx="0"/>
        </a:xfrm>
      </p:grpSpPr>
      <p:sp>
        <p:nvSpPr>
          <p:cNvPr id="269" name="Shape 269"/>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70" name="Shape 27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4" name="Shape 274"/>
        <p:cNvGrpSpPr/>
        <p:nvPr/>
      </p:nvGrpSpPr>
      <p:grpSpPr>
        <a:xfrm>
          <a:off y="0" x="0"/>
          <a:ext cy="0" cx="0"/>
          <a:chOff y="0" x="0"/>
          <a:chExt cy="0" cx="0"/>
        </a:xfrm>
      </p:grpSpPr>
      <p:sp>
        <p:nvSpPr>
          <p:cNvPr id="275" name="Shape 275"/>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76" name="Shape 27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0" name="Shape 280"/>
        <p:cNvGrpSpPr/>
        <p:nvPr/>
      </p:nvGrpSpPr>
      <p:grpSpPr>
        <a:xfrm>
          <a:off y="0" x="0"/>
          <a:ext cy="0" cx="0"/>
          <a:chOff y="0" x="0"/>
          <a:chExt cy="0" cx="0"/>
        </a:xfrm>
      </p:grpSpPr>
      <p:sp>
        <p:nvSpPr>
          <p:cNvPr id="281" name="Shape 281"/>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82" name="Shape 28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6" name="Shape 286"/>
        <p:cNvGrpSpPr/>
        <p:nvPr/>
      </p:nvGrpSpPr>
      <p:grpSpPr>
        <a:xfrm>
          <a:off y="0" x="0"/>
          <a:ext cy="0" cx="0"/>
          <a:chOff y="0" x="0"/>
          <a:chExt cy="0" cx="0"/>
        </a:xfrm>
      </p:grpSpPr>
      <p:sp>
        <p:nvSpPr>
          <p:cNvPr id="287" name="Shape 28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88" name="Shape 28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2" name="Shape 292"/>
        <p:cNvGrpSpPr/>
        <p:nvPr/>
      </p:nvGrpSpPr>
      <p:grpSpPr>
        <a:xfrm>
          <a:off y="0" x="0"/>
          <a:ext cy="0" cx="0"/>
          <a:chOff y="0" x="0"/>
          <a:chExt cy="0" cx="0"/>
        </a:xfrm>
      </p:grpSpPr>
      <p:sp>
        <p:nvSpPr>
          <p:cNvPr id="293" name="Shape 29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94" name="Shape 2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8" name="Shape 298"/>
        <p:cNvGrpSpPr/>
        <p:nvPr/>
      </p:nvGrpSpPr>
      <p:grpSpPr>
        <a:xfrm>
          <a:off y="0" x="0"/>
          <a:ext cy="0" cx="0"/>
          <a:chOff y="0" x="0"/>
          <a:chExt cy="0" cx="0"/>
        </a:xfrm>
      </p:grpSpPr>
      <p:sp>
        <p:nvSpPr>
          <p:cNvPr id="299" name="Shape 299"/>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00" name="Shape 30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4" name="Shape 304"/>
        <p:cNvGrpSpPr/>
        <p:nvPr/>
      </p:nvGrpSpPr>
      <p:grpSpPr>
        <a:xfrm>
          <a:off y="0" x="0"/>
          <a:ext cy="0" cx="0"/>
          <a:chOff y="0" x="0"/>
          <a:chExt cy="0" cx="0"/>
        </a:xfrm>
      </p:grpSpPr>
      <p:sp>
        <p:nvSpPr>
          <p:cNvPr id="305" name="Shape 305"/>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06" name="Shape 30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0" name="Shape 310"/>
        <p:cNvGrpSpPr/>
        <p:nvPr/>
      </p:nvGrpSpPr>
      <p:grpSpPr>
        <a:xfrm>
          <a:off y="0" x="0"/>
          <a:ext cy="0" cx="0"/>
          <a:chOff y="0" x="0"/>
          <a:chExt cy="0" cx="0"/>
        </a:xfrm>
      </p:grpSpPr>
      <p:sp>
        <p:nvSpPr>
          <p:cNvPr id="311" name="Shape 311"/>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12" name="Shape 31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13" name="Shape 313"/>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0" name="Shape 80"/>
        <p:cNvGrpSpPr/>
        <p:nvPr/>
      </p:nvGrpSpPr>
      <p:grpSpPr>
        <a:xfrm>
          <a:off y="0" x="0"/>
          <a:ext cy="0" cx="0"/>
          <a:chOff y="0" x="0"/>
          <a:chExt cy="0" cx="0"/>
        </a:xfrm>
      </p:grpSpPr>
      <p:sp>
        <p:nvSpPr>
          <p:cNvPr id="81" name="Shape 81"/>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82" name="Shape 8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7" name="Shape 317"/>
        <p:cNvGrpSpPr/>
        <p:nvPr/>
      </p:nvGrpSpPr>
      <p:grpSpPr>
        <a:xfrm>
          <a:off y="0" x="0"/>
          <a:ext cy="0" cx="0"/>
          <a:chOff y="0" x="0"/>
          <a:chExt cy="0" cx="0"/>
        </a:xfrm>
      </p:grpSpPr>
      <p:sp>
        <p:nvSpPr>
          <p:cNvPr id="318" name="Shape 31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19" name="Shape 31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3" name="Shape 323"/>
        <p:cNvGrpSpPr/>
        <p:nvPr/>
      </p:nvGrpSpPr>
      <p:grpSpPr>
        <a:xfrm>
          <a:off y="0" x="0"/>
          <a:ext cy="0" cx="0"/>
          <a:chOff y="0" x="0"/>
          <a:chExt cy="0" cx="0"/>
        </a:xfrm>
      </p:grpSpPr>
      <p:sp>
        <p:nvSpPr>
          <p:cNvPr id="324" name="Shape 32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25" name="Shape 325"/>
          <p:cNvSpPr txBox="1"/>
          <p:nvPr>
            <p:ph idx="1" type="body"/>
          </p:nvPr>
        </p:nvSpPr>
        <p:spPr>
          <a:xfrm>
            <a:off y="4410075" x="933450"/>
            <a:ext cy="4176711" cx="5130800"/>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9" name="Shape 329"/>
        <p:cNvGrpSpPr/>
        <p:nvPr/>
      </p:nvGrpSpPr>
      <p:grpSpPr>
        <a:xfrm>
          <a:off y="0" x="0"/>
          <a:ext cy="0" cx="0"/>
          <a:chOff y="0" x="0"/>
          <a:chExt cy="0" cx="0"/>
        </a:xfrm>
      </p:grpSpPr>
      <p:sp>
        <p:nvSpPr>
          <p:cNvPr id="330" name="Shape 33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31" name="Shape 33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5" name="Shape 335"/>
        <p:cNvGrpSpPr/>
        <p:nvPr/>
      </p:nvGrpSpPr>
      <p:grpSpPr>
        <a:xfrm>
          <a:off y="0" x="0"/>
          <a:ext cy="0" cx="0"/>
          <a:chOff y="0" x="0"/>
          <a:chExt cy="0" cx="0"/>
        </a:xfrm>
      </p:grpSpPr>
      <p:sp>
        <p:nvSpPr>
          <p:cNvPr id="336" name="Shape 33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37" name="Shape 3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1" name="Shape 341"/>
        <p:cNvGrpSpPr/>
        <p:nvPr/>
      </p:nvGrpSpPr>
      <p:grpSpPr>
        <a:xfrm>
          <a:off y="0" x="0"/>
          <a:ext cy="0" cx="0"/>
          <a:chOff y="0" x="0"/>
          <a:chExt cy="0" cx="0"/>
        </a:xfrm>
      </p:grpSpPr>
      <p:sp>
        <p:nvSpPr>
          <p:cNvPr id="342" name="Shape 34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43" name="Shape 34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7" name="Shape 347"/>
        <p:cNvGrpSpPr/>
        <p:nvPr/>
      </p:nvGrpSpPr>
      <p:grpSpPr>
        <a:xfrm>
          <a:off y="0" x="0"/>
          <a:ext cy="0" cx="0"/>
          <a:chOff y="0" x="0"/>
          <a:chExt cy="0" cx="0"/>
        </a:xfrm>
      </p:grpSpPr>
      <p:sp>
        <p:nvSpPr>
          <p:cNvPr id="348" name="Shape 34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49" name="Shape 34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3" name="Shape 353"/>
        <p:cNvGrpSpPr/>
        <p:nvPr/>
      </p:nvGrpSpPr>
      <p:grpSpPr>
        <a:xfrm>
          <a:off y="0" x="0"/>
          <a:ext cy="0" cx="0"/>
          <a:chOff y="0" x="0"/>
          <a:chExt cy="0" cx="0"/>
        </a:xfrm>
      </p:grpSpPr>
      <p:sp>
        <p:nvSpPr>
          <p:cNvPr id="354" name="Shape 35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55" name="Shape 35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9" name="Shape 359"/>
        <p:cNvGrpSpPr/>
        <p:nvPr/>
      </p:nvGrpSpPr>
      <p:grpSpPr>
        <a:xfrm>
          <a:off y="0" x="0"/>
          <a:ext cy="0" cx="0"/>
          <a:chOff y="0" x="0"/>
          <a:chExt cy="0" cx="0"/>
        </a:xfrm>
      </p:grpSpPr>
      <p:sp>
        <p:nvSpPr>
          <p:cNvPr id="360" name="Shape 36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61" name="Shape 36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5" name="Shape 365"/>
        <p:cNvGrpSpPr/>
        <p:nvPr/>
      </p:nvGrpSpPr>
      <p:grpSpPr>
        <a:xfrm>
          <a:off y="0" x="0"/>
          <a:ext cy="0" cx="0"/>
          <a:chOff y="0" x="0"/>
          <a:chExt cy="0" cx="0"/>
        </a:xfrm>
      </p:grpSpPr>
      <p:sp>
        <p:nvSpPr>
          <p:cNvPr id="366" name="Shape 36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67" name="Shape 36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1" name="Shape 371"/>
        <p:cNvGrpSpPr/>
        <p:nvPr/>
      </p:nvGrpSpPr>
      <p:grpSpPr>
        <a:xfrm>
          <a:off y="0" x="0"/>
          <a:ext cy="0" cx="0"/>
          <a:chOff y="0" x="0"/>
          <a:chExt cy="0" cx="0"/>
        </a:xfrm>
      </p:grpSpPr>
      <p:sp>
        <p:nvSpPr>
          <p:cNvPr id="372" name="Shape 37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73" name="Shape 37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6" name="Shape 86"/>
        <p:cNvGrpSpPr/>
        <p:nvPr/>
      </p:nvGrpSpPr>
      <p:grpSpPr>
        <a:xfrm>
          <a:off y="0" x="0"/>
          <a:ext cy="0" cx="0"/>
          <a:chOff y="0" x="0"/>
          <a:chExt cy="0" cx="0"/>
        </a:xfrm>
      </p:grpSpPr>
      <p:sp>
        <p:nvSpPr>
          <p:cNvPr id="87" name="Shape 8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88" name="Shape 8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7" name="Shape 377"/>
        <p:cNvGrpSpPr/>
        <p:nvPr/>
      </p:nvGrpSpPr>
      <p:grpSpPr>
        <a:xfrm>
          <a:off y="0" x="0"/>
          <a:ext cy="0" cx="0"/>
          <a:chOff y="0" x="0"/>
          <a:chExt cy="0" cx="0"/>
        </a:xfrm>
      </p:grpSpPr>
      <p:sp>
        <p:nvSpPr>
          <p:cNvPr id="378" name="Shape 37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79" name="Shape 37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3" name="Shape 383"/>
        <p:cNvGrpSpPr/>
        <p:nvPr/>
      </p:nvGrpSpPr>
      <p:grpSpPr>
        <a:xfrm>
          <a:off y="0" x="0"/>
          <a:ext cy="0" cx="0"/>
          <a:chOff y="0" x="0"/>
          <a:chExt cy="0" cx="0"/>
        </a:xfrm>
      </p:grpSpPr>
      <p:sp>
        <p:nvSpPr>
          <p:cNvPr id="384" name="Shape 38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85" name="Shape 38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9" name="Shape 389"/>
        <p:cNvGrpSpPr/>
        <p:nvPr/>
      </p:nvGrpSpPr>
      <p:grpSpPr>
        <a:xfrm>
          <a:off y="0" x="0"/>
          <a:ext cy="0" cx="0"/>
          <a:chOff y="0" x="0"/>
          <a:chExt cy="0" cx="0"/>
        </a:xfrm>
      </p:grpSpPr>
      <p:sp>
        <p:nvSpPr>
          <p:cNvPr id="390" name="Shape 39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91" name="Shape 39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92" name="Shape 39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6" name="Shape 396"/>
        <p:cNvGrpSpPr/>
        <p:nvPr/>
      </p:nvGrpSpPr>
      <p:grpSpPr>
        <a:xfrm>
          <a:off y="0" x="0"/>
          <a:ext cy="0" cx="0"/>
          <a:chOff y="0" x="0"/>
          <a:chExt cy="0" cx="0"/>
        </a:xfrm>
      </p:grpSpPr>
      <p:sp>
        <p:nvSpPr>
          <p:cNvPr id="397" name="Shape 39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98" name="Shape 39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99" name="Shape 39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3" name="Shape 403"/>
        <p:cNvGrpSpPr/>
        <p:nvPr/>
      </p:nvGrpSpPr>
      <p:grpSpPr>
        <a:xfrm>
          <a:off y="0" x="0"/>
          <a:ext cy="0" cx="0"/>
          <a:chOff y="0" x="0"/>
          <a:chExt cy="0" cx="0"/>
        </a:xfrm>
      </p:grpSpPr>
      <p:sp>
        <p:nvSpPr>
          <p:cNvPr id="404" name="Shape 40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405" name="Shape 40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9" name="Shape 409"/>
        <p:cNvGrpSpPr/>
        <p:nvPr/>
      </p:nvGrpSpPr>
      <p:grpSpPr>
        <a:xfrm>
          <a:off y="0" x="0"/>
          <a:ext cy="0" cx="0"/>
          <a:chOff y="0" x="0"/>
          <a:chExt cy="0" cx="0"/>
        </a:xfrm>
      </p:grpSpPr>
      <p:sp>
        <p:nvSpPr>
          <p:cNvPr id="410" name="Shape 41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411" name="Shape 41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5" name="Shape 415"/>
        <p:cNvGrpSpPr/>
        <p:nvPr/>
      </p:nvGrpSpPr>
      <p:grpSpPr>
        <a:xfrm>
          <a:off y="0" x="0"/>
          <a:ext cy="0" cx="0"/>
          <a:chOff y="0" x="0"/>
          <a:chExt cy="0" cx="0"/>
        </a:xfrm>
      </p:grpSpPr>
      <p:sp>
        <p:nvSpPr>
          <p:cNvPr id="416" name="Shape 41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17" name="Shape 41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18" name="Shape 41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1" name="Shape 421"/>
        <p:cNvGrpSpPr/>
        <p:nvPr/>
      </p:nvGrpSpPr>
      <p:grpSpPr>
        <a:xfrm>
          <a:off y="0" x="0"/>
          <a:ext cy="0" cx="0"/>
          <a:chOff y="0" x="0"/>
          <a:chExt cy="0" cx="0"/>
        </a:xfrm>
      </p:grpSpPr>
      <p:sp>
        <p:nvSpPr>
          <p:cNvPr id="422" name="Shape 42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23" name="Shape 42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24" name="Shape 42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8" name="Shape 428"/>
        <p:cNvGrpSpPr/>
        <p:nvPr/>
      </p:nvGrpSpPr>
      <p:grpSpPr>
        <a:xfrm>
          <a:off y="0" x="0"/>
          <a:ext cy="0" cx="0"/>
          <a:chOff y="0" x="0"/>
          <a:chExt cy="0" cx="0"/>
        </a:xfrm>
      </p:grpSpPr>
      <p:sp>
        <p:nvSpPr>
          <p:cNvPr id="429" name="Shape 42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30" name="Shape 43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31" name="Shape 43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5" name="Shape 435"/>
        <p:cNvGrpSpPr/>
        <p:nvPr/>
      </p:nvGrpSpPr>
      <p:grpSpPr>
        <a:xfrm>
          <a:off y="0" x="0"/>
          <a:ext cy="0" cx="0"/>
          <a:chOff y="0" x="0"/>
          <a:chExt cy="0" cx="0"/>
        </a:xfrm>
      </p:grpSpPr>
      <p:sp>
        <p:nvSpPr>
          <p:cNvPr id="436" name="Shape 43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37" name="Shape 4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38" name="Shape 43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2" name="Shape 92"/>
        <p:cNvGrpSpPr/>
        <p:nvPr/>
      </p:nvGrpSpPr>
      <p:grpSpPr>
        <a:xfrm>
          <a:off y="0" x="0"/>
          <a:ext cy="0" cx="0"/>
          <a:chOff y="0" x="0"/>
          <a:chExt cy="0" cx="0"/>
        </a:xfrm>
      </p:grpSpPr>
      <p:sp>
        <p:nvSpPr>
          <p:cNvPr id="93" name="Shape 9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94" name="Shape 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95" name="Shape 9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2" name="Shape 442"/>
        <p:cNvGrpSpPr/>
        <p:nvPr/>
      </p:nvGrpSpPr>
      <p:grpSpPr>
        <a:xfrm>
          <a:off y="0" x="0"/>
          <a:ext cy="0" cx="0"/>
          <a:chOff y="0" x="0"/>
          <a:chExt cy="0" cx="0"/>
        </a:xfrm>
      </p:grpSpPr>
      <p:sp>
        <p:nvSpPr>
          <p:cNvPr id="443" name="Shape 44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44" name="Shape 44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45" name="Shape 44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9" name="Shape 449"/>
        <p:cNvGrpSpPr/>
        <p:nvPr/>
      </p:nvGrpSpPr>
      <p:grpSpPr>
        <a:xfrm>
          <a:off y="0" x="0"/>
          <a:ext cy="0" cx="0"/>
          <a:chOff y="0" x="0"/>
          <a:chExt cy="0" cx="0"/>
        </a:xfrm>
      </p:grpSpPr>
      <p:sp>
        <p:nvSpPr>
          <p:cNvPr id="450" name="Shape 45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51" name="Shape 45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52" name="Shape 45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9" name="Shape 99"/>
        <p:cNvGrpSpPr/>
        <p:nvPr/>
      </p:nvGrpSpPr>
      <p:grpSpPr>
        <a:xfrm>
          <a:off y="0" x="0"/>
          <a:ext cy="0" cx="0"/>
          <a:chOff y="0" x="0"/>
          <a:chExt cy="0" cx="0"/>
        </a:xfrm>
      </p:grpSpPr>
      <p:sp>
        <p:nvSpPr>
          <p:cNvPr id="100" name="Shape 10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01" name="Shape 10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02" name="Shape 10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08" name="Shape 10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09" name="Shape 10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3" name="Shape 113"/>
        <p:cNvGrpSpPr/>
        <p:nvPr/>
      </p:nvGrpSpPr>
      <p:grpSpPr>
        <a:xfrm>
          <a:off y="0" x="0"/>
          <a:ext cy="0" cx="0"/>
          <a:chOff y="0" x="0"/>
          <a:chExt cy="0" cx="0"/>
        </a:xfrm>
      </p:grpSpPr>
      <p:sp>
        <p:nvSpPr>
          <p:cNvPr id="114" name="Shape 114"/>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15" name="Shape 11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16" name="Shape 116"/>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6" name="Shape 16"/>
        <p:cNvGrpSpPr/>
        <p:nvPr/>
      </p:nvGrpSpPr>
      <p:grpSpPr>
        <a:xfrm>
          <a:off y="0" x="0"/>
          <a:ext cy="0" cx="0"/>
          <a:chOff y="0" x="0"/>
          <a:chExt cy="0" cx="0"/>
        </a:xfrm>
      </p:grpSpPr>
      <p:sp>
        <p:nvSpPr>
          <p:cNvPr id="17" name="Shape 17"/>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18" name="Shape 18"/>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46" name="Shape 46"/>
        <p:cNvGrpSpPr/>
        <p:nvPr/>
      </p:nvGrpSpPr>
      <p:grpSpPr>
        <a:xfrm>
          <a:off y="0" x="0"/>
          <a:ext cy="0" cx="0"/>
          <a:chOff y="0" x="0"/>
          <a:chExt cy="0" cx="0"/>
        </a:xfrm>
      </p:grpSpPr>
      <p:sp>
        <p:nvSpPr>
          <p:cNvPr id="47" name="Shape 47"/>
          <p:cNvSpPr txBox="1"/>
          <p:nvPr>
            <p:ph type="title"/>
          </p:nvPr>
        </p:nvSpPr>
        <p:spPr>
          <a:xfrm rot="5400000">
            <a:off y="2047874" x="4895850"/>
            <a:ext cy="2019299" cx="58800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48" name="Shape 48"/>
          <p:cNvSpPr txBox="1"/>
          <p:nvPr>
            <p:ph idx="1" type="body"/>
          </p:nvPr>
        </p:nvSpPr>
        <p:spPr>
          <a:xfrm rot="5400000">
            <a:off y="104774" x="781050"/>
            <a:ext cy="5905500" cx="5880099"/>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bg>
      <p:bgPr>
        <a:solidFill>
          <a:schemeClr val="accent1"/>
        </a:solidFill>
      </p:bgPr>
    </p:bg>
    <p:spTree>
      <p:nvGrpSpPr>
        <p:cNvPr id="49" name="Shape 49"/>
        <p:cNvGrpSpPr/>
        <p:nvPr/>
      </p:nvGrpSpPr>
      <p:grpSpPr>
        <a:xfrm>
          <a:off y="0" x="0"/>
          <a:ext cy="0" cx="0"/>
          <a:chOff y="0" x="0"/>
          <a:chExt cy="0" cx="0"/>
        </a:xfrm>
      </p:grpSpPr>
      <p:sp>
        <p:nvSpPr>
          <p:cNvPr id="50" name="Shape 50"/>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51" name="Shape 51"/>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accent1"/>
        </a:solidFill>
      </p:bgPr>
    </p:bg>
    <p:spTree>
      <p:nvGrpSpPr>
        <p:cNvPr id="52" name="Shape 52"/>
        <p:cNvGrpSpPr/>
        <p:nvPr/>
      </p:nvGrpSpPr>
      <p:grpSpPr>
        <a:xfrm>
          <a:off y="0" x="0"/>
          <a:ext cy="0" cx="0"/>
          <a:chOff y="0" x="0"/>
          <a:chExt cy="0" cx="0"/>
        </a:xfrm>
      </p:grpSpPr>
      <p:sp>
        <p:nvSpPr>
          <p:cNvPr id="53" name="Shape 53"/>
          <p:cNvSpPr txBox="1"/>
          <p:nvPr>
            <p:ph type="ctrTitle"/>
          </p:nvPr>
        </p:nvSpPr>
        <p:spPr>
          <a:xfrm>
            <a:off y="2130425" x="685800"/>
            <a:ext cy="1470024" cx="7772400"/>
          </a:xfrm>
          <a:prstGeom prst="rect">
            <a:avLst/>
          </a:prstGeom>
          <a:noFill/>
          <a:ln>
            <a:noFill/>
          </a:ln>
        </p:spPr>
        <p:txBody>
          <a:bodyPr bIns="91425" rIns="91425" lIns="91425" tIns="91425" anchor="b" anchorCtr="0"/>
          <a:lstStyle>
            <a:lvl1pPr algn="ctr" rtl="0" marR="0" indent="0" marL="0">
              <a:spcBef>
                <a:spcPts val="0"/>
              </a:spcBef>
              <a:spcAft>
                <a:spcPts val="0"/>
              </a:spcAft>
              <a:defRPr/>
            </a:lvl1pPr>
            <a:lvl2pPr algn="ctr" rtl="0" marR="0" indent="0" marL="0">
              <a:spcBef>
                <a:spcPts val="0"/>
              </a:spcBef>
              <a:spcAft>
                <a:spcPts val="0"/>
              </a:spcAft>
              <a:defRPr/>
            </a:lvl2pPr>
            <a:lvl3pPr algn="ctr" rtl="0" marR="0" indent="0" marL="0">
              <a:spcBef>
                <a:spcPts val="0"/>
              </a:spcBef>
              <a:spcAft>
                <a:spcPts val="0"/>
              </a:spcAft>
              <a:defRPr/>
            </a:lvl3pPr>
            <a:lvl4pPr algn="ctr" rtl="0" marR="0" indent="0" marL="0">
              <a:spcBef>
                <a:spcPts val="0"/>
              </a:spcBef>
              <a:spcAft>
                <a:spcPts val="0"/>
              </a:spcAft>
              <a:defRPr/>
            </a:lvl4pPr>
            <a:lvl5pPr algn="ctr" rtl="0" marR="0" indent="0" marL="0">
              <a:spcBef>
                <a:spcPts val="0"/>
              </a:spcBef>
              <a:spcAft>
                <a:spcPts val="0"/>
              </a:spcAft>
              <a:defRPr/>
            </a:lvl5pPr>
            <a:lvl6pPr algn="ctr" rtl="0" marR="0" indent="0" marL="457200">
              <a:spcBef>
                <a:spcPts val="0"/>
              </a:spcBef>
              <a:spcAft>
                <a:spcPts val="0"/>
              </a:spcAft>
              <a:defRPr/>
            </a:lvl6pPr>
            <a:lvl7pPr algn="ctr" rtl="0" marR="0" indent="0" marL="914400">
              <a:spcBef>
                <a:spcPts val="0"/>
              </a:spcBef>
              <a:spcAft>
                <a:spcPts val="0"/>
              </a:spcAft>
              <a:defRPr/>
            </a:lvl7pPr>
            <a:lvl8pPr algn="ctr" rtl="0" marR="0" indent="0" marL="1371600">
              <a:spcBef>
                <a:spcPts val="0"/>
              </a:spcBef>
              <a:spcAft>
                <a:spcPts val="0"/>
              </a:spcAft>
              <a:defRPr/>
            </a:lvl8pPr>
            <a:lvl9pPr algn="ctr" rtl="0" marR="0" indent="0" marL="1828800">
              <a:spcBef>
                <a:spcPts val="0"/>
              </a:spcBef>
              <a:spcAft>
                <a:spcPts val="0"/>
              </a:spcAft>
              <a:defRPr/>
            </a:lvl9pPr>
          </a:lstStyle>
          <a:p/>
        </p:txBody>
      </p:sp>
      <p:sp>
        <p:nvSpPr>
          <p:cNvPr id="54" name="Shape 54"/>
          <p:cNvSpPr txBox="1"/>
          <p:nvPr>
            <p:ph idx="1" type="subTitle"/>
          </p:nvPr>
        </p:nvSpPr>
        <p:spPr>
          <a:xfrm>
            <a:off y="3886200" x="1371600"/>
            <a:ext cy="1752600" cx="6400799"/>
          </a:xfrm>
          <a:prstGeom prst="rect">
            <a:avLst/>
          </a:prstGeom>
          <a:noFill/>
          <a:ln>
            <a:noFill/>
          </a:ln>
        </p:spPr>
        <p:txBody>
          <a:bodyPr bIns="91425" rIns="91425" lIns="91425" tIns="91425" anchor="t" anchorCtr="0"/>
          <a:lstStyle>
            <a:lvl1pPr algn="l" rtl="0" marR="0" indent="-240030" marL="342900">
              <a:spcBef>
                <a:spcPts val="630"/>
              </a:spcBef>
              <a:spcAft>
                <a:spcPts val="0"/>
              </a:spcAft>
              <a:buClr>
                <a:schemeClr val="dk2"/>
              </a:buClr>
              <a:buFont typeface="Helvetica Neue"/>
              <a:buChar char="n"/>
              <a:defRPr/>
            </a:lvl1pPr>
            <a:lvl2pPr algn="l" rtl="0" marR="0" indent="-194309" marL="742950">
              <a:spcBef>
                <a:spcPts val="630"/>
              </a:spcBef>
              <a:spcAft>
                <a:spcPts val="0"/>
              </a:spcAft>
              <a:buClr>
                <a:schemeClr val="folHlink"/>
              </a:buClr>
              <a:buFont typeface="Helvetica Neue"/>
              <a:buChar char="l"/>
              <a:defRPr/>
            </a:lvl2pPr>
            <a:lvl3pPr algn="l" rtl="0" marR="0" indent="-149225" marL="1085850">
              <a:spcBef>
                <a:spcPts val="630"/>
              </a:spcBef>
              <a:spcAft>
                <a:spcPts val="0"/>
              </a:spcAft>
              <a:buClr>
                <a:srgbClr val="33CC33"/>
              </a:buClr>
              <a:buFont typeface="Helvetica Neue"/>
              <a:buChar char="4"/>
              <a:defRPr/>
            </a:lvl3pPr>
            <a:lvl4pPr algn="l" rtl="0" marR="0" indent="-120650" marL="1428750">
              <a:spcBef>
                <a:spcPts val="630"/>
              </a:spcBef>
              <a:spcAft>
                <a:spcPts val="0"/>
              </a:spcAft>
              <a:buClr>
                <a:schemeClr val="hlink"/>
              </a:buClr>
              <a:buFont typeface="Helvetica Neue"/>
              <a:buChar char="–"/>
              <a:defRPr/>
            </a:lvl4pPr>
            <a:lvl5pPr algn="l" rtl="0" marR="0" indent="-149225" marL="1771650">
              <a:spcBef>
                <a:spcPts val="630"/>
              </a:spcBef>
              <a:spcAft>
                <a:spcPts val="0"/>
              </a:spcAft>
              <a:buClr>
                <a:schemeClr val="dk2"/>
              </a:buClr>
              <a:buFont typeface="Helvetica Neue"/>
              <a:buChar char="»"/>
              <a:defRPr/>
            </a:lvl5pPr>
            <a:lvl6pPr algn="l" rtl="0" marR="0" indent="-149225" marL="2228850">
              <a:spcBef>
                <a:spcPts val="630"/>
              </a:spcBef>
              <a:spcAft>
                <a:spcPts val="0"/>
              </a:spcAft>
              <a:buClr>
                <a:schemeClr val="dk2"/>
              </a:buClr>
              <a:buFont typeface="Helvetica Neue"/>
              <a:buChar char="»"/>
              <a:defRPr/>
            </a:lvl6pPr>
            <a:lvl7pPr algn="l" rtl="0" marR="0" indent="-149225" marL="2686050">
              <a:spcBef>
                <a:spcPts val="630"/>
              </a:spcBef>
              <a:spcAft>
                <a:spcPts val="0"/>
              </a:spcAft>
              <a:buClr>
                <a:schemeClr val="dk2"/>
              </a:buClr>
              <a:buFont typeface="Helvetica Neue"/>
              <a:buChar char="»"/>
              <a:defRPr/>
            </a:lvl7pPr>
            <a:lvl8pPr algn="l" rtl="0" marR="0" indent="-149225" marL="3143250">
              <a:spcBef>
                <a:spcPts val="630"/>
              </a:spcBef>
              <a:spcAft>
                <a:spcPts val="0"/>
              </a:spcAft>
              <a:buClr>
                <a:schemeClr val="dk2"/>
              </a:buClr>
              <a:buFont typeface="Helvetica Neue"/>
              <a:buChar char="»"/>
              <a:defRPr/>
            </a:lvl8pPr>
            <a:lvl9pPr algn="l" rtl="0" marR="0" indent="-149225" marL="3600450">
              <a:spcBef>
                <a:spcPts val="630"/>
              </a:spcBef>
              <a:spcAft>
                <a:spcPts val="0"/>
              </a:spcAft>
              <a:buClr>
                <a:schemeClr val="dk2"/>
              </a:buClr>
              <a:buFont typeface="Helvetica Neue"/>
              <a:buChar char="»"/>
              <a:defRPr/>
            </a:lvl9pPr>
          </a:lstStyle>
          <a:p/>
        </p:txBody>
      </p:sp>
      <p:sp>
        <p:nvSpPr>
          <p:cNvPr id="55" name="Shape 55"/>
          <p:cNvSpPr txBox="1"/>
          <p:nvPr>
            <p:ph idx="2"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
        <p:nvSpPr>
          <p:cNvPr id="56" name="Shape 56"/>
          <p:cNvSpPr txBox="1"/>
          <p:nvPr>
            <p:ph idx="3"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9" name="Shape 19"/>
        <p:cNvGrpSpPr/>
        <p:nvPr/>
      </p:nvGrpSpPr>
      <p:grpSpPr>
        <a:xfrm>
          <a:off y="0" x="0"/>
          <a:ext cy="0" cx="0"/>
          <a:chOff y="0" x="0"/>
          <a:chExt cy="0" cx="0"/>
        </a:xfrm>
      </p:grpSpPr>
      <p:sp>
        <p:nvSpPr>
          <p:cNvPr id="20" name="Shape 20"/>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1" name="Shape 21"/>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2" name="Shape 22"/>
        <p:cNvGrpSpPr/>
        <p:nvPr/>
      </p:nvGrpSpPr>
      <p:grpSpPr>
        <a:xfrm>
          <a:off y="0" x="0"/>
          <a:ext cy="0" cx="0"/>
          <a:chOff y="0" x="0"/>
          <a:chExt cy="0" cx="0"/>
        </a:xfrm>
      </p:grpSpPr>
      <p:sp>
        <p:nvSpPr>
          <p:cNvPr id="23" name="Shape 23"/>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24" name="Shape 24"/>
          <p:cNvSpPr txBox="1"/>
          <p:nvPr>
            <p:ph idx="1" type="body"/>
          </p:nvPr>
        </p:nvSpPr>
        <p:spPr>
          <a:xfrm>
            <a:off y="1093787" x="814387"/>
            <a:ext cy="4903786" cx="375443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5" name="Shape 25"/>
          <p:cNvSpPr txBox="1"/>
          <p:nvPr>
            <p:ph idx="2" type="body"/>
          </p:nvPr>
        </p:nvSpPr>
        <p:spPr>
          <a:xfrm>
            <a:off y="1093787" x="4721225"/>
            <a:ext cy="4903786" cx="3754438"/>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26" name="Shape 26"/>
        <p:cNvGrpSpPr/>
        <p:nvPr/>
      </p:nvGrpSpPr>
      <p:grpSpPr>
        <a:xfrm>
          <a:off y="0" x="0"/>
          <a:ext cy="0" cx="0"/>
          <a:chOff y="0" x="0"/>
          <a:chExt cy="0" cx="0"/>
        </a:xfrm>
      </p:grpSpPr>
      <p:sp>
        <p:nvSpPr>
          <p:cNvPr id="27" name="Shape 27"/>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
        <p:nvSpPr>
          <p:cNvPr id="29" name="Shape 29"/>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0" name="Shape 30"/>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
        <p:nvSpPr>
          <p:cNvPr id="31" name="Shape 31"/>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2" name="Shape 32"/>
        <p:cNvGrpSpPr/>
        <p:nvPr/>
      </p:nvGrpSpPr>
      <p:grpSpPr>
        <a:xfrm>
          <a:off y="0" x="0"/>
          <a:ext cy="0" cx="0"/>
          <a:chOff y="0" x="0"/>
          <a:chExt cy="0" cx="0"/>
        </a:xfrm>
      </p:grpSpPr>
      <p:sp>
        <p:nvSpPr>
          <p:cNvPr id="33" name="Shape 33"/>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4" name="Shape 34"/>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35" name="Shape 35"/>
        <p:cNvGrpSpPr/>
        <p:nvPr/>
      </p:nvGrpSpPr>
      <p:grpSpPr>
        <a:xfrm>
          <a:off y="0" x="0"/>
          <a:ext cy="0" cx="0"/>
          <a:chOff y="0" x="0"/>
          <a:chExt cy="0" cx="0"/>
        </a:xfrm>
      </p:grpSpPr>
      <p:sp>
        <p:nvSpPr>
          <p:cNvPr id="36" name="Shape 36"/>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7" name="Shape 37"/>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8" name="Shape 38"/>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39" name="Shape 39"/>
        <p:cNvGrpSpPr/>
        <p:nvPr/>
      </p:nvGrpSpPr>
      <p:grpSpPr>
        <a:xfrm>
          <a:off y="0" x="0"/>
          <a:ext cy="0" cx="0"/>
          <a:chOff y="0" x="0"/>
          <a:chExt cy="0" cx="0"/>
        </a:xfrm>
      </p:grpSpPr>
      <p:sp>
        <p:nvSpPr>
          <p:cNvPr id="40" name="Shape 40"/>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1" name="Shape 41"/>
          <p:cNvSpPr/>
          <p:nvPr>
            <p:ph idx="2" type="pic"/>
          </p:nvPr>
        </p:nvSpPr>
        <p:spPr>
          <a:xfrm>
            <a:off y="612775" x="1792288"/>
            <a:ext cy="4114800" cx="5486399"/>
          </a:xfrm>
          <a:prstGeom prst="rect">
            <a:avLst/>
          </a:prstGeom>
          <a:noFill/>
          <a:ln>
            <a:noFill/>
          </a:ln>
        </p:spPr>
      </p:sp>
      <p:sp>
        <p:nvSpPr>
          <p:cNvPr id="42" name="Shape 42"/>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43" name="Shape 43"/>
        <p:cNvGrpSpPr/>
        <p:nvPr/>
      </p:nvGrpSpPr>
      <p:grpSpPr>
        <a:xfrm>
          <a:off y="0" x="0"/>
          <a:ext cy="0" cx="0"/>
          <a:chOff y="0" x="0"/>
          <a:chExt cy="0" cx="0"/>
        </a:xfrm>
      </p:grpSpPr>
      <p:sp>
        <p:nvSpPr>
          <p:cNvPr id="44" name="Shape 44"/>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45" name="Shape 45"/>
          <p:cNvSpPr txBox="1"/>
          <p:nvPr>
            <p:ph idx="1" type="body"/>
          </p:nvPr>
        </p:nvSpPr>
        <p:spPr>
          <a:xfrm rot="5400000">
            <a:off y="-284957" x="2193130"/>
            <a:ext cy="7661275" cx="4903786"/>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theme/theme2.xml" Type="http://schemas.openxmlformats.org/officeDocument/2006/relationships/theme" Id="rId14"/><Relationship Target="../slideLayouts/slideLayout1.xml" Type="http://schemas.openxmlformats.org/officeDocument/2006/relationships/slideLayout" Id="rId2"/><Relationship Target="../slideLayouts/slideLayout11.xml" Type="http://schemas.openxmlformats.org/officeDocument/2006/relationships/slideLayout" Id="rId12"/><Relationship Target="../slideLayouts/slideLayout12.xml" Type="http://schemas.openxmlformats.org/officeDocument/2006/relationships/slideLayout" Id="rId13"/><Relationship Target="../media/image01.jpg" Type="http://schemas.openxmlformats.org/officeDocument/2006/relationships/image" Id="rId1"/><Relationship Target="../slideLayouts/slideLayout3.xml" Type="http://schemas.openxmlformats.org/officeDocument/2006/relationships/slideLayout" Id="rId4"/><Relationship Target="../slideLayouts/slideLayout9.xml" Type="http://schemas.openxmlformats.org/officeDocument/2006/relationships/slideLayout" Id="rId10"/><Relationship Target="../slideLayouts/slideLayout2.xml" Type="http://schemas.openxmlformats.org/officeDocument/2006/relationships/slideLayout" Id="rId3"/><Relationship Target="../slideLayouts/slideLayout10.xml" Type="http://schemas.openxmlformats.org/officeDocument/2006/relationships/slideLayout" Id="rId11"/><Relationship Target="../slideLayouts/slideLayout8.xml" Type="http://schemas.openxmlformats.org/officeDocument/2006/relationships/slideLayout" Id="rId9"/><Relationship Target="../slideLayouts/slideLayout5.xml" Type="http://schemas.openxmlformats.org/officeDocument/2006/relationships/slideLayout" Id="rId6"/><Relationship Target="../slideLayouts/slideLayout4.xml" Type="http://schemas.openxmlformats.org/officeDocument/2006/relationships/slideLayout" Id="rId5"/><Relationship Target="../slideLayouts/slideLayout7.xml" Type="http://schemas.openxmlformats.org/officeDocument/2006/relationships/slideLayout" Id="rId8"/><Relationship Target="../slideLayouts/slideLayout6.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 name="Shape 8"/>
        <p:cNvGrpSpPr/>
        <p:nvPr/>
      </p:nvGrpSpPr>
      <p:grpSpPr>
        <a:xfrm>
          <a:off y="0" x="0"/>
          <a:ext cy="0" cx="0"/>
          <a:chOff y="0" x="0"/>
          <a:chExt cy="0" cx="0"/>
        </a:xfrm>
      </p:grpSpPr>
      <p:sp>
        <p:nvSpPr>
          <p:cNvPr id="9" name="Shape 9"/>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marR="0" indent="-240030" marL="342900">
              <a:spcBef>
                <a:spcPts val="630"/>
              </a:spcBef>
              <a:spcAft>
                <a:spcPts val="0"/>
              </a:spcAft>
              <a:buClr>
                <a:schemeClr val="dk2"/>
              </a:buClr>
              <a:buFont typeface="Helvetica Neue"/>
              <a:buChar char="n"/>
              <a:defRPr/>
            </a:lvl1pPr>
            <a:lvl2pPr algn="l" rtl="0" marR="0" indent="-194309" marL="742950">
              <a:spcBef>
                <a:spcPts val="630"/>
              </a:spcBef>
              <a:spcAft>
                <a:spcPts val="0"/>
              </a:spcAft>
              <a:buClr>
                <a:schemeClr val="folHlink"/>
              </a:buClr>
              <a:buFont typeface="Helvetica Neue"/>
              <a:buChar char="l"/>
              <a:defRPr/>
            </a:lvl2pPr>
            <a:lvl3pPr algn="l" rtl="0" marR="0" indent="-149225" marL="1085850">
              <a:spcBef>
                <a:spcPts val="630"/>
              </a:spcBef>
              <a:spcAft>
                <a:spcPts val="0"/>
              </a:spcAft>
              <a:buClr>
                <a:srgbClr val="33CC33"/>
              </a:buClr>
              <a:buFont typeface="Helvetica Neue"/>
              <a:buChar char="4"/>
              <a:defRPr/>
            </a:lvl3pPr>
            <a:lvl4pPr algn="l" rtl="0" marR="0" indent="-120650" marL="1428750">
              <a:spcBef>
                <a:spcPts val="630"/>
              </a:spcBef>
              <a:spcAft>
                <a:spcPts val="0"/>
              </a:spcAft>
              <a:buClr>
                <a:schemeClr val="hlink"/>
              </a:buClr>
              <a:buFont typeface="Helvetica Neue"/>
              <a:buChar char="–"/>
              <a:defRPr/>
            </a:lvl4pPr>
            <a:lvl5pPr algn="l" rtl="0" marR="0" indent="-149225" marL="1771650">
              <a:spcBef>
                <a:spcPts val="630"/>
              </a:spcBef>
              <a:spcAft>
                <a:spcPts val="0"/>
              </a:spcAft>
              <a:buClr>
                <a:schemeClr val="dk2"/>
              </a:buClr>
              <a:buFont typeface="Helvetica Neue"/>
              <a:buChar char="»"/>
              <a:defRPr/>
            </a:lvl5pPr>
            <a:lvl6pPr algn="l" rtl="0" marR="0" indent="-149225" marL="2228850">
              <a:spcBef>
                <a:spcPts val="630"/>
              </a:spcBef>
              <a:spcAft>
                <a:spcPts val="0"/>
              </a:spcAft>
              <a:buClr>
                <a:schemeClr val="dk2"/>
              </a:buClr>
              <a:buFont typeface="Helvetica Neue"/>
              <a:buChar char="»"/>
              <a:defRPr/>
            </a:lvl6pPr>
            <a:lvl7pPr algn="l" rtl="0" marR="0" indent="-149225" marL="2686050">
              <a:spcBef>
                <a:spcPts val="630"/>
              </a:spcBef>
              <a:spcAft>
                <a:spcPts val="0"/>
              </a:spcAft>
              <a:buClr>
                <a:schemeClr val="dk2"/>
              </a:buClr>
              <a:buFont typeface="Helvetica Neue"/>
              <a:buChar char="»"/>
              <a:defRPr/>
            </a:lvl7pPr>
            <a:lvl8pPr algn="l" rtl="0" marR="0" indent="-149225" marL="3143250">
              <a:spcBef>
                <a:spcPts val="630"/>
              </a:spcBef>
              <a:spcAft>
                <a:spcPts val="0"/>
              </a:spcAft>
              <a:buClr>
                <a:schemeClr val="dk2"/>
              </a:buClr>
              <a:buFont typeface="Helvetica Neue"/>
              <a:buChar char="»"/>
              <a:defRPr/>
            </a:lvl8pPr>
            <a:lvl9pPr algn="l" rtl="0" marR="0" indent="-149225" marL="3600450">
              <a:spcBef>
                <a:spcPts val="630"/>
              </a:spcBef>
              <a:spcAft>
                <a:spcPts val="0"/>
              </a:spcAft>
              <a:buClr>
                <a:schemeClr val="dk2"/>
              </a:buClr>
              <a:buFont typeface="Helvetica Neue"/>
              <a:buChar char="»"/>
              <a:defRPr/>
            </a:lvl9pPr>
          </a:lstStyle>
          <a:p/>
        </p:txBody>
      </p:sp>
      <p:sp>
        <p:nvSpPr>
          <p:cNvPr id="10" name="Shape 10"/>
          <p:cNvSpPr txBox="1"/>
          <p:nvPr/>
        </p:nvSpPr>
        <p:spPr>
          <a:xfrm>
            <a:off y="6613525" x="6762750"/>
            <a:ext cy="244474" cx="2381249"/>
          </a:xfrm>
          <a:prstGeom prst="rect">
            <a:avLst/>
          </a:prstGeom>
          <a:noFill/>
          <a:ln>
            <a:noFill/>
          </a:ln>
        </p:spPr>
        <p:txBody>
          <a:bodyPr bIns="45700" rIns="91425" lIns="91425" tIns="45700" anchor="t" anchorCtr="0">
            <a:noAutofit/>
          </a:bodyPr>
          <a:lstStyle/>
          <a:p>
            <a:pPr algn="ctr"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©Silberschatz, Korth and Sudarshan</a:t>
            </a:r>
          </a:p>
        </p:txBody>
      </p:sp>
      <p:sp>
        <p:nvSpPr>
          <p:cNvPr id="11" name="Shape 11"/>
          <p:cNvSpPr txBox="1"/>
          <p:nvPr/>
        </p:nvSpPr>
        <p:spPr>
          <a:xfrm>
            <a:off y="6613525" x="4481512"/>
            <a:ext cy="244474" cx="444500"/>
          </a:xfrm>
          <a:prstGeom prst="rect">
            <a:avLst/>
          </a:prstGeom>
          <a:noFill/>
          <a:ln>
            <a:noFill/>
          </a:ln>
        </p:spPr>
        <p:txBody>
          <a:bodyPr bIns="45700" rIns="91425" lIns="91425" tIns="45700" anchor="t" anchorCtr="0">
            <a:noAutofit/>
          </a:bodyPr>
          <a:lstStyle/>
          <a:p>
            <a:pPr algn="ctr"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9.*</a:t>
            </a:r>
          </a:p>
        </p:txBody>
      </p:sp>
      <p:sp>
        <p:nvSpPr>
          <p:cNvPr id="12" name="Shape 12"/>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marR="0" indent="0" marL="0">
              <a:spcBef>
                <a:spcPts val="0"/>
              </a:spcBef>
              <a:spcAft>
                <a:spcPts val="0"/>
              </a:spcAft>
              <a:defRPr/>
            </a:lvl1pPr>
            <a:lvl2pPr algn="ctr" rtl="0" marR="0" indent="0" marL="0">
              <a:spcBef>
                <a:spcPts val="0"/>
              </a:spcBef>
              <a:spcAft>
                <a:spcPts val="0"/>
              </a:spcAft>
              <a:defRPr/>
            </a:lvl2pPr>
            <a:lvl3pPr algn="ctr" rtl="0" marR="0" indent="0" marL="0">
              <a:spcBef>
                <a:spcPts val="0"/>
              </a:spcBef>
              <a:spcAft>
                <a:spcPts val="0"/>
              </a:spcAft>
              <a:defRPr/>
            </a:lvl3pPr>
            <a:lvl4pPr algn="ctr" rtl="0" marR="0" indent="0" marL="0">
              <a:spcBef>
                <a:spcPts val="0"/>
              </a:spcBef>
              <a:spcAft>
                <a:spcPts val="0"/>
              </a:spcAft>
              <a:defRPr/>
            </a:lvl4pPr>
            <a:lvl5pPr algn="ctr" rtl="0" marR="0" indent="0" marL="0">
              <a:spcBef>
                <a:spcPts val="0"/>
              </a:spcBef>
              <a:spcAft>
                <a:spcPts val="0"/>
              </a:spcAft>
              <a:defRPr/>
            </a:lvl5pPr>
            <a:lvl6pPr algn="ctr" rtl="0" marR="0" indent="0" marL="457200">
              <a:spcBef>
                <a:spcPts val="0"/>
              </a:spcBef>
              <a:spcAft>
                <a:spcPts val="0"/>
              </a:spcAft>
              <a:defRPr/>
            </a:lvl6pPr>
            <a:lvl7pPr algn="ctr" rtl="0" marR="0" indent="0" marL="914400">
              <a:spcBef>
                <a:spcPts val="0"/>
              </a:spcBef>
              <a:spcAft>
                <a:spcPts val="0"/>
              </a:spcAft>
              <a:defRPr/>
            </a:lvl7pPr>
            <a:lvl8pPr algn="ctr" rtl="0" marR="0" indent="0" marL="1371600">
              <a:spcBef>
                <a:spcPts val="0"/>
              </a:spcBef>
              <a:spcAft>
                <a:spcPts val="0"/>
              </a:spcAft>
              <a:defRPr/>
            </a:lvl8pPr>
            <a:lvl9pPr algn="ctr" rtl="0" marR="0" indent="0" marL="1828800">
              <a:spcBef>
                <a:spcPts val="0"/>
              </a:spcBef>
              <a:spcAft>
                <a:spcPts val="0"/>
              </a:spcAft>
              <a:defRPr/>
            </a:lvl9pPr>
          </a:lstStyle>
          <a:p/>
        </p:txBody>
      </p:sp>
      <p:sp>
        <p:nvSpPr>
          <p:cNvPr id="13" name="Shape 13"/>
          <p:cNvSpPr txBox="1"/>
          <p:nvPr/>
        </p:nvSpPr>
        <p:spPr>
          <a:xfrm>
            <a:off y="6613525" x="0"/>
            <a:ext cy="244474" cx="2574924"/>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Database System Concepts - 6</a:t>
            </a:r>
            <a:r>
              <a:rPr strike="noStrike" u="none" b="1" cap="none" baseline="30000" sz="1000" lang="en-US" i="0">
                <a:solidFill>
                  <a:srgbClr val="000099"/>
                </a:solidFill>
                <a:latin typeface="Helvetica Neue"/>
                <a:ea typeface="Helvetica Neue"/>
                <a:cs typeface="Helvetica Neue"/>
                <a:sym typeface="Helvetica Neue"/>
              </a:rPr>
              <a:t>th</a:t>
            </a:r>
            <a:r>
              <a:rPr strike="noStrike" u="none" b="1" cap="none" baseline="0" sz="1000" lang="en-US" i="0">
                <a:solidFill>
                  <a:srgbClr val="000099"/>
                </a:solidFill>
                <a:latin typeface="Helvetica Neue"/>
                <a:ea typeface="Helvetica Neue"/>
                <a:cs typeface="Helvetica Neue"/>
                <a:sym typeface="Helvetica Neue"/>
              </a:rPr>
              <a:t> Edition</a:t>
            </a:r>
          </a:p>
        </p:txBody>
      </p:sp>
      <p:sp>
        <p:nvSpPr>
          <p:cNvPr id="14" name="Shape 14"/>
          <p:cNvSpPr/>
          <p:nvPr/>
        </p:nvSpPr>
        <p:spPr>
          <a:xfrm>
            <a:off y="5445125" x="8916986"/>
            <a:ext cy="47624" cx="227012"/>
          </a:xfrm>
          <a:custGeom>
            <a:pathLst>
              <a:path w="285" extrusionOk="0" h="61">
                <a:moveTo>
                  <a:pt y="61" x="2"/>
                </a:moveTo>
                <a:lnTo>
                  <a:pt y="59" x="0"/>
                </a:lnTo>
                <a:lnTo>
                  <a:pt y="55" x="0"/>
                </a:lnTo>
                <a:lnTo>
                  <a:pt y="48" x="2"/>
                </a:lnTo>
                <a:lnTo>
                  <a:pt y="40" x="5"/>
                </a:lnTo>
                <a:lnTo>
                  <a:pt y="34" x="9"/>
                </a:lnTo>
                <a:lnTo>
                  <a:pt y="31" x="13"/>
                </a:lnTo>
                <a:lnTo>
                  <a:pt y="25" x="17"/>
                </a:lnTo>
                <a:lnTo>
                  <a:pt y="21" x="24"/>
                </a:lnTo>
                <a:lnTo>
                  <a:pt y="17" x="30"/>
                </a:lnTo>
                <a:lnTo>
                  <a:pt y="13" x="40"/>
                </a:lnTo>
                <a:lnTo>
                  <a:pt y="10" x="45"/>
                </a:lnTo>
                <a:lnTo>
                  <a:pt y="8" x="51"/>
                </a:lnTo>
                <a:lnTo>
                  <a:pt y="6" x="57"/>
                </a:lnTo>
                <a:lnTo>
                  <a:pt y="6" x="64"/>
                </a:lnTo>
                <a:lnTo>
                  <a:pt y="2" x="70"/>
                </a:lnTo>
                <a:lnTo>
                  <a:pt y="2" x="78"/>
                </a:lnTo>
                <a:lnTo>
                  <a:pt y="0" x="85"/>
                </a:lnTo>
                <a:lnTo>
                  <a:pt y="0" x="93"/>
                </a:lnTo>
                <a:lnTo>
                  <a:pt y="0" x="100"/>
                </a:lnTo>
                <a:lnTo>
                  <a:pt y="0" x="110"/>
                </a:lnTo>
                <a:lnTo>
                  <a:pt y="0" x="118"/>
                </a:lnTo>
                <a:lnTo>
                  <a:pt y="0" x="129"/>
                </a:lnTo>
                <a:lnTo>
                  <a:pt y="0" x="137"/>
                </a:lnTo>
                <a:lnTo>
                  <a:pt y="2" x="146"/>
                </a:lnTo>
                <a:lnTo>
                  <a:pt y="2" x="154"/>
                </a:lnTo>
                <a:lnTo>
                  <a:pt y="4" x="163"/>
                </a:lnTo>
                <a:lnTo>
                  <a:pt y="6" x="173"/>
                </a:lnTo>
                <a:lnTo>
                  <a:pt y="8" x="182"/>
                </a:lnTo>
                <a:lnTo>
                  <a:pt y="8" x="192"/>
                </a:lnTo>
                <a:lnTo>
                  <a:pt y="12" x="201"/>
                </a:lnTo>
                <a:lnTo>
                  <a:pt y="12" x="209"/>
                </a:lnTo>
                <a:lnTo>
                  <a:pt y="13" x="216"/>
                </a:lnTo>
                <a:lnTo>
                  <a:pt y="15" x="224"/>
                </a:lnTo>
                <a:lnTo>
                  <a:pt y="17" x="234"/>
                </a:lnTo>
                <a:lnTo>
                  <a:pt y="19" x="239"/>
                </a:lnTo>
                <a:lnTo>
                  <a:pt y="21" x="247"/>
                </a:lnTo>
                <a:lnTo>
                  <a:pt y="23" x="254"/>
                </a:lnTo>
                <a:lnTo>
                  <a:pt y="25" x="260"/>
                </a:lnTo>
                <a:lnTo>
                  <a:pt y="25" x="266"/>
                </a:lnTo>
                <a:lnTo>
                  <a:pt y="27" x="270"/>
                </a:lnTo>
                <a:lnTo>
                  <a:pt y="27" x="273"/>
                </a:lnTo>
                <a:lnTo>
                  <a:pt y="29" x="279"/>
                </a:lnTo>
                <a:lnTo>
                  <a:pt y="31" x="283"/>
                </a:lnTo>
                <a:lnTo>
                  <a:pt y="32" x="285"/>
                </a:lnTo>
                <a:lnTo>
                  <a:pt y="44" x="279"/>
                </a:lnTo>
                <a:lnTo>
                  <a:pt y="44" x="277"/>
                </a:lnTo>
                <a:lnTo>
                  <a:pt y="42" x="273"/>
                </a:lnTo>
                <a:lnTo>
                  <a:pt y="42" x="268"/>
                </a:lnTo>
                <a:lnTo>
                  <a:pt y="40" x="260"/>
                </a:lnTo>
                <a:lnTo>
                  <a:pt y="38" x="251"/>
                </a:lnTo>
                <a:lnTo>
                  <a:pt y="36" x="241"/>
                </a:lnTo>
                <a:lnTo>
                  <a:pt y="34" x="235"/>
                </a:lnTo>
                <a:lnTo>
                  <a:pt y="34" x="230"/>
                </a:lnTo>
                <a:lnTo>
                  <a:pt y="32" x="224"/>
                </a:lnTo>
                <a:lnTo>
                  <a:pt y="32" x="218"/>
                </a:lnTo>
                <a:lnTo>
                  <a:pt y="31" x="213"/>
                </a:lnTo>
                <a:lnTo>
                  <a:pt y="31" x="207"/>
                </a:lnTo>
                <a:lnTo>
                  <a:pt y="29" x="201"/>
                </a:lnTo>
                <a:lnTo>
                  <a:pt y="29" x="196"/>
                </a:lnTo>
                <a:lnTo>
                  <a:pt y="27" x="190"/>
                </a:lnTo>
                <a:lnTo>
                  <a:pt y="27" x="182"/>
                </a:lnTo>
                <a:lnTo>
                  <a:pt y="25" x="178"/>
                </a:lnTo>
                <a:lnTo>
                  <a:pt y="25" x="173"/>
                </a:lnTo>
                <a:lnTo>
                  <a:pt y="23" x="167"/>
                </a:lnTo>
                <a:lnTo>
                  <a:pt y="23" x="163"/>
                </a:lnTo>
                <a:lnTo>
                  <a:pt y="21" x="158"/>
                </a:lnTo>
                <a:lnTo>
                  <a:pt y="21" x="154"/>
                </a:lnTo>
                <a:lnTo>
                  <a:pt y="19" x="148"/>
                </a:lnTo>
                <a:lnTo>
                  <a:pt y="19" x="142"/>
                </a:lnTo>
                <a:lnTo>
                  <a:pt y="48" x="144"/>
                </a:lnTo>
                <a:lnTo>
                  <a:pt y="15" x="110"/>
                </a:lnTo>
                <a:lnTo>
                  <a:pt y="48" x="118"/>
                </a:lnTo>
                <a:lnTo>
                  <a:pt y="21" x="83"/>
                </a:lnTo>
                <a:lnTo>
                  <a:pt y="48" x="91"/>
                </a:lnTo>
                <a:lnTo>
                  <a:pt y="29" x="59"/>
                </a:lnTo>
                <a:lnTo>
                  <a:pt y="29" x="57"/>
                </a:lnTo>
                <a:lnTo>
                  <a:pt y="31" x="53"/>
                </a:lnTo>
                <a:lnTo>
                  <a:pt y="31" x="49"/>
                </a:lnTo>
                <a:lnTo>
                  <a:pt y="34" x="43"/>
                </a:lnTo>
                <a:lnTo>
                  <a:pt y="36" x="38"/>
                </a:lnTo>
                <a:lnTo>
                  <a:pt y="38" x="32"/>
                </a:lnTo>
                <a:lnTo>
                  <a:pt y="42" x="26"/>
                </a:lnTo>
                <a:lnTo>
                  <a:pt y="44" x="23"/>
                </a:lnTo>
                <a:lnTo>
                  <a:pt y="50" x="15"/>
                </a:lnTo>
                <a:lnTo>
                  <a:pt y="55" x="7"/>
                </a:lnTo>
                <a:lnTo>
                  <a:pt y="59" x="4"/>
                </a:lnTo>
                <a:lnTo>
                  <a:pt y="61" x="2"/>
                </a:lnTo>
                <a:lnTo>
                  <a:pt y="61" x="2"/>
                </a:lnTo>
                <a:close/>
              </a:path>
            </a:pathLst>
          </a:custGeom>
          <a:solidFill>
            <a:srgbClr val="FFFFFF"/>
          </a:solidFill>
          <a:ln>
            <a:noFill/>
          </a:ln>
        </p:spPr>
        <p:txBody>
          <a:bodyPr bIns="45700" rIns="91425" lIns="91425" tIns="45700" anchor="t" anchorCtr="0">
            <a:noAutofit/>
          </a:bodyPr>
          <a:lstStyle/>
          <a:p>
            <a:pPr algn="l" rtl="0" lvl="0" marR="0" indent="0" marL="0">
              <a:lnSpc>
                <a:spcPct val="100000"/>
              </a:lnSpc>
              <a:spcBef>
                <a:spcPts val="0"/>
              </a:spcBef>
              <a:spcAft>
                <a:spcPts val="0"/>
              </a:spcAft>
              <a:buNone/>
            </a:pPr>
            <a:r>
              <a:t/>
            </a:r>
            <a:endParaRPr strike="noStrike" u="none" b="0" cap="none" baseline="0" sz="1600" i="0">
              <a:solidFill>
                <a:schemeClr val="dk1"/>
              </a:solidFill>
              <a:latin typeface="Helvetica Neue"/>
              <a:ea typeface="Helvetica Neue"/>
              <a:cs typeface="Helvetica Neue"/>
              <a:sym typeface="Helvetica Neue"/>
            </a:endParaRPr>
          </a:p>
        </p:txBody>
      </p:sp>
      <p:pic>
        <p:nvPicPr>
          <p:cNvPr id="15" name="Shape 15"/>
          <p:cNvPicPr preferRelativeResize="0"/>
          <p:nvPr/>
        </p:nvPicPr>
        <p:blipFill rotWithShape="1">
          <a:blip r:embed="rId1">
            <a:alphaModFix/>
          </a:blip>
          <a:srcRect t="0" b="0" r="0" l="0"/>
          <a:stretch/>
        </p:blipFill>
        <p:spPr>
          <a:xfrm>
            <a:off y="0" x="-3175"/>
            <a:ext cy="815975" cx="668337"/>
          </a:xfrm>
          <a:prstGeom prst="rect">
            <a:avLst/>
          </a:prstGeom>
          <a:noFill/>
          <a:ln>
            <a:noFill/>
          </a:ln>
        </p:spPr>
      </p:pic>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0.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5.xml" Type="http://schemas.openxmlformats.org/officeDocument/2006/relationships/slideLayout" Id="rId1"/><Relationship Target="../media/image02.png" Type="http://schemas.openxmlformats.org/officeDocument/2006/relationships/image" Id="rId4"/><Relationship Target="../media/image03.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5.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5.xml" Type="http://schemas.openxmlformats.org/officeDocument/2006/relationships/slideLayout" Id="rId1"/><Relationship Target="../media/image00.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5.xml" Type="http://schemas.openxmlformats.org/officeDocument/2006/relationships/slideLayout" Id="rId1"/><Relationship Target="../media/image04.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1.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1.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1.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1.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1.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5.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11.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1.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11.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11.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6.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6.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11.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11.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12.xml" Type="http://schemas.openxmlformats.org/officeDocument/2006/relationships/slideLayout" Id="rId1"/></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11.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11.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11.xml" Type="http://schemas.openxmlformats.org/officeDocument/2006/relationships/slideLayout" Id="rId1"/><Relationship Target="../media/image05.png" Type="http://schemas.openxmlformats.org/officeDocument/2006/relationships/image" Id="rId3"/></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11.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11.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11.xml" Type="http://schemas.openxmlformats.org/officeDocument/2006/relationships/slideLayout" Id="rId1"/></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11.xml" Type="http://schemas.openxmlformats.org/officeDocument/2006/relationships/slideLayout" Id="rId1"/></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11.xml" Type="http://schemas.openxmlformats.org/officeDocument/2006/relationships/slideLayout" Id="rId1"/></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11.xml" Type="http://schemas.openxmlformats.org/officeDocument/2006/relationships/slideLayout" Id="rId1"/></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11.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12.xml" Type="http://schemas.openxmlformats.org/officeDocument/2006/relationships/slideLayout" Id="rId1"/></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1.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11.xml" Type="http://schemas.openxmlformats.org/officeDocument/2006/relationships/slideLayout" Id="rId1"/><Relationship Target="../media/image06.png" Type="http://schemas.openxmlformats.org/officeDocument/2006/relationships/image"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12.xml" Type="http://schemas.openxmlformats.org/officeDocument/2006/relationships/slideLayout" Id="rId1"/></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6.xml" Type="http://schemas.openxmlformats.org/officeDocument/2006/relationships/slideLayout" Id="rId1"/></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11.xml" Type="http://schemas.openxmlformats.org/officeDocument/2006/relationships/slideLayout" Id="rId1"/><Relationship Target="http://mybank.com/transfermoney?amount=1000&amp;toaccount=14523" Type="http://schemas.openxmlformats.org/officeDocument/2006/relationships/hyperlink" TargetMode="External" Id="rId3"/></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11.xml" Type="http://schemas.openxmlformats.org/officeDocument/2006/relationships/slideLayout" Id="rId1"/></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11.xml" Type="http://schemas.openxmlformats.org/officeDocument/2006/relationships/slideLayout" Id="rId1"/></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11.xml" Type="http://schemas.openxmlformats.org/officeDocument/2006/relationships/slideLayout" Id="rId1"/></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11.xml" Type="http://schemas.openxmlformats.org/officeDocument/2006/relationships/slideLayout" Id="rId1"/></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11.xml" Type="http://schemas.openxmlformats.org/officeDocument/2006/relationships/slideLayout" Id="rId1"/><Relationship Target="mailto:joe@yale.edu" Type="http://schemas.openxmlformats.org/officeDocument/2006/relationships/hyperlink" TargetMode="External" Id="rId3"/></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11.xml" Type="http://schemas.openxmlformats.org/officeDocument/2006/relationships/slideLayout" Id="rId1"/></Relationships>
</file>

<file path=ppt/slides/_rels/slide49.xml.rels><?xml version="1.0" encoding="UTF-8" standalone="yes"?><Relationships xmlns="http://schemas.openxmlformats.org/package/2006/relationships"><Relationship Target="../notesSlides/notesSlide49.xml" Type="http://schemas.openxmlformats.org/officeDocument/2006/relationships/notesSlide" Id="rId2"/><Relationship Target="../slideLayouts/slideLayout11.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11.xml" Type="http://schemas.openxmlformats.org/officeDocument/2006/relationships/slideLayout" Id="rId1"/></Relationships>
</file>

<file path=ppt/slides/_rels/slide50.xml.rels><?xml version="1.0" encoding="UTF-8" standalone="yes"?><Relationships xmlns="http://schemas.openxmlformats.org/package/2006/relationships"><Relationship Target="../notesSlides/notesSlide50.xml" Type="http://schemas.openxmlformats.org/officeDocument/2006/relationships/notesSlide" Id="rId2"/><Relationship Target="../slideLayouts/slideLayout11.xml" Type="http://schemas.openxmlformats.org/officeDocument/2006/relationships/slideLayout" Id="rId1"/></Relationships>
</file>

<file path=ppt/slides/_rels/slide51.xml.rels><?xml version="1.0" encoding="UTF-8" standalone="yes"?><Relationships xmlns="http://schemas.openxmlformats.org/package/2006/relationships"><Relationship Target="../notesSlides/notesSlide51.xml" Type="http://schemas.openxmlformats.org/officeDocument/2006/relationships/notesSlide" Id="rId2"/><Relationship Target="../slideLayouts/slideLayout12.xml" Type="http://schemas.openxmlformats.org/officeDocument/2006/relationships/slideLayout" Id="rId1"/></Relationships>
</file>

<file path=ppt/slides/_rels/slide52.xml.rels><?xml version="1.0" encoding="UTF-8" standalone="yes"?><Relationships xmlns="http://schemas.openxmlformats.org/package/2006/relationships"><Relationship Target="../notesSlides/notesSlide52.xml" Type="http://schemas.openxmlformats.org/officeDocument/2006/relationships/notesSlide" Id="rId2"/><Relationship Target="../slideLayouts/slideLayout5.xml" Type="http://schemas.openxmlformats.org/officeDocument/2006/relationships/slideLayout" Id="rId1"/></Relationships>
</file>

<file path=ppt/slides/_rels/slide53.xml.rels><?xml version="1.0" encoding="UTF-8" standalone="yes"?><Relationships xmlns="http://schemas.openxmlformats.org/package/2006/relationships"><Relationship Target="../notesSlides/notesSlide53.xml" Type="http://schemas.openxmlformats.org/officeDocument/2006/relationships/notesSlide" Id="rId2"/><Relationship Target="../slideLayouts/slideLayout5.xml" Type="http://schemas.openxmlformats.org/officeDocument/2006/relationships/slideLayout" Id="rId1"/></Relationships>
</file>

<file path=ppt/slides/_rels/slide54.xml.rels><?xml version="1.0" encoding="UTF-8" standalone="yes"?><Relationships xmlns="http://schemas.openxmlformats.org/package/2006/relationships"><Relationship Target="../notesSlides/notesSlide54.xml" Type="http://schemas.openxmlformats.org/officeDocument/2006/relationships/notesSlide" Id="rId2"/><Relationship Target="../slideLayouts/slideLayout11.xml" Type="http://schemas.openxmlformats.org/officeDocument/2006/relationships/slideLayout" Id="rId1"/></Relationships>
</file>

<file path=ppt/slides/_rels/slide55.xml.rels><?xml version="1.0" encoding="UTF-8" standalone="yes"?><Relationships xmlns="http://schemas.openxmlformats.org/package/2006/relationships"><Relationship Target="../notesSlides/notesSlide55.xml" Type="http://schemas.openxmlformats.org/officeDocument/2006/relationships/notesSlide" Id="rId2"/><Relationship Target="../slideLayouts/slideLayout11.xml" Type="http://schemas.openxmlformats.org/officeDocument/2006/relationships/slideLayout" Id="rId1"/></Relationships>
</file>

<file path=ppt/slides/_rels/slide56.xml.rels><?xml version="1.0" encoding="UTF-8" standalone="yes"?><Relationships xmlns="http://schemas.openxmlformats.org/package/2006/relationships"><Relationship Target="../notesSlides/notesSlide56.xml" Type="http://schemas.openxmlformats.org/officeDocument/2006/relationships/notesSlide" Id="rId2"/><Relationship Target="../slideLayouts/slideLayout1.xml" Type="http://schemas.openxmlformats.org/officeDocument/2006/relationships/slideLayout" Id="rId1"/></Relationships>
</file>

<file path=ppt/slides/_rels/slide57.xml.rels><?xml version="1.0" encoding="UTF-8" standalone="yes"?><Relationships xmlns="http://schemas.openxmlformats.org/package/2006/relationships"><Relationship Target="../notesSlides/notesSlide57.xml" Type="http://schemas.openxmlformats.org/officeDocument/2006/relationships/notesSlide" Id="rId2"/><Relationship Target="../slideLayouts/slideLayout10.xml" Type="http://schemas.openxmlformats.org/officeDocument/2006/relationships/slideLayout" Id="rId1"/></Relationships>
</file>

<file path=ppt/slides/_rels/slide58.xml.rels><?xml version="1.0" encoding="UTF-8" standalone="yes"?><Relationships xmlns="http://schemas.openxmlformats.org/package/2006/relationships"><Relationship Target="../notesSlides/notesSlide58.xml" Type="http://schemas.openxmlformats.org/officeDocument/2006/relationships/notesSlide" Id="rId2"/><Relationship Target="../slideLayouts/slideLayout1.xml" Type="http://schemas.openxmlformats.org/officeDocument/2006/relationships/slideLayout" Id="rId1"/></Relationships>
</file>

<file path=ppt/slides/_rels/slide59.xml.rels><?xml version="1.0" encoding="UTF-8" standalone="yes"?><Relationships xmlns="http://schemas.openxmlformats.org/package/2006/relationships"><Relationship Target="../notesSlides/notesSlide59.xml" Type="http://schemas.openxmlformats.org/officeDocument/2006/relationships/notesSlide" Id="rId2"/><Relationship Target="../slideLayouts/slideLayout6.xml" Type="http://schemas.openxmlformats.org/officeDocument/2006/relationships/slideLayout" Id="rId1"/><Relationship Target="../media/image07.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5.xml" Type="http://schemas.openxmlformats.org/officeDocument/2006/relationships/slideLayout" Id="rId1"/></Relationships>
</file>

<file path=ppt/slides/_rels/slide60.xml.rels><?xml version="1.0" encoding="UTF-8" standalone="yes"?><Relationships xmlns="http://schemas.openxmlformats.org/package/2006/relationships"><Relationship Target="../notesSlides/notesSlide60.xml" Type="http://schemas.openxmlformats.org/officeDocument/2006/relationships/notesSlide" Id="rId2"/><Relationship Target="../slideLayouts/slideLayout5.xml" Type="http://schemas.openxmlformats.org/officeDocument/2006/relationships/slideLayout" Id="rId1"/><Relationship Target="../media/image05.png" Type="http://schemas.openxmlformats.org/officeDocument/2006/relationships/image" Id="rId3"/></Relationships>
</file>

<file path=ppt/slides/_rels/slide61.xml.rels><?xml version="1.0" encoding="UTF-8" standalone="yes"?><Relationships xmlns="http://schemas.openxmlformats.org/package/2006/relationships"><Relationship Target="../notesSlides/notesSlide61.xml" Type="http://schemas.openxmlformats.org/officeDocument/2006/relationships/notesSlide" Id="rId2"/><Relationship Target="../slideLayouts/slideLayout6.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5.xml" Type="http://schemas.openxmlformats.org/officeDocument/2006/relationships/slideLayout" Id="rId1"/><Relationship Target="http://www.google.com/search?q=silberschatz" Type="http://schemas.openxmlformats.org/officeDocument/2006/relationships/hyperlink" TargetMode="External" Id="rId4"/><Relationship Target="http://a/" Type="http://schemas.openxmlformats.org/officeDocument/2006/relationships/hyperlink" TargetMode="External" Id="rId3"/><Relationship Target="http://www.google.com/search?q=silberschatz" Type="http://schemas.openxmlformats.org/officeDocument/2006/relationships/hyperlink" TargetMode="External" Id="rId5"/></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5.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5.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57" name="Shape 57"/>
        <p:cNvGrpSpPr/>
        <p:nvPr/>
      </p:nvGrpSpPr>
      <p:grpSpPr>
        <a:xfrm>
          <a:off y="0" x="0"/>
          <a:ext cy="0" cx="0"/>
          <a:chOff y="0" x="0"/>
          <a:chExt cy="0" cx="0"/>
        </a:xfrm>
      </p:grpSpPr>
      <p:sp>
        <p:nvSpPr>
          <p:cNvPr id="58" name="Shape 58"/>
          <p:cNvSpPr txBox="1"/>
          <p:nvPr>
            <p:ph type="ctrTitle"/>
          </p:nvPr>
        </p:nvSpPr>
        <p:spPr>
          <a:xfrm>
            <a:off y="2286000" x="685800"/>
            <a:ext cy="1143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rgbClr val="CC3300"/>
              </a:buClr>
              <a:buSzPct val="25000"/>
              <a:buFont typeface="Helvetica Neue"/>
              <a:buNone/>
            </a:pPr>
            <a:r>
              <a:rPr strike="noStrike" u="none" b="1" cap="none" baseline="0" sz="3200" lang="en-US" i="0">
                <a:solidFill>
                  <a:srgbClr val="CC3300"/>
                </a:solidFill>
                <a:latin typeface="Helvetica Neue"/>
                <a:ea typeface="Helvetica Neue"/>
                <a:cs typeface="Helvetica Neue"/>
                <a:sym typeface="Helvetica Neue"/>
              </a:rPr>
              <a:t>Chapter 9: Application Design and Development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17" name="Shape 117"/>
        <p:cNvGrpSpPr/>
        <p:nvPr/>
      </p:nvGrpSpPr>
      <p:grpSpPr>
        <a:xfrm>
          <a:off y="0" x="0"/>
          <a:ext cy="0" cx="0"/>
          <a:chOff y="0" x="0"/>
          <a:chExt cy="0" cx="0"/>
        </a:xfrm>
      </p:grpSpPr>
      <p:sp>
        <p:nvSpPr>
          <p:cNvPr id="118" name="Shape 118"/>
          <p:cNvSpPr txBox="1"/>
          <p:nvPr>
            <p:ph type="title"/>
          </p:nvPr>
        </p:nvSpPr>
        <p:spPr>
          <a:xfrm>
            <a:off y="109536" x="53340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Display of Sample HTML Source</a:t>
            </a:r>
          </a:p>
        </p:txBody>
      </p:sp>
      <p:pic>
        <p:nvPicPr>
          <p:cNvPr id="119" name="Shape 119"/>
          <p:cNvPicPr preferRelativeResize="0"/>
          <p:nvPr/>
        </p:nvPicPr>
        <p:blipFill rotWithShape="1">
          <a:blip r:embed="rId3">
            <a:alphaModFix/>
          </a:blip>
          <a:srcRect t="0" b="0" r="0" l="0"/>
          <a:stretch/>
        </p:blipFill>
        <p:spPr>
          <a:xfrm>
            <a:off y="1077912" x="1985961"/>
            <a:ext cy="2249486" cx="5316537"/>
          </a:xfrm>
          <a:prstGeom prst="rect">
            <a:avLst/>
          </a:prstGeom>
          <a:noFill/>
          <a:ln>
            <a:noFill/>
          </a:ln>
        </p:spPr>
      </p:pic>
      <p:pic>
        <p:nvPicPr>
          <p:cNvPr id="120" name="Shape 120"/>
          <p:cNvPicPr preferRelativeResize="0"/>
          <p:nvPr/>
        </p:nvPicPr>
        <p:blipFill rotWithShape="1">
          <a:blip r:embed="rId4">
            <a:alphaModFix/>
          </a:blip>
          <a:srcRect t="0" b="0" r="0" l="0"/>
          <a:stretch/>
        </p:blipFill>
        <p:spPr>
          <a:xfrm>
            <a:off y="4284662" x="2027236"/>
            <a:ext cy="1517650" cx="5980111"/>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25" name="Shape 125"/>
        <p:cNvGrpSpPr/>
        <p:nvPr/>
      </p:nvGrpSpPr>
      <p:grpSpPr>
        <a:xfrm>
          <a:off y="0" x="0"/>
          <a:ext cy="0" cx="0"/>
          <a:chOff y="0" x="0"/>
          <a:chExt cy="0" cx="0"/>
        </a:xfrm>
      </p:grpSpPr>
      <p:sp>
        <p:nvSpPr>
          <p:cNvPr id="126" name="Shape 126"/>
          <p:cNvSpPr txBox="1"/>
          <p:nvPr>
            <p:ph type="title"/>
          </p:nvPr>
        </p:nvSpPr>
        <p:spPr>
          <a:xfrm>
            <a:off y="76200" x="685800"/>
            <a:ext cy="5333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Servers</a:t>
            </a:r>
          </a:p>
        </p:txBody>
      </p:sp>
      <p:sp>
        <p:nvSpPr>
          <p:cNvPr id="127" name="Shape 127"/>
          <p:cNvSpPr txBox="1"/>
          <p:nvPr>
            <p:ph idx="1" type="body"/>
          </p:nvPr>
        </p:nvSpPr>
        <p:spPr>
          <a:xfrm>
            <a:off y="1152525" x="923925"/>
            <a:ext cy="4870449" cx="713422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Web server can easily serve as a front end to a variety of information services.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document name in a URL may identify an executable program, that, when run, generates a HTML document.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When an HTTP server receives a request for such a document, it executes the program, and sends back the HTML document that is generated.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Web client can pass extra arguments with the name of the document.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 install a new service on the Web, one simply needs to create and install an executable that provides that service.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Web browser provides a graphical user interface to the information service.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Common Gateway Interface (CGI): a standard interface between web and application server</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32" name="Shape 132"/>
        <p:cNvGrpSpPr/>
        <p:nvPr/>
      </p:nvGrpSpPr>
      <p:grpSpPr>
        <a:xfrm>
          <a:off y="0" x="0"/>
          <a:ext cy="0" cx="0"/>
          <a:chOff y="0" x="0"/>
          <a:chExt cy="0" cx="0"/>
        </a:xfrm>
      </p:grpSpPr>
      <p:sp>
        <p:nvSpPr>
          <p:cNvPr id="133" name="Shape 133"/>
          <p:cNvSpPr txBox="1"/>
          <p:nvPr>
            <p:ph type="title"/>
          </p:nvPr>
        </p:nvSpPr>
        <p:spPr>
          <a:xfrm>
            <a:off y="117475" x="682625"/>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Three-Layer Web Architecture</a:t>
            </a:r>
          </a:p>
        </p:txBody>
      </p:sp>
      <p:pic>
        <p:nvPicPr>
          <p:cNvPr id="134" name="Shape 134"/>
          <p:cNvPicPr preferRelativeResize="0"/>
          <p:nvPr/>
        </p:nvPicPr>
        <p:blipFill rotWithShape="1">
          <a:blip r:embed="rId3">
            <a:alphaModFix/>
          </a:blip>
          <a:srcRect t="0" b="0" r="0" l="0"/>
          <a:stretch/>
        </p:blipFill>
        <p:spPr>
          <a:xfrm>
            <a:off y="2098675" x="877887"/>
            <a:ext cy="3922712" cx="729614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39" name="Shape 139"/>
        <p:cNvGrpSpPr/>
        <p:nvPr/>
      </p:nvGrpSpPr>
      <p:grpSpPr>
        <a:xfrm>
          <a:off y="0" x="0"/>
          <a:ext cy="0" cx="0"/>
          <a:chOff y="0" x="0"/>
          <a:chExt cy="0" cx="0"/>
        </a:xfrm>
      </p:grpSpPr>
      <p:sp>
        <p:nvSpPr>
          <p:cNvPr id="140" name="Shape 14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Two-Layer Web Architecture</a:t>
            </a:r>
          </a:p>
        </p:txBody>
      </p:sp>
      <p:sp>
        <p:nvSpPr>
          <p:cNvPr id="141" name="Shape 141"/>
          <p:cNvSpPr txBox="1"/>
          <p:nvPr/>
        </p:nvSpPr>
        <p:spPr>
          <a:xfrm>
            <a:off y="850900" x="966787"/>
            <a:ext cy="457200" cx="290512"/>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None/>
            </a:pPr>
            <a:r>
              <a:t/>
            </a:r>
            <a:endParaRPr strike="noStrike" u="none" b="0" cap="none" baseline="0" sz="1600" i="0">
              <a:solidFill>
                <a:schemeClr val="dk1"/>
              </a:solidFill>
              <a:latin typeface="Helvetica Neue"/>
              <a:ea typeface="Helvetica Neue"/>
              <a:cs typeface="Helvetica Neue"/>
              <a:sym typeface="Helvetica Neue"/>
            </a:endParaRPr>
          </a:p>
        </p:txBody>
      </p:sp>
      <p:sp>
        <p:nvSpPr>
          <p:cNvPr id="142" name="Shape 142"/>
          <p:cNvSpPr txBox="1"/>
          <p:nvPr/>
        </p:nvSpPr>
        <p:spPr>
          <a:xfrm>
            <a:off y="1068387" x="928687"/>
            <a:ext cy="1031875" cx="7848599"/>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2000" lang="en-US" i="0">
                <a:solidFill>
                  <a:schemeClr val="dk1"/>
                </a:solidFill>
                <a:latin typeface="Helvetica Neue"/>
                <a:ea typeface="Helvetica Neue"/>
                <a:cs typeface="Helvetica Neue"/>
                <a:sym typeface="Helvetica Neue"/>
              </a:rPr>
              <a:t>Multiple levels of indirection have overheads</a:t>
            </a:r>
          </a:p>
          <a:p>
            <a:pPr algn="l" rtl="0" lvl="1" marR="0" indent="-285750" marL="742950">
              <a:lnSpc>
                <a:spcPct val="100000"/>
              </a:lnSpc>
              <a:spcBef>
                <a:spcPts val="630"/>
              </a:spcBef>
              <a:spcAft>
                <a:spcPts val="0"/>
              </a:spcAft>
              <a:buClr>
                <a:schemeClr val="dk1"/>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Alternative: two-layer architecture</a:t>
            </a:r>
          </a:p>
        </p:txBody>
      </p:sp>
      <p:pic>
        <p:nvPicPr>
          <p:cNvPr id="143" name="Shape 143"/>
          <p:cNvPicPr preferRelativeResize="0"/>
          <p:nvPr/>
        </p:nvPicPr>
        <p:blipFill rotWithShape="1">
          <a:blip r:embed="rId3">
            <a:alphaModFix/>
          </a:blip>
          <a:srcRect t="0" b="0" r="0" l="0"/>
          <a:stretch/>
        </p:blipFill>
        <p:spPr>
          <a:xfrm>
            <a:off y="2057400" x="968375"/>
            <a:ext cy="4097337" cx="7619999"/>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48" name="Shape 148"/>
        <p:cNvGrpSpPr/>
        <p:nvPr/>
      </p:nvGrpSpPr>
      <p:grpSpPr>
        <a:xfrm>
          <a:off y="0" x="0"/>
          <a:ext cy="0" cx="0"/>
          <a:chOff y="0" x="0"/>
          <a:chExt cy="0" cx="0"/>
        </a:xfrm>
      </p:grpSpPr>
      <p:sp>
        <p:nvSpPr>
          <p:cNvPr id="149" name="Shape 14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HTTP and Sessions</a:t>
            </a:r>
          </a:p>
        </p:txBody>
      </p:sp>
      <p:sp>
        <p:nvSpPr>
          <p:cNvPr id="150" name="Shape 150"/>
          <p:cNvSpPr txBox="1"/>
          <p:nvPr>
            <p:ph idx="1" type="body"/>
          </p:nvPr>
        </p:nvSpPr>
        <p:spPr>
          <a:xfrm>
            <a:off y="1136650" x="1200150"/>
            <a:ext cy="4875212" cx="682942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HTTP protocol is </a:t>
            </a:r>
            <a:r>
              <a:rPr strike="noStrike" u="none" b="1" cap="none" baseline="0" sz="1800" lang="en-US" i="0">
                <a:solidFill>
                  <a:srgbClr val="000099"/>
                </a:solidFill>
                <a:latin typeface="Helvetica Neue"/>
                <a:ea typeface="Helvetica Neue"/>
                <a:cs typeface="Helvetica Neue"/>
                <a:sym typeface="Helvetica Neue"/>
              </a:rPr>
              <a:t>connectionless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That is, once the server replies to a request, the server closes the connection with the client, and forgets all about the request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 contrast, Unix logins, and JDBC/ODBC connections stay connected until the client disconnects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retaining user authentication and other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Motivation: reduces load on server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operating systems have tight limits on number of open connections on a machine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Information services need session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user authentication should be done only once per session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  use a </a:t>
            </a:r>
            <a:r>
              <a:rPr strike="noStrike" u="none" b="1" cap="none" baseline="0" sz="1800" lang="en-US" i="0">
                <a:solidFill>
                  <a:srgbClr val="000099"/>
                </a:solidFill>
                <a:latin typeface="Helvetica Neue"/>
                <a:ea typeface="Helvetica Neue"/>
                <a:cs typeface="Helvetica Neue"/>
                <a:sym typeface="Helvetica Neue"/>
              </a:rPr>
              <a:t>cookie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55" name="Shape 155"/>
        <p:cNvGrpSpPr/>
        <p:nvPr/>
      </p:nvGrpSpPr>
      <p:grpSpPr>
        <a:xfrm>
          <a:off y="0" x="0"/>
          <a:ext cy="0" cx="0"/>
          <a:chOff y="0" x="0"/>
          <a:chExt cy="0" cx="0"/>
        </a:xfrm>
      </p:grpSpPr>
      <p:sp>
        <p:nvSpPr>
          <p:cNvPr id="156" name="Shape 15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Sessions and Cookies</a:t>
            </a:r>
          </a:p>
        </p:txBody>
      </p:sp>
      <p:sp>
        <p:nvSpPr>
          <p:cNvPr id="157" name="Shape 157"/>
          <p:cNvSpPr txBox="1"/>
          <p:nvPr>
            <p:ph idx="1" type="body"/>
          </p:nvPr>
        </p:nvSpPr>
        <p:spPr>
          <a:xfrm>
            <a:off y="1165225" x="1157287"/>
            <a:ext cy="4903786" cx="708025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a:t>
            </a:r>
            <a:r>
              <a:rPr strike="noStrike" u="none" b="1" cap="none" baseline="0" sz="1800" lang="en-US" i="0">
                <a:solidFill>
                  <a:srgbClr val="3366CC"/>
                </a:solidFill>
                <a:latin typeface="Helvetica Neue"/>
                <a:ea typeface="Helvetica Neue"/>
                <a:cs typeface="Helvetica Neue"/>
                <a:sym typeface="Helvetica Neue"/>
              </a:rPr>
              <a:t>cookie</a:t>
            </a:r>
            <a:r>
              <a:rPr strike="noStrike" u="none" b="0" cap="none" baseline="0" sz="1800" lang="en-US" i="0">
                <a:solidFill>
                  <a:schemeClr val="dk1"/>
                </a:solidFill>
                <a:latin typeface="Helvetica Neue"/>
                <a:ea typeface="Helvetica Neue"/>
                <a:cs typeface="Helvetica Neue"/>
                <a:sym typeface="Helvetica Neue"/>
              </a:rPr>
              <a:t> is a small piece of text containing identifying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Sent by server to browser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Sent on first interaction, to identify session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Sent by browser to the server that created the cookie on further interactions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part of the HTTP protocol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Server saves information about cookies it issued, and can use it when serving a request</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authentication information, and user preferences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Cookies can be stored permanently or for a limited time</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62" name="Shape 162"/>
        <p:cNvGrpSpPr/>
        <p:nvPr/>
      </p:nvGrpSpPr>
      <p:grpSpPr>
        <a:xfrm>
          <a:off y="0" x="0"/>
          <a:ext cy="0" cx="0"/>
          <a:chOff y="0" x="0"/>
          <a:chExt cy="0" cx="0"/>
        </a:xfrm>
      </p:grpSpPr>
      <p:sp>
        <p:nvSpPr>
          <p:cNvPr id="163" name="Shape 16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Servlets</a:t>
            </a:r>
          </a:p>
        </p:txBody>
      </p:sp>
      <p:sp>
        <p:nvSpPr>
          <p:cNvPr id="164" name="Shape 164"/>
          <p:cNvSpPr txBox="1"/>
          <p:nvPr>
            <p:ph idx="1" type="body"/>
          </p:nvPr>
        </p:nvSpPr>
        <p:spPr>
          <a:xfrm>
            <a:off y="1171575" x="1157287"/>
            <a:ext cy="5035549" cx="6989762"/>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 Servlet specification defines an API for communication between the Web/application server and application program running in the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methods to get parameter values from Web forms, and to send HTML text back to client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program (also called a servlet) is loaded into the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Each request spawns a new thread in the server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thread is closed once the request is serviced</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69" name="Shape 169"/>
        <p:cNvGrpSpPr/>
        <p:nvPr/>
      </p:nvGrpSpPr>
      <p:grpSpPr>
        <a:xfrm>
          <a:off y="0" x="0"/>
          <a:ext cy="0" cx="0"/>
          <a:chOff y="0" x="0"/>
          <a:chExt cy="0" cx="0"/>
        </a:xfrm>
      </p:grpSpPr>
      <p:sp>
        <p:nvSpPr>
          <p:cNvPr id="170" name="Shape 17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Example Servlet Code</a:t>
            </a:r>
          </a:p>
        </p:txBody>
      </p:sp>
      <p:sp>
        <p:nvSpPr>
          <p:cNvPr id="171" name="Shape 171"/>
          <p:cNvSpPr txBox="1"/>
          <p:nvPr>
            <p:ph idx="1" type="body"/>
          </p:nvPr>
        </p:nvSpPr>
        <p:spPr>
          <a:xfrm>
            <a:off y="1295400" x="647700"/>
            <a:ext cy="5006975" cx="8178799"/>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java.io.*;</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javax.servlet.*;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javax.servlet.http.*;</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public class PersonQueryServlet extends HttpServlet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public void</a:t>
            </a:r>
            <a:r>
              <a:rPr strike="noStrike" u="none" b="0" cap="none" baseline="0" sz="1600" lang="en-US" i="0">
                <a:solidFill>
                  <a:schemeClr val="dk1"/>
                </a:solidFill>
                <a:latin typeface="Helvetica Neue"/>
                <a:ea typeface="Helvetica Neue"/>
                <a:cs typeface="Helvetica Neue"/>
                <a:sym typeface="Helvetica Neue"/>
              </a:rPr>
              <a:t> </a:t>
            </a:r>
            <a:r>
              <a:rPr strike="noStrike" u="none" b="0" cap="none" baseline="0" sz="1600" lang="en-US" i="0">
                <a:solidFill>
                  <a:srgbClr val="008000"/>
                </a:solidFill>
                <a:latin typeface="Helvetica Neue"/>
                <a:ea typeface="Helvetica Neue"/>
                <a:cs typeface="Helvetica Neue"/>
                <a:sym typeface="Helvetica Neue"/>
              </a:rPr>
              <a:t>doGet </a:t>
            </a:r>
            <a:r>
              <a:rPr strike="noStrike" u="none" b="0" cap="none" baseline="0" sz="1600" lang="en-US" i="0">
                <a:solidFill>
                  <a:srgbClr val="993300"/>
                </a:solidFill>
                <a:latin typeface="Helvetica Neue"/>
                <a:ea typeface="Helvetica Neue"/>
                <a:cs typeface="Helvetica Neue"/>
                <a:sym typeface="Helvetica Neue"/>
              </a:rPr>
              <a:t>(HttpServletRequest request, HttpServletResponse response)</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throws ServletException, IOException</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   </a:t>
            </a:r>
            <a:r>
              <a:rPr strike="noStrike" u="none" b="0" cap="none" baseline="0" sz="1600" lang="en-US" i="0">
                <a:solidFill>
                  <a:srgbClr val="008000"/>
                </a:solidFill>
                <a:latin typeface="Helvetica Neue"/>
                <a:ea typeface="Helvetica Neue"/>
                <a:cs typeface="Helvetica Neue"/>
                <a:sym typeface="Helvetica Neue"/>
              </a:rPr>
              <a: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response.setContentType("text/html");</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PrintWriter out = response.getWriter();</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out.println("&lt;HEAD&gt;&lt;TITLE&gt; Query Result&lt;/TITLE&gt;&lt;/HEAD&gt;");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out.println("&lt;BODY&gt;");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BODY OF SERVLET (next slide)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out.println("&lt;/BODY&gt;");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out.close();</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76" name="Shape 176"/>
        <p:cNvGrpSpPr/>
        <p:nvPr/>
      </p:nvGrpSpPr>
      <p:grpSpPr>
        <a:xfrm>
          <a:off y="0" x="0"/>
          <a:ext cy="0" cx="0"/>
          <a:chOff y="0" x="0"/>
          <a:chExt cy="0" cx="0"/>
        </a:xfrm>
      </p:grpSpPr>
      <p:sp>
        <p:nvSpPr>
          <p:cNvPr id="177" name="Shape 17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Example Servlet Code</a:t>
            </a:r>
          </a:p>
        </p:txBody>
      </p:sp>
      <p:sp>
        <p:nvSpPr>
          <p:cNvPr id="178" name="Shape 178"/>
          <p:cNvSpPr txBox="1"/>
          <p:nvPr>
            <p:ph idx="1" type="body"/>
          </p:nvPr>
        </p:nvSpPr>
        <p:spPr>
          <a:xfrm>
            <a:off y="1130300" x="617537"/>
            <a:ext cy="5280025" cx="8178799"/>
          </a:xfrm>
          <a:prstGeom prst="rect">
            <a:avLst/>
          </a:prstGeom>
          <a:noFill/>
          <a:ln>
            <a:noFill/>
          </a:ln>
        </p:spPr>
        <p:txBody>
          <a:bodyPr bIns="45700" rIns="91425" lIns="91425" tIns="45700" anchor="t" anchorCtr="0">
            <a:noAutofit/>
          </a:bodyPr>
          <a:lstStyle/>
          <a:p>
            <a:pPr algn="l" rtl="0" lvl="0" marR="0" indent="-342900" marL="342900">
              <a:lnSpc>
                <a:spcPct val="80000"/>
              </a:lnSpc>
              <a:spcBef>
                <a:spcPts val="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String persontype = request.getParameter("persontype");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String number = request.getParameter("name");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if(persontype.equals("student"))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code to find students with the specified name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using JDBC to communicate with the database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out.println("&lt;table BORDER COLS=3&gt;");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 &lt;tr&gt; &lt;td&gt;ID&lt;/td&gt; &lt;td&gt;Name: &lt;/td&gt;" + " &lt;td&gt;Department&lt;/td&gt; &lt;/tr&gt;");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for(... each result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retrieve ID, </a:t>
            </a:r>
            <a:r>
              <a:rPr strike="noStrike" u="none" b="0" cap="none" baseline="0" sz="1600" lang="en-US" i="1">
                <a:solidFill>
                  <a:srgbClr val="993300"/>
                </a:solidFill>
                <a:latin typeface="Helvetica Neue"/>
                <a:ea typeface="Helvetica Neue"/>
                <a:cs typeface="Helvetica Neue"/>
                <a:sym typeface="Helvetica Neue"/>
              </a:rPr>
              <a:t>name </a:t>
            </a:r>
            <a:r>
              <a:rPr strike="noStrike" u="none" b="0" cap="none" baseline="0" sz="1600" lang="en-US" i="0">
                <a:solidFill>
                  <a:srgbClr val="993300"/>
                </a:solidFill>
                <a:latin typeface="Helvetica Neue"/>
                <a:ea typeface="Helvetica Neue"/>
                <a:cs typeface="Helvetica Neue"/>
                <a:sym typeface="Helvetica Neue"/>
              </a:rPr>
              <a:t>and </a:t>
            </a:r>
            <a:r>
              <a:rPr strike="noStrike" u="none" b="0" cap="none" baseline="0" sz="1600" lang="en-US" i="1">
                <a:solidFill>
                  <a:srgbClr val="993300"/>
                </a:solidFill>
                <a:latin typeface="Helvetica Neue"/>
                <a:ea typeface="Helvetica Neue"/>
                <a:cs typeface="Helvetica Neue"/>
                <a:sym typeface="Helvetica Neue"/>
              </a:rPr>
              <a:t>dept 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into variables ID, name and deptname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out.println("&lt;tr&gt; &lt;td&gt;" + ID + "&lt;/td&gt;" + "&lt;td&gt;" + name + "&lt;/td&gt;" + "&lt;td&gt;" + deptname  </a:t>
            </a:r>
            <a:br>
              <a:rPr strike="noStrike" u="none" b="0" cap="none" baseline="0" sz="1600" lang="en-US" i="0">
                <a:solidFill>
                  <a:srgbClr val="008000"/>
                </a:solidFill>
                <a:latin typeface="Helvetica Neue"/>
                <a:ea typeface="Helvetica Neue"/>
                <a:cs typeface="Helvetica Neue"/>
                <a:sym typeface="Helvetica Neue"/>
              </a:rPr>
            </a:br>
            <a:r>
              <a:rPr strike="noStrike" u="none" b="0" cap="none" baseline="0" sz="1600" lang="en-US" i="0">
                <a:solidFill>
                  <a:srgbClr val="008000"/>
                </a:solidFill>
                <a:latin typeface="Helvetica Neue"/>
                <a:ea typeface="Helvetica Neue"/>
                <a:cs typeface="Helvetica Neue"/>
                <a:sym typeface="Helvetica Neue"/>
              </a:rPr>
              <a:t>           + "&lt;/td&gt;&lt;/tr&gt;");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out.println("&lt;/table&gt;");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else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as above, but for instructors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83" name="Shape 183"/>
        <p:cNvGrpSpPr/>
        <p:nvPr/>
      </p:nvGrpSpPr>
      <p:grpSpPr>
        <a:xfrm>
          <a:off y="0" x="0"/>
          <a:ext cy="0" cx="0"/>
          <a:chOff y="0" x="0"/>
          <a:chExt cy="0" cx="0"/>
        </a:xfrm>
      </p:grpSpPr>
      <p:sp>
        <p:nvSpPr>
          <p:cNvPr id="184" name="Shape 1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 Sessions</a:t>
            </a:r>
          </a:p>
        </p:txBody>
      </p:sp>
      <p:sp>
        <p:nvSpPr>
          <p:cNvPr id="185" name="Shape 1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 API supports handling of sessions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Sets a cookie on first interaction with browser, and uses it to identify session on further interactions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 check if session is already active: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if (request.getSession(false) == true)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then existing session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else .. redirect to authentication page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authentication page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check login/password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request.getSession(true): creates new session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Store/retrieve attribute value pairs for a particular session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session.setAttribute(“userid”, userid)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session.getAttribute(“userid”)</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63" name="Shape 63"/>
        <p:cNvGrpSpPr/>
        <p:nvPr/>
      </p:nvGrpSpPr>
      <p:grpSpPr>
        <a:xfrm>
          <a:off y="0" x="0"/>
          <a:ext cy="0" cx="0"/>
          <a:chOff y="0" x="0"/>
          <a:chExt cy="0" cx="0"/>
        </a:xfrm>
      </p:grpSpPr>
      <p:sp>
        <p:nvSpPr>
          <p:cNvPr id="64" name="Shape 64"/>
          <p:cNvSpPr txBox="1"/>
          <p:nvPr>
            <p:ph type="title"/>
          </p:nvPr>
        </p:nvSpPr>
        <p:spPr>
          <a:xfrm>
            <a:off y="-125411" x="525462"/>
            <a:ext cy="838199" cx="8839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Chapter 9: Application Design and Development </a:t>
            </a:r>
          </a:p>
        </p:txBody>
      </p:sp>
      <p:sp>
        <p:nvSpPr>
          <p:cNvPr id="65" name="Shape 65"/>
          <p:cNvSpPr txBox="1"/>
          <p:nvPr>
            <p:ph idx="1" type="body"/>
          </p:nvPr>
        </p:nvSpPr>
        <p:spPr>
          <a:xfrm>
            <a:off y="969962" x="944562"/>
            <a:ext cy="4724400"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Programs and User Interfaces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Fundamentals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Servlets and JSP</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Architectures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Rapid Application Development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Performance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Security</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Encryption and Its Applications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89" name="Shape 189"/>
        <p:cNvGrpSpPr/>
        <p:nvPr/>
      </p:nvGrpSpPr>
      <p:grpSpPr>
        <a:xfrm>
          <a:off y="0" x="0"/>
          <a:ext cy="0" cx="0"/>
          <a:chOff y="0" x="0"/>
          <a:chExt cy="0" cx="0"/>
        </a:xfrm>
      </p:grpSpPr>
      <p:sp>
        <p:nvSpPr>
          <p:cNvPr id="190" name="Shape 19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 Support</a:t>
            </a:r>
          </a:p>
        </p:txBody>
      </p:sp>
      <p:sp>
        <p:nvSpPr>
          <p:cNvPr id="191" name="Shape 191"/>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Servlets run inside application servers such as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Apache Tomcat, Glassfish, JBoss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BEA Weblogic, IBM WebSphere and Oracle Application Servers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servers support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deployment and monitoring of servlets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 2 Enterprise Edition (J2EE) platform supporting objects, parallel processing across multiple application servers, etc</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95" name="Shape 195"/>
        <p:cNvGrpSpPr/>
        <p:nvPr/>
      </p:nvGrpSpPr>
      <p:grpSpPr>
        <a:xfrm>
          <a:off y="0" x="0"/>
          <a:ext cy="0" cx="0"/>
          <a:chOff y="0" x="0"/>
          <a:chExt cy="0" cx="0"/>
        </a:xfrm>
      </p:grpSpPr>
      <p:sp>
        <p:nvSpPr>
          <p:cNvPr id="196" name="Shape 19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Server-Side Scripting</a:t>
            </a:r>
          </a:p>
        </p:txBody>
      </p:sp>
      <p:sp>
        <p:nvSpPr>
          <p:cNvPr id="197" name="Shape 19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Server-side scripting simplifies the task of connecting a database to the Web</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Define an HTML document with embedded executable code/SQL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Input values from HTML forms can be used directly in the embedded code/SQL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When the document is requested, the Web server executes the embedded code/SQL queries to generate the actual HTML document.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Numerous server-side scripting languages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JSP, PHP</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General purpose scripting languages: VBScript, Perl, Python</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02" name="Shape 202"/>
        <p:cNvGrpSpPr/>
        <p:nvPr/>
      </p:nvGrpSpPr>
      <p:grpSpPr>
        <a:xfrm>
          <a:off y="0" x="0"/>
          <a:ext cy="0" cx="0"/>
          <a:chOff y="0" x="0"/>
          <a:chExt cy="0" cx="0"/>
        </a:xfrm>
      </p:grpSpPr>
      <p:sp>
        <p:nvSpPr>
          <p:cNvPr id="203" name="Shape 20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 Server Pages (JSP)</a:t>
            </a:r>
          </a:p>
        </p:txBody>
      </p:sp>
      <p:sp>
        <p:nvSpPr>
          <p:cNvPr id="204" name="Shape 204"/>
          <p:cNvSpPr txBox="1"/>
          <p:nvPr>
            <p:ph idx="1" type="body"/>
          </p:nvPr>
        </p:nvSpPr>
        <p:spPr>
          <a:xfrm>
            <a:off y="1093787" x="814387"/>
            <a:ext cy="5222874" cx="778192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JSP page with embedded Java code</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993300"/>
                </a:solidFill>
                <a:latin typeface="Helvetica Neue"/>
                <a:ea typeface="Helvetica Neue"/>
                <a:cs typeface="Helvetica Neue"/>
                <a:sym typeface="Helvetica Neue"/>
              </a:rPr>
              <a:t>&lt;html&gt;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&lt;head&gt; &lt;title&gt; Hello &lt;/title&gt; &lt;/head&gt;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8000"/>
                </a:solidFill>
                <a:latin typeface="Helvetica Neue"/>
                <a:ea typeface="Helvetica Neue"/>
                <a:cs typeface="Helvetica Neue"/>
                <a:sym typeface="Helvetica Neue"/>
              </a:rPr>
              <a:t>&lt;% if (request.getParameter(“name”) == null)</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 out.println(“Hello World”);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else { out.println(“Hello, ” + request.getParameter(“name”));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&lt;/html&gt;</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JSP is compiled into Java + Servlets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JSP allows new tags to be defined, in tag libraries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such tags are like library functions, can are used for example to build rich user interfaces such as paginated display of large datasets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08" name="Shape 208"/>
        <p:cNvGrpSpPr/>
        <p:nvPr/>
      </p:nvGrpSpPr>
      <p:grpSpPr>
        <a:xfrm>
          <a:off y="0" x="0"/>
          <a:ext cy="0" cx="0"/>
          <a:chOff y="0" x="0"/>
          <a:chExt cy="0" cx="0"/>
        </a:xfrm>
      </p:grpSpPr>
      <p:sp>
        <p:nvSpPr>
          <p:cNvPr id="209" name="Shape 20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PHP</a:t>
            </a:r>
          </a:p>
        </p:txBody>
      </p:sp>
      <p:sp>
        <p:nvSpPr>
          <p:cNvPr id="210" name="Shape 21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PHP is widely used for Web server scripting</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Extensive libaries including for database access using ODBC</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993300"/>
                </a:solidFill>
                <a:latin typeface="Helvetica Neue"/>
                <a:ea typeface="Helvetica Neue"/>
                <a:cs typeface="Helvetica Neue"/>
                <a:sym typeface="Helvetica Neue"/>
              </a:rPr>
              <a:t>&lt;html&gt;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&lt;head&gt; &lt;title&gt; Hello &lt;/title&gt; &lt;/head&gt;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8000"/>
                </a:solidFill>
                <a:latin typeface="Helvetica Neue"/>
                <a:ea typeface="Helvetica Neue"/>
                <a:cs typeface="Helvetica Neue"/>
                <a:sym typeface="Helvetica Neue"/>
              </a:rPr>
              <a:t>&lt;?php if (!isset($_REQUEST[‘name’]))</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 echo “Hello World”; }</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else { echo “Hello, ” + $_REQUEST[‘name’]; }</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&lt;/html&gt;</a:t>
            </a:r>
          </a:p>
          <a:p>
            <a:pPr algn="l" rtl="0" lvl="0" marR="0" indent="-342900" marL="342900">
              <a:lnSpc>
                <a:spcPct val="100000"/>
              </a:lnSpc>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14" name="Shape 214"/>
        <p:cNvGrpSpPr/>
        <p:nvPr/>
      </p:nvGrpSpPr>
      <p:grpSpPr>
        <a:xfrm>
          <a:off y="0" x="0"/>
          <a:ext cy="0" cx="0"/>
          <a:chOff y="0" x="0"/>
          <a:chExt cy="0" cx="0"/>
        </a:xfrm>
      </p:grpSpPr>
      <p:sp>
        <p:nvSpPr>
          <p:cNvPr id="215" name="Shape 21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Client Side Scripting</a:t>
            </a:r>
          </a:p>
        </p:txBody>
      </p:sp>
      <p:sp>
        <p:nvSpPr>
          <p:cNvPr id="216" name="Shape 216"/>
          <p:cNvSpPr txBox="1"/>
          <p:nvPr>
            <p:ph idx="1" type="body"/>
          </p:nvPr>
        </p:nvSpPr>
        <p:spPr>
          <a:xfrm>
            <a:off y="1157287" x="1014412"/>
            <a:ext cy="5065711" cx="7183437"/>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Browsers can fetch certain scripts (</a:t>
            </a:r>
            <a:r>
              <a:rPr strike="noStrike" u="none" b="0" cap="none" baseline="0" sz="1800" lang="en-US" i="0">
                <a:solidFill>
                  <a:srgbClr val="000099"/>
                </a:solidFill>
                <a:latin typeface="Helvetica Neue"/>
                <a:ea typeface="Helvetica Neue"/>
                <a:cs typeface="Helvetica Neue"/>
                <a:sym typeface="Helvetica Neue"/>
              </a:rPr>
              <a:t>client-side scripts</a:t>
            </a:r>
            <a:r>
              <a:rPr strike="noStrike" u="none" b="0" cap="none" baseline="0" sz="1800" lang="en-US" i="0">
                <a:solidFill>
                  <a:schemeClr val="dk1"/>
                </a:solidFill>
                <a:latin typeface="Helvetica Neue"/>
                <a:ea typeface="Helvetica Neue"/>
                <a:cs typeface="Helvetica Neue"/>
                <a:sym typeface="Helvetica Neue"/>
              </a:rPr>
              <a:t>) or programs along with documents, and execute them in “</a:t>
            </a:r>
            <a:r>
              <a:rPr strike="noStrike" u="none" b="0" cap="none" baseline="0" sz="1800" lang="en-US" i="0">
                <a:solidFill>
                  <a:srgbClr val="000099"/>
                </a:solidFill>
                <a:latin typeface="Helvetica Neue"/>
                <a:ea typeface="Helvetica Neue"/>
                <a:cs typeface="Helvetica Neue"/>
                <a:sym typeface="Helvetica Neue"/>
              </a:rPr>
              <a:t>safe mode</a:t>
            </a:r>
            <a:r>
              <a:rPr strike="noStrike" u="none" b="0" cap="none" baseline="0" sz="1800" lang="en-US" i="0">
                <a:solidFill>
                  <a:schemeClr val="dk1"/>
                </a:solidFill>
                <a:latin typeface="Helvetica Neue"/>
                <a:ea typeface="Helvetica Neue"/>
                <a:cs typeface="Helvetica Neue"/>
                <a:sym typeface="Helvetica Neue"/>
              </a:rPr>
              <a:t>” at the client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Javascript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Macromedia Flash and Shockwave for animation/games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VRML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Applets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Client-side scripts/programs allow documents to be active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animation by executing programs at the local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ensure that values entered by users satisfy some correctness checks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Permit flexible interaction with the user.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Executing programs at the client site speeds up interaction by avoiding many round trips to server</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21" name="Shape 221"/>
        <p:cNvGrpSpPr/>
        <p:nvPr/>
      </p:nvGrpSpPr>
      <p:grpSpPr>
        <a:xfrm>
          <a:off y="0" x="0"/>
          <a:ext cy="0" cx="0"/>
          <a:chOff y="0" x="0"/>
          <a:chExt cy="0" cx="0"/>
        </a:xfrm>
      </p:grpSpPr>
      <p:sp>
        <p:nvSpPr>
          <p:cNvPr id="222" name="Shape 222"/>
          <p:cNvSpPr txBox="1"/>
          <p:nvPr>
            <p:ph type="title"/>
          </p:nvPr>
        </p:nvSpPr>
        <p:spPr>
          <a:xfrm>
            <a:off y="274637" x="982662"/>
            <a:ext cy="4572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Client Side Scripting and Security</a:t>
            </a:r>
          </a:p>
        </p:txBody>
      </p:sp>
      <p:sp>
        <p:nvSpPr>
          <p:cNvPr id="223" name="Shape 223"/>
          <p:cNvSpPr txBox="1"/>
          <p:nvPr>
            <p:ph idx="1" type="body"/>
          </p:nvPr>
        </p:nvSpPr>
        <p:spPr>
          <a:xfrm>
            <a:off y="1228725" x="971550"/>
            <a:ext cy="4638674" cx="6789736"/>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Security mechanisms needed to ensure that malicious scripts do not cause damage to the client machine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Easy for limited capability scripting languages, harder for general purpose programming languages like Java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E.g., Java’s security system ensures that the Java applet code does not make any system calls directly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Disallows dangerous actions such as file writes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Notifies the user about potentially dangerous actions, and allows the option to abort the program or to continue execution.</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28" name="Shape 228"/>
        <p:cNvGrpSpPr/>
        <p:nvPr/>
      </p:nvGrpSpPr>
      <p:grpSpPr>
        <a:xfrm>
          <a:off y="0" x="0"/>
          <a:ext cy="0" cx="0"/>
          <a:chOff y="0" x="0"/>
          <a:chExt cy="0" cx="0"/>
        </a:xfrm>
      </p:grpSpPr>
      <p:sp>
        <p:nvSpPr>
          <p:cNvPr id="229" name="Shape 22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Javascript</a:t>
            </a:r>
          </a:p>
        </p:txBody>
      </p:sp>
      <p:sp>
        <p:nvSpPr>
          <p:cNvPr id="230" name="Shape 23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Javascript very widely used</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forms basis of new generation of Web applications (called Web 2.0 applications) offering rich user interfaces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Javascript functions can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check input for validity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modify the displayed Web page, by altering the underling </a:t>
            </a:r>
            <a:r>
              <a:rPr strike="noStrike" u="none" b="1" cap="none" baseline="0" sz="1800" lang="en-US" i="0">
                <a:solidFill>
                  <a:srgbClr val="000099"/>
                </a:solidFill>
                <a:latin typeface="Helvetica Neue"/>
                <a:ea typeface="Helvetica Neue"/>
                <a:cs typeface="Helvetica Neue"/>
                <a:sym typeface="Helvetica Neue"/>
              </a:rPr>
              <a:t>document object model (DOM)</a:t>
            </a:r>
            <a:r>
              <a:rPr strike="noStrike" u="none" b="0" cap="none" baseline="0" sz="1800" lang="en-US" i="0">
                <a:solidFill>
                  <a:schemeClr val="dk1"/>
                </a:solidFill>
                <a:latin typeface="Helvetica Neue"/>
                <a:ea typeface="Helvetica Neue"/>
                <a:cs typeface="Helvetica Neue"/>
                <a:sym typeface="Helvetica Neue"/>
              </a:rPr>
              <a:t> tree representation of the displayed HTML text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communicate with a Web server to fetch data and modify the current page using fetched data, without needing to reload/refresh the page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forms basis of AJAX technology used widely in Web 2.0 applications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on selecting a country in a drop-down menu, the list of states in that country is automatically populated in a linked drop-down menu</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34" name="Shape 234"/>
        <p:cNvGrpSpPr/>
        <p:nvPr/>
      </p:nvGrpSpPr>
      <p:grpSpPr>
        <a:xfrm>
          <a:off y="0" x="0"/>
          <a:ext cy="0" cx="0"/>
          <a:chOff y="0" x="0"/>
          <a:chExt cy="0" cx="0"/>
        </a:xfrm>
      </p:grpSpPr>
      <p:sp>
        <p:nvSpPr>
          <p:cNvPr id="235" name="Shape 23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Javascript</a:t>
            </a:r>
          </a:p>
        </p:txBody>
      </p:sp>
      <p:sp>
        <p:nvSpPr>
          <p:cNvPr id="236" name="Shape 236"/>
          <p:cNvSpPr txBox="1"/>
          <p:nvPr>
            <p:ph idx="1" type="body"/>
          </p:nvPr>
        </p:nvSpPr>
        <p:spPr>
          <a:xfrm>
            <a:off y="1093787" x="404812"/>
            <a:ext cy="5176836" cx="84978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Example of Javascript used to validate form input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&lt;html&gt; &lt;head&gt;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&lt;script type="text/javascript"&gt;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function validate()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var credits=document.getElementById("credits").value;</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if (isNaN(credits)|| credits&lt;=0 || credits&gt;=16)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alert("Credits must be a number greater than 0 and less than 16");</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return false</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&lt;/script&gt;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&lt;/head&gt; &lt;body&gt;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&lt;form action="createCourse" onsubmit="return validate()"&gt;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Title: &lt;input type="text" id="title" size="20"&gt;&lt;br /&gt;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Credits: &lt;input type="text" id="credits" size="2"&gt;&lt;br /&gt;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&lt;Input type="submit" value="Submit"&gt;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&lt;/form&gt;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&lt;/body&gt; &lt;/html&gt;</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40" name="Shape 240"/>
        <p:cNvGrpSpPr/>
        <p:nvPr/>
      </p:nvGrpSpPr>
      <p:grpSpPr>
        <a:xfrm>
          <a:off y="0" x="0"/>
          <a:ext cy="0" cx="0"/>
          <a:chOff y="0" x="0"/>
          <a:chExt cy="0" cx="0"/>
        </a:xfrm>
      </p:grpSpPr>
      <p:sp>
        <p:nvSpPr>
          <p:cNvPr id="241" name="Shape 241"/>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Architectures</a:t>
            </a:r>
          </a:p>
        </p:txBody>
      </p:sp>
      <p:sp>
        <p:nvSpPr>
          <p:cNvPr id="242" name="Shape 242"/>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46" name="Shape 246"/>
        <p:cNvGrpSpPr/>
        <p:nvPr/>
      </p:nvGrpSpPr>
      <p:grpSpPr>
        <a:xfrm>
          <a:off y="0" x="0"/>
          <a:ext cy="0" cx="0"/>
          <a:chOff y="0" x="0"/>
          <a:chExt cy="0" cx="0"/>
        </a:xfrm>
      </p:grpSpPr>
      <p:sp>
        <p:nvSpPr>
          <p:cNvPr id="247" name="Shape 24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Architectures</a:t>
            </a:r>
          </a:p>
        </p:txBody>
      </p:sp>
      <p:sp>
        <p:nvSpPr>
          <p:cNvPr id="248" name="Shape 248"/>
          <p:cNvSpPr txBox="1"/>
          <p:nvPr>
            <p:ph idx="1" type="body"/>
          </p:nvPr>
        </p:nvSpPr>
        <p:spPr>
          <a:xfrm>
            <a:off y="1079500" x="569912"/>
            <a:ext cy="5389562" cx="8224837"/>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layers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Presentation or user interface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1" cap="none" baseline="0" sz="1800" lang="en-US" i="0">
                <a:solidFill>
                  <a:srgbClr val="000099"/>
                </a:solidFill>
                <a:latin typeface="Helvetica Neue"/>
                <a:ea typeface="Helvetica Neue"/>
                <a:cs typeface="Helvetica Neue"/>
                <a:sym typeface="Helvetica Neue"/>
              </a:rPr>
              <a:t>model-view-controller (MVC)</a:t>
            </a:r>
            <a:r>
              <a:rPr strike="noStrike" u="none" b="0" cap="none" baseline="0" sz="1800" lang="en-US" i="0">
                <a:solidFill>
                  <a:schemeClr val="dk1"/>
                </a:solidFill>
                <a:latin typeface="Helvetica Neue"/>
                <a:ea typeface="Helvetica Neue"/>
                <a:cs typeface="Helvetica Neue"/>
                <a:sym typeface="Helvetica Neue"/>
              </a:rPr>
              <a:t> architecture</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model</a:t>
            </a:r>
            <a:r>
              <a:rPr strike="noStrike" u="none" b="0" cap="none" baseline="0" sz="1800" lang="en-US" i="0">
                <a:solidFill>
                  <a:schemeClr val="dk1"/>
                </a:solidFill>
                <a:latin typeface="Helvetica Neue"/>
                <a:ea typeface="Helvetica Neue"/>
                <a:cs typeface="Helvetica Neue"/>
                <a:sym typeface="Helvetica Neue"/>
              </a:rPr>
              <a:t>: business logic</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view</a:t>
            </a:r>
            <a:r>
              <a:rPr strike="noStrike" u="none" b="0" cap="none" baseline="0" sz="1800" lang="en-US" i="0">
                <a:solidFill>
                  <a:schemeClr val="dk1"/>
                </a:solidFill>
                <a:latin typeface="Helvetica Neue"/>
                <a:ea typeface="Helvetica Neue"/>
                <a:cs typeface="Helvetica Neue"/>
                <a:sym typeface="Helvetica Neue"/>
              </a:rPr>
              <a:t>: presentation of data, depends on display device</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controller</a:t>
            </a:r>
            <a:r>
              <a:rPr strike="noStrike" u="none" b="0" cap="none" baseline="0" sz="1800" lang="en-US" i="0">
                <a:solidFill>
                  <a:schemeClr val="dk1"/>
                </a:solidFill>
                <a:latin typeface="Helvetica Neue"/>
                <a:ea typeface="Helvetica Neue"/>
                <a:cs typeface="Helvetica Neue"/>
                <a:sym typeface="Helvetica Neue"/>
              </a:rPr>
              <a:t>: receives events, executes actions, and returns a view to the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business-logic</a:t>
            </a:r>
            <a:r>
              <a:rPr strike="noStrike" u="none" b="0" cap="none" baseline="0" sz="1800" lang="en-US" i="0">
                <a:solidFill>
                  <a:schemeClr val="dk1"/>
                </a:solidFill>
                <a:latin typeface="Helvetica Neue"/>
                <a:ea typeface="Helvetica Neue"/>
                <a:cs typeface="Helvetica Neue"/>
                <a:sym typeface="Helvetica Neue"/>
              </a:rPr>
              <a:t> layer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provides high level view of data and actions on data</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often using an object data model</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hides details of data storage schema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data access</a:t>
            </a:r>
            <a:r>
              <a:rPr strike="noStrike" u="none" b="0" cap="none" baseline="0" sz="1800" lang="en-US" i="0">
                <a:solidFill>
                  <a:schemeClr val="dk1"/>
                </a:solidFill>
                <a:latin typeface="Helvetica Neue"/>
                <a:ea typeface="Helvetica Neue"/>
                <a:cs typeface="Helvetica Neue"/>
                <a:sym typeface="Helvetica Neue"/>
              </a:rPr>
              <a:t> layer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interfaces between business logic layer and the underlying database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provides mapping from object model of business layer to relational model of database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70" name="Shape 70"/>
        <p:cNvGrpSpPr/>
        <p:nvPr/>
      </p:nvGrpSpPr>
      <p:grpSpPr>
        <a:xfrm>
          <a:off y="0" x="0"/>
          <a:ext cy="0" cx="0"/>
          <a:chOff y="0" x="0"/>
          <a:chExt cy="0" cx="0"/>
        </a:xfrm>
      </p:grpSpPr>
      <p:sp>
        <p:nvSpPr>
          <p:cNvPr id="71" name="Shape 7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Application Programs and User Interfaces</a:t>
            </a:r>
          </a:p>
        </p:txBody>
      </p:sp>
      <p:sp>
        <p:nvSpPr>
          <p:cNvPr id="72" name="Shape 7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Most database users do </a:t>
            </a:r>
            <a:r>
              <a:rPr strike="noStrike" u="none" b="0" cap="none" baseline="0" sz="1800" lang="en-US" i="1">
                <a:solidFill>
                  <a:schemeClr val="dk1"/>
                </a:solidFill>
                <a:latin typeface="Helvetica Neue"/>
                <a:ea typeface="Helvetica Neue"/>
                <a:cs typeface="Helvetica Neue"/>
                <a:sym typeface="Helvetica Neue"/>
              </a:rPr>
              <a:t>not</a:t>
            </a:r>
            <a:r>
              <a:rPr strike="noStrike" u="none" b="0" cap="none" baseline="0" sz="1800" lang="en-US" i="0">
                <a:solidFill>
                  <a:schemeClr val="dk1"/>
                </a:solidFill>
                <a:latin typeface="Helvetica Neue"/>
                <a:ea typeface="Helvetica Neue"/>
                <a:cs typeface="Helvetica Neue"/>
                <a:sym typeface="Helvetica Neue"/>
              </a:rPr>
              <a:t> use a query language like SQL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An application program acts as the intermediary between users and the database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Applications split into</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front-end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middle layer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backend</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Front-end: user interface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Forms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Graphical user interfaces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Many interfaces are Web-based</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52" name="Shape 252"/>
        <p:cNvGrpSpPr/>
        <p:nvPr/>
      </p:nvGrpSpPr>
      <p:grpSpPr>
        <a:xfrm>
          <a:off y="0" x="0"/>
          <a:ext cy="0" cx="0"/>
          <a:chOff y="0" x="0"/>
          <a:chExt cy="0" cx="0"/>
        </a:xfrm>
      </p:grpSpPr>
      <p:sp>
        <p:nvSpPr>
          <p:cNvPr id="253" name="Shape 25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a:t>
            </a:r>
          </a:p>
        </p:txBody>
      </p:sp>
      <p:sp>
        <p:nvSpPr>
          <p:cNvPr id="254" name="Shape 25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pic>
        <p:nvPicPr>
          <p:cNvPr id="255" name="Shape 255"/>
          <p:cNvPicPr preferRelativeResize="0"/>
          <p:nvPr/>
        </p:nvPicPr>
        <p:blipFill rotWithShape="1">
          <a:blip r:embed="rId3">
            <a:alphaModFix/>
          </a:blip>
          <a:srcRect t="0" b="0" r="0" l="0"/>
          <a:stretch/>
        </p:blipFill>
        <p:spPr>
          <a:xfrm>
            <a:off y="1012825" x="776287"/>
            <a:ext cy="4708524" cx="7959724"/>
          </a:xfrm>
          <a:prstGeom prst="rect">
            <a:avLst/>
          </a:prstGeom>
          <a:noFill/>
          <a:ln>
            <a:noFill/>
          </a:ln>
        </p:spPr>
      </p:pic>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59" name="Shape 259"/>
        <p:cNvGrpSpPr/>
        <p:nvPr/>
      </p:nvGrpSpPr>
      <p:grpSpPr>
        <a:xfrm>
          <a:off y="0" x="0"/>
          <a:ext cy="0" cx="0"/>
          <a:chOff y="0" x="0"/>
          <a:chExt cy="0" cx="0"/>
        </a:xfrm>
      </p:grpSpPr>
      <p:sp>
        <p:nvSpPr>
          <p:cNvPr id="260" name="Shape 26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Business Logic Layer</a:t>
            </a:r>
          </a:p>
        </p:txBody>
      </p:sp>
      <p:sp>
        <p:nvSpPr>
          <p:cNvPr id="261" name="Shape 261"/>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Provides abstractions of entities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students, instructors, courses, etc</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Enforces </a:t>
            </a:r>
            <a:r>
              <a:rPr strike="noStrike" u="none" b="1" cap="none" baseline="0" sz="1800" lang="en-US" i="0">
                <a:solidFill>
                  <a:srgbClr val="000099"/>
                </a:solidFill>
                <a:latin typeface="Helvetica Neue"/>
                <a:ea typeface="Helvetica Neue"/>
                <a:cs typeface="Helvetica Neue"/>
                <a:sym typeface="Helvetica Neue"/>
              </a:rPr>
              <a:t>business rules</a:t>
            </a:r>
            <a:r>
              <a:rPr strike="noStrike" u="none" b="0" cap="none" baseline="0" sz="1800" lang="en-US" i="0">
                <a:solidFill>
                  <a:schemeClr val="dk1"/>
                </a:solidFill>
                <a:latin typeface="Helvetica Neue"/>
                <a:ea typeface="Helvetica Neue"/>
                <a:cs typeface="Helvetica Neue"/>
                <a:sym typeface="Helvetica Neue"/>
              </a:rPr>
              <a:t> for carrying out actions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student can enroll in a class only if she has completed prerequsites, and has paid her tuition fees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Supports </a:t>
            </a:r>
            <a:r>
              <a:rPr strike="noStrike" u="none" b="1" cap="none" baseline="0" sz="1800" lang="en-US" i="0">
                <a:solidFill>
                  <a:srgbClr val="000099"/>
                </a:solidFill>
                <a:latin typeface="Helvetica Neue"/>
                <a:ea typeface="Helvetica Neue"/>
                <a:cs typeface="Helvetica Neue"/>
                <a:sym typeface="Helvetica Neue"/>
              </a:rPr>
              <a:t>workflows </a:t>
            </a:r>
            <a:r>
              <a:rPr strike="noStrike" u="none" b="0" cap="none" baseline="0" sz="1800" lang="en-US" i="0">
                <a:solidFill>
                  <a:schemeClr val="dk1"/>
                </a:solidFill>
                <a:latin typeface="Helvetica Neue"/>
                <a:ea typeface="Helvetica Neue"/>
                <a:cs typeface="Helvetica Neue"/>
                <a:sym typeface="Helvetica Neue"/>
              </a:rPr>
              <a:t>which define how a task involving multiple participants is to be carried out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how to process application by a student applying to a university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Sequence of steps to carry out task</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Error handling</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e.g. what to do if recommendation letters not received on time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Workflows discussed in Section 26.2</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65" name="Shape 265"/>
        <p:cNvGrpSpPr/>
        <p:nvPr/>
      </p:nvGrpSpPr>
      <p:grpSpPr>
        <a:xfrm>
          <a:off y="0" x="0"/>
          <a:ext cy="0" cx="0"/>
          <a:chOff y="0" x="0"/>
          <a:chExt cy="0" cx="0"/>
        </a:xfrm>
      </p:grpSpPr>
      <p:sp>
        <p:nvSpPr>
          <p:cNvPr id="266" name="Shape 26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Object-Relational Mapping</a:t>
            </a:r>
          </a:p>
        </p:txBody>
      </p:sp>
      <p:sp>
        <p:nvSpPr>
          <p:cNvPr id="267" name="Shape 26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Allows application code to be written on top of object-oriented data model, while storing data in a traditional relational database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alternative: implement object-oriented or object-relational database to store object model</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has not been commercially successful</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Schema designer has to provide a mapping between object data and relational schema</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Java class </a:t>
            </a:r>
            <a:r>
              <a:rPr strike="noStrike" u="none" b="0" cap="none" baseline="0" sz="1800" lang="en-US" i="1">
                <a:solidFill>
                  <a:schemeClr val="dk1"/>
                </a:solidFill>
                <a:latin typeface="Helvetica Neue"/>
                <a:ea typeface="Helvetica Neue"/>
                <a:cs typeface="Helvetica Neue"/>
                <a:sym typeface="Helvetica Neue"/>
              </a:rPr>
              <a:t>Student</a:t>
            </a:r>
            <a:r>
              <a:rPr strike="noStrike" u="none" b="0" cap="none" baseline="0" sz="1800" lang="en-US" i="0">
                <a:solidFill>
                  <a:schemeClr val="dk1"/>
                </a:solidFill>
                <a:latin typeface="Helvetica Neue"/>
                <a:ea typeface="Helvetica Neue"/>
                <a:cs typeface="Helvetica Neue"/>
                <a:sym typeface="Helvetica Neue"/>
              </a:rPr>
              <a:t> mapped to relation </a:t>
            </a:r>
            <a:r>
              <a:rPr strike="noStrike" u="none" b="0" cap="none" baseline="0" sz="1800" lang="en-US" i="1">
                <a:solidFill>
                  <a:schemeClr val="dk1"/>
                </a:solidFill>
                <a:latin typeface="Helvetica Neue"/>
                <a:ea typeface="Helvetica Neue"/>
                <a:cs typeface="Helvetica Neue"/>
                <a:sym typeface="Helvetica Neue"/>
              </a:rPr>
              <a:t>student, </a:t>
            </a:r>
            <a:r>
              <a:rPr strike="noStrike" u="none" b="0" cap="none" baseline="0" sz="1800" lang="en-US" i="0">
                <a:solidFill>
                  <a:schemeClr val="dk1"/>
                </a:solidFill>
                <a:latin typeface="Helvetica Neue"/>
                <a:ea typeface="Helvetica Neue"/>
                <a:cs typeface="Helvetica Neue"/>
                <a:sym typeface="Helvetica Neue"/>
              </a:rPr>
              <a:t>with corresponding mapping of attributes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An object can map to multiple tuples in multiple relations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opens a session, which connects to the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Objects can be created and saved to the database using 	</a:t>
            </a:r>
            <a:r>
              <a:rPr strike="noStrike" u="none" b="0" cap="none" baseline="0" sz="1800" lang="en-US" i="0">
                <a:solidFill>
                  <a:srgbClr val="993300"/>
                </a:solidFill>
                <a:latin typeface="Helvetica Neue"/>
                <a:ea typeface="Helvetica Neue"/>
                <a:cs typeface="Helvetica Neue"/>
                <a:sym typeface="Helvetica Neue"/>
              </a:rPr>
              <a:t>session.save(object)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mapping used to create appropriate tuples in the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Query can be run to retrieve objects satisfying specified predicates</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71" name="Shape 271"/>
        <p:cNvGrpSpPr/>
        <p:nvPr/>
      </p:nvGrpSpPr>
      <p:grpSpPr>
        <a:xfrm>
          <a:off y="0" x="0"/>
          <a:ext cy="0" cx="0"/>
          <a:chOff y="0" x="0"/>
          <a:chExt cy="0" cx="0"/>
        </a:xfrm>
      </p:grpSpPr>
      <p:sp>
        <p:nvSpPr>
          <p:cNvPr id="272" name="Shape 272"/>
          <p:cNvSpPr txBox="1"/>
          <p:nvPr>
            <p:ph type="title"/>
          </p:nvPr>
        </p:nvSpPr>
        <p:spPr>
          <a:xfrm>
            <a:off y="330200"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Object-Relational Mapping and Hibernate (Cont.)</a:t>
            </a:r>
          </a:p>
        </p:txBody>
      </p:sp>
      <p:sp>
        <p:nvSpPr>
          <p:cNvPr id="273" name="Shape 273"/>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a:t>
            </a:r>
            <a:r>
              <a:rPr strike="noStrike" u="none" b="1" cap="none" baseline="0" sz="1800" lang="en-US" i="0">
                <a:solidFill>
                  <a:srgbClr val="000099"/>
                </a:solidFill>
                <a:latin typeface="Helvetica Neue"/>
                <a:ea typeface="Helvetica Neue"/>
                <a:cs typeface="Helvetica Neue"/>
                <a:sym typeface="Helvetica Neue"/>
              </a:rPr>
              <a:t>Hibernate </a:t>
            </a:r>
            <a:r>
              <a:rPr strike="noStrike" u="none" b="0" cap="none" baseline="0" sz="1800" lang="en-US" i="0">
                <a:solidFill>
                  <a:schemeClr val="dk1"/>
                </a:solidFill>
                <a:latin typeface="Helvetica Neue"/>
                <a:ea typeface="Helvetica Neue"/>
                <a:cs typeface="Helvetica Neue"/>
                <a:sym typeface="Helvetica Neue"/>
              </a:rPr>
              <a:t>object-relational mapping system is widely used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public domain system, runs on a variety of database systems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supports a query language that can express complex queries involving joins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translates queries into 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allows relationships to be mapped to sets associated with objects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courses taken by a student can be a set in Student object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See book for Hibernate code example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a:t>
            </a:r>
            <a:r>
              <a:rPr strike="noStrike" u="none" b="1" cap="none" baseline="0" sz="1800" lang="en-US" i="0">
                <a:solidFill>
                  <a:srgbClr val="000099"/>
                </a:solidFill>
                <a:latin typeface="Helvetica Neue"/>
                <a:ea typeface="Helvetica Neue"/>
                <a:cs typeface="Helvetica Neue"/>
                <a:sym typeface="Helvetica Neue"/>
              </a:rPr>
              <a:t>Entity Data Model</a:t>
            </a:r>
            <a:r>
              <a:rPr strike="noStrike" u="none" b="0" cap="none" baseline="0" sz="1800" lang="en-US" i="0">
                <a:solidFill>
                  <a:schemeClr val="dk1"/>
                </a:solidFill>
                <a:latin typeface="Helvetica Neue"/>
                <a:ea typeface="Helvetica Neue"/>
                <a:cs typeface="Helvetica Neue"/>
                <a:sym typeface="Helvetica Neue"/>
              </a:rPr>
              <a:t> developed by Microsoft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provides an entity-relationship model directly to application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maps data between entity data model and underlying storage, which can be relational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Entity SQL language operates directly on Entity Data Model</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77" name="Shape 277"/>
        <p:cNvGrpSpPr/>
        <p:nvPr/>
      </p:nvGrpSpPr>
      <p:grpSpPr>
        <a:xfrm>
          <a:off y="0" x="0"/>
          <a:ext cy="0" cx="0"/>
          <a:chOff y="0" x="0"/>
          <a:chExt cy="0" cx="0"/>
        </a:xfrm>
      </p:grpSpPr>
      <p:sp>
        <p:nvSpPr>
          <p:cNvPr id="278" name="Shape 278"/>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Services</a:t>
            </a:r>
          </a:p>
        </p:txBody>
      </p:sp>
      <p:sp>
        <p:nvSpPr>
          <p:cNvPr id="279" name="Shape 279"/>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Allow data on Web to be accessed using remote procedure call mechanism</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Two approaches are widely used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Representation State Transfer (REST)</a:t>
            </a:r>
            <a:r>
              <a:rPr strike="noStrike" u="none" b="0" cap="none" baseline="0" sz="1800" lang="en-US" i="0">
                <a:solidFill>
                  <a:schemeClr val="dk1"/>
                </a:solidFill>
                <a:latin typeface="Helvetica Neue"/>
                <a:ea typeface="Helvetica Neue"/>
                <a:cs typeface="Helvetica Neue"/>
                <a:sym typeface="Helvetica Neue"/>
              </a:rPr>
              <a:t>: allows use of standard HTTP request to a URL to execute a request and return data</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returned data is encoded either in XML, or in </a:t>
            </a:r>
            <a:r>
              <a:rPr strike="noStrike" u="none" b="1" cap="none" baseline="0" sz="1800" lang="en-US" i="0">
                <a:solidFill>
                  <a:srgbClr val="000099"/>
                </a:solidFill>
                <a:latin typeface="Helvetica Neue"/>
                <a:ea typeface="Helvetica Neue"/>
                <a:cs typeface="Helvetica Neue"/>
                <a:sym typeface="Helvetica Neue"/>
              </a:rPr>
              <a:t>JavaScript Object Notation (JSON)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Big Web Services:</a:t>
            </a:r>
            <a:r>
              <a:rPr strike="noStrike" u="none" b="0" cap="none" baseline="0" sz="1800" lang="en-US" i="0">
                <a:solidFill>
                  <a:srgbClr val="000099"/>
                </a:solidFill>
                <a:latin typeface="Helvetica Neue"/>
                <a:ea typeface="Helvetica Neue"/>
                <a:cs typeface="Helvetica Neue"/>
                <a:sym typeface="Helvetica Neue"/>
              </a:rPr>
              <a:t>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uses XML representation for sending request data, as well as for returning results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standard protocol layer built on top of HTTP</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See Section 23.7.3</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83" name="Shape 283"/>
        <p:cNvGrpSpPr/>
        <p:nvPr/>
      </p:nvGrpSpPr>
      <p:grpSpPr>
        <a:xfrm>
          <a:off y="0" x="0"/>
          <a:ext cy="0" cx="0"/>
          <a:chOff y="0" x="0"/>
          <a:chExt cy="0" cx="0"/>
        </a:xfrm>
      </p:grpSpPr>
      <p:sp>
        <p:nvSpPr>
          <p:cNvPr id="284" name="Shape 2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Disconnected Operations</a:t>
            </a:r>
          </a:p>
        </p:txBody>
      </p:sp>
      <p:sp>
        <p:nvSpPr>
          <p:cNvPr id="285" name="Shape 2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Tools for applications to use the Web when connected, but operate locally when disconnected from the Web</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Google Gears browser plugin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 a local database, a local Web server and support for execution of JavaScript at the client</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code using Gears can function identically on any OS/browser platform</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Adobe AIR software provides similar functionality outside of Web browser</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89" name="Shape 289"/>
        <p:cNvGrpSpPr/>
        <p:nvPr/>
      </p:nvGrpSpPr>
      <p:grpSpPr>
        <a:xfrm>
          <a:off y="0" x="0"/>
          <a:ext cy="0" cx="0"/>
          <a:chOff y="0" x="0"/>
          <a:chExt cy="0" cx="0"/>
        </a:xfrm>
      </p:grpSpPr>
      <p:sp>
        <p:nvSpPr>
          <p:cNvPr id="290" name="Shape 29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Rapid Application Development</a:t>
            </a:r>
          </a:p>
        </p:txBody>
      </p:sp>
      <p:sp>
        <p:nvSpPr>
          <p:cNvPr id="291" name="Shape 291"/>
          <p:cNvSpPr txBox="1"/>
          <p:nvPr>
            <p:ph idx="1" type="body"/>
          </p:nvPr>
        </p:nvSpPr>
        <p:spPr>
          <a:xfrm>
            <a:off y="1093787" x="814387"/>
            <a:ext cy="5362575" cx="7966074"/>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lot of effort is required to develop Web application interfaces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more so, to support rich interaction functionality associated with Web 2.0 applications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Several approaches to speed up application development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Function library to generate user-interface elements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Drag-and-drop features in an IDE to create user-interface elements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Automatically generate code for user interface from a declarative specification</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Above features have been in used as part of </a:t>
            </a:r>
            <a:r>
              <a:rPr strike="noStrike" u="none" b="1" cap="none" baseline="0" sz="1800" lang="en-US" i="0">
                <a:solidFill>
                  <a:srgbClr val="000099"/>
                </a:solidFill>
                <a:latin typeface="Helvetica Neue"/>
                <a:ea typeface="Helvetica Neue"/>
                <a:cs typeface="Helvetica Neue"/>
                <a:sym typeface="Helvetica Neue"/>
              </a:rPr>
              <a:t>rapid application development (RAD</a:t>
            </a:r>
            <a:r>
              <a:rPr strike="noStrike" u="none" b="0" cap="none" baseline="0" sz="1800" lang="en-US" i="0">
                <a:solidFill>
                  <a:schemeClr val="dk1"/>
                </a:solidFill>
                <a:latin typeface="Helvetica Neue"/>
                <a:ea typeface="Helvetica Neue"/>
                <a:cs typeface="Helvetica Neue"/>
                <a:sym typeface="Helvetica Neue"/>
              </a:rPr>
              <a:t>) tools even before advent of Web</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application development frameworks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 Server Faces (JSF) includes JSP tag library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Ruby on Rails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Allows easy creation of simple </a:t>
            </a:r>
            <a:r>
              <a:rPr strike="noStrike" u="none" b="1" cap="none" baseline="0" sz="1800" lang="en-US" i="0">
                <a:solidFill>
                  <a:srgbClr val="000099"/>
                </a:solidFill>
                <a:latin typeface="Helvetica Neue"/>
                <a:ea typeface="Helvetica Neue"/>
                <a:cs typeface="Helvetica Neue"/>
                <a:sym typeface="Helvetica Neue"/>
              </a:rPr>
              <a:t>CRUD</a:t>
            </a:r>
            <a:r>
              <a:rPr strike="noStrike" u="none" b="0" cap="none" baseline="0" sz="1800" lang="en-US" i="0">
                <a:solidFill>
                  <a:schemeClr val="dk1"/>
                </a:solidFill>
                <a:latin typeface="Helvetica Neue"/>
                <a:ea typeface="Helvetica Neue"/>
                <a:cs typeface="Helvetica Neue"/>
                <a:sym typeface="Helvetica Neue"/>
              </a:rPr>
              <a:t> (create, read, update and delete) interfaces by code generation from database schema or object model</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95" name="Shape 295"/>
        <p:cNvGrpSpPr/>
        <p:nvPr/>
      </p:nvGrpSpPr>
      <p:grpSpPr>
        <a:xfrm>
          <a:off y="0" x="0"/>
          <a:ext cy="0" cx="0"/>
          <a:chOff y="0" x="0"/>
          <a:chExt cy="0" cx="0"/>
        </a:xfrm>
      </p:grpSpPr>
      <p:sp>
        <p:nvSpPr>
          <p:cNvPr id="296" name="Shape 29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ASP.NET and Visual Studio</a:t>
            </a:r>
          </a:p>
        </p:txBody>
      </p:sp>
      <p:sp>
        <p:nvSpPr>
          <p:cNvPr id="297" name="Shape 29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ASP.NET provides a variety of controls that are interpreted at server, and generate HTML code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Visual Studio provides drag-and-drop development using these controls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menus and list boxes can be associated with DataSet object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Validator controls (constraints) can be added to form input fields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to enforce constraints at client, and separately enforced at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User actions such as selecting a value from a menu can be associated with actions at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DataGrid provides convenient way of displaying SQL query results in tabular format</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01" name="Shape 301"/>
        <p:cNvGrpSpPr/>
        <p:nvPr/>
      </p:nvGrpSpPr>
      <p:grpSpPr>
        <a:xfrm>
          <a:off y="0" x="0"/>
          <a:ext cy="0" cx="0"/>
          <a:chOff y="0" x="0"/>
          <a:chExt cy="0" cx="0"/>
        </a:xfrm>
      </p:grpSpPr>
      <p:sp>
        <p:nvSpPr>
          <p:cNvPr id="302" name="Shape 302"/>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Performance</a:t>
            </a:r>
          </a:p>
        </p:txBody>
      </p:sp>
      <p:sp>
        <p:nvSpPr>
          <p:cNvPr id="303" name="Shape 303"/>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07" name="Shape 307"/>
        <p:cNvGrpSpPr/>
        <p:nvPr/>
      </p:nvGrpSpPr>
      <p:grpSpPr>
        <a:xfrm>
          <a:off y="0" x="0"/>
          <a:ext cy="0" cx="0"/>
          <a:chOff y="0" x="0"/>
          <a:chExt cy="0" cx="0"/>
        </a:xfrm>
      </p:grpSpPr>
      <p:sp>
        <p:nvSpPr>
          <p:cNvPr id="308" name="Shape 308"/>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Improving Web Server Performance</a:t>
            </a:r>
          </a:p>
        </p:txBody>
      </p:sp>
      <p:sp>
        <p:nvSpPr>
          <p:cNvPr id="309" name="Shape 309"/>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Performance is an issue for popular Web sites </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May be accessed by millions of users every day, thousands of requests per second at peak time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Caching techniques used to reduce cost of serving pages by exploiting commonalities between requests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At the server site: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JDBC connections between servlet requests</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a.k.a.</a:t>
            </a:r>
            <a:r>
              <a:rPr strike="noStrike" u="none" b="1" cap="none" baseline="0" sz="1800" lang="en-US" i="0">
                <a:solidFill>
                  <a:srgbClr val="000099"/>
                </a:solidFill>
                <a:latin typeface="Helvetica Neue"/>
                <a:ea typeface="Helvetica Neue"/>
                <a:cs typeface="Helvetica Neue"/>
                <a:sym typeface="Helvetica Neue"/>
              </a:rPr>
              <a:t> connection pooling</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results of database queries</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Cached results must be updated if underlying database changes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generated HTML</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At the client’s network</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pages by Web proxy</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76" name="Shape 76"/>
        <p:cNvGrpSpPr/>
        <p:nvPr/>
      </p:nvGrpSpPr>
      <p:grpSpPr>
        <a:xfrm>
          <a:off y="0" x="0"/>
          <a:ext cy="0" cx="0"/>
          <a:chOff y="0" x="0"/>
          <a:chExt cy="0" cx="0"/>
        </a:xfrm>
      </p:grpSpPr>
      <p:sp>
        <p:nvSpPr>
          <p:cNvPr id="77" name="Shape 7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 Evolution</a:t>
            </a:r>
          </a:p>
        </p:txBody>
      </p:sp>
      <p:sp>
        <p:nvSpPr>
          <p:cNvPr id="78" name="Shape 78"/>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Three distinct era’s of application architecture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mainframe (1960’s and 70’s)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personal computer era (1980’s)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We era (1990’s onwards)</a:t>
            </a:r>
          </a:p>
        </p:txBody>
      </p:sp>
      <p:pic>
        <p:nvPicPr>
          <p:cNvPr id="79" name="Shape 79"/>
          <p:cNvPicPr preferRelativeResize="0"/>
          <p:nvPr/>
        </p:nvPicPr>
        <p:blipFill rotWithShape="1">
          <a:blip r:embed="rId3">
            <a:alphaModFix/>
          </a:blip>
          <a:srcRect t="0" b="0" r="0" l="0"/>
          <a:stretch/>
        </p:blipFill>
        <p:spPr>
          <a:xfrm>
            <a:off y="2986086" x="214312"/>
            <a:ext cy="2759075" cx="8740774"/>
          </a:xfrm>
          <a:prstGeom prst="rect">
            <a:avLst/>
          </a:prstGeom>
          <a:noFill/>
          <a:ln>
            <a:noFill/>
          </a:ln>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14" name="Shape 314"/>
        <p:cNvGrpSpPr/>
        <p:nvPr/>
      </p:nvGrpSpPr>
      <p:grpSpPr>
        <a:xfrm>
          <a:off y="0" x="0"/>
          <a:ext cy="0" cx="0"/>
          <a:chOff y="0" x="0"/>
          <a:chExt cy="0" cx="0"/>
        </a:xfrm>
      </p:grpSpPr>
      <p:sp>
        <p:nvSpPr>
          <p:cNvPr id="315" name="Shape 315"/>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Security</a:t>
            </a:r>
          </a:p>
        </p:txBody>
      </p:sp>
      <p:sp>
        <p:nvSpPr>
          <p:cNvPr id="316" name="Shape 316"/>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20" name="Shape 320"/>
        <p:cNvGrpSpPr/>
        <p:nvPr/>
      </p:nvGrpSpPr>
      <p:grpSpPr>
        <a:xfrm>
          <a:off y="0" x="0"/>
          <a:ext cy="0" cx="0"/>
          <a:chOff y="0" x="0"/>
          <a:chExt cy="0" cx="0"/>
        </a:xfrm>
      </p:grpSpPr>
      <p:sp>
        <p:nvSpPr>
          <p:cNvPr id="321" name="Shape 32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SQL Injection</a:t>
            </a:r>
          </a:p>
        </p:txBody>
      </p:sp>
      <p:sp>
        <p:nvSpPr>
          <p:cNvPr id="322" name="Shape 322"/>
          <p:cNvSpPr txBox="1"/>
          <p:nvPr>
            <p:ph idx="1" type="body"/>
          </p:nvPr>
        </p:nvSpPr>
        <p:spPr>
          <a:xfrm>
            <a:off y="1093787" x="525462"/>
            <a:ext cy="5254624" cx="8393111"/>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Suppose query is constructed using</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"select * from instructor where name = ’" + name + "’"</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Suppose the user, instead of entering a name, enters:</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X’ or ’Y’ = ’Y</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then the resulting statement becomes:</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"select * from instructor where name = ’" + "X’ or ’Y’ = ’Y" + "’"</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which is:</a:t>
            </a:r>
          </a:p>
          <a:p>
            <a:pPr algn="l" rtl="0" lvl="2" marR="0" indent="-234950" marL="1085850">
              <a:lnSpc>
                <a:spcPct val="100000"/>
              </a:lnSpc>
              <a:spcBef>
                <a:spcPts val="560"/>
              </a:spcBef>
              <a:spcAft>
                <a:spcPts val="0"/>
              </a:spcAft>
              <a:buClr>
                <a:srgbClr val="33CC33"/>
              </a:buClr>
              <a:buSzPct val="75000"/>
              <a:buFont typeface="Helvetica Neue"/>
              <a:buChar char="4"/>
            </a:pPr>
            <a:r>
              <a:rPr strike="noStrike" u="none" b="0" cap="none" baseline="0" sz="1600" lang="en-US" i="0">
                <a:solidFill>
                  <a:srgbClr val="993300"/>
                </a:solidFill>
                <a:latin typeface="Helvetica Neue"/>
                <a:ea typeface="Helvetica Neue"/>
                <a:cs typeface="Helvetica Neue"/>
                <a:sym typeface="Helvetica Neue"/>
              </a:rPr>
              <a:t>select * from instructor where name = ’X’ or ’Y’ = ’Y’</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User could have even used</a:t>
            </a:r>
          </a:p>
          <a:p>
            <a:pPr algn="l" rtl="0" lvl="2" marR="0" indent="-234950" marL="1085850">
              <a:lnSpc>
                <a:spcPct val="100000"/>
              </a:lnSpc>
              <a:spcBef>
                <a:spcPts val="560"/>
              </a:spcBef>
              <a:spcAft>
                <a:spcPts val="0"/>
              </a:spcAft>
              <a:buClr>
                <a:srgbClr val="33CC33"/>
              </a:buClr>
              <a:buSzPct val="75000"/>
              <a:buFont typeface="Helvetica Neue"/>
              <a:buChar char="4"/>
            </a:pPr>
            <a:r>
              <a:rPr strike="noStrike" u="none" b="0" cap="none" baseline="0" sz="1600" lang="en-US" i="0">
                <a:solidFill>
                  <a:schemeClr val="dk1"/>
                </a:solidFill>
                <a:latin typeface="Helvetica Neue"/>
                <a:ea typeface="Helvetica Neue"/>
                <a:cs typeface="Helvetica Neue"/>
                <a:sym typeface="Helvetica Neue"/>
              </a:rPr>
              <a:t>X’; update instructor set salary = salary + 10000; --</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Prepared statement internally uses:</a:t>
            </a:r>
            <a:r>
              <a:rPr strike="noStrike" u="none" b="0" cap="none" baseline="0" sz="1600" lang="en-US" i="0">
                <a:solidFill>
                  <a:srgbClr val="993300"/>
                </a:solidFill>
                <a:latin typeface="Helvetica Neue"/>
                <a:ea typeface="Helvetica Neue"/>
                <a:cs typeface="Helvetica Neue"/>
                <a:sym typeface="Helvetica Neue"/>
              </a:rPr>
              <a:t>"select * from instructor where name = ’X\’ or \’Y\’ = \’Y’</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1" cap="none" baseline="0" sz="1600" lang="en-US" i="0">
                <a:solidFill>
                  <a:srgbClr val="000099"/>
                </a:solidFill>
                <a:latin typeface="Helvetica Neue"/>
                <a:ea typeface="Helvetica Neue"/>
                <a:cs typeface="Helvetica Neue"/>
                <a:sym typeface="Helvetica Neue"/>
              </a:rPr>
              <a:t>Always use prepared statements, with user inputs as parameters</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Is the following prepared statemen secure? </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conn.prepareStatement("select * from instructor where name = ’" + name + "’“)</a:t>
            </a:r>
          </a:p>
          <a:p>
            <a:pPr algn="l" rtl="0" lvl="0" marR="0" indent="-251459" marL="342900">
              <a:spcBef>
                <a:spcPts val="560"/>
              </a:spcBef>
              <a:spcAft>
                <a:spcPts val="0"/>
              </a:spcAft>
              <a:buClr>
                <a:schemeClr val="dk2"/>
              </a:buClr>
              <a:buFont typeface="Helvetica Neue"/>
              <a:buNone/>
            </a:pPr>
            <a:r>
              <a:t/>
            </a:r>
            <a:endParaRPr strike="noStrike" u="none" b="0" cap="none" baseline="0" sz="1600" i="0">
              <a:solidFill>
                <a:srgbClr val="993300"/>
              </a:solidFill>
              <a:latin typeface="Helvetica Neue"/>
              <a:ea typeface="Helvetica Neue"/>
              <a:cs typeface="Helvetica Neue"/>
              <a:sym typeface="Helvetica Neue"/>
            </a:endParaRP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26" name="Shape 326"/>
        <p:cNvGrpSpPr/>
        <p:nvPr/>
      </p:nvGrpSpPr>
      <p:grpSpPr>
        <a:xfrm>
          <a:off y="0" x="0"/>
          <a:ext cy="0" cx="0"/>
          <a:chOff y="0" x="0"/>
          <a:chExt cy="0" cx="0"/>
        </a:xfrm>
      </p:grpSpPr>
      <p:sp>
        <p:nvSpPr>
          <p:cNvPr id="327" name="Shape 32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Cross Site Scripting</a:t>
            </a:r>
          </a:p>
        </p:txBody>
      </p:sp>
      <p:sp>
        <p:nvSpPr>
          <p:cNvPr id="328" name="Shape 328"/>
          <p:cNvSpPr txBox="1"/>
          <p:nvPr>
            <p:ph idx="1" type="body"/>
          </p:nvPr>
        </p:nvSpPr>
        <p:spPr>
          <a:xfrm>
            <a:off y="1093787" x="569912"/>
            <a:ext cy="5208587" cx="8180387"/>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code on one page executes action on another page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&lt;img src = </a:t>
            </a:r>
            <a:r>
              <a:rPr strike="noStrike" u="sng" b="0" cap="none" baseline="0" sz="1800" lang="en-US" i="0">
                <a:solidFill>
                  <a:schemeClr val="hlink"/>
                </a:solidFill>
                <a:latin typeface="Helvetica Neue"/>
                <a:ea typeface="Helvetica Neue"/>
                <a:cs typeface="Helvetica Neue"/>
                <a:sym typeface="Helvetica Neue"/>
                <a:hlinkClick r:id="rId3"/>
              </a:rPr>
              <a:t>http://mybank.com/transfermoney?amount=1000&amp;toaccount=14523</a:t>
            </a:r>
            <a:r>
              <a:rPr strike="noStrike" u="none" b="0" cap="none" baseline="0" sz="1800" lang="en-US" i="0">
                <a:solidFill>
                  <a:schemeClr val="dk1"/>
                </a:solidFill>
                <a:latin typeface="Helvetica Neue"/>
                <a:ea typeface="Helvetica Neue"/>
                <a:cs typeface="Helvetica Neue"/>
                <a:sym typeface="Helvetica Neue"/>
              </a:rPr>
              <a:t>&gt;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Risk: if user viewing page with above code is currently logged into mybank, the transfer may succeed</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Above example simplistic, since GET method is normally not used for updates, but if the code were instead a script, it could execute POST methods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Above vulnerability called </a:t>
            </a:r>
            <a:r>
              <a:rPr strike="noStrike" u="none" b="1" cap="none" baseline="0" sz="1800" lang="en-US" i="0">
                <a:solidFill>
                  <a:srgbClr val="000099"/>
                </a:solidFill>
                <a:latin typeface="Helvetica Neue"/>
                <a:ea typeface="Helvetica Neue"/>
                <a:cs typeface="Helvetica Neue"/>
                <a:sym typeface="Helvetica Neue"/>
              </a:rPr>
              <a:t>cross-site scripting (XSS)</a:t>
            </a:r>
            <a:r>
              <a:rPr strike="noStrike" u="none" b="0" cap="none" baseline="0" sz="1800" lang="en-US" i="0">
                <a:solidFill>
                  <a:schemeClr val="dk1"/>
                </a:solidFill>
                <a:latin typeface="Helvetica Neue"/>
                <a:ea typeface="Helvetica Neue"/>
                <a:cs typeface="Helvetica Neue"/>
                <a:sym typeface="Helvetica Neue"/>
              </a:rPr>
              <a:t> or </a:t>
            </a:r>
            <a:r>
              <a:rPr strike="noStrike" u="none" b="1" cap="none" baseline="0" sz="1800" lang="en-US" i="0">
                <a:solidFill>
                  <a:srgbClr val="000099"/>
                </a:solidFill>
                <a:latin typeface="Helvetica Neue"/>
                <a:ea typeface="Helvetica Neue"/>
                <a:cs typeface="Helvetica Neue"/>
                <a:sym typeface="Helvetica Neue"/>
              </a:rPr>
              <a:t>cross-site request forgery (XSRF or CSRF)</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Prevent your web site from being used to launch XSS or XSRF attacks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Disallow HTML tags in text input provided by users, using functions to detect and strip such tags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Protect your web site from XSS/XSRF attacks launched from other sites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..next slide</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32" name="Shape 332"/>
        <p:cNvGrpSpPr/>
        <p:nvPr/>
      </p:nvGrpSpPr>
      <p:grpSpPr>
        <a:xfrm>
          <a:off y="0" x="0"/>
          <a:ext cy="0" cx="0"/>
          <a:chOff y="0" x="0"/>
          <a:chExt cy="0" cx="0"/>
        </a:xfrm>
      </p:grpSpPr>
      <p:sp>
        <p:nvSpPr>
          <p:cNvPr id="333" name="Shape 33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Cross Site Scripting</a:t>
            </a:r>
          </a:p>
        </p:txBody>
      </p:sp>
      <p:sp>
        <p:nvSpPr>
          <p:cNvPr id="334" name="Shape 33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Protect your web site from XSS/XSRF attacks launched from other sites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 </a:t>
            </a:r>
            <a:r>
              <a:rPr strike="noStrike" u="none" b="1" cap="none" baseline="0" sz="1800" lang="en-US" i="0">
                <a:solidFill>
                  <a:schemeClr val="dk1"/>
                </a:solidFill>
                <a:latin typeface="Helvetica Neue"/>
                <a:ea typeface="Helvetica Neue"/>
                <a:cs typeface="Helvetica Neue"/>
                <a:sym typeface="Helvetica Neue"/>
              </a:rPr>
              <a:t>referer </a:t>
            </a:r>
            <a:r>
              <a:rPr strike="noStrike" u="none" b="0" cap="none" baseline="0" sz="1800" lang="en-US" i="0">
                <a:solidFill>
                  <a:schemeClr val="dk1"/>
                </a:solidFill>
                <a:latin typeface="Helvetica Neue"/>
                <a:ea typeface="Helvetica Neue"/>
                <a:cs typeface="Helvetica Neue"/>
                <a:sym typeface="Helvetica Neue"/>
              </a:rPr>
              <a:t>value (URL of page from where a link was clicked) provided by the HTTP protocol, to check that the link was followed from a valid page served from same site, not another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Ensure IP of request is same as IP from where the user was authenticated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prevents hijacking of cookie by malicious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Never use a GET method to perform any updates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This is actually recommended by HTTP standard</a:t>
            </a:r>
          </a:p>
          <a:p>
            <a:pPr algn="l" rtl="0" lvl="1" marR="0" indent="-194309" marL="742950">
              <a:lnSpc>
                <a:spcPct val="100000"/>
              </a:lnSpc>
              <a:spcBef>
                <a:spcPts val="630"/>
              </a:spcBef>
              <a:spcAft>
                <a:spcPts val="0"/>
              </a:spcAft>
              <a:buClr>
                <a:schemeClr val="folHlink"/>
              </a:buClr>
              <a:buFont typeface="Helvetica Neue"/>
              <a:buNone/>
            </a:pPr>
            <a:r>
              <a:t/>
            </a:r>
            <a:endParaRPr strike="noStrike" u="none" b="1" cap="none" baseline="0" sz="1800" i="0">
              <a:solidFill>
                <a:schemeClr val="dk1"/>
              </a:solidFill>
              <a:latin typeface="Helvetica Neue"/>
              <a:ea typeface="Helvetica Neue"/>
              <a:cs typeface="Helvetica Neue"/>
              <a:sym typeface="Helvetica Neue"/>
            </a:endParaRPr>
          </a:p>
          <a:p>
            <a:pPr algn="l" rtl="0" lvl="0" marR="0" indent="-240030" marL="342900">
              <a:spcBef>
                <a:spcPts val="630"/>
              </a:spcBef>
              <a:spcAft>
                <a:spcPts val="0"/>
              </a:spcAft>
              <a:buClr>
                <a:schemeClr val="dk2"/>
              </a:buClr>
              <a:buFont typeface="Helvetica Neue"/>
              <a:buNone/>
            </a:pPr>
            <a:r>
              <a:t/>
            </a:r>
            <a:endParaRPr strike="noStrike" u="none" b="1"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38" name="Shape 338"/>
        <p:cNvGrpSpPr/>
        <p:nvPr/>
      </p:nvGrpSpPr>
      <p:grpSpPr>
        <a:xfrm>
          <a:off y="0" x="0"/>
          <a:ext cy="0" cx="0"/>
          <a:chOff y="0" x="0"/>
          <a:chExt cy="0" cx="0"/>
        </a:xfrm>
      </p:grpSpPr>
      <p:sp>
        <p:nvSpPr>
          <p:cNvPr id="339" name="Shape 33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Password Leakage</a:t>
            </a:r>
          </a:p>
        </p:txBody>
      </p:sp>
      <p:sp>
        <p:nvSpPr>
          <p:cNvPr id="340" name="Shape 34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Never store passwords, such as database passwords, in clear text in scripts that may be accessible to users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in files in a directory accessible to a web server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Normally, web server will execute, but not provide source of script files such as file.jsp or file.php, but source of editor backup files such as file.jsp~, or .file.jsp.swp may be served </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Restrict access to database server from IPs of machines running application servers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Most databases allow restriction of access by source IP address</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44" name="Shape 344"/>
        <p:cNvGrpSpPr/>
        <p:nvPr/>
      </p:nvGrpSpPr>
      <p:grpSpPr>
        <a:xfrm>
          <a:off y="0" x="0"/>
          <a:ext cy="0" cx="0"/>
          <a:chOff y="0" x="0"/>
          <a:chExt cy="0" cx="0"/>
        </a:xfrm>
      </p:grpSpPr>
      <p:sp>
        <p:nvSpPr>
          <p:cNvPr id="345" name="Shape 34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Authentication</a:t>
            </a:r>
          </a:p>
        </p:txBody>
      </p:sp>
      <p:sp>
        <p:nvSpPr>
          <p:cNvPr id="346" name="Shape 346"/>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Single factor authentication such as passwords too risky for critical applications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guessing of passwords, sniffing of packets if passwords are not encrypted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passwords reused by user across sites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spyware which captures password</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Two-factor authentication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password plus one-time password sent by SMS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password plus one-time password devices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device generates a new pseudo-random number every minute, and displays to user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user enters the current number as password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application server generates same sequence of pseudo-random numbers to check that the number is correct.</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50" name="Shape 350"/>
        <p:cNvGrpSpPr/>
        <p:nvPr/>
      </p:nvGrpSpPr>
      <p:grpSpPr>
        <a:xfrm>
          <a:off y="0" x="0"/>
          <a:ext cy="0" cx="0"/>
          <a:chOff y="0" x="0"/>
          <a:chExt cy="0" cx="0"/>
        </a:xfrm>
      </p:grpSpPr>
      <p:sp>
        <p:nvSpPr>
          <p:cNvPr id="351" name="Shape 35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Authentication</a:t>
            </a:r>
          </a:p>
        </p:txBody>
      </p:sp>
      <p:sp>
        <p:nvSpPr>
          <p:cNvPr id="352" name="Shape 35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Man-in-the-middle</a:t>
            </a:r>
            <a:r>
              <a:rPr strike="noStrike" u="none" b="0" cap="none" baseline="0" sz="1800" lang="en-US" i="0">
                <a:solidFill>
                  <a:schemeClr val="dk1"/>
                </a:solidFill>
                <a:latin typeface="Helvetica Neue"/>
                <a:ea typeface="Helvetica Neue"/>
                <a:cs typeface="Helvetica Neue"/>
                <a:sym typeface="Helvetica Neue"/>
              </a:rPr>
              <a:t> attack</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web site that pretends to be mybank.com, and passes on requests from user to mybank.com, and passes results back to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Even two-factor authentication cannot prevent such attacks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 authenticate Web site to user, using digital certificates, along with secure http protocol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Central authentication</a:t>
            </a:r>
            <a:r>
              <a:rPr strike="noStrike" u="none" b="0" cap="none" baseline="0" sz="1800" lang="en-US" i="0">
                <a:solidFill>
                  <a:schemeClr val="dk1"/>
                </a:solidFill>
                <a:latin typeface="Helvetica Neue"/>
                <a:ea typeface="Helvetica Neue"/>
                <a:cs typeface="Helvetica Neue"/>
                <a:sym typeface="Helvetica Neue"/>
              </a:rPr>
              <a:t> within an organization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redirects to central authentication service for authentication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avoids multiplicity of sites having access to user’s password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LDAP or Active Directory used for authentication</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56" name="Shape 356"/>
        <p:cNvGrpSpPr/>
        <p:nvPr/>
      </p:nvGrpSpPr>
      <p:grpSpPr>
        <a:xfrm>
          <a:off y="0" x="0"/>
          <a:ext cy="0" cx="0"/>
          <a:chOff y="0" x="0"/>
          <a:chExt cy="0" cx="0"/>
        </a:xfrm>
      </p:grpSpPr>
      <p:sp>
        <p:nvSpPr>
          <p:cNvPr id="357" name="Shape 35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Single Sign-On</a:t>
            </a:r>
          </a:p>
        </p:txBody>
      </p:sp>
      <p:sp>
        <p:nvSpPr>
          <p:cNvPr id="358" name="Shape 358"/>
          <p:cNvSpPr txBox="1"/>
          <p:nvPr>
            <p:ph idx="1" type="body"/>
          </p:nvPr>
        </p:nvSpPr>
        <p:spPr>
          <a:xfrm>
            <a:off y="1093787" x="814387"/>
            <a:ext cy="5100637" cx="7935911"/>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Single sign-on </a:t>
            </a:r>
            <a:r>
              <a:rPr strike="noStrike" u="none" b="0" cap="none" baseline="0" sz="1800" lang="en-US" i="0">
                <a:solidFill>
                  <a:schemeClr val="dk1"/>
                </a:solidFill>
                <a:latin typeface="Helvetica Neue"/>
                <a:ea typeface="Helvetica Neue"/>
                <a:cs typeface="Helvetica Neue"/>
                <a:sym typeface="Helvetica Neue"/>
              </a:rPr>
              <a:t>allows user to be authenticated once, and applications can communicate with authentication service to verify user’s identity without repeatedly entering passwords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Security Assertion Markup Language (SAML)</a:t>
            </a:r>
            <a:r>
              <a:rPr strike="noStrike" u="none" b="0" cap="none" baseline="0" sz="1800" lang="en-US" i="0">
                <a:solidFill>
                  <a:schemeClr val="dk1"/>
                </a:solidFill>
                <a:latin typeface="Helvetica Neue"/>
                <a:ea typeface="Helvetica Neue"/>
                <a:cs typeface="Helvetica Neue"/>
                <a:sym typeface="Helvetica Neue"/>
              </a:rPr>
              <a:t> standard for exchanging authentication and authorization information across security domains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user from Yale signs on to external application such as acm.org using userid </a:t>
            </a:r>
            <a:r>
              <a:rPr strike="noStrike" u="sng" b="0" cap="none" baseline="0" sz="1800" lang="en-US" i="0">
                <a:solidFill>
                  <a:schemeClr val="hlink"/>
                </a:solidFill>
                <a:latin typeface="Helvetica Neue"/>
                <a:ea typeface="Helvetica Neue"/>
                <a:cs typeface="Helvetica Neue"/>
                <a:sym typeface="Helvetica Neue"/>
                <a:hlinkClick r:id="rId3"/>
              </a:rPr>
              <a:t>joe@yale.edu</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communicates with Web-based authentication service at Yale to authenticate user, and find what the user is authorized to do by Yale (e.g. access certain journals)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OpenID</a:t>
            </a:r>
            <a:r>
              <a:rPr strike="noStrike" u="none" b="0" cap="none" baseline="0" sz="1800" lang="en-US" i="0">
                <a:solidFill>
                  <a:schemeClr val="dk1"/>
                </a:solidFill>
                <a:latin typeface="Helvetica Neue"/>
                <a:ea typeface="Helvetica Neue"/>
                <a:cs typeface="Helvetica Neue"/>
                <a:sym typeface="Helvetica Neue"/>
              </a:rPr>
              <a:t> standard allows sharing of authentication across organizations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application allows user to choose Yahoo! as OpenID authentication provider, and redirects user to Yahoo! for authentication</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62" name="Shape 362"/>
        <p:cNvGrpSpPr/>
        <p:nvPr/>
      </p:nvGrpSpPr>
      <p:grpSpPr>
        <a:xfrm>
          <a:off y="0" x="0"/>
          <a:ext cy="0" cx="0"/>
          <a:chOff y="0" x="0"/>
          <a:chExt cy="0" cx="0"/>
        </a:xfrm>
      </p:grpSpPr>
      <p:sp>
        <p:nvSpPr>
          <p:cNvPr id="363" name="Shape 36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Application-Level Authorization</a:t>
            </a:r>
          </a:p>
        </p:txBody>
      </p:sp>
      <p:sp>
        <p:nvSpPr>
          <p:cNvPr id="364" name="Shape 36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Current SQL standard does not allow fine-grained authorization such as “students can see their own grades, but not other’s grades”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1: Database has no idea who are application users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2: SQL authorization is at the level of tables, or columns of tables, but not to specific rows of a table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One workaround: use views such as</a:t>
            </a:r>
          </a:p>
          <a:p>
            <a:pPr algn="l" rtl="0" lvl="1" marR="0" indent="-285750" marL="742950">
              <a:lnSpc>
                <a:spcPct val="100000"/>
              </a:lnSpc>
              <a:spcBef>
                <a:spcPts val="630"/>
              </a:spcBef>
              <a:spcAft>
                <a:spcPts val="0"/>
              </a:spcAft>
              <a:buClr>
                <a:schemeClr val="folHlink"/>
              </a:buClr>
              <a:buSzPct val="25000"/>
              <a:buFont typeface="Helvetica Neue"/>
              <a:buNone/>
            </a:pPr>
            <a:r>
              <a:rPr strike="noStrike" u="none" b="1" cap="none" baseline="0" sz="1800" lang="en-US" i="0">
                <a:solidFill>
                  <a:schemeClr val="dk1"/>
                </a:solidFill>
                <a:latin typeface="Helvetica Neue"/>
                <a:ea typeface="Helvetica Neue"/>
                <a:cs typeface="Helvetica Neue"/>
                <a:sym typeface="Helvetica Neue"/>
              </a:rPr>
              <a:t>     create view </a:t>
            </a: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1">
                <a:solidFill>
                  <a:schemeClr val="dk1"/>
                </a:solidFill>
                <a:latin typeface="Helvetica Neue"/>
                <a:ea typeface="Helvetica Neue"/>
                <a:cs typeface="Helvetica Neue"/>
                <a:sym typeface="Helvetica Neue"/>
              </a:rPr>
              <a:t>studentTakes</a:t>
            </a:r>
            <a:r>
              <a:rPr strike="noStrike" u="none" b="1" cap="none" baseline="0" sz="1800" lang="en-US" i="0">
                <a:solidFill>
                  <a:schemeClr val="dk1"/>
                </a:solidFill>
                <a:latin typeface="Helvetica Neue"/>
                <a:ea typeface="Helvetica Neue"/>
                <a:cs typeface="Helvetica Neue"/>
                <a:sym typeface="Helvetica Neue"/>
              </a:rPr>
              <a:t>  as</a:t>
            </a:r>
            <a:br>
              <a:rPr strike="noStrike" u="none" b="1" cap="none" baseline="0" sz="1800" lang="en-US" i="0">
                <a:solidFill>
                  <a:schemeClr val="dk1"/>
                </a:solidFill>
                <a:latin typeface="Helvetica Neue"/>
                <a:ea typeface="Helvetica Neue"/>
                <a:cs typeface="Helvetica Neue"/>
                <a:sym typeface="Helvetica Neue"/>
              </a:rPr>
            </a:br>
            <a:r>
              <a:rPr strike="noStrike" u="none" b="1" cap="none" baseline="0" sz="1800" lang="en-US" i="0">
                <a:solidFill>
                  <a:schemeClr val="dk1"/>
                </a:solidFill>
                <a:latin typeface="Helvetica Neue"/>
                <a:ea typeface="Helvetica Neue"/>
                <a:cs typeface="Helvetica Neue"/>
                <a:sym typeface="Helvetica Neue"/>
              </a:rPr>
              <a:t>select </a:t>
            </a:r>
            <a:r>
              <a:rPr strike="noStrike" u="none" b="0" cap="none" baseline="0" sz="1800" lang="en-US" i="0">
                <a:solidFill>
                  <a:schemeClr val="dk1"/>
                </a:solidFill>
                <a:latin typeface="Helvetica Neue"/>
                <a:ea typeface="Helvetica Neue"/>
                <a:cs typeface="Helvetica Neue"/>
                <a:sym typeface="Helvetica Neue"/>
              </a:rPr>
              <a:t>*</a:t>
            </a:r>
            <a:r>
              <a:rPr strike="noStrike" u="none" b="1" cap="none" baseline="0" sz="1800" lang="en-US" i="0">
                <a:solidFill>
                  <a:schemeClr val="dk1"/>
                </a:solidFill>
                <a:latin typeface="Helvetica Neue"/>
                <a:ea typeface="Helvetica Neue"/>
                <a:cs typeface="Helvetica Neue"/>
                <a:sym typeface="Helvetica Neue"/>
              </a:rPr>
              <a:t>from   </a:t>
            </a:r>
            <a:r>
              <a:rPr strike="noStrike" u="none" b="0" cap="none" baseline="0" sz="1800" lang="en-US" i="1">
                <a:solidFill>
                  <a:schemeClr val="dk1"/>
                </a:solidFill>
                <a:latin typeface="Helvetica Neue"/>
                <a:ea typeface="Helvetica Neue"/>
                <a:cs typeface="Helvetica Neue"/>
                <a:sym typeface="Helvetica Neue"/>
              </a:rPr>
              <a:t>takes</a:t>
            </a:r>
            <a:r>
              <a:rPr strike="noStrike" u="none" b="1" cap="none" baseline="0" sz="1800" lang="en-US" i="0">
                <a:solidFill>
                  <a:schemeClr val="dk1"/>
                </a:solidFill>
                <a:latin typeface="Helvetica Neue"/>
                <a:ea typeface="Helvetica Neue"/>
                <a:cs typeface="Helvetica Neue"/>
                <a:sym typeface="Helvetica Neue"/>
              </a:rPr>
              <a:t>where </a:t>
            </a:r>
            <a:r>
              <a:rPr strike="noStrike" u="none" b="0" cap="none" baseline="0" sz="1800" lang="en-US" i="1">
                <a:solidFill>
                  <a:schemeClr val="dk1"/>
                </a:solidFill>
                <a:latin typeface="Helvetica Neue"/>
                <a:ea typeface="Helvetica Neue"/>
                <a:cs typeface="Helvetica Neue"/>
                <a:sym typeface="Helvetica Neue"/>
              </a:rPr>
              <a:t>takes.ID = syscontext.user_id</a:t>
            </a:r>
            <a:r>
              <a:rPr strike="noStrike" u="none" b="0" cap="none" baseline="0" sz="1800" lang="en-US" i="0">
                <a:solidFill>
                  <a:schemeClr val="dk1"/>
                </a:solidFill>
                <a:latin typeface="Helvetica Neue"/>
                <a:ea typeface="Helvetica Neue"/>
                <a:cs typeface="Helvetica Neue"/>
                <a:sym typeface="Helvetica Neue"/>
              </a:rPr>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where syscontext.user_id() provides end user identity</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end user identity must be provided to the database by the application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Having multiple such views is cumbersome</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68" name="Shape 368"/>
        <p:cNvGrpSpPr/>
        <p:nvPr/>
      </p:nvGrpSpPr>
      <p:grpSpPr>
        <a:xfrm>
          <a:off y="0" x="0"/>
          <a:ext cy="0" cx="0"/>
          <a:chOff y="0" x="0"/>
          <a:chExt cy="0" cx="0"/>
        </a:xfrm>
      </p:grpSpPr>
      <p:sp>
        <p:nvSpPr>
          <p:cNvPr id="369" name="Shape 36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Application-Level Authorization (Cont.)</a:t>
            </a:r>
          </a:p>
        </p:txBody>
      </p:sp>
      <p:sp>
        <p:nvSpPr>
          <p:cNvPr id="370" name="Shape 37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Currently, authorization is done entirely in application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Entire application code has access to entire database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large surface area, making protection harder</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Alternative: </a:t>
            </a:r>
            <a:r>
              <a:rPr strike="noStrike" u="none" b="1" cap="none" baseline="0" sz="1800" lang="en-US" i="0">
                <a:solidFill>
                  <a:srgbClr val="000099"/>
                </a:solidFill>
                <a:latin typeface="Helvetica Neue"/>
                <a:ea typeface="Helvetica Neue"/>
                <a:cs typeface="Helvetica Neue"/>
                <a:sym typeface="Helvetica Neue"/>
              </a:rPr>
              <a:t>fine-grained (row-level) authorization</a:t>
            </a:r>
            <a:r>
              <a:rPr strike="noStrike" u="none" b="0" cap="none" baseline="0" sz="1800" lang="en-US" i="0">
                <a:solidFill>
                  <a:schemeClr val="dk1"/>
                </a:solidFill>
                <a:latin typeface="Helvetica Neue"/>
                <a:ea typeface="Helvetica Neue"/>
                <a:cs typeface="Helvetica Neue"/>
                <a:sym typeface="Helvetica Neue"/>
              </a:rPr>
              <a:t> schemes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extensions to SQL authorization proposed but not currently implemented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Oracle Virtual Private Database (VPD) allows predicates to be added transparently to all SQL queries, to enforce fine-grained authorization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add </a:t>
            </a:r>
            <a:r>
              <a:rPr strike="noStrike" u="none" b="0" cap="none" baseline="0" sz="1800" lang="en-US" i="1">
                <a:solidFill>
                  <a:schemeClr val="dk1"/>
                </a:solidFill>
                <a:latin typeface="Helvetica Neue"/>
                <a:ea typeface="Helvetica Neue"/>
                <a:cs typeface="Helvetica Neue"/>
                <a:sym typeface="Helvetica Neue"/>
              </a:rPr>
              <a:t>ID= sys_context.user_id()</a:t>
            </a:r>
            <a:r>
              <a:rPr strike="noStrike" u="none" b="0" cap="none" baseline="0" sz="1800" lang="en-US" i="0">
                <a:solidFill>
                  <a:schemeClr val="dk1"/>
                </a:solidFill>
                <a:latin typeface="Helvetica Neue"/>
                <a:ea typeface="Helvetica Neue"/>
                <a:cs typeface="Helvetica Neue"/>
                <a:sym typeface="Helvetica Neue"/>
              </a:rPr>
              <a:t> to all queries on student relation if user is a student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3" name="Shape 83"/>
        <p:cNvGrpSpPr/>
        <p:nvPr/>
      </p:nvGrpSpPr>
      <p:grpSpPr>
        <a:xfrm>
          <a:off y="0" x="0"/>
          <a:ext cy="0" cx="0"/>
          <a:chOff y="0" x="0"/>
          <a:chExt cy="0" cx="0"/>
        </a:xfrm>
      </p:grpSpPr>
      <p:sp>
        <p:nvSpPr>
          <p:cNvPr id="84" name="Shape 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Interface</a:t>
            </a:r>
          </a:p>
        </p:txBody>
      </p:sp>
      <p:sp>
        <p:nvSpPr>
          <p:cNvPr id="85" name="Shape 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browsers have become the de-facto standard user interface to databases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Enable large numbers of users to access databases from anywhere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Avoid the need for downloading/installing specialized code, while providing a good graphical user interface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Flash and other scripting languages run in browser, but are downloaded transparently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Examples: banks, airline and rental car reservations, university course registration and grading, an so on.</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74" name="Shape 374"/>
        <p:cNvGrpSpPr/>
        <p:nvPr/>
      </p:nvGrpSpPr>
      <p:grpSpPr>
        <a:xfrm>
          <a:off y="0" x="0"/>
          <a:ext cy="0" cx="0"/>
          <a:chOff y="0" x="0"/>
          <a:chExt cy="0" cx="0"/>
        </a:xfrm>
      </p:grpSpPr>
      <p:sp>
        <p:nvSpPr>
          <p:cNvPr id="375" name="Shape 37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Audit Trails</a:t>
            </a:r>
          </a:p>
        </p:txBody>
      </p:sp>
      <p:sp>
        <p:nvSpPr>
          <p:cNvPr id="376" name="Shape 376"/>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Applications must log actions to an audit trail, to detect who carried out an update, or accessed some sensitive data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Audit trails used after-the-fact to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detect security breaches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repair damage caused by security breach</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trace who carried out the breach</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Audit trails needed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Database level, and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level</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80" name="Shape 380"/>
        <p:cNvGrpSpPr/>
        <p:nvPr/>
      </p:nvGrpSpPr>
      <p:grpSpPr>
        <a:xfrm>
          <a:off y="0" x="0"/>
          <a:ext cy="0" cx="0"/>
          <a:chOff y="0" x="0"/>
          <a:chExt cy="0" cx="0"/>
        </a:xfrm>
      </p:grpSpPr>
      <p:sp>
        <p:nvSpPr>
          <p:cNvPr id="381" name="Shape 381"/>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Encyption</a:t>
            </a:r>
          </a:p>
        </p:txBody>
      </p:sp>
      <p:sp>
        <p:nvSpPr>
          <p:cNvPr id="382" name="Shape 382"/>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86" name="Shape 386"/>
        <p:cNvGrpSpPr/>
        <p:nvPr/>
      </p:nvGrpSpPr>
      <p:grpSpPr>
        <a:xfrm>
          <a:off y="0" x="0"/>
          <a:ext cy="0" cx="0"/>
          <a:chOff y="0" x="0"/>
          <a:chExt cy="0" cx="0"/>
        </a:xfrm>
      </p:grpSpPr>
      <p:sp>
        <p:nvSpPr>
          <p:cNvPr id="387" name="Shape 38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a:t>
            </a:r>
          </a:p>
        </p:txBody>
      </p:sp>
      <p:sp>
        <p:nvSpPr>
          <p:cNvPr id="388" name="Shape 388"/>
          <p:cNvSpPr txBox="1"/>
          <p:nvPr>
            <p:ph idx="1" type="body"/>
          </p:nvPr>
        </p:nvSpPr>
        <p:spPr>
          <a:xfrm>
            <a:off y="1279525" x="814387"/>
            <a:ext cy="4919661" cx="806767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Data may be </a:t>
            </a:r>
            <a:r>
              <a:rPr strike="noStrike" u="none" b="0" cap="none" baseline="0" sz="1800" lang="en-US" i="1">
                <a:solidFill>
                  <a:schemeClr val="dk1"/>
                </a:solidFill>
                <a:latin typeface="Helvetica Neue"/>
                <a:ea typeface="Helvetica Neue"/>
                <a:cs typeface="Helvetica Neue"/>
                <a:sym typeface="Helvetica Neue"/>
              </a:rPr>
              <a:t>encrypted</a:t>
            </a:r>
            <a:r>
              <a:rPr strike="noStrike" u="none" b="0" cap="none" baseline="0" sz="1800" lang="en-US" i="0">
                <a:solidFill>
                  <a:schemeClr val="dk1"/>
                </a:solidFill>
                <a:latin typeface="Helvetica Neue"/>
                <a:ea typeface="Helvetica Neue"/>
                <a:cs typeface="Helvetica Neue"/>
                <a:sym typeface="Helvetica Neue"/>
              </a:rPr>
              <a:t> when database authorization provisions do not offer sufficient protection.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Properties of good encryption technique: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Relatively simple for authorized users to encrypt and decrypt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Encryption scheme depends not on the secrecy of the algorithm but on the secrecy of a parameter of the algorithm called the  encryption key.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Extremely difficult for an intruder to determine the encryption key.</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Symmetric-key encryption</a:t>
            </a:r>
            <a:r>
              <a:rPr strike="noStrike" u="none" b="0" cap="none" baseline="0" sz="1800" lang="en-US" i="0">
                <a:solidFill>
                  <a:schemeClr val="dk1"/>
                </a:solidFill>
                <a:latin typeface="Helvetica Neue"/>
                <a:ea typeface="Helvetica Neue"/>
                <a:cs typeface="Helvetica Neue"/>
                <a:sym typeface="Helvetica Neue"/>
              </a:rPr>
              <a:t>: same key used for encryption and for decryption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Public-key encryption</a:t>
            </a:r>
            <a:r>
              <a:rPr strike="noStrike" u="none" b="0" cap="none" baseline="0" sz="1800" lang="en-US" i="0">
                <a:solidFill>
                  <a:schemeClr val="dk1"/>
                </a:solidFill>
                <a:latin typeface="Helvetica Neue"/>
                <a:ea typeface="Helvetica Neue"/>
                <a:cs typeface="Helvetica Neue"/>
                <a:sym typeface="Helvetica Neue"/>
              </a:rPr>
              <a:t> (a.k.a. </a:t>
            </a:r>
            <a:r>
              <a:rPr strike="noStrike" u="none" b="1" cap="none" baseline="0" sz="1800" lang="en-US" i="0">
                <a:solidFill>
                  <a:srgbClr val="000099"/>
                </a:solidFill>
                <a:latin typeface="Helvetica Neue"/>
                <a:ea typeface="Helvetica Neue"/>
                <a:cs typeface="Helvetica Neue"/>
                <a:sym typeface="Helvetica Neue"/>
              </a:rPr>
              <a:t>asymmentric-key encryption</a:t>
            </a:r>
            <a:r>
              <a:rPr strike="noStrike" u="none" b="0" cap="none" baseline="0" sz="1800" lang="en-US" i="0">
                <a:solidFill>
                  <a:schemeClr val="dk1"/>
                </a:solidFill>
                <a:latin typeface="Helvetica Neue"/>
                <a:ea typeface="Helvetica Neue"/>
                <a:cs typeface="Helvetica Neue"/>
                <a:sym typeface="Helvetica Neue"/>
              </a:rPr>
              <a:t>): use different keys for encryption and decryption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encryption key can be public, decryption key secret</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93" name="Shape 393"/>
        <p:cNvGrpSpPr/>
        <p:nvPr/>
      </p:nvGrpSpPr>
      <p:grpSpPr>
        <a:xfrm>
          <a:off y="0" x="0"/>
          <a:ext cy="0" cx="0"/>
          <a:chOff y="0" x="0"/>
          <a:chExt cy="0" cx="0"/>
        </a:xfrm>
      </p:grpSpPr>
      <p:sp>
        <p:nvSpPr>
          <p:cNvPr id="394" name="Shape 39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(Cont.)</a:t>
            </a:r>
          </a:p>
        </p:txBody>
      </p:sp>
      <p:sp>
        <p:nvSpPr>
          <p:cNvPr id="395" name="Shape 395"/>
          <p:cNvSpPr txBox="1"/>
          <p:nvPr>
            <p:ph idx="1" type="body"/>
          </p:nvPr>
        </p:nvSpPr>
        <p:spPr>
          <a:xfrm>
            <a:off y="1200150" x="730250"/>
            <a:ext cy="5057775" cx="7888287"/>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1">
                <a:solidFill>
                  <a:srgbClr val="000099"/>
                </a:solidFill>
                <a:latin typeface="Helvetica Neue"/>
                <a:ea typeface="Helvetica Neue"/>
                <a:cs typeface="Helvetica Neue"/>
                <a:sym typeface="Helvetica Neue"/>
              </a:rPr>
              <a:t>Data Encryption Standard</a:t>
            </a:r>
            <a:r>
              <a:rPr strike="noStrike" u="none" b="0" cap="none" baseline="0" sz="1800" lang="en-US" i="0">
                <a:solidFill>
                  <a:srgbClr val="000099"/>
                </a:solidFill>
                <a:latin typeface="Helvetica Neue"/>
                <a:ea typeface="Helvetica Neue"/>
                <a:cs typeface="Helvetica Neue"/>
                <a:sym typeface="Helvetica Neue"/>
              </a:rPr>
              <a:t> (DES)</a:t>
            </a:r>
            <a:r>
              <a:rPr strike="noStrike" u="none" b="0" cap="none" baseline="0" sz="1800" lang="en-US" i="0">
                <a:solidFill>
                  <a:schemeClr val="dk1"/>
                </a:solidFill>
                <a:latin typeface="Helvetica Neue"/>
                <a:ea typeface="Helvetica Neue"/>
                <a:cs typeface="Helvetica Neue"/>
                <a:sym typeface="Helvetica Neue"/>
              </a:rPr>
              <a:t> substitutes characters and rearranges their order on the basis of an encryption key which is provided to authorized users via a secure mechanism. Scheme is no more secure than the key transmission mechanism since the key has to be shared.</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rgbClr val="000099"/>
                </a:solidFill>
                <a:latin typeface="Helvetica Neue"/>
                <a:ea typeface="Helvetica Neue"/>
                <a:cs typeface="Helvetica Neue"/>
                <a:sym typeface="Helvetica Neue"/>
              </a:rPr>
              <a:t>Advanced Encryption Standard (AES)</a:t>
            </a:r>
            <a:r>
              <a:rPr strike="noStrike" u="none" b="0" cap="none" baseline="0" sz="1800" lang="en-US" i="0">
                <a:solidFill>
                  <a:schemeClr val="dk1"/>
                </a:solidFill>
                <a:latin typeface="Helvetica Neue"/>
                <a:ea typeface="Helvetica Neue"/>
                <a:cs typeface="Helvetica Neue"/>
                <a:sym typeface="Helvetica Neue"/>
              </a:rPr>
              <a:t> is a new standard replacing DES, and is based on the Rijndael algorithm, but is also dependent on shared secret keys.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1">
                <a:solidFill>
                  <a:srgbClr val="000099"/>
                </a:solidFill>
                <a:latin typeface="Helvetica Neue"/>
                <a:ea typeface="Helvetica Neue"/>
                <a:cs typeface="Helvetica Neue"/>
                <a:sym typeface="Helvetica Neue"/>
              </a:rPr>
              <a:t>Public-key encryption</a:t>
            </a:r>
            <a:r>
              <a:rPr strike="noStrike" u="none" b="0" cap="none" baseline="0" sz="1800" lang="en-US" i="0">
                <a:solidFill>
                  <a:schemeClr val="dk1"/>
                </a:solidFill>
                <a:latin typeface="Helvetica Neue"/>
                <a:ea typeface="Helvetica Neue"/>
                <a:cs typeface="Helvetica Neue"/>
                <a:sym typeface="Helvetica Neue"/>
              </a:rPr>
              <a:t> is based on each user having two keys: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1">
                <a:solidFill>
                  <a:schemeClr val="dk1"/>
                </a:solidFill>
                <a:latin typeface="Helvetica Neue"/>
                <a:ea typeface="Helvetica Neue"/>
                <a:cs typeface="Helvetica Neue"/>
                <a:sym typeface="Helvetica Neue"/>
              </a:rPr>
              <a:t>public key</a:t>
            </a:r>
            <a:r>
              <a:rPr strike="noStrike" u="none" b="0" cap="none" baseline="0" sz="1800" lang="en-US" i="0">
                <a:solidFill>
                  <a:schemeClr val="dk1"/>
                </a:solidFill>
                <a:latin typeface="Helvetica Neue"/>
                <a:ea typeface="Helvetica Neue"/>
                <a:cs typeface="Helvetica Neue"/>
                <a:sym typeface="Helvetica Neue"/>
              </a:rPr>
              <a:t> – publicly published key used to encrypt data, but cannot be used to decrypt data</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1">
                <a:solidFill>
                  <a:schemeClr val="dk1"/>
                </a:solidFill>
                <a:latin typeface="Helvetica Neue"/>
                <a:ea typeface="Helvetica Neue"/>
                <a:cs typeface="Helvetica Neue"/>
                <a:sym typeface="Helvetica Neue"/>
              </a:rPr>
              <a:t>private key</a:t>
            </a:r>
            <a:r>
              <a:rPr strike="noStrike" u="none" b="0" cap="none" baseline="0" sz="1800" lang="en-US" i="0">
                <a:solidFill>
                  <a:schemeClr val="dk1"/>
                </a:solidFill>
                <a:latin typeface="Helvetica Neue"/>
                <a:ea typeface="Helvetica Neue"/>
                <a:cs typeface="Helvetica Neue"/>
                <a:sym typeface="Helvetica Neue"/>
              </a:rPr>
              <a:t> -- key known only to individual user, and used to decrypt data.  Need not be transmitted to the site doing encryption.</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Encryption scheme is such that it is impossible or extremely hard to decrypt data given only  the public key.</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RSA  public-key encryption scheme is based on the hardness of factoring a very large number (100's of digits) into its prime components</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00" name="Shape 400"/>
        <p:cNvGrpSpPr/>
        <p:nvPr/>
      </p:nvGrpSpPr>
      <p:grpSpPr>
        <a:xfrm>
          <a:off y="0" x="0"/>
          <a:ext cy="0" cx="0"/>
          <a:chOff y="0" x="0"/>
          <a:chExt cy="0" cx="0"/>
        </a:xfrm>
      </p:grpSpPr>
      <p:sp>
        <p:nvSpPr>
          <p:cNvPr id="401" name="Shape 40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(Cont.)</a:t>
            </a:r>
          </a:p>
        </p:txBody>
      </p:sp>
      <p:sp>
        <p:nvSpPr>
          <p:cNvPr id="402" name="Shape 40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Hybrid schemes</a:t>
            </a:r>
            <a:r>
              <a:rPr strike="noStrike" u="none" b="0" cap="none" baseline="0" sz="1800" lang="en-US" i="0">
                <a:solidFill>
                  <a:schemeClr val="dk1"/>
                </a:solidFill>
                <a:latin typeface="Helvetica Neue"/>
                <a:ea typeface="Helvetica Neue"/>
                <a:cs typeface="Helvetica Neue"/>
                <a:sym typeface="Helvetica Neue"/>
              </a:rPr>
              <a:t> combining public key and private key encryption for efficient encryption of large amounts of data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Encryption of small values such as identifiers or names vulnerable to </a:t>
            </a:r>
            <a:r>
              <a:rPr strike="noStrike" u="none" b="1" cap="none" baseline="0" sz="1800" lang="en-US" i="0">
                <a:solidFill>
                  <a:srgbClr val="000099"/>
                </a:solidFill>
                <a:latin typeface="Helvetica Neue"/>
                <a:ea typeface="Helvetica Neue"/>
                <a:cs typeface="Helvetica Neue"/>
                <a:sym typeface="Helvetica Neue"/>
              </a:rPr>
              <a:t>dictionary attacks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especially if encryption key is publicly available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but even otherwise, statistical information such as frequency of occurrence can be used to reveal content of encrypted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Can be deterred by adding extra random bits to the end of the value, before encryption, and removing them after decryption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same value will have different encrypted forms each time it is encrypted, preventing both above attacks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extra bits are called </a:t>
            </a:r>
            <a:r>
              <a:rPr strike="noStrike" u="none" b="1" cap="none" baseline="0" sz="1800" lang="en-US" i="0">
                <a:solidFill>
                  <a:srgbClr val="000099"/>
                </a:solidFill>
                <a:latin typeface="Helvetica Neue"/>
                <a:ea typeface="Helvetica Neue"/>
                <a:cs typeface="Helvetica Neue"/>
                <a:sym typeface="Helvetica Neue"/>
              </a:rPr>
              <a:t>salt bits</a:t>
            </a:r>
          </a:p>
        </p:txBody>
      </p:sp>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06" name="Shape 406"/>
        <p:cNvGrpSpPr/>
        <p:nvPr/>
      </p:nvGrpSpPr>
      <p:grpSpPr>
        <a:xfrm>
          <a:off y="0" x="0"/>
          <a:ext cy="0" cx="0"/>
          <a:chOff y="0" x="0"/>
          <a:chExt cy="0" cx="0"/>
        </a:xfrm>
      </p:grpSpPr>
      <p:sp>
        <p:nvSpPr>
          <p:cNvPr id="407" name="Shape 40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in Databases</a:t>
            </a:r>
          </a:p>
        </p:txBody>
      </p:sp>
      <p:sp>
        <p:nvSpPr>
          <p:cNvPr id="408" name="Shape 408"/>
          <p:cNvSpPr txBox="1"/>
          <p:nvPr>
            <p:ph idx="1" type="body"/>
          </p:nvPr>
        </p:nvSpPr>
        <p:spPr>
          <a:xfrm>
            <a:off y="1031875" x="646112"/>
            <a:ext cy="5314949" cx="79517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Database widely support encryption</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Different levels of encryption: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1" cap="none" baseline="0" sz="1800" lang="en-US" i="0">
                <a:solidFill>
                  <a:schemeClr val="dk1"/>
                </a:solidFill>
                <a:latin typeface="Helvetica Neue"/>
                <a:ea typeface="Helvetica Neue"/>
                <a:cs typeface="Helvetica Neue"/>
                <a:sym typeface="Helvetica Neue"/>
              </a:rPr>
              <a:t>disk block</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every disk block encrypted using key available in database-system software.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Even if attacker gets access to database data, decryption cannot be done without access to the key.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1" cap="none" baseline="0" sz="1800" lang="en-US" i="0">
                <a:solidFill>
                  <a:schemeClr val="dk1"/>
                </a:solidFill>
                <a:latin typeface="Helvetica Neue"/>
                <a:ea typeface="Helvetica Neue"/>
                <a:cs typeface="Helvetica Neue"/>
                <a:sym typeface="Helvetica Neue"/>
              </a:rPr>
              <a:t>Entire relations, or specific attributes of relations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non-sensitive relations, or non-sensitive attributes of relations need not be encrypted</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however, attributes involved in primary/foreign key constraints cannot be encrypted.</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Storage of encryption or decryption keys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typically, single master key used to protect multiple encryption/decryption keys stored in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Alternative: encryption/decryption is done in application, before sending values to the database</a:t>
            </a:r>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12" name="Shape 412"/>
        <p:cNvGrpSpPr/>
        <p:nvPr/>
      </p:nvGrpSpPr>
      <p:grpSpPr>
        <a:xfrm>
          <a:off y="0" x="0"/>
          <a:ext cy="0" cx="0"/>
          <a:chOff y="0" x="0"/>
          <a:chExt cy="0" cx="0"/>
        </a:xfrm>
      </p:grpSpPr>
      <p:sp>
        <p:nvSpPr>
          <p:cNvPr id="413" name="Shape 41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and Authentication</a:t>
            </a:r>
          </a:p>
        </p:txBody>
      </p:sp>
      <p:sp>
        <p:nvSpPr>
          <p:cNvPr id="414" name="Shape 414"/>
          <p:cNvSpPr txBox="1"/>
          <p:nvPr>
            <p:ph idx="1" type="body"/>
          </p:nvPr>
        </p:nvSpPr>
        <p:spPr>
          <a:xfrm>
            <a:off y="1147762" x="692150"/>
            <a:ext cy="5210174" cx="775652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Password based authentication is widely used, but is susceptible to sniffing on a network.</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Challenge-response</a:t>
            </a:r>
            <a:r>
              <a:rPr strike="noStrike" u="none" b="0" cap="none" baseline="0" sz="1800" lang="en-US" i="0">
                <a:solidFill>
                  <a:schemeClr val="dk1"/>
                </a:solidFill>
                <a:latin typeface="Helvetica Neue"/>
                <a:ea typeface="Helvetica Neue"/>
                <a:cs typeface="Helvetica Neue"/>
                <a:sym typeface="Helvetica Neue"/>
              </a:rPr>
              <a:t> systems avoid transmission of passwords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DB sends a (randomly generated) challenge string to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User encrypts string and returns result.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DB verifies identity by decrypting result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Can use public-key encryption system by DB sending a message encrypted using user’s public key, and user decrypting and sending the message back.</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Digital</a:t>
            </a:r>
            <a:r>
              <a:rPr strike="noStrike" u="none" b="0" cap="none" baseline="0" sz="1800" lang="en-US" i="0">
                <a:solidFill>
                  <a:srgbClr val="000099"/>
                </a:solidFill>
                <a:latin typeface="Helvetica Neue"/>
                <a:ea typeface="Helvetica Neue"/>
                <a:cs typeface="Helvetica Neue"/>
                <a:sym typeface="Helvetica Neue"/>
              </a:rPr>
              <a:t> </a:t>
            </a:r>
            <a:r>
              <a:rPr strike="noStrike" u="none" b="1" cap="none" baseline="0" sz="1800" lang="en-US" i="0">
                <a:solidFill>
                  <a:srgbClr val="000099"/>
                </a:solidFill>
                <a:latin typeface="Helvetica Neue"/>
                <a:ea typeface="Helvetica Neue"/>
                <a:cs typeface="Helvetica Neue"/>
                <a:sym typeface="Helvetica Neue"/>
              </a:rPr>
              <a:t>signatures</a:t>
            </a:r>
            <a:r>
              <a:rPr strike="noStrike" u="none" b="0" cap="none" baseline="0" sz="1800" lang="en-US" i="0">
                <a:solidFill>
                  <a:schemeClr val="dk1"/>
                </a:solidFill>
                <a:latin typeface="Helvetica Neue"/>
                <a:ea typeface="Helvetica Neue"/>
                <a:cs typeface="Helvetica Neue"/>
                <a:sym typeface="Helvetica Neue"/>
              </a:rPr>
              <a:t> are used to verify authenticity of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 private key (in reverse) to encrypt data, and anyone can verify authenticity by using public key (in reverse) to decrypt data.  Only holder of private key could have created the encrypted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Digital signatures also help ensure </a:t>
            </a:r>
            <a:r>
              <a:rPr strike="noStrike" u="none" b="1" cap="none" baseline="0" sz="1800" lang="en-US" i="0">
                <a:solidFill>
                  <a:srgbClr val="000099"/>
                </a:solidFill>
                <a:latin typeface="Helvetica Neue"/>
                <a:ea typeface="Helvetica Neue"/>
                <a:cs typeface="Helvetica Neue"/>
                <a:sym typeface="Helvetica Neue"/>
              </a:rPr>
              <a:t>nonrepudiation:</a:t>
            </a:r>
            <a:r>
              <a:rPr strike="noStrike" u="none" b="1"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chemeClr val="dk1"/>
                </a:solidFill>
                <a:latin typeface="Helvetica Neue"/>
                <a:ea typeface="Helvetica Neue"/>
                <a:cs typeface="Helvetica Neue"/>
                <a:sym typeface="Helvetica Neue"/>
              </a:rPr>
              <a:t>sender</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cannot later claim to have not created the data</a:t>
            </a:r>
          </a:p>
        </p:txBody>
      </p:sp>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19" name="Shape 419"/>
        <p:cNvGrpSpPr/>
        <p:nvPr/>
      </p:nvGrpSpPr>
      <p:grpSpPr>
        <a:xfrm>
          <a:off y="0" x="0"/>
          <a:ext cy="0" cx="0"/>
          <a:chOff y="0" x="0"/>
          <a:chExt cy="0" cx="0"/>
        </a:xfrm>
      </p:grpSpPr>
      <p:sp>
        <p:nvSpPr>
          <p:cNvPr id="420" name="Shape 420"/>
          <p:cNvSpPr txBox="1"/>
          <p:nvPr>
            <p:ph type="ctrTitle"/>
          </p:nvPr>
        </p:nvSpPr>
        <p:spPr>
          <a:xfrm>
            <a:off y="2286000" x="685800"/>
            <a:ext cy="1143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rgbClr val="CC3300"/>
              </a:buClr>
              <a:buSzPct val="25000"/>
              <a:buFont typeface="Helvetica Neue"/>
              <a:buNone/>
            </a:pPr>
            <a:r>
              <a:rPr strike="noStrike" u="none" b="1" cap="none" baseline="0" sz="3200" lang="en-US" i="0">
                <a:solidFill>
                  <a:srgbClr val="CC3300"/>
                </a:solidFill>
                <a:latin typeface="Helvetica Neue"/>
                <a:ea typeface="Helvetica Neue"/>
                <a:cs typeface="Helvetica Neue"/>
                <a:sym typeface="Helvetica Neue"/>
              </a:rPr>
              <a:t>End of Chapter</a:t>
            </a:r>
          </a:p>
        </p:txBody>
      </p:sp>
    </p:spTree>
  </p:cSld>
  <p:clrMapOvr>
    <a:masterClrMapping/>
  </p:clrMapOvr>
  <p:transition spd="slow">
    <p:cut/>
  </p:transition>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25" name="Shape 425"/>
        <p:cNvGrpSpPr/>
        <p:nvPr/>
      </p:nvGrpSpPr>
      <p:grpSpPr>
        <a:xfrm>
          <a:off y="0" x="0"/>
          <a:ext cy="0" cx="0"/>
          <a:chOff y="0" x="0"/>
          <a:chExt cy="0" cx="0"/>
        </a:xfrm>
      </p:grpSpPr>
      <p:sp>
        <p:nvSpPr>
          <p:cNvPr id="426" name="Shape 42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Digital Certificates</a:t>
            </a:r>
          </a:p>
        </p:txBody>
      </p:sp>
      <p:sp>
        <p:nvSpPr>
          <p:cNvPr id="427" name="Shape 427"/>
          <p:cNvSpPr txBox="1"/>
          <p:nvPr>
            <p:ph idx="1" type="body"/>
          </p:nvPr>
        </p:nvSpPr>
        <p:spPr>
          <a:xfrm>
            <a:off y="1204912" x="627062"/>
            <a:ext cy="5486399" cx="816133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Digital certificates</a:t>
            </a:r>
            <a:r>
              <a:rPr strike="noStrike" u="none" b="1"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chemeClr val="dk1"/>
                </a:solidFill>
                <a:latin typeface="Helvetica Neue"/>
                <a:ea typeface="Helvetica Neue"/>
                <a:cs typeface="Helvetica Neue"/>
                <a:sym typeface="Helvetica Neue"/>
              </a:rPr>
              <a:t>are used to verify authenticity of public keys. </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Problem: when you communicate with a web site, how do you know if you are talking with the genuine web site or an imposter?</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Solution: use the public key of the web site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how to verify if the public key itself is genuine?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Every client (e.g., browser) has public keys of a few root-level </a:t>
            </a:r>
            <a:r>
              <a:rPr strike="noStrike" u="none" b="1" cap="none" baseline="0" sz="1800" lang="en-US" i="0">
                <a:solidFill>
                  <a:srgbClr val="000099"/>
                </a:solidFill>
                <a:latin typeface="Helvetica Neue"/>
                <a:ea typeface="Helvetica Neue"/>
                <a:cs typeface="Helvetica Neue"/>
                <a:sym typeface="Helvetica Neue"/>
              </a:rPr>
              <a:t>certification authorities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 site can get its name/URL and public key signed by a certification authority: signed document is called a </a:t>
            </a:r>
            <a:r>
              <a:rPr strike="noStrike" u="none" b="1" cap="none" baseline="0" sz="1800" lang="en-US" i="0">
                <a:solidFill>
                  <a:srgbClr val="000099"/>
                </a:solidFill>
                <a:latin typeface="Helvetica Neue"/>
                <a:ea typeface="Helvetica Neue"/>
                <a:cs typeface="Helvetica Neue"/>
                <a:sym typeface="Helvetica Neue"/>
              </a:rPr>
              <a:t>certificate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Client can use public key of certification authority to verify certificate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Multiple levels of certification authorities can exist. Each certification authority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presents its own public-key certificate signed by a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higher level authority, and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uses its private key to sign the certificate of  other web sites/authorities</a:t>
            </a:r>
          </a:p>
        </p:txBody>
      </p:sp>
    </p:spTree>
  </p:cSld>
  <p:clrMapOvr>
    <a:masterClrMapping/>
  </p:clrMapOvr>
  <p:transition spd="slow">
    <p:cut/>
  </p:transition>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32" name="Shape 432"/>
        <p:cNvGrpSpPr/>
        <p:nvPr/>
      </p:nvGrpSpPr>
      <p:grpSpPr>
        <a:xfrm>
          <a:off y="0" x="0"/>
          <a:ext cy="0" cx="0"/>
          <a:chOff y="0" x="0"/>
          <a:chExt cy="0" cx="0"/>
        </a:xfrm>
      </p:grpSpPr>
      <p:sp>
        <p:nvSpPr>
          <p:cNvPr id="433" name="Shape 43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 formatted report</a:t>
            </a:r>
          </a:p>
        </p:txBody>
      </p:sp>
      <p:pic>
        <p:nvPicPr>
          <p:cNvPr id="434" name="Shape 434"/>
          <p:cNvPicPr preferRelativeResize="0"/>
          <p:nvPr/>
        </p:nvPicPr>
        <p:blipFill rotWithShape="1">
          <a:blip r:embed="rId3">
            <a:alphaModFix/>
          </a:blip>
          <a:srcRect t="0" b="0" r="0" l="0"/>
          <a:stretch/>
        </p:blipFill>
        <p:spPr>
          <a:xfrm>
            <a:off y="946150" x="723900"/>
            <a:ext cy="4398961" cx="8164511"/>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9" name="Shape 89"/>
        <p:cNvGrpSpPr/>
        <p:nvPr/>
      </p:nvGrpSpPr>
      <p:grpSpPr>
        <a:xfrm>
          <a:off y="0" x="0"/>
          <a:ext cy="0" cx="0"/>
          <a:chOff y="0" x="0"/>
          <a:chExt cy="0" cx="0"/>
        </a:xfrm>
      </p:grpSpPr>
      <p:sp>
        <p:nvSpPr>
          <p:cNvPr id="90" name="Shape 90"/>
          <p:cNvSpPr txBox="1"/>
          <p:nvPr>
            <p:ph type="title"/>
          </p:nvPr>
        </p:nvSpPr>
        <p:spPr>
          <a:xfrm>
            <a:off y="0" x="762000"/>
            <a:ext cy="6857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The World Wide Web</a:t>
            </a:r>
          </a:p>
        </p:txBody>
      </p:sp>
      <p:sp>
        <p:nvSpPr>
          <p:cNvPr id="91" name="Shape 91"/>
          <p:cNvSpPr txBox="1"/>
          <p:nvPr>
            <p:ph idx="1" type="body"/>
          </p:nvPr>
        </p:nvSpPr>
        <p:spPr>
          <a:xfrm>
            <a:off y="1035050" x="696912"/>
            <a:ext cy="4992687" cx="79121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Web is a distributed information system based on hypertext.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Most Web documents are hypertext documents formatted via the HyperText Markup Language (HTML)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documents contain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text along with font specifications, and other formatting instructions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hypertext links to other documents, which can be associated with regions of the text.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rgbClr val="000099"/>
                </a:solidFill>
                <a:latin typeface="Helvetica Neue"/>
                <a:ea typeface="Helvetica Neue"/>
                <a:cs typeface="Helvetica Neue"/>
                <a:sym typeface="Helvetica Neue"/>
              </a:rPr>
              <a:t>forms</a:t>
            </a:r>
            <a:r>
              <a:rPr strike="noStrike" u="none" b="0" cap="none" baseline="0" sz="1800" lang="en-US" i="0">
                <a:solidFill>
                  <a:schemeClr val="dk1"/>
                </a:solidFill>
                <a:latin typeface="Helvetica Neue"/>
                <a:ea typeface="Helvetica Neue"/>
                <a:cs typeface="Helvetica Neue"/>
                <a:sym typeface="Helvetica Neue"/>
              </a:rPr>
              <a:t>, enabling users to enter data which can then be sent back to the Web server</a:t>
            </a:r>
          </a:p>
        </p:txBody>
      </p:sp>
    </p:spTree>
  </p:cSld>
  <p:clrMapOvr>
    <a:masterClrMapping/>
  </p:clrMapOvr>
  <p:transition spd="slow">
    <p:cut/>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39" name="Shape 439"/>
        <p:cNvGrpSpPr/>
        <p:nvPr/>
      </p:nvGrpSpPr>
      <p:grpSpPr>
        <a:xfrm>
          <a:off y="0" x="0"/>
          <a:ext cy="0" cx="0"/>
          <a:chOff y="0" x="0"/>
          <a:chExt cy="0" cx="0"/>
        </a:xfrm>
      </p:grpSpPr>
      <p:sp>
        <p:nvSpPr>
          <p:cNvPr id="440" name="Shape 44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Figure 9.11</a:t>
            </a:r>
          </a:p>
        </p:txBody>
      </p:sp>
      <p:pic>
        <p:nvPicPr>
          <p:cNvPr id="441" name="Shape 441"/>
          <p:cNvPicPr preferRelativeResize="0"/>
          <p:nvPr/>
        </p:nvPicPr>
        <p:blipFill rotWithShape="1">
          <a:blip r:embed="rId3">
            <a:alphaModFix/>
          </a:blip>
          <a:srcRect t="0" b="0" r="0" l="0"/>
          <a:stretch/>
        </p:blipFill>
        <p:spPr>
          <a:xfrm>
            <a:off y="1012825" x="776287"/>
            <a:ext cy="4708524" cx="7959724"/>
          </a:xfrm>
          <a:prstGeom prst="rect">
            <a:avLst/>
          </a:prstGeom>
          <a:noFill/>
          <a:ln>
            <a:noFill/>
          </a:ln>
        </p:spPr>
      </p:pic>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46" name="Shape 446"/>
        <p:cNvGrpSpPr/>
        <p:nvPr/>
      </p:nvGrpSpPr>
      <p:grpSpPr>
        <a:xfrm>
          <a:off y="0" x="0"/>
          <a:ext cy="0" cx="0"/>
          <a:chOff y="0" x="0"/>
          <a:chExt cy="0" cx="0"/>
        </a:xfrm>
      </p:grpSpPr>
      <p:sp>
        <p:nvSpPr>
          <p:cNvPr id="447" name="Shape 447"/>
          <p:cNvSpPr txBox="1"/>
          <p:nvPr>
            <p:ph type="title"/>
          </p:nvPr>
        </p:nvSpPr>
        <p:spPr>
          <a:xfrm>
            <a:off y="214312" x="0"/>
            <a:ext cy="457200" cx="9144000"/>
          </a:xfrm>
          <a:prstGeom prst="rect">
            <a:avLst/>
          </a:prstGeom>
          <a:noFill/>
          <a:ln>
            <a:noFill/>
          </a:ln>
        </p:spPr>
        <p:txBody>
          <a:bodyPr bIns="45700" rIns="91425" lIns="91425" tIns="45700" anchor="b" anchorCtr="0">
            <a:noAutofit/>
          </a:bodyPr>
          <a:lstStyle/>
          <a:p>
            <a:pPr algn="ctr" rtl="0" lvl="0" marR="0" indent="0" marL="0">
              <a:lnSpc>
                <a:spcPct val="75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Interfaces to Database (Cont.)</a:t>
            </a:r>
          </a:p>
        </p:txBody>
      </p:sp>
      <p:sp>
        <p:nvSpPr>
          <p:cNvPr id="448" name="Shape 448"/>
          <p:cNvSpPr txBox="1"/>
          <p:nvPr>
            <p:ph idx="1" type="body"/>
          </p:nvPr>
        </p:nvSpPr>
        <p:spPr>
          <a:xfrm>
            <a:off y="1243012" x="838200"/>
            <a:ext cy="5116511" cx="7561261"/>
          </a:xfrm>
          <a:prstGeom prst="rect">
            <a:avLst/>
          </a:prstGeom>
          <a:noFill/>
          <a:ln>
            <a:noFill/>
          </a:ln>
        </p:spPr>
        <p:txBody>
          <a:bodyPr bIns="45700" rIns="91425" lIns="91425" tIns="45700" anchor="t" anchorCtr="0">
            <a:noAutofit/>
          </a:bodyPr>
          <a:lstStyle/>
          <a:p>
            <a:pPr algn="l" rtl="0" lvl="0" marR="0" indent="-381000" marL="381000">
              <a:lnSpc>
                <a:spcPct val="100000"/>
              </a:lnSpc>
              <a:spcBef>
                <a:spcPts val="0"/>
              </a:spcBef>
              <a:spcAft>
                <a:spcPts val="0"/>
              </a:spcAft>
              <a:buClr>
                <a:schemeClr val="dk2"/>
              </a:buClr>
              <a:buSzPct val="90000"/>
              <a:buFont typeface="Helvetica Neue"/>
              <a:buAutoNum startAt="2" type="arabicPeriod"/>
            </a:pPr>
            <a:r>
              <a:rPr strike="noStrike" u="none" b="0" cap="none" baseline="0" sz="1800" lang="en-US" i="0">
                <a:solidFill>
                  <a:schemeClr val="dk1"/>
                </a:solidFill>
                <a:latin typeface="Helvetica Neue"/>
                <a:ea typeface="Helvetica Neue"/>
                <a:cs typeface="Helvetica Neue"/>
                <a:sym typeface="Helvetica Neue"/>
              </a:rPr>
              <a:t>Dynamic generation of documents</a:t>
            </a:r>
          </a:p>
          <a:p>
            <a:pPr algn="l" rtl="0" lvl="1" marR="0" indent="-342900" marL="80010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Limitations of static HTML documents</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Cannot customize fixed Web documents for individual users.</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Problematic to update Web documents, especially if multiple Web documents replicate data.</a:t>
            </a:r>
          </a:p>
          <a:p>
            <a:pPr algn="l" rtl="0" lvl="1" marR="0" indent="-342900" marL="80010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Solution: Generate Web documents dynamically from data stored in a database.  </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Can tailor the display based on user information stored in the database.</a:t>
            </a:r>
          </a:p>
          <a:p>
            <a:pPr algn="l" rtl="0" lvl="3" marR="0" indent="-349250" marL="15430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tailored ads, tailored weather and local news, …</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Displayed information is up-to-date, unlike the static Web pages</a:t>
            </a:r>
          </a:p>
          <a:p>
            <a:pPr algn="l" rtl="0" lvl="3" marR="0" indent="-349250" marL="15430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stock market information, ..</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96" name="Shape 96"/>
        <p:cNvGrpSpPr/>
        <p:nvPr/>
      </p:nvGrpSpPr>
      <p:grpSpPr>
        <a:xfrm>
          <a:off y="0" x="0"/>
          <a:ext cy="0" cx="0"/>
          <a:chOff y="0" x="0"/>
          <a:chExt cy="0" cx="0"/>
        </a:xfrm>
      </p:grpSpPr>
      <p:sp>
        <p:nvSpPr>
          <p:cNvPr id="97" name="Shape 97"/>
          <p:cNvSpPr txBox="1"/>
          <p:nvPr>
            <p:ph type="title"/>
          </p:nvPr>
        </p:nvSpPr>
        <p:spPr>
          <a:xfrm>
            <a:off y="176211" x="0"/>
            <a:ext cy="533399" cx="91440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Uniform Resources Locators</a:t>
            </a:r>
          </a:p>
        </p:txBody>
      </p:sp>
      <p:sp>
        <p:nvSpPr>
          <p:cNvPr id="98" name="Shape 98"/>
          <p:cNvSpPr txBox="1"/>
          <p:nvPr>
            <p:ph idx="1" type="body"/>
          </p:nvPr>
        </p:nvSpPr>
        <p:spPr>
          <a:xfrm>
            <a:off y="1212850" x="655637"/>
            <a:ext cy="5118100" cx="77231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In the Web, functionality of pointers is provided by Uniform Resource Locators (URLs).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URL example: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sng" b="0" cap="none" baseline="0" sz="1800" lang="en-US" i="0">
                <a:solidFill>
                  <a:schemeClr val="hlink"/>
                </a:solidFill>
                <a:latin typeface="Helvetica Neue"/>
                <a:ea typeface="Helvetica Neue"/>
                <a:cs typeface="Helvetica Neue"/>
                <a:sym typeface="Helvetica Neue"/>
                <a:hlinkClick r:id="rId3"/>
              </a:rPr>
              <a:t>http://www.acm.org/sigmod</a:t>
            </a:r>
            <a:r>
              <a:rPr strike="noStrike" u="none" b="0" cap="none" baseline="0" sz="1800" lang="en-US" i="0">
                <a:solidFill>
                  <a:schemeClr val="dk1"/>
                </a:solidFill>
                <a:latin typeface="Helvetica Neue"/>
                <a:ea typeface="Helvetica Neue"/>
                <a:cs typeface="Helvetica Neue"/>
                <a:sym typeface="Helvetica Neue"/>
              </a:rPr>
              <a:t> </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first part indicates how the document is to be accessed</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“http” indicates that the document is to be accessed using the Hyper Text Transfer Protocol.</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second part gives the unique name of a machine on the Internet.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rest of the URL identifies the document within the machine.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local identification can be: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The path name of a file on the machine, or</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An identifier (path name) of a program, plus arguments to be passed to the program</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a:t>
            </a:r>
            <a:r>
              <a:rPr strike="noStrike" u="sng" b="0" cap="none" baseline="0" sz="1800" lang="en-US" i="0">
                <a:solidFill>
                  <a:schemeClr val="hlink"/>
                </a:solidFill>
                <a:latin typeface="Helvetica Neue"/>
                <a:ea typeface="Helvetica Neue"/>
                <a:cs typeface="Helvetica Neue"/>
                <a:sym typeface="Helvetica Neue"/>
                <a:hlinkClick r:id="rId4"/>
              </a:rPr>
              <a:t>http://www.google.com/search?q=silberschatz</a:t>
            </a:r>
          </a:p>
          <a:p>
            <a:pPr algn="l" rtl="0" lvl="0" marR="0" indent="-240030" marL="342900">
              <a:spcBef>
                <a:spcPts val="630"/>
              </a:spcBef>
              <a:spcAft>
                <a:spcPts val="0"/>
              </a:spcAft>
              <a:buClr>
                <a:schemeClr val="dk2"/>
              </a:buClr>
              <a:buFont typeface="Helvetica Neue"/>
              <a:buNone/>
            </a:pPr>
            <a:r>
              <a:t/>
            </a:r>
            <a:endParaRPr strike="noStrike" u="sng" b="0" cap="none" baseline="0" sz="1800" i="0">
              <a:solidFill>
                <a:schemeClr val="hlink"/>
              </a:solidFill>
              <a:latin typeface="Helvetica Neue"/>
              <a:ea typeface="Helvetica Neue"/>
              <a:cs typeface="Helvetica Neue"/>
              <a:sym typeface="Helvetica Neue"/>
              <a:hlinkClick r:id="rId5"/>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03" name="Shape 103"/>
        <p:cNvGrpSpPr/>
        <p:nvPr/>
      </p:nvGrpSpPr>
      <p:grpSpPr>
        <a:xfrm>
          <a:off y="0" x="0"/>
          <a:ext cy="0" cx="0"/>
          <a:chOff y="0" x="0"/>
          <a:chExt cy="0" cx="0"/>
        </a:xfrm>
      </p:grpSpPr>
      <p:sp>
        <p:nvSpPr>
          <p:cNvPr id="104" name="Shape 104"/>
          <p:cNvSpPr txBox="1"/>
          <p:nvPr>
            <p:ph type="title"/>
          </p:nvPr>
        </p:nvSpPr>
        <p:spPr>
          <a:xfrm>
            <a:off y="66675" x="685800"/>
            <a:ext cy="6857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HTML and HTTP</a:t>
            </a:r>
          </a:p>
        </p:txBody>
      </p:sp>
      <p:sp>
        <p:nvSpPr>
          <p:cNvPr id="105" name="Shape 105"/>
          <p:cNvSpPr txBox="1"/>
          <p:nvPr>
            <p:ph idx="1" type="body"/>
          </p:nvPr>
        </p:nvSpPr>
        <p:spPr>
          <a:xfrm>
            <a:off y="1157287" x="838200"/>
            <a:ext cy="4941887" cx="7554912"/>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provides formatting, hypertext link, and image display features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including tables, stylesheets (to alter default formatting), etc.</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also provides input features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Select from a set of options</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Pop-up menus, radio buttons, check lists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Enter values</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Text boxes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Filled in input sent back to the server, to be acted upon by an executable at the server</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HyperText Transfer Protocol (HTTP) used for communication with the Web server</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10" name="Shape 110"/>
        <p:cNvGrpSpPr/>
        <p:nvPr/>
      </p:nvGrpSpPr>
      <p:grpSpPr>
        <a:xfrm>
          <a:off y="0" x="0"/>
          <a:ext cy="0" cx="0"/>
          <a:chOff y="0" x="0"/>
          <a:chExt cy="0" cx="0"/>
        </a:xfrm>
      </p:grpSpPr>
      <p:sp>
        <p:nvSpPr>
          <p:cNvPr id="111" name="Shape 111"/>
          <p:cNvSpPr txBox="1"/>
          <p:nvPr>
            <p:ph type="title"/>
          </p:nvPr>
        </p:nvSpPr>
        <p:spPr>
          <a:xfrm>
            <a:off y="4761" x="685800"/>
            <a:ext cy="762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Sample HTML Source Text</a:t>
            </a:r>
          </a:p>
        </p:txBody>
      </p:sp>
      <p:sp>
        <p:nvSpPr>
          <p:cNvPr id="112" name="Shape 112"/>
          <p:cNvSpPr txBox="1"/>
          <p:nvPr>
            <p:ph idx="1" type="body"/>
          </p:nvPr>
        </p:nvSpPr>
        <p:spPr>
          <a:xfrm>
            <a:off y="1209675" x="661987"/>
            <a:ext cy="4992687" cx="8610599"/>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&lt;html&gt;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  &lt;table border&gt;</a:t>
            </a:r>
            <a:r>
              <a:rPr strike="noStrike" u="none" b="0" cap="none" baseline="0" sz="1800" lang="en-US" i="0">
                <a:solidFill>
                  <a:schemeClr val="dk1"/>
                </a:solidFill>
                <a:latin typeface="Helvetica Neue"/>
                <a:ea typeface="Helvetica Neue"/>
                <a:cs typeface="Helvetica Neue"/>
                <a:sym typeface="Helvetica Neue"/>
              </a:rPr>
              <a:t>&lt;tr&gt; &lt;th&gt;ID&lt;/th&gt; &lt;th&gt;Name&lt;/th&gt; &lt;th&gt;Department&lt;/th&gt; &lt;/tr&gt;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&lt;tr&gt; &lt;td&gt;00128&lt;/td&gt; &lt;td&gt;Zhang&lt;/td&gt; &lt;td&gt;Comp. Sci.&lt;/td&gt; &lt;/tr&gt;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0099"/>
                </a:solidFill>
                <a:latin typeface="Helvetica Neue"/>
                <a:ea typeface="Helvetica Neue"/>
                <a:cs typeface="Helvetica Neue"/>
                <a:sym typeface="Helvetica Neue"/>
              </a:rPr>
              <a:t>&lt;/table&gt;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   &lt;form action</a:t>
            </a:r>
            <a:r>
              <a:rPr strike="noStrike" u="none" b="0" cap="none" baseline="0" sz="1800" lang="en-US" i="0">
                <a:solidFill>
                  <a:schemeClr val="dk1"/>
                </a:solidFill>
                <a:latin typeface="Helvetica Neue"/>
                <a:ea typeface="Helvetica Neue"/>
                <a:cs typeface="Helvetica Neue"/>
                <a:sym typeface="Helvetica Neue"/>
              </a:rPr>
              <a:t>="PersonQuery" method=get</a:t>
            </a:r>
            <a:r>
              <a:rPr strike="noStrike" u="none" b="0" cap="none" baseline="0" sz="1800" lang="en-US" i="0">
                <a:solidFill>
                  <a:schemeClr val="dk2"/>
                </a:solidFill>
                <a:latin typeface="Helvetica Neue"/>
                <a:ea typeface="Helvetica Neue"/>
                <a:cs typeface="Helvetica Neue"/>
                <a:sym typeface="Helvetica Neue"/>
              </a:rPr>
              <a: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Search for: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&lt;select name="persontype"&gt;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&lt;option value="student" selected&gt;Student &lt;/option&gt;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&lt;option value="instructor"&gt; Instructor &lt;/option&gt;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&lt;/select&gt; &lt;br&gt;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Name: &lt;input type=text size=20 name="name"&gt;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&lt;input type=submit value="submit"&gt;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rgbClr val="000099"/>
                </a:solidFill>
                <a:latin typeface="Helvetica Neue"/>
                <a:ea typeface="Helvetica Neue"/>
                <a:cs typeface="Helvetica Neue"/>
                <a:sym typeface="Helvetica Neue"/>
              </a:rPr>
              <a:t>&lt;/form&gt;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&lt;/body&gt; &lt;/html&gt;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1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