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7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85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78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39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74.xml" ContentType="application/vnd.openxmlformats-officedocument.presentationml.slide+xml"/>
  <Override PartName="/ppt/slides/slide79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7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67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88.xml" ContentType="application/vnd.openxmlformats-officedocument.presentationml.slide+xml"/>
  <Override PartName="/ppt/slides/slide8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84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76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y="6858000" cx="9144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66.xml" Type="http://schemas.openxmlformats.org/officeDocument/2006/relationships/slide" Id="rId71"/><Relationship Target="slides/slide29.xml" Type="http://schemas.openxmlformats.org/officeDocument/2006/relationships/slide" Id="rId34"/><Relationship Target="slides/slide65.xml" Type="http://schemas.openxmlformats.org/officeDocument/2006/relationships/slide" Id="rId70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70.xml" Type="http://schemas.openxmlformats.org/officeDocument/2006/relationships/slide" Id="rId75"/><Relationship Target="slides/slide69.xml" Type="http://schemas.openxmlformats.org/officeDocument/2006/relationships/slide" Id="rId74"/><Relationship Target="slides/slide68.xml" Type="http://schemas.openxmlformats.org/officeDocument/2006/relationships/slide" Id="rId73"/><Relationship Target="slides/slide67.xml" Type="http://schemas.openxmlformats.org/officeDocument/2006/relationships/slide" Id="rId72"/><Relationship Target="slides/slide74.xml" Type="http://schemas.openxmlformats.org/officeDocument/2006/relationships/slide" Id="rId79"/><Relationship Target="slides/slide73.xml" Type="http://schemas.openxmlformats.org/officeDocument/2006/relationships/slide" Id="rId78"/><Relationship Target="slides/slide72.xml" Type="http://schemas.openxmlformats.org/officeDocument/2006/relationships/slide" Id="rId77"/><Relationship Target="slides/slide71.xml" Type="http://schemas.openxmlformats.org/officeDocument/2006/relationships/slide" Id="rId76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75.xml" Type="http://schemas.openxmlformats.org/officeDocument/2006/relationships/slide" Id="rId80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77.xml" Type="http://schemas.openxmlformats.org/officeDocument/2006/relationships/slide" Id="rId82"/><Relationship Target="slides/slide40.xml" Type="http://schemas.openxmlformats.org/officeDocument/2006/relationships/slide" Id="rId45"/><Relationship Target="slides/slide76.xml" Type="http://schemas.openxmlformats.org/officeDocument/2006/relationships/slide" Id="rId81"/><Relationship Target="slides/slide41.xml" Type="http://schemas.openxmlformats.org/officeDocument/2006/relationships/slide" Id="rId46"/><Relationship Target="slides/slide79.xml" Type="http://schemas.openxmlformats.org/officeDocument/2006/relationships/slide" Id="rId84"/><Relationship Target="slides/slide78.xml" Type="http://schemas.openxmlformats.org/officeDocument/2006/relationships/slide" Id="rId83"/><Relationship Target="slides/slide4.xml" Type="http://schemas.openxmlformats.org/officeDocument/2006/relationships/slide" Id="rId9"/><Relationship Target="slides/slide81.xml" Type="http://schemas.openxmlformats.org/officeDocument/2006/relationships/slide" Id="rId86"/><Relationship Target="slides/slide80.xml" Type="http://schemas.openxmlformats.org/officeDocument/2006/relationships/slide" Id="rId85"/><Relationship Target="slides/slide83.xml" Type="http://schemas.openxmlformats.org/officeDocument/2006/relationships/slide" Id="rId88"/><Relationship Target="slides/slide1.xml" Type="http://schemas.openxmlformats.org/officeDocument/2006/relationships/slide" Id="rId6"/><Relationship Target="slides/slide82.xml" Type="http://schemas.openxmlformats.org/officeDocument/2006/relationships/slide" Id="rId87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84.xml" Type="http://schemas.openxmlformats.org/officeDocument/2006/relationships/slide" Id="rId89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85.xml" Type="http://schemas.openxmlformats.org/officeDocument/2006/relationships/slide" Id="rId90"/><Relationship Target="slides/slide86.xml" Type="http://schemas.openxmlformats.org/officeDocument/2006/relationships/slide" Id="rId91"/><Relationship Target="slides/slide87.xml" Type="http://schemas.openxmlformats.org/officeDocument/2006/relationships/slide" Id="rId92"/><Relationship Target="slides/slide14.xml" Type="http://schemas.openxmlformats.org/officeDocument/2006/relationships/slide" Id="rId19"/><Relationship Target="slides/slide88.xml" Type="http://schemas.openxmlformats.org/officeDocument/2006/relationships/slide" Id="rId93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64.xml" Type="http://schemas.openxmlformats.org/officeDocument/2006/relationships/slide" Id="rId69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61.xml" Type="http://schemas.openxmlformats.org/officeDocument/2006/relationships/slide" Id="rId66"/><Relationship Target="slides/slide60.xml" Type="http://schemas.openxmlformats.org/officeDocument/2006/relationships/slide" Id="rId65"/><Relationship Target="slides/slide63.xml" Type="http://schemas.openxmlformats.org/officeDocument/2006/relationships/slide" Id="rId68"/><Relationship Target="slides/slide62.xml" Type="http://schemas.openxmlformats.org/officeDocument/2006/relationships/slide" Id="rId67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9.xml" Type="http://schemas.openxmlformats.org/officeDocument/2006/relationships/slide" Id="rId64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2" name="Shape 4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9" name="Shape 4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8" name="Shape 4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9" name="Shape 419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7" name="Shape 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8" name="Shape 42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5" name="Shape 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0" name="Shape 4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1" name="Shape 461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7" name="Shape 4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8" name="Shape 46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95" name="Shape 49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3" name="Shape 5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4" name="Shape 50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05" name="Shape 50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0" name="Shape 5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1" name="Shape 511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7" name="Shape 5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3" name="Shape 523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6" name="Shape 5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7" name="Shape 55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4" name="Shape 5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5" name="Shape 56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0" name="Shape 5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1" name="Shape 57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2" name="Shape 57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6" name="Shape 5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7" name="Shape 57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78" name="Shape 57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3" name="Shape 5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4" name="Shape 58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85" name="Shape 58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0" name="Shape 5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1" name="Shape 591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7" name="Shape 5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8" name="Shape 59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599" name="Shape 5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4" name="Shape 6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5" name="Shape 605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1" name="Shape 6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2" name="Shape 61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13" name="Shape 61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8" name="Shape 6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9" name="Shape 619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20" name="Shape 62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5" name="Shape 6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6" name="Shape 626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27" name="Shape 627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2" name="Shape 6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3" name="Shape 633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34" name="Shape 63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9" name="Shape 6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0" name="Shape 640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41" name="Shape 64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6" name="Shape 6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7" name="Shape 64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48" name="Shape 64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3" name="Shape 6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4" name="Shape 65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6" name="Shape 65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0" name="Shape 6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1" name="Shape 661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62" name="Shape 6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7" name="Shape 6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8" name="Shape 66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69" name="Shape 6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4" name="Shape 6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5" name="Shape 675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76" name="Shape 6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1" name="Shape 6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2" name="Shape 68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83" name="Shape 68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4" name="Shape 68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8" name="Shape 6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9" name="Shape 689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90" name="Shape 69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1" name="Shape 69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5" name="Shape 6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6" name="Shape 696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97" name="Shape 69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2" name="Shape 7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3" name="Shape 703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04" name="Shape 70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9" name="Shape 7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0" name="Shape 710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11" name="Shape 7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6" name="Shape 7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7" name="Shape 71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18" name="Shape 71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9" name="Shape 71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3" name="Shape 7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4" name="Shape 724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25" name="Shape 72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6" name="Shape 72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8" name="Shape 7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9" name="Shape 739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40" name="Shape 74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1" name="Shape 74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5" name="Shape 7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6" name="Shape 746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47" name="Shape 74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7" name="Shape 7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8" name="Shape 75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59" name="Shape 75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0" name="Shape 76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5" name="Shape 7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6" name="Shape 766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67" name="Shape 76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8" name="Shape 76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7" name="Shape 7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8" name="Shape 778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79" name="Shape 77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0" name="Shape 78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8" name="Shape 7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9" name="Shape 789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90" name="Shape 79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1" name="Shape 79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1" name="Shape 8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2" name="Shape 80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803" name="Shape 80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4" name="Shape 80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1" name="Shape 8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2" name="Shape 81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813" name="Shape 81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14" name="Shape 81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http://www.db-book.com/" Type="http://schemas.openxmlformats.org/officeDocument/2006/relationships/hyperlink" TargetMode="External" Id="rId2"/><Relationship Target="../slideMasters/slideMaster1.xml" Type="http://schemas.openxmlformats.org/officeDocument/2006/relationships/slideMaster" Id="rId1"/><Relationship Target="../media/image01.jpg" Type="http://schemas.openxmlformats.org/officeDocument/2006/relationships/image" Id="rId3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1145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8003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8290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5200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y="1397000" x="1524000"/>
            <a:ext cy="40640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y="5726112" x="2674936"/>
            <a:ext cy="793749" cx="3694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Concepts, 6</a:t>
            </a:r>
            <a:r>
              <a:rPr strike="noStrike" u="none" b="1" cap="none" baseline="3000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</a:t>
            </a:r>
            <a:r>
              <a:rPr strike="noStrike" u="none" b="0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  <a:b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</a:t>
            </a:r>
            <a:r>
              <a:rPr strike="noStrike" u="sng" b="1" cap="none" baseline="0" sz="12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www.db-book.com</a:t>
            </a: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conditions on re-use </a:t>
            </a:r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0" x="0"/>
            <a:ext cy="1700212" cx="139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42861" x="647700"/>
            <a:ext cy="609599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1165225" x="871537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1145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8003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8290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5200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64008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solidFill>
          <a:schemeClr val="accent1"/>
        </a:solidFill>
      </p:bgPr>
    </p:bg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1145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8003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8290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5200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y="64008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1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theme/theme2.xml" Type="http://schemas.openxmlformats.org/officeDocument/2006/relationships/theme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1145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8003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8290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52006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y="64008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/>
        </p:nvSpPr>
        <p:spPr>
          <a:xfrm>
            <a:off y="6613525" x="6762750"/>
            <a:ext cy="244474" cx="2381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y="6613525" x="4481512"/>
            <a:ext cy="244474" cx="444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6.*</a:t>
            </a: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y="6613525" x="0"/>
            <a:ext cy="244474" cx="2571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 - 6</a:t>
            </a:r>
            <a:r>
              <a:rPr strike="noStrike" u="none" b="1" cap="none" baseline="3000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sp>
        <p:nvSpPr>
          <p:cNvPr id="15" name="Shape 15"/>
          <p:cNvSpPr/>
          <p:nvPr/>
        </p:nvSpPr>
        <p:spPr>
          <a:xfrm>
            <a:off y="5445125" x="8916986"/>
            <a:ext cy="47624" cx="227012"/>
          </a:xfrm>
          <a:custGeom>
            <a:pathLst>
              <a:path w="285" extrusionOk="0" h="61">
                <a:moveTo>
                  <a:pt y="61" x="2"/>
                </a:moveTo>
                <a:lnTo>
                  <a:pt y="59" x="0"/>
                </a:lnTo>
                <a:lnTo>
                  <a:pt y="55" x="0"/>
                </a:lnTo>
                <a:lnTo>
                  <a:pt y="48" x="2"/>
                </a:lnTo>
                <a:lnTo>
                  <a:pt y="40" x="5"/>
                </a:lnTo>
                <a:lnTo>
                  <a:pt y="34" x="9"/>
                </a:lnTo>
                <a:lnTo>
                  <a:pt y="31" x="13"/>
                </a:lnTo>
                <a:lnTo>
                  <a:pt y="25" x="17"/>
                </a:lnTo>
                <a:lnTo>
                  <a:pt y="21" x="24"/>
                </a:lnTo>
                <a:lnTo>
                  <a:pt y="17" x="30"/>
                </a:lnTo>
                <a:lnTo>
                  <a:pt y="13" x="40"/>
                </a:lnTo>
                <a:lnTo>
                  <a:pt y="10" x="45"/>
                </a:lnTo>
                <a:lnTo>
                  <a:pt y="8" x="51"/>
                </a:lnTo>
                <a:lnTo>
                  <a:pt y="6" x="57"/>
                </a:lnTo>
                <a:lnTo>
                  <a:pt y="6" x="64"/>
                </a:lnTo>
                <a:lnTo>
                  <a:pt y="2" x="70"/>
                </a:lnTo>
                <a:lnTo>
                  <a:pt y="2" x="78"/>
                </a:lnTo>
                <a:lnTo>
                  <a:pt y="0" x="85"/>
                </a:lnTo>
                <a:lnTo>
                  <a:pt y="0" x="93"/>
                </a:lnTo>
                <a:lnTo>
                  <a:pt y="0" x="100"/>
                </a:lnTo>
                <a:lnTo>
                  <a:pt y="0" x="110"/>
                </a:lnTo>
                <a:lnTo>
                  <a:pt y="0" x="118"/>
                </a:lnTo>
                <a:lnTo>
                  <a:pt y="0" x="129"/>
                </a:lnTo>
                <a:lnTo>
                  <a:pt y="0" x="137"/>
                </a:lnTo>
                <a:lnTo>
                  <a:pt y="2" x="146"/>
                </a:lnTo>
                <a:lnTo>
                  <a:pt y="2" x="154"/>
                </a:lnTo>
                <a:lnTo>
                  <a:pt y="4" x="163"/>
                </a:lnTo>
                <a:lnTo>
                  <a:pt y="6" x="173"/>
                </a:lnTo>
                <a:lnTo>
                  <a:pt y="8" x="182"/>
                </a:lnTo>
                <a:lnTo>
                  <a:pt y="8" x="192"/>
                </a:lnTo>
                <a:lnTo>
                  <a:pt y="12" x="201"/>
                </a:lnTo>
                <a:lnTo>
                  <a:pt y="12" x="209"/>
                </a:lnTo>
                <a:lnTo>
                  <a:pt y="13" x="216"/>
                </a:lnTo>
                <a:lnTo>
                  <a:pt y="15" x="224"/>
                </a:lnTo>
                <a:lnTo>
                  <a:pt y="17" x="234"/>
                </a:lnTo>
                <a:lnTo>
                  <a:pt y="19" x="239"/>
                </a:lnTo>
                <a:lnTo>
                  <a:pt y="21" x="247"/>
                </a:lnTo>
                <a:lnTo>
                  <a:pt y="23" x="254"/>
                </a:lnTo>
                <a:lnTo>
                  <a:pt y="25" x="260"/>
                </a:lnTo>
                <a:lnTo>
                  <a:pt y="25" x="266"/>
                </a:lnTo>
                <a:lnTo>
                  <a:pt y="27" x="270"/>
                </a:lnTo>
                <a:lnTo>
                  <a:pt y="27" x="273"/>
                </a:lnTo>
                <a:lnTo>
                  <a:pt y="29" x="279"/>
                </a:lnTo>
                <a:lnTo>
                  <a:pt y="31" x="283"/>
                </a:lnTo>
                <a:lnTo>
                  <a:pt y="32" x="285"/>
                </a:lnTo>
                <a:lnTo>
                  <a:pt y="44" x="279"/>
                </a:lnTo>
                <a:lnTo>
                  <a:pt y="44" x="277"/>
                </a:lnTo>
                <a:lnTo>
                  <a:pt y="42" x="273"/>
                </a:lnTo>
                <a:lnTo>
                  <a:pt y="42" x="268"/>
                </a:lnTo>
                <a:lnTo>
                  <a:pt y="40" x="260"/>
                </a:lnTo>
                <a:lnTo>
                  <a:pt y="38" x="251"/>
                </a:lnTo>
                <a:lnTo>
                  <a:pt y="36" x="241"/>
                </a:lnTo>
                <a:lnTo>
                  <a:pt y="34" x="235"/>
                </a:lnTo>
                <a:lnTo>
                  <a:pt y="34" x="230"/>
                </a:lnTo>
                <a:lnTo>
                  <a:pt y="32" x="224"/>
                </a:lnTo>
                <a:lnTo>
                  <a:pt y="32" x="218"/>
                </a:lnTo>
                <a:lnTo>
                  <a:pt y="31" x="213"/>
                </a:lnTo>
                <a:lnTo>
                  <a:pt y="31" x="207"/>
                </a:lnTo>
                <a:lnTo>
                  <a:pt y="29" x="201"/>
                </a:lnTo>
                <a:lnTo>
                  <a:pt y="29" x="196"/>
                </a:lnTo>
                <a:lnTo>
                  <a:pt y="27" x="190"/>
                </a:lnTo>
                <a:lnTo>
                  <a:pt y="27" x="182"/>
                </a:lnTo>
                <a:lnTo>
                  <a:pt y="25" x="178"/>
                </a:lnTo>
                <a:lnTo>
                  <a:pt y="25" x="173"/>
                </a:lnTo>
                <a:lnTo>
                  <a:pt y="23" x="167"/>
                </a:lnTo>
                <a:lnTo>
                  <a:pt y="23" x="163"/>
                </a:lnTo>
                <a:lnTo>
                  <a:pt y="21" x="158"/>
                </a:lnTo>
                <a:lnTo>
                  <a:pt y="21" x="154"/>
                </a:lnTo>
                <a:lnTo>
                  <a:pt y="19" x="148"/>
                </a:lnTo>
                <a:lnTo>
                  <a:pt y="19" x="142"/>
                </a:lnTo>
                <a:lnTo>
                  <a:pt y="48" x="144"/>
                </a:lnTo>
                <a:lnTo>
                  <a:pt y="15" x="110"/>
                </a:lnTo>
                <a:lnTo>
                  <a:pt y="48" x="118"/>
                </a:lnTo>
                <a:lnTo>
                  <a:pt y="21" x="83"/>
                </a:lnTo>
                <a:lnTo>
                  <a:pt y="48" x="91"/>
                </a:lnTo>
                <a:lnTo>
                  <a:pt y="29" x="59"/>
                </a:lnTo>
                <a:lnTo>
                  <a:pt y="29" x="57"/>
                </a:lnTo>
                <a:lnTo>
                  <a:pt y="31" x="53"/>
                </a:lnTo>
                <a:lnTo>
                  <a:pt y="31" x="49"/>
                </a:lnTo>
                <a:lnTo>
                  <a:pt y="34" x="43"/>
                </a:lnTo>
                <a:lnTo>
                  <a:pt y="36" x="38"/>
                </a:lnTo>
                <a:lnTo>
                  <a:pt y="38" x="32"/>
                </a:lnTo>
                <a:lnTo>
                  <a:pt y="42" x="26"/>
                </a:lnTo>
                <a:lnTo>
                  <a:pt y="44" x="23"/>
                </a:lnTo>
                <a:lnTo>
                  <a:pt y="50" x="15"/>
                </a:lnTo>
                <a:lnTo>
                  <a:pt y="55" x="7"/>
                </a:lnTo>
                <a:lnTo>
                  <a:pt y="59" x="4"/>
                </a:lnTo>
                <a:lnTo>
                  <a:pt y="61" x="2"/>
                </a:lnTo>
                <a:lnTo>
                  <a:pt y="61" x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-3175"/>
            <a:ext cy="815975" cx="6683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18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1.jp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35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jpg" Type="http://schemas.openxmlformats.org/officeDocument/2006/relationships/image" Id="rId3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jpg" Type="http://schemas.openxmlformats.org/officeDocument/2006/relationships/image" Id="rId3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77.xml.rels><?xml version="1.0" encoding="UTF-8" standalone="yes"?><Relationships xmlns="http://schemas.openxmlformats.org/package/2006/relationships"><Relationship Target="../notesSlides/notesSlide7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78.xml.rels><?xml version="1.0" encoding="UTF-8" standalone="yes"?><Relationships xmlns="http://schemas.openxmlformats.org/package/2006/relationships"><Relationship Target="../notesSlides/notesSlide7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79.xml.rels><?xml version="1.0" encoding="UTF-8" standalone="yes"?><Relationships xmlns="http://schemas.openxmlformats.org/package/2006/relationships"><Relationship Target="../notesSlides/notesSlide7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80.xml.rels><?xml version="1.0" encoding="UTF-8" standalone="yes"?><Relationships xmlns="http://schemas.openxmlformats.org/package/2006/relationships"><Relationship Target="../notesSlides/notesSlide8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1.xml.rels><?xml version="1.0" encoding="UTF-8" standalone="yes"?><Relationships xmlns="http://schemas.openxmlformats.org/package/2006/relationships"><Relationship Target="../notesSlides/notesSlide8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2.xml.rels><?xml version="1.0" encoding="UTF-8" standalone="yes"?><Relationships xmlns="http://schemas.openxmlformats.org/package/2006/relationships"><Relationship Target="../notesSlides/notesSlide8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3.xml.rels><?xml version="1.0" encoding="UTF-8" standalone="yes"?><Relationships xmlns="http://schemas.openxmlformats.org/package/2006/relationships"><Relationship Target="../notesSlides/notesSlide8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4.xml.rels><?xml version="1.0" encoding="UTF-8" standalone="yes"?><Relationships xmlns="http://schemas.openxmlformats.org/package/2006/relationships"><Relationship Target="../notesSlides/notesSlide8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85.xml.rels><?xml version="1.0" encoding="UTF-8" standalone="yes"?><Relationships xmlns="http://schemas.openxmlformats.org/package/2006/relationships"><Relationship Target="../notesSlides/notesSlide8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6.xml.rels><?xml version="1.0" encoding="UTF-8" standalone="yes"?><Relationships xmlns="http://schemas.openxmlformats.org/package/2006/relationships"><Relationship Target="../notesSlides/notesSlide8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7.xml.rels><?xml version="1.0" encoding="UTF-8" standalone="yes"?><Relationships xmlns="http://schemas.openxmlformats.org/package/2006/relationships"><Relationship Target="../notesSlides/notesSlide8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8.xml.rels><?xml version="1.0" encoding="UTF-8" standalone="yes"?><Relationships xmlns="http://schemas.openxmlformats.org/package/2006/relationships"><Relationship Target="../notesSlides/notesSlide8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6: Formal Relational Query Languages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66675" x="82391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difference of two relations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077912" x="798512"/>
            <a:ext cy="334961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y="3221036" x="798512"/>
            <a:ext cy="922337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 – s: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1262" x="2921000"/>
            <a:ext cy="3230561" cx="255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Difference Operation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077912" x="798512"/>
            <a:ext cy="4916486" cx="6499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Notation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– 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Defined as: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– s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= {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 ∉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differences must be taken between </a:t>
            </a:r>
            <a:r>
              <a:rPr strike="noStrike" u="none" b="1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compatible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must have the </a:t>
            </a:r>
            <a:r>
              <a:rPr strike="noStrike" u="none" b="0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arity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domains of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be compatible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13500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to find all courses taught in the Fall 2009 semester, but not in the Spring 2010 semester</a:t>
            </a: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semester=“Fall”  Λ year=2009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  −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semester=“Spring”  Λ year=2010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0" marR="0" indent="-251459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51459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193675" x="787400"/>
            <a:ext cy="50323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Cartesian-Product Operation –  Example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1077912" x="798512"/>
            <a:ext cy="3333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y="3135311" x="798512"/>
            <a:ext cy="3333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76325" x="2913061"/>
            <a:ext cy="4664075" cx="243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Cartesian-Product Operation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077912" x="989012"/>
            <a:ext cy="4876799" cx="56213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Notation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Defined as: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q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Assume that attributes of r(R) and s(S) are disjoint. (That is,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∅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attributes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r(R)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s(S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are not disjoint, then renaming must be used.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Composition of Operations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762000" x="762000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build expressions using multiple operations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σ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A=C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x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x s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A=C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x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916236" x="3451225"/>
            <a:ext cy="290512" cx="139699"/>
          </a:xfrm>
          <a:prstGeom prst="rect">
            <a:avLst/>
          </a:prstGeom>
          <a:solidFill>
            <a:srgbClr val="F8F8F8"/>
          </a:solidFill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y="5610225" x="2438400"/>
            <a:ext cy="366711" cx="18414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949450" x="2544761"/>
            <a:ext cy="4103687" cx="175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Rename Operation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us to name, and therefore to refer to, the results of relational-algebra expressions.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us to refer to a relation by more than one name.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			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ρ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returns the expression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under the name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relational-algebra expression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arity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then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returns the result of expression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under the name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with the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attributes renamed 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…., A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944937" x="2671761"/>
            <a:ext cy="665161" cx="297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Query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093787" x="814387"/>
            <a:ext cy="4903786" cx="79073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largest salary in the university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1: find instructor salaries that are less than some other instructor salary (i.e. not maximum)</a:t>
            </a:r>
          </a:p>
          <a:p>
            <a:pPr algn="l" rtl="0" lvl="3" marR="0" indent="-234950" marL="1428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Helvetica Neue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a copy of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 a new name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33CC33"/>
              </a:buClr>
              <a:buSzPct val="116666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instructor.salary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instructor.salary &lt; d,salary  </a:t>
            </a:r>
            <a:b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x 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ρ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)))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Find the largest salary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33CC33"/>
              </a:buClr>
              <a:buSzPct val="116666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(instructor) – 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instructor.salary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instructor.salary &lt; d,salary  </a:t>
            </a:r>
            <a:b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x 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ρ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)))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Queries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077912" x="798512"/>
            <a:ext cy="698500" cx="8153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instructors in the Physics department, along with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all courses they have taught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y="1841500" x="730250"/>
            <a:ext cy="1603375" cx="8661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36550" marL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4444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Query 1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instructor.ID,course_id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(σ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dept_name=“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Physics”</a:t>
            </a:r>
            <a:r>
              <a:rPr strike="noStrike" u="none" b="0" cap="none" baseline="-25000" sz="2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b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σ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instructor.ID=teaches.ID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y="3427412" x="857250"/>
            <a:ext cy="1603375" cx="8661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36550" marL="793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4444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Query 2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instructor.ID,course_id</a:t>
            </a:r>
            <a:r>
              <a:rPr strike="noStrike" u="none" b="0" cap="none" baseline="-25000" sz="2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(σ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instructor.ID=teaches.ID</a:t>
            </a:r>
            <a:r>
              <a:rPr strike="noStrike" u="none" b="0" cap="none" baseline="-25000" sz="2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b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σ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dept_name=“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Physics”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Formal Definition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basic expression in the relational algebra consists of either one of the following: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relation in the database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constant relation</a:t>
            </a:r>
          </a:p>
          <a:p>
            <a:pPr algn="l" rtl="0" lvl="0" marR="0" indent="-342900" marL="342900">
              <a:lnSpc>
                <a:spcPct val="11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be relational-algebra expressions; the following are all relational-algebra expressions: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∪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predicate on attributes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list consisting of some of the attributes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96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ρ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x is the new name for the result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Operations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077912" x="798512"/>
            <a:ext cy="3078162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define additional operations that do not add any power to the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algebra, but that simplify common queries.</a:t>
            </a:r>
          </a:p>
          <a:p>
            <a:pPr algn="l" rtl="0" lvl="0" marR="0" indent="-342900" marL="342900">
              <a:lnSpc>
                <a:spcPct val="16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intersection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42861" x="647700"/>
            <a:ext cy="609599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6:  Formal  Relational Query Languages</a:t>
            </a: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165225" x="871537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Algebra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 Relational Calculus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Relational Calculus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Set-Intersection Operation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Notation: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Defined as: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{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Assume: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have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arity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compatible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3811" x="82391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Set-Intersection Operation – Example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5097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50987" x="2874961"/>
            <a:ext cy="3495675" cx="265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/>
        </p:nvSpPr>
        <p:spPr>
          <a:xfrm>
            <a:off y="1103312" x="798512"/>
            <a:ext cy="366711" cx="21415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Notation:  r     s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Natural-Join Operation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1495425" x="798512"/>
            <a:ext cy="5206999" cx="8215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 relations on schemas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respectively.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Then,  r     s  is a relation on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∪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obtained as follows: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folHlink"/>
              </a:buClr>
              <a:buSzPct val="124444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each pair of tuples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have the same value on each of the attributes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add a tuple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 the result, where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33CC33"/>
              </a:buClr>
              <a:buSzPct val="133333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the same value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32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33CC33"/>
              </a:buClr>
              <a:buSzPct val="133333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the same value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32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B, C, 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E, B, 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schema =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B, C, D, 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defined as: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r.A, r.B, r.C, r.D, s.E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r.B = s.B 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r.D = s.D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</p:txBody>
      </p:sp>
      <p:sp>
        <p:nvSpPr>
          <p:cNvPr id="203" name="Shape 203"/>
          <p:cNvSpPr/>
          <p:nvPr/>
        </p:nvSpPr>
        <p:spPr>
          <a:xfrm rot="5400000" flipH="1">
            <a:off y="1219200" x="2514600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Shape 204"/>
          <p:cNvSpPr/>
          <p:nvPr/>
        </p:nvSpPr>
        <p:spPr>
          <a:xfrm rot="5400000" flipH="1">
            <a:off y="5651500" x="1787525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/>
          <p:nvPr/>
        </p:nvSpPr>
        <p:spPr>
          <a:xfrm rot="5400000" flipH="1">
            <a:off y="1893886" x="2095500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Example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077912" x="798512"/>
            <a:ext cy="382586" cx="68437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r, s: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y="3654424" x="819150"/>
            <a:ext cy="996950" cx="7029449"/>
            <a:chOff y="4267200" x="457200"/>
            <a:chExt cy="409575" cx="7029449"/>
          </a:xfrm>
        </p:grpSpPr>
        <p:sp>
          <p:nvSpPr>
            <p:cNvPr id="214" name="Shape 214"/>
            <p:cNvSpPr txBox="1"/>
            <p:nvPr/>
          </p:nvSpPr>
          <p:spPr>
            <a:xfrm>
              <a:off y="4267200" x="457200"/>
              <a:ext cy="409575" cx="70294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-342900" marL="3429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90000"/>
                <a:buFont typeface="Helvetica Neue"/>
                <a:buChar char="n"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     s</a:t>
              </a:r>
            </a:p>
          </p:txBody>
        </p:sp>
        <p:sp>
          <p:nvSpPr>
            <p:cNvPr id="215" name="Shape 215"/>
            <p:cNvSpPr/>
            <p:nvPr/>
          </p:nvSpPr>
          <p:spPr>
            <a:xfrm rot="5400000" flipH="1">
              <a:off y="4419600" x="746125"/>
              <a:ext cy="152400" cx="152400"/>
            </a:xfrm>
            <a:prstGeom prst="flowChartCollate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69987" x="2913061"/>
            <a:ext cy="4641849" cx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 rot="5400000" flipH="1">
            <a:off y="3762375" x="1428750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and Theta Join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1093787" x="661987"/>
            <a:ext cy="4903786" cx="8178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instructors in the Comp. Sci. department together with the course titles of all the courses that the instructors teach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name, title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=“Comp. Sci.”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is associative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     teaches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is equivalent to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     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is commutative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     teaches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is equivalent to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     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12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theta join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operation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   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θ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is defined as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    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θ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θ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s)</a:t>
            </a:r>
          </a:p>
        </p:txBody>
      </p:sp>
      <p:sp>
        <p:nvSpPr>
          <p:cNvPr id="225" name="Shape 225"/>
          <p:cNvSpPr/>
          <p:nvPr/>
        </p:nvSpPr>
        <p:spPr>
          <a:xfrm rot="5400000" flipH="1">
            <a:off y="2744786" x="3824287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/>
          <p:nvPr/>
        </p:nvSpPr>
        <p:spPr>
          <a:xfrm rot="5400000" flipH="1">
            <a:off y="1966911" x="7620000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 rot="5400000" flipH="1">
            <a:off y="1951036" x="6491286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Shape 228"/>
          <p:cNvSpPr/>
          <p:nvPr/>
        </p:nvSpPr>
        <p:spPr>
          <a:xfrm rot="5400000" flipH="1">
            <a:off y="2743200" x="2590800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/>
          <p:nvPr/>
        </p:nvSpPr>
        <p:spPr>
          <a:xfrm rot="5400000" flipH="1">
            <a:off y="2971800" x="2576511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/>
          <p:nvPr/>
        </p:nvSpPr>
        <p:spPr>
          <a:xfrm rot="5400000" flipH="1">
            <a:off y="3017836" x="3825875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Shape 231"/>
          <p:cNvSpPr/>
          <p:nvPr/>
        </p:nvSpPr>
        <p:spPr>
          <a:xfrm rot="5400000" flipH="1">
            <a:off y="3735387" x="2330450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Shape 232"/>
          <p:cNvSpPr/>
          <p:nvPr/>
        </p:nvSpPr>
        <p:spPr>
          <a:xfrm rot="5400000" flipH="1">
            <a:off y="4008437" x="2362200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/>
          <p:nvPr/>
        </p:nvSpPr>
        <p:spPr>
          <a:xfrm rot="5400000" flipH="1">
            <a:off y="4862512" x="1766886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Shape 234"/>
          <p:cNvSpPr/>
          <p:nvPr/>
        </p:nvSpPr>
        <p:spPr>
          <a:xfrm rot="5400000" flipH="1">
            <a:off y="4395787" x="3871912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Assignment Operation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109662" x="838200"/>
            <a:ext cy="4681536" cx="72040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assignment operation (←) provides a convenient way to express complex queries.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Write query as a sequential program consisting of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series of assignments 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followed by an expression whose value is displayed as a result of the query.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Assignment must always be made to a temporary relation variable.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extension of the join operation that avoids loss of information.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Computes the join and then adds tuples form one relation that does not match tuples in the other relation to the result of the join.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values: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signifies that the value is unknown or does not exist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comparisons involving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(roughly speaking)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by definition.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shall study precise meaning of comparisons with nulls later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 – Example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1077912" x="798512"/>
            <a:ext cy="487361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instructor1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y="3581400" x="798512"/>
            <a:ext cy="4857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teaches1</a:t>
            </a:r>
          </a:p>
        </p:txBody>
      </p:sp>
      <p:grpSp>
        <p:nvGrpSpPr>
          <p:cNvPr id="256" name="Shape 256"/>
          <p:cNvGrpSpPr/>
          <p:nvPr/>
        </p:nvGrpSpPr>
        <p:grpSpPr>
          <a:xfrm>
            <a:off y="4089400" x="2438400"/>
            <a:ext cy="1219199" cx="3276599"/>
            <a:chOff y="4089400" x="2438400"/>
            <a:chExt cy="1219199" cx="3276599"/>
          </a:xfrm>
        </p:grpSpPr>
        <p:sp>
          <p:nvSpPr>
            <p:cNvPr id="257" name="Shape 257"/>
            <p:cNvSpPr txBox="1"/>
            <p:nvPr/>
          </p:nvSpPr>
          <p:spPr>
            <a:xfrm>
              <a:off y="4089400" x="2438400"/>
              <a:ext cy="304799" cx="1676399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ID</a:t>
              </a: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y="4089400" x="4114800"/>
              <a:ext cy="304799" cx="1600199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course_id</a:t>
              </a: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y="4470400" x="2438400"/>
              <a:ext cy="838199" cx="1676399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10101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12121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76766</a:t>
              </a: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y="4470400" x="4114800"/>
              <a:ext cy="838199" cx="1600199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CS-101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FIN-201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BIO-101</a:t>
              </a:r>
            </a:p>
          </p:txBody>
        </p:sp>
      </p:grpSp>
      <p:grpSp>
        <p:nvGrpSpPr>
          <p:cNvPr id="261" name="Shape 261"/>
          <p:cNvGrpSpPr/>
          <p:nvPr/>
        </p:nvGrpSpPr>
        <p:grpSpPr>
          <a:xfrm>
            <a:off y="1951036" x="2044700"/>
            <a:ext cy="1223963" cx="4292600"/>
            <a:chOff y="1951036" x="2044700"/>
            <a:chExt cy="1223963" cx="4292600"/>
          </a:xfrm>
        </p:grpSpPr>
        <p:sp>
          <p:nvSpPr>
            <p:cNvPr id="262" name="Shape 262"/>
            <p:cNvSpPr txBox="1"/>
            <p:nvPr/>
          </p:nvSpPr>
          <p:spPr>
            <a:xfrm>
              <a:off y="2336800" x="5194300"/>
              <a:ext cy="838199" cx="1143000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Comp. Sci.</a:t>
              </a:r>
            </a:p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Finance</a:t>
              </a:r>
            </a:p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Music</a:t>
              </a: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y="1955800" x="2044700"/>
              <a:ext cy="304799" cx="1571624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ID</a:t>
              </a:r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y="1955800" x="5189537"/>
              <a:ext cy="304799" cx="1122361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dept_name</a:t>
              </a: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y="2336800" x="2044700"/>
              <a:ext cy="838199" cx="1571624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10101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12121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15151</a:t>
              </a:r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y="1951036" x="3621087"/>
              <a:ext cy="304799" cx="1573211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name</a:t>
              </a:r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y="2332036" x="3621087"/>
              <a:ext cy="838199" cx="1573211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Srinivasan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Wu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Mozart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/>
        </p:nvSpPr>
        <p:spPr>
          <a:xfrm>
            <a:off y="3408362" x="885825"/>
            <a:ext cy="738187" cx="4235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Left Outer Join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instructor          teaches</a:t>
            </a:r>
          </a:p>
        </p:txBody>
      </p:sp>
      <p:grpSp>
        <p:nvGrpSpPr>
          <p:cNvPr id="274" name="Shape 274"/>
          <p:cNvGrpSpPr/>
          <p:nvPr/>
        </p:nvGrpSpPr>
        <p:grpSpPr>
          <a:xfrm>
            <a:off y="3868737" x="2220911"/>
            <a:ext cy="209550" cx="414338"/>
            <a:chOff y="3836987" x="1944686"/>
            <a:chExt cy="209550" cx="414338"/>
          </a:xfrm>
        </p:grpSpPr>
        <p:sp>
          <p:nvSpPr>
            <p:cNvPr id="275" name="Shape 275"/>
            <p:cNvSpPr/>
            <p:nvPr/>
          </p:nvSpPr>
          <p:spPr>
            <a:xfrm rot="5400000" flipH="1">
              <a:off y="3836987" x="2149475"/>
              <a:ext cy="209550" cx="209550"/>
            </a:xfrm>
            <a:prstGeom prst="flowChartCollate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76" name="Shape 276"/>
            <p:cNvCxnSpPr/>
            <p:nvPr/>
          </p:nvCxnSpPr>
          <p:spPr>
            <a:xfrm rot="10800000">
              <a:off y="3840162" x="1949450"/>
              <a:ext cy="0" cx="2031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277" name="Shape 277"/>
            <p:cNvCxnSpPr/>
            <p:nvPr/>
          </p:nvCxnSpPr>
          <p:spPr>
            <a:xfrm rot="10800000">
              <a:off y="4035425" x="1944686"/>
              <a:ext cy="0" cx="2031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  <p:sp>
        <p:nvSpPr>
          <p:cNvPr id="278" name="Shape 27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 – Example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1077912" x="798512"/>
            <a:ext cy="842961" cx="69913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     teaches</a:t>
            </a:r>
          </a:p>
        </p:txBody>
      </p:sp>
      <p:sp>
        <p:nvSpPr>
          <p:cNvPr id="280" name="Shape 280"/>
          <p:cNvSpPr/>
          <p:nvPr/>
        </p:nvSpPr>
        <p:spPr>
          <a:xfrm rot="5400000" flipH="1">
            <a:off y="1641475" x="2309811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y="2149475" x="1508125"/>
            <a:ext cy="319087" cx="120491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y="2149475" x="4327525"/>
            <a:ext cy="304799" cx="132556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y="2530475" x="1508125"/>
            <a:ext cy="609599" cx="1233487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10101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12121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y="2530475" x="4327525"/>
            <a:ext cy="609599" cx="135731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Comp. Sci.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y="2149475" x="5621337"/>
            <a:ext cy="319087" cx="1463675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2530475" x="5635625"/>
            <a:ext cy="609599" cx="1462086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CS-101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FIN-201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2149475" x="2727325"/>
            <a:ext cy="304799" cx="1600199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y="2530475" x="2727325"/>
            <a:ext cy="609599" cx="1600199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Srinivasan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Wu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y="4302125" x="1533525"/>
            <a:ext cy="319087" cx="120491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y="4302125" x="4352925"/>
            <a:ext cy="304799" cx="132556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y="4683125" x="1533525"/>
            <a:ext cy="854074" cx="1233487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10101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12121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15151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4683125" x="4352925"/>
            <a:ext cy="847725" cx="135731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Comp. Sci.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y="4302125" x="5646737"/>
            <a:ext cy="319087" cx="1463675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y="4683125" x="5710237"/>
            <a:ext cy="849312" cx="1412874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CS-101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FIN-201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null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y="4302125" x="2752725"/>
            <a:ext cy="304799" cx="1600199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4668837" x="2752725"/>
            <a:ext cy="869949" cx="1600199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Srinivasan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Wu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Mozart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 – Example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y="3405187" x="806450"/>
            <a:ext cy="738187" cx="40703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Full Outer Join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instructor         teaches</a:t>
            </a:r>
          </a:p>
        </p:txBody>
      </p:sp>
      <p:grpSp>
        <p:nvGrpSpPr>
          <p:cNvPr id="304" name="Shape 304"/>
          <p:cNvGrpSpPr/>
          <p:nvPr/>
        </p:nvGrpSpPr>
        <p:grpSpPr>
          <a:xfrm>
            <a:off y="3898900" x="2139949"/>
            <a:ext cy="152400" cx="387349"/>
            <a:chOff y="3879850" x="1811336"/>
            <a:chExt cy="152400" cx="387349"/>
          </a:xfrm>
        </p:grpSpPr>
        <p:sp>
          <p:nvSpPr>
            <p:cNvPr id="305" name="Shape 305"/>
            <p:cNvSpPr/>
            <p:nvPr/>
          </p:nvSpPr>
          <p:spPr>
            <a:xfrm rot="5400000" flipH="1">
              <a:off y="3879850" x="1925636"/>
              <a:ext cy="152400" cx="152400"/>
            </a:xfrm>
            <a:prstGeom prst="flowChartCollate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6" name="Shape 306"/>
            <p:cNvCxnSpPr/>
            <p:nvPr/>
          </p:nvCxnSpPr>
          <p:spPr>
            <a:xfrm rot="10800000">
              <a:off y="3889375" x="1816100"/>
              <a:ext cy="0" cx="1015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307" name="Shape 307"/>
            <p:cNvCxnSpPr/>
            <p:nvPr/>
          </p:nvCxnSpPr>
          <p:spPr>
            <a:xfrm rot="10800000">
              <a:off y="4027487" x="1811336"/>
              <a:ext cy="0" cx="1015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308" name="Shape 308"/>
            <p:cNvCxnSpPr/>
            <p:nvPr/>
          </p:nvCxnSpPr>
          <p:spPr>
            <a:xfrm rot="10800000">
              <a:off y="4027487" x="2097086"/>
              <a:ext cy="0" cx="1015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309" name="Shape 309"/>
            <p:cNvCxnSpPr/>
            <p:nvPr/>
          </p:nvCxnSpPr>
          <p:spPr>
            <a:xfrm rot="10800000">
              <a:off y="3879850" x="2078036"/>
              <a:ext cy="0" cx="1015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  <p:sp>
        <p:nvSpPr>
          <p:cNvPr id="310" name="Shape 310"/>
          <p:cNvSpPr txBox="1"/>
          <p:nvPr/>
        </p:nvSpPr>
        <p:spPr>
          <a:xfrm>
            <a:off y="1103312" x="849312"/>
            <a:ext cy="738187" cx="40703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Right Outer Join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instructor        teaches</a:t>
            </a:r>
          </a:p>
        </p:txBody>
      </p:sp>
      <p:grpSp>
        <p:nvGrpSpPr>
          <p:cNvPr id="311" name="Shape 311"/>
          <p:cNvGrpSpPr/>
          <p:nvPr/>
        </p:nvGrpSpPr>
        <p:grpSpPr>
          <a:xfrm>
            <a:off y="1565275" x="2243137"/>
            <a:ext cy="157162" cx="265111"/>
            <a:chOff y="1573212" x="1666875"/>
            <a:chExt cy="157162" cx="265111"/>
          </a:xfrm>
        </p:grpSpPr>
        <p:sp>
          <p:nvSpPr>
            <p:cNvPr id="312" name="Shape 312"/>
            <p:cNvSpPr/>
            <p:nvPr/>
          </p:nvSpPr>
          <p:spPr>
            <a:xfrm rot="5400000" flipH="1">
              <a:off y="1574800" x="1666875"/>
              <a:ext cy="152400" cx="152400"/>
            </a:xfrm>
            <a:prstGeom prst="flowChartCollate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3" name="Shape 313"/>
            <p:cNvCxnSpPr/>
            <p:nvPr/>
          </p:nvCxnSpPr>
          <p:spPr>
            <a:xfrm rot="10800000">
              <a:off y="1573212" x="1830386"/>
              <a:ext cy="0" cx="1015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314" name="Shape 314"/>
            <p:cNvCxnSpPr/>
            <p:nvPr/>
          </p:nvCxnSpPr>
          <p:spPr>
            <a:xfrm rot="10800000">
              <a:off y="1730375" x="1830386"/>
              <a:ext cy="0" cx="1015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  <p:sp>
        <p:nvSpPr>
          <p:cNvPr id="315" name="Shape 315"/>
          <p:cNvSpPr txBox="1"/>
          <p:nvPr/>
        </p:nvSpPr>
        <p:spPr>
          <a:xfrm>
            <a:off y="2028825" x="1685925"/>
            <a:ext cy="306386" cx="120491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y="2028825" x="4505325"/>
            <a:ext cy="304799" cx="1338261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y="2398711" x="1685925"/>
            <a:ext cy="865187" cx="1233487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10101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12121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76766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y="2397125" x="4505325"/>
            <a:ext cy="860425" cx="135731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Comp. Sci.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y="2028825" x="5838825"/>
            <a:ext cy="306386" cx="1423987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y="2397125" x="5862637"/>
            <a:ext cy="862011" cx="1412874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CS-101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FIN-201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BIO-101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y="2028825" x="2905125"/>
            <a:ext cy="304799" cx="1600199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y="2395536" x="2905125"/>
            <a:ext cy="869949" cx="1600199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Srinivasan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Wu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y="4365625" x="1838325"/>
            <a:ext cy="306386" cx="120491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4365625" x="4657725"/>
            <a:ext cy="304799" cx="1338261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y="4735512" x="1838325"/>
            <a:ext cy="1109661" cx="1233487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10101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12121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15151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76766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y="4733925" x="4657725"/>
            <a:ext cy="1108074" cx="135731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Comp. Sci.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y="4365625" x="5991225"/>
            <a:ext cy="306386" cx="1423987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y="4733925" x="6015037"/>
            <a:ext cy="1106487" cx="1412874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CS-101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FIN-201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BIO-101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y="4365625" x="3057525"/>
            <a:ext cy="304799" cx="1600199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y="4732337" x="3057525"/>
            <a:ext cy="1116012" cx="1600199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Srinivasan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Wu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Mozart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Algebra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077912" x="798512"/>
            <a:ext cy="4876799" cx="76152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Procedural language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Six basic operators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select: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project: ∏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union: ∪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difference: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Cartesian product: x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8888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rename: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ρ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operators take one or  two relations as inputs and produce a new relation as a result.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 using Joins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 can be expressed using basic operations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r      s can be written as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(r      s)  U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    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 x {(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null, …, null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)}</a:t>
            </a:r>
          </a:p>
        </p:txBody>
      </p:sp>
      <p:grpSp>
        <p:nvGrpSpPr>
          <p:cNvPr id="338" name="Shape 338"/>
          <p:cNvGrpSpPr/>
          <p:nvPr/>
        </p:nvGrpSpPr>
        <p:grpSpPr>
          <a:xfrm>
            <a:off y="1568450" x="2176461"/>
            <a:ext cy="193675" cx="307975"/>
            <a:chOff y="3836987" x="1944686"/>
            <a:chExt cy="209550" cx="414338"/>
          </a:xfrm>
        </p:grpSpPr>
        <p:sp>
          <p:nvSpPr>
            <p:cNvPr id="339" name="Shape 339"/>
            <p:cNvSpPr/>
            <p:nvPr/>
          </p:nvSpPr>
          <p:spPr>
            <a:xfrm rot="5400000" flipH="1">
              <a:off y="3836987" x="2149475"/>
              <a:ext cy="209550" cx="209550"/>
            </a:xfrm>
            <a:prstGeom prst="flowChartCollate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40" name="Shape 340"/>
            <p:cNvCxnSpPr/>
            <p:nvPr/>
          </p:nvCxnSpPr>
          <p:spPr>
            <a:xfrm rot="10800000">
              <a:off y="3840162" x="1949450"/>
              <a:ext cy="0" cx="2031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341" name="Shape 341"/>
            <p:cNvCxnSpPr/>
            <p:nvPr/>
          </p:nvCxnSpPr>
          <p:spPr>
            <a:xfrm rot="10800000">
              <a:off y="4035425" x="1944686"/>
              <a:ext cy="0" cx="203199"/>
            </a:xfrm>
            <a:prstGeom prst="straightConnector1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  <p:sp>
        <p:nvSpPr>
          <p:cNvPr id="342" name="Shape 342"/>
          <p:cNvSpPr/>
          <p:nvPr/>
        </p:nvSpPr>
        <p:spPr>
          <a:xfrm rot="5400000" flipH="1">
            <a:off y="1962150" x="2065336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Shape 343"/>
          <p:cNvSpPr/>
          <p:nvPr/>
        </p:nvSpPr>
        <p:spPr>
          <a:xfrm rot="5400000" flipH="1">
            <a:off y="1978025" x="4016375"/>
            <a:ext cy="15240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 Values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1063625" x="838200"/>
            <a:ext cy="48767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possible for tuples to have a null value, denoted by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for some of their attributes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signifies an unknown value or that a value does not exist.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result of any arithmetic expression involving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null.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 simply ignore null values (as in SQL)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duplicate elimination and grouping, null is treated like any other value, and two nulls are assumed to be  the same (as in SQL)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 Values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1104900" x="819150"/>
            <a:ext cy="4930774" cx="7791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Comparisons with null values return the special truth value: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was used instead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then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(A &lt; 5)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would not be equivalent to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&gt;= 5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Three-valued logic using the truth value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OR: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       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      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unknown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AND: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= unknown, 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= false,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unknown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unknown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SQL “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unknown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evaluates to true if predicate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evaluates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of select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predicate is treated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it evaluates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Division Operator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1109662" x="838200"/>
            <a:ext cy="5199061" cx="7858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relations r(R) and s(S), such that S ⊂ R,  r ÷ s is the largest relation t(R-S) such that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t x s ⊆ 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12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let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∏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and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s(course_id) = ∏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dept_name=“Biology”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r ÷ s gives us students who have taken all courses in the Biology department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 write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÷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</a:t>
            </a:r>
          </a:p>
          <a:p>
            <a:pPr algn="l" rtl="0" lvl="0" marR="0" indent="-342900" marL="342900">
              <a:lnSpc>
                <a:spcPct val="13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temp1</a:t>
            </a:r>
            <a:r>
              <a:rPr strike="noStrike" u="none" b="0" cap="none" baseline="30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 ∏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R-S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← ∏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R-S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– ∏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R-S,S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temp2</a:t>
            </a:r>
          </a:p>
          <a:p>
            <a:pPr algn="l" rtl="0" lvl="1" marR="0" indent="-285750" marL="742950">
              <a:lnSpc>
                <a:spcPct val="13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result to the right of the ← is assigned to the relation variable on the left of the ←.</a:t>
            </a:r>
          </a:p>
          <a:p>
            <a:pPr algn="l" rtl="0" lvl="1" marR="0" indent="-285750" marL="742950">
              <a:lnSpc>
                <a:spcPct val="13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use variable in subsequent expressions.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y="228600" x="914400"/>
            <a:ext cy="442912" cx="83010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Relational-Algebra-Operations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1077912" x="798512"/>
            <a:ext cy="1747837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Generalized Projection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Generalized Projection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1077912" x="798512"/>
            <a:ext cy="5511800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Extends the projection operation by allowing arithmetic functions to be used in the projection list.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any relational-algebra expression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65"/>
              </a:spcBef>
              <a:spcAft>
                <a:spcPts val="0"/>
              </a:spcAft>
              <a:buClr>
                <a:schemeClr val="dk2"/>
              </a:buClr>
              <a:buSzPct val="95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-25000" sz="19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are arithmetic expressions involving constants and attributes in the schema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instructor(ID, name, dept_name,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salary) where salary is annual salary, get the same information but with monthly salary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∏</a:t>
            </a:r>
            <a:r>
              <a:rPr strike="noStrike" u="none" b="0" cap="none" baseline="-25000" sz="23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dept_name, salary/12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(instructor)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79636" x="3517900"/>
            <a:ext cy="276224" cx="95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y="174625" x="8064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 and Operations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y="1077912" x="798512"/>
            <a:ext cy="5227637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 function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takes a collection of values and returns a single value as a result.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average value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minimum value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maximum value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sum of values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number of values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operation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relational algebra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any relational-algebra expression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list of attributes on which to group (can be empty)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8888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an aggregate function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8888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an attribute name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12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Some books/articles use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γ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instead of      (Calligraphic G)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438525" x="1889125"/>
            <a:ext cy="493711" cx="370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t="0" b="0" r="88987" l="0"/>
          <a:stretch/>
        </p:blipFill>
        <p:spPr>
          <a:xfrm>
            <a:off y="3514725" x="2930525"/>
            <a:ext cy="425449" cx="33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4">
            <a:alphaModFix/>
          </a:blip>
          <a:srcRect t="0" b="0" r="88987" l="0"/>
          <a:stretch/>
        </p:blipFill>
        <p:spPr>
          <a:xfrm>
            <a:off y="5724525" x="5649912"/>
            <a:ext cy="425449" cx="3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Operation – Example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1077912" x="798512"/>
            <a:ext cy="579436" cx="176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y="1447800" x="3886200"/>
            <a:ext cy="533399" cx="4572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y="1447800" x="4343400"/>
            <a:ext cy="533399" cx="4572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y="2057400" x="3886200"/>
            <a:ext cy="1524000" cx="4572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α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α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β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β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y="2057400" x="4343400"/>
            <a:ext cy="1524000" cx="4572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α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β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β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β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y="1447800" x="4800600"/>
            <a:ext cy="533399" cx="4572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y="2057400" x="4800600"/>
            <a:ext cy="1524000" cx="4572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  <a:p>
            <a:pPr algn="ctr" rtl="0" lvl="0" marR="0" indent="0"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y="4343400" x="798512"/>
            <a:ext cy="557211" cx="20129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5000"/>
              <a:buFont typeface="Helvetica Neue"/>
              <a:buChar char="n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trike="noStrike" u="none" b="1" cap="none" baseline="-25000" sz="2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sum(c</a:t>
            </a:r>
            <a:r>
              <a:rPr strike="noStrike" u="none" b="1" cap="none" baseline="-2500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(r)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y="4343400" x="3962400"/>
            <a:ext cy="457200" cx="9144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y="4876800" x="3962400"/>
            <a:ext cy="457200" cx="9144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</a:t>
            </a: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 t="0" b="0" r="88987" l="0"/>
          <a:stretch/>
        </p:blipFill>
        <p:spPr>
          <a:xfrm>
            <a:off y="4383087" x="1165225"/>
            <a:ext cy="425449" cx="3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10" name="Shape 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Operation – Example</a:t>
            </a:r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y="1119187" x="912812"/>
            <a:ext cy="1616074" cx="68627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average salary in each department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y="3835400" x="1066800"/>
            <a:ext cy="584200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71750" x="652462"/>
            <a:ext cy="3648074" cx="405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122611" x="5629275"/>
            <a:ext cy="2670175" cx="241141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y="3228975" x="7129461"/>
            <a:ext cy="212724" cx="88264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5">
            <a:alphaModFix/>
          </a:blip>
          <a:srcRect t="0" b="0" r="90234" l="831"/>
          <a:stretch/>
        </p:blipFill>
        <p:spPr>
          <a:xfrm>
            <a:off y="1589087" x="2455861"/>
            <a:ext cy="425449" cx="2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 (Cont.)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of aggregation does not have a name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use rename operation to give it a name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convenience, we permit renaming as part of aggregate operation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y="2717800" x="1498600"/>
            <a:ext cy="558799" cx="6654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strike="noStrike" u="none" b="1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(salary) </a:t>
            </a:r>
            <a:r>
              <a:rPr strike="noStrike" u="none" b="1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avg_sal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t="0" b="0" r="90234" l="831"/>
          <a:stretch/>
        </p:blipFill>
        <p:spPr>
          <a:xfrm>
            <a:off y="2795586" x="2913061"/>
            <a:ext cy="425449" cx="2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Operation – Example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y="1077912" x="798512"/>
            <a:ext cy="366711" cx="16398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r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9387" x="3498850"/>
            <a:ext cy="3876675" cx="188753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y="3748087" x="971550"/>
            <a:ext cy="457200" cx="2038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-230186" marL="2301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◼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A=B ^ D &gt; 5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(r)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Modification of the Database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y="1077912" x="798512"/>
            <a:ext cy="4597399" cx="71659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content of the database may be modified using the following operations: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Updating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these operations can be expressed using the assignment operator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Multiset Relational Algebra</a:t>
            </a:r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Pure relational algebra removes all duplicates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e.g. after projection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Multiset relational algebra retains duplicates, to match SQL semantics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duplicate retention was initially for efficiency, but is now a feature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Multiset relational algebra defined as follows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selection: has as many duplicates of a tuple as in  the input, if the tuple satisfies the selection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projection: one tuple per input tuple, even if it is a duplicate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 product:  If there are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copies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copies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there are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copies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t1.t2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operators similarly defined 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union: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copies,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intersection: min(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m, 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copies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difference: min(0,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copies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44" name="Shape 4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and Relational Algebra</a:t>
            </a: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A1, A2, .. An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r1, r2, …, rm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P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is equivalent to the following expression in multiset relational algebra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∏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A1, .., An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r1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r2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.. x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rm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A1, A2,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(A3)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r1, r2, …, rm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P</a:t>
            </a:r>
            <a:b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A1, A2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is equivalent to the following expression in multiset relational algebra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A1, A2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A3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r1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r2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.. x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rm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)))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t="0" b="0" r="90234" l="831"/>
          <a:stretch/>
        </p:blipFill>
        <p:spPr>
          <a:xfrm>
            <a:off y="4557712" x="2806700"/>
            <a:ext cy="425449" cx="2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51" name="Shape 4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and Relational Algebra</a:t>
            </a: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generally, the non-aggregated attributes in the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clause may be a subset of the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attributes, in which case the equivalence is as follows:</a:t>
            </a:r>
            <a:b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A1,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(A3)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r1, r2, …, rm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P</a:t>
            </a:r>
            <a:b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A1, A2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is equivalent to the following expression in multiset relational algebra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∏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A1,sumA3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A1,A2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A3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sumA3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r1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r2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.. x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rm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)))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 t="0" b="0" r="90234" l="831"/>
          <a:stretch/>
        </p:blipFill>
        <p:spPr>
          <a:xfrm>
            <a:off y="3867150" x="3332162"/>
            <a:ext cy="425449" cx="2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58" name="Shape 4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y="24415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 Relational Calculus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64" name="Shape 4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 Relational Calculus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y="1165225" x="871537"/>
            <a:ext cy="3162300" cx="81375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nonprocedural query language, where each query is of the form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the set of all tuples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such that predicate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true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 variable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denotes the value of tuple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denotes that tuple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in 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formula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that of the predicate calculus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Predicate Calculus Formula</a:t>
            </a:r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y="1165225" x="871537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	Set of attributes and constants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	Set of comparison operators:  (e.g., •, ≤, =, ≠, •, ≥)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	Set of connectives:  and (∧), or (v)‚ not (¬)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	Implication (⇒): x ⇒ y, if x if true, then y is true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≡ ¬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	Set of quantifiers: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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≡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”there exists” a tuple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such that predicate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true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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∀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 ≡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true “for all” tuples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78" name="Shape 4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Queries</a:t>
            </a:r>
          </a:p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y="1165225" x="876300"/>
            <a:ext cy="800099" cx="75930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dept_name, salary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instructors whose salary is greater than $80,000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y="2755900" x="871537"/>
            <a:ext cy="3338511" cx="74120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As in the previous query, but output only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 value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 ∈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• 80000)}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Notice that a relation on schema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implicitly defined by            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the query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y="2030411" x="2714625"/>
            <a:ext cy="396874" cx="43672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∧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[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• 80000}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87" name="Shape 4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Queries</a:t>
            </a: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y="1165225" x="871537"/>
            <a:ext cy="8254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instructors whose department is in the Watson building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y="4160837" x="1414462"/>
            <a:ext cy="1190624" cx="7134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]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“Fall”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[year]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v 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] ∧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“Spring”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[year]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2010)}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y="3238500" x="868362"/>
            <a:ext cy="641350" cx="810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Find the set of all courses taught in the Fall 2009 semester, or in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the Spring 2010 semester, or both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y="2090736" x="1554162"/>
            <a:ext cy="915986" cx="66627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∧ 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“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∧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“Watson” ))}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97" name="Shape 4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Queries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y="2017711" x="1350962"/>
            <a:ext cy="1190624" cx="7134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]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“Fall”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[year]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∧ 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] ∧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“Spring”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[year]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2010)}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y="1095375" x="804862"/>
            <a:ext cy="641350" cx="810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Find the set of all courses taught in the Fall 2009 semester, and in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the Spring 2010 semester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y="4614862" x="1328737"/>
            <a:ext cy="1190624" cx="7134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]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“Fall”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[year]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∧ ¬ 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] ∧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“Spring”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[year]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2010)}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y="3692525" x="782637"/>
            <a:ext cy="641350" cx="810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Find the set of all courses taught in the Fall 2009 semester, but not in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the Spring 2010 semester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Operation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077912" x="798512"/>
            <a:ext cy="4137024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125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Notation: 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called the </a:t>
            </a:r>
            <a:r>
              <a:rPr strike="noStrike" u="none" b="1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 predicate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10125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Defined as:</a:t>
            </a: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{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p(t)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Where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formula in propositional calculus consisting of </a:t>
            </a:r>
            <a:r>
              <a:rPr strike="noStrike" u="none" b="1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terms</a:t>
            </a:r>
            <a:r>
              <a:rPr strike="noStrike" u="none" b="0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connected by : ∧ (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∨ (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¬ (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</a:t>
            </a:r>
            <a:r>
              <a:rPr strike="noStrike" u="none" b="1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one of:</a:t>
            </a:r>
          </a:p>
          <a:p>
            <a:pPr algn="l" rtl="0" lvl="0" marR="0" indent="-342900" marL="34290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&lt;attribute&gt;	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&lt;attribute&gt; or &lt;constant&gt;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where </a:t>
            </a:r>
            <a:r>
              <a:rPr strike="noStrike" u="none" b="0" cap="none" baseline="0" sz="16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one of:  =, ≠, &gt;, ≥. &lt;. ≤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13500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of selection:</a:t>
            </a: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dept_name=“Physics”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07" name="Shape 5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Safety of Expressions</a:t>
            </a:r>
          </a:p>
        </p:txBody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y="1165225" x="871537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possible to write tuple calculus expressions that generate infinite relations.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{ t | ¬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 results in an infinite relation if the domain of any attribute of 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infinite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guard against the problem, we restrict the set of allowable expressions to safe expressions.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expression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)}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tuple relational calculus is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every component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appears in one of the relations, tuples, or constants that appear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this is more than just a syntax condition. 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83333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{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5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∨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} is not safe --- it defines an infinite set with attribute values that do not appear in any relation or tuples or constants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14" name="Shape 5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5" name="Shape 51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Universal Quantification</a:t>
            </a:r>
          </a:p>
        </p:txBody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 students who have taken all courses offered in the Biology department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{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]) ∧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(∀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]=“Biology” ⇒ 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∃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] ∧ 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]))}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that without the existential quantification on student, the above query would be unsafe if the Biology department has not offered any courses. 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20" name="Shape 5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y="24415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Relational Calculus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26" name="Shape 5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Relational Calculus</a:t>
            </a:r>
          </a:p>
        </p:txBody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y="1165225" x="871537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nonprocedural query language equivalent in power to the tuple relational calculus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query is an expression of the form: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{ •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strike="noStrike" u="none" b="0" cap="none" baseline="-25000" sz="19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• 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strike="noStrike" u="none" b="0" cap="none" baseline="-25000" sz="19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)}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chemeClr val="folHlink"/>
              </a:buClr>
              <a:buSzPct val="93333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strike="noStrike" u="none" b="0" cap="none" baseline="-2500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represent domain variables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represents a formula similar to that of the predicate calculus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33" name="Shape 5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Queries</a:t>
            </a:r>
          </a:p>
        </p:txBody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y="1165225" x="876300"/>
            <a:ext cy="3590924" cx="77009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dept_name, salary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instructors whose salary is greater than $80,000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 i, n, d, s&gt;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 i, n, d, s&gt;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• 80000}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in the previous query, but output only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 value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 i&gt;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 i, n, d, s&gt;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• 80000}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instructors whose department is in the Watson building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 n &gt;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i, d, s (&lt;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i, n, d,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∧ ∃ b, a (&lt;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d, b, a&gt;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“Watson” ))}</a:t>
            </a:r>
          </a:p>
          <a:p>
            <a:pPr algn="l" rtl="0" lvl="1" marR="0" indent="-194309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Shape 536"/>
          <p:cNvSpPr txBox="1"/>
          <p:nvPr/>
        </p:nvSpPr>
        <p:spPr>
          <a:xfrm>
            <a:off y="2755900" x="871537"/>
            <a:ext cy="1511299" cx="74120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41" name="Shape 5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Queries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y="1784350" x="1247775"/>
            <a:ext cy="1220786" cx="7134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&lt;c&gt;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a, s, y, b, r, t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&lt;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c, a, s, y, b, 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“Fall”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v ∃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s, y, b, r, t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c, a, s, y, b, 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∧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“Spring”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2010)}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y="1079500" x="868362"/>
            <a:ext cy="641350" cx="810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Find the set of all courses taught in the Fall 2009 semester, or in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the Spring 2010 semester, or both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y="2090736" x="1554162"/>
            <a:ext cy="366711" cx="66627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Shape 546"/>
          <p:cNvSpPr txBox="1"/>
          <p:nvPr/>
        </p:nvSpPr>
        <p:spPr>
          <a:xfrm>
            <a:off y="3055936" x="1338262"/>
            <a:ext cy="915986" cx="7134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case can also be written as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&lt;c&gt;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a, s, y, b, r, t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&lt;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c, a, s, y, b, 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(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“Fall”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  v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“Spring”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2010))}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y="4044950" x="758825"/>
            <a:ext cy="641350" cx="810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Find the set of all courses taught in the Fall 2009 semester, and in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the Spring 2010 semester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y="4883150" x="1244600"/>
            <a:ext cy="1190624" cx="7134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&lt;c&gt;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∃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a, s, y, b, r, t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&lt;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c, a, s, y, b, 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“Fall”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∧ ∃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s, y, b, r, 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&lt;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c, a, s, y, b, 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] ∧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“Spring” ∧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2010)}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53" name="Shape 5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4" name="Shape 55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Safety of Expressions</a:t>
            </a:r>
          </a:p>
        </p:txBody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y="1165225" x="871537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expression: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{ •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x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strike="noStrike" u="none" b="0" cap="none" baseline="-25000" sz="19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• 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x</a:t>
            </a:r>
            <a:r>
              <a:rPr strike="noStrike" u="none" b="0" cap="none" baseline="-25000" sz="19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safe if all of the following hold: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values that appear in tuples of the expression are values 	from </a:t>
            </a:r>
            <a:r>
              <a:rPr strike="noStrike" u="none" b="0" cap="none" baseline="0" sz="18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(that is, the values appear either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in a tuple of a 	relation mentioned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2"/>
              </a:buClr>
              <a:buSzPct val="95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every “there exists” subformula of the form ∃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)), the 	subformula is true if and only if there is a value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	such that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true.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AutoNum type="arabicPeriod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every “for all” subformula of the form ∀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)), the subformula is true if and only 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true for all values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-25000" sz="19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60" name="Shape 5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Universal Quantification</a:t>
            </a:r>
          </a:p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y="1231900" x="479425"/>
            <a:ext cy="4903786" cx="80279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 students who have taken all courses offered in the Biology department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{&lt;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| ∃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n, d, tc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 &lt;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i, n, d, tc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∈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∧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(∀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ci, ti, dn, cr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&lt;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ci, ti, dn, cr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∈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∧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=“Biology”               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⇒  ∃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si, se, y, 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&lt;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i, ci, si, se, y, 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∈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))}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that without the existential quantification on student, the above query would be unsafe if the Biology department has not offered any courses. 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y="5537200" x="2863850"/>
            <a:ext cy="366711" cx="49720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Above query fixes bug in page 246, last query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67" name="Shape 5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8" name="Shape 568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Chapter 6</a:t>
            </a:r>
          </a:p>
        </p:txBody>
      </p:sp>
      <p:sp>
        <p:nvSpPr>
          <p:cNvPr id="569" name="Shape 569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4003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73" name="Shape 5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4" name="Shape 57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6.01</a:t>
            </a: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71675" x="2640011"/>
            <a:ext cy="2913061" cx="38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Operation – Example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077912" x="377825"/>
            <a:ext cy="411161" cx="2441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y="4114800" x="9906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y="3962400" x="9144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y="4114800" x="5334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y="4140200" x="407987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y="3659187" x="404812"/>
            <a:ext cy="990599" cx="2057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89037" x="2443161"/>
            <a:ext cy="4430712" cx="27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y="3597275" x="723900"/>
            <a:ext cy="409575" cx="14684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∏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A,C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80" name="Shape 5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6.02</a:t>
            </a:r>
          </a:p>
        </p:txBody>
      </p:sp>
      <p:pic>
        <p:nvPicPr>
          <p:cNvPr id="582" name="Shape 58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65461" x="3294062"/>
            <a:ext cy="727074" cx="25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87" name="Shape 5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6.03</a:t>
            </a:r>
          </a:p>
        </p:txBody>
      </p:sp>
      <p:pic>
        <p:nvPicPr>
          <p:cNvPr id="589" name="Shape 58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89161" x="3597275"/>
            <a:ext cy="2478087" cx="19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94" name="Shape 5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5" name="Shape 59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6.04</a:t>
            </a: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68461" x="1482725"/>
            <a:ext cy="3521074" cx="617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01" name="Shape 6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2" name="Shape 6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6.05</a:t>
            </a:r>
          </a:p>
        </p:txBody>
      </p:sp>
      <p:pic>
        <p:nvPicPr>
          <p:cNvPr id="603" name="Shape 6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51111" x="4151312"/>
            <a:ext cy="1755774" cx="84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08" name="Shape 6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9" name="Shape 60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6.06</a:t>
            </a:r>
          </a:p>
        </p:txBody>
      </p:sp>
      <p:pic>
        <p:nvPicPr>
          <p:cNvPr id="610" name="Shape 61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90861" x="4151312"/>
            <a:ext cy="676275" cx="84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15" name="Shape 6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6" name="Shape 61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6.07</a:t>
            </a:r>
          </a:p>
        </p:txBody>
      </p:sp>
      <p:pic>
        <p:nvPicPr>
          <p:cNvPr id="617" name="Shape 6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25600" x="2625725"/>
            <a:ext cy="3606800" cx="389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22" name="Shape 6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3" name="Shape 6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6.08</a:t>
            </a:r>
          </a:p>
        </p:txBody>
      </p:sp>
      <p:pic>
        <p:nvPicPr>
          <p:cNvPr id="624" name="Shape 6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04862" x="2295525"/>
            <a:ext cy="5805486" cx="5180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29" name="Shape 6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6.09</a:t>
            </a:r>
          </a:p>
        </p:txBody>
      </p:sp>
      <p:pic>
        <p:nvPicPr>
          <p:cNvPr id="631" name="Shape 6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57325" x="1414462"/>
            <a:ext cy="3941761" cx="631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36" name="Shape 6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7" name="Shape 63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6.10</a:t>
            </a:r>
          </a:p>
        </p:txBody>
      </p:sp>
      <p:pic>
        <p:nvPicPr>
          <p:cNvPr id="638" name="Shape 63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179761" x="3783012"/>
            <a:ext cy="498475" cx="15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43" name="Shape 6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4" name="Shape 64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6.11</a:t>
            </a:r>
          </a:p>
        </p:txBody>
      </p:sp>
      <p:pic>
        <p:nvPicPr>
          <p:cNvPr id="645" name="Shape 6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68550" x="4257675"/>
            <a:ext cy="2120899" cx="62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Operation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Notation: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attribute names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relation name.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result is defined as the relation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columns obtained by erasing the columns that are not listed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Duplicate rows removed from result, since relations are sets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12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To eliminate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	 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salary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23962" x="3440112"/>
            <a:ext cy="544511" cx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50" name="Shape 6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6.12</a:t>
            </a:r>
          </a:p>
        </p:txBody>
      </p:sp>
      <p:pic>
        <p:nvPicPr>
          <p:cNvPr id="652" name="Shape 6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186111" x="4265612"/>
            <a:ext cy="484187" cx="6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57" name="Shape 6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8" name="Shape 6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6.13</a:t>
            </a:r>
          </a:p>
        </p:txBody>
      </p:sp>
      <p:pic>
        <p:nvPicPr>
          <p:cNvPr id="659" name="Shape 65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186111" x="4208462"/>
            <a:ext cy="484187" cx="72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64" name="Shape 6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5" name="Shape 6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6.14</a:t>
            </a:r>
          </a:p>
        </p:txBody>
      </p:sp>
      <p:pic>
        <p:nvPicPr>
          <p:cNvPr id="666" name="Shape 6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97025" x="1628775"/>
            <a:ext cy="3662361" cx="588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71" name="Shape 6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2" name="Shape 67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6.15</a:t>
            </a:r>
          </a:p>
        </p:txBody>
      </p: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92311" x="3783012"/>
            <a:ext cy="2871787" cx="15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78" name="Shape 6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9" name="Shape 6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6.16</a:t>
            </a:r>
          </a:p>
        </p:txBody>
      </p:sp>
      <p:pic>
        <p:nvPicPr>
          <p:cNvPr id="680" name="Shape 68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33661" x="3148011"/>
            <a:ext cy="1590674" cx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85" name="Shape 6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6" name="Shape 68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6.17</a:t>
            </a:r>
          </a:p>
        </p:txBody>
      </p:sp>
      <p:pic>
        <p:nvPicPr>
          <p:cNvPr id="687" name="Shape 68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1275" x="1711325"/>
            <a:ext cy="4233861" cx="571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92" name="Shape 6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3" name="Shape 69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6.18</a:t>
            </a:r>
          </a:p>
        </p:txBody>
      </p:sp>
      <p:pic>
        <p:nvPicPr>
          <p:cNvPr id="694" name="Shape 6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9212" x="1636712"/>
            <a:ext cy="4219575" cx="587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99" name="Shape 6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0" name="Shape 70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6.19</a:t>
            </a:r>
          </a:p>
        </p:txBody>
      </p:sp>
      <p:pic>
        <p:nvPicPr>
          <p:cNvPr id="701" name="Shape 70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82811" x="3179761"/>
            <a:ext cy="2492374" cx="27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06" name="Shape 7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7" name="Shape 70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6.20</a:t>
            </a:r>
          </a:p>
        </p:txBody>
      </p:sp>
      <p:pic>
        <p:nvPicPr>
          <p:cNvPr id="708" name="Shape 70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25725" x="3846512"/>
            <a:ext cy="1604961" cx="144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13" name="Shape 7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4" name="Shape 71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6.21</a:t>
            </a:r>
          </a:p>
        </p:txBody>
      </p:sp>
      <p:pic>
        <p:nvPicPr>
          <p:cNvPr id="715" name="Shape 7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08311" x="4208462"/>
            <a:ext cy="841374" cx="72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 Operation – Example 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077912" x="798512"/>
            <a:ext cy="334961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s: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3238500" x="798512"/>
            <a:ext cy="12858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∪ s: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38237" x="2986086"/>
            <a:ext cy="4211637" cx="23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20" name="Shape 7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1" name="Shape 7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Deletion</a:t>
            </a:r>
          </a:p>
        </p:txBody>
      </p:sp>
      <p:sp>
        <p:nvSpPr>
          <p:cNvPr id="722" name="Shape 722"/>
          <p:cNvSpPr txBox="1"/>
          <p:nvPr>
            <p:ph idx="1" type="body"/>
          </p:nvPr>
        </p:nvSpPr>
        <p:spPr>
          <a:xfrm>
            <a:off y="1077912" x="798512"/>
            <a:ext cy="4568825" cx="70802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delete request is expressed similarly to a query, except instead of displaying tuples to the user, the selected tuples are removed from the database.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delete only whole tuples; cannot delete values on only particular attributes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deletion is expressed in relational algebra by: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←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relation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relational algebra query.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27" name="Shape 7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8" name="Shape 72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Deletion Examples</a:t>
            </a:r>
          </a:p>
        </p:txBody>
      </p:sp>
      <p:sp>
        <p:nvSpPr>
          <p:cNvPr id="729" name="Shape 729"/>
          <p:cNvSpPr txBox="1"/>
          <p:nvPr>
            <p:ph idx="1" type="body"/>
          </p:nvPr>
        </p:nvSpPr>
        <p:spPr>
          <a:xfrm>
            <a:off y="1077912" x="798512"/>
            <a:ext cy="522286" cx="72548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all account records in the Perryridge branch.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y="3467100" x="827087"/>
            <a:ext cy="366711" cx="8088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Delete all accounts at branches located in Needham.</a:t>
            </a:r>
          </a:p>
        </p:txBody>
      </p:sp>
      <p:grpSp>
        <p:nvGrpSpPr>
          <p:cNvPr id="731" name="Shape 731"/>
          <p:cNvGrpSpPr/>
          <p:nvPr/>
        </p:nvGrpSpPr>
        <p:grpSpPr>
          <a:xfrm>
            <a:off y="3859212" x="1225550"/>
            <a:ext cy="1982787" cx="6030911"/>
            <a:chOff y="4138612" x="1284287"/>
            <a:chExt cy="1982787" cx="6030911"/>
          </a:xfrm>
        </p:grpSpPr>
        <p:sp>
          <p:nvSpPr>
            <p:cNvPr id="732" name="Shape 732"/>
            <p:cNvSpPr/>
            <p:nvPr/>
          </p:nvSpPr>
          <p:spPr>
            <a:xfrm rot="5400000" flipH="1">
              <a:off y="5113337" x="5508625"/>
              <a:ext cy="152400" cx="152400"/>
            </a:xfrm>
            <a:prstGeom prst="flowChartCollate">
              <a:avLst/>
            </a:prstGeom>
            <a:solidFill>
              <a:schemeClr val="l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 rot="5400000" flipH="1">
              <a:off y="4325937" x="5441950"/>
              <a:ext cy="152400" cx="152400"/>
            </a:xfrm>
            <a:prstGeom prst="flowChartCollate">
              <a:avLst/>
            </a:prstGeom>
            <a:solidFill>
              <a:schemeClr val="lt1"/>
            </a:solidFill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4" name="Shape 734"/>
            <p:cNvSpPr txBox="1"/>
            <p:nvPr/>
          </p:nvSpPr>
          <p:spPr>
            <a:xfrm>
              <a:off y="4138612" x="1284287"/>
              <a:ext cy="1982787" cx="6030911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← </a:t>
              </a: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σ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-25000" sz="24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branch_city = “Needham”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      branch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← ∏ </a:t>
              </a:r>
              <a:r>
                <a:rPr strike="noStrike" u="none" b="0" cap="none" baseline="-25000" sz="24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account_number</a:t>
              </a:r>
              <a:r>
                <a:rPr strike="noStrike" u="none" b="0" cap="none" baseline="-2500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</a:t>
              </a:r>
              <a:r>
                <a:rPr strike="noStrike" u="none" b="0" cap="none" baseline="0" sz="16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-25000" sz="24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branch_name, balance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(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← ∏</a:t>
              </a:r>
              <a:r>
                <a:rPr strike="noStrike" u="none" b="0" cap="none" baseline="0" sz="14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-25000" sz="24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customer_name, account_number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depositor)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← account – 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depositor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← depositor – 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</a:p>
          </p:txBody>
        </p:sp>
      </p:grpSp>
      <p:sp>
        <p:nvSpPr>
          <p:cNvPr id="735" name="Shape 735"/>
          <p:cNvSpPr txBox="1"/>
          <p:nvPr/>
        </p:nvSpPr>
        <p:spPr>
          <a:xfrm>
            <a:off y="2247900" x="814387"/>
            <a:ext cy="396874" cx="64071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loan records with amount in the range of 0 to 50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y="2676525" x="1227137"/>
            <a:ext cy="457200" cx="58531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amount ≥ 0 and amount ≤ 50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y="1431925" x="1165225"/>
            <a:ext cy="731837" cx="71215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 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branch_name = “Perryridge”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42" name="Shape 7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3" name="Shape 74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Insertion</a:t>
            </a:r>
          </a:p>
        </p:txBody>
      </p:sp>
      <p:sp>
        <p:nvSpPr>
          <p:cNvPr id="744" name="Shape 744"/>
          <p:cNvSpPr txBox="1"/>
          <p:nvPr>
            <p:ph idx="1" type="body"/>
          </p:nvPr>
        </p:nvSpPr>
        <p:spPr>
          <a:xfrm>
            <a:off y="1143000" x="838200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insert data into a relation, we either: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specify a tuple to be inserted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a query whose result is a set of tuples to be inserted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relational algebra, an insertion is expressed by: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∪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relation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relational algebra expression.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insertion of a single tuple is expressed by letting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be a constant relation containing one tuple. 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49" name="Shape 7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Insertion Examples</a:t>
            </a:r>
          </a:p>
        </p:txBody>
      </p:sp>
      <p:sp>
        <p:nvSpPr>
          <p:cNvPr id="751" name="Shape 751"/>
          <p:cNvSpPr txBox="1"/>
          <p:nvPr>
            <p:ph idx="1" type="body"/>
          </p:nvPr>
        </p:nvSpPr>
        <p:spPr>
          <a:xfrm>
            <a:off y="1077912" x="798512"/>
            <a:ext cy="714374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information in the database specifying that Smith has $1200 in account A-973 at the Perryridge branch.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y="3289300" x="796925"/>
            <a:ext cy="915986" cx="74326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Provide as a gift for all loan customers in the Perryridge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branch, a $200 savings account.  Let the loan number serve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as the account number for the new savings account.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y="1925636" x="1241425"/>
            <a:ext cy="808037" cx="6251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←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account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∪  {(“A-973”,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“Perryridge”, 1200)}</a:t>
            </a:r>
          </a:p>
          <a:p>
            <a:pPr algn="l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depositor ←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depositor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∪  {(“Smith”, “A-973”)}</a:t>
            </a:r>
          </a:p>
        </p:txBody>
      </p:sp>
      <p:grpSp>
        <p:nvGrpSpPr>
          <p:cNvPr id="754" name="Shape 754"/>
          <p:cNvGrpSpPr/>
          <p:nvPr/>
        </p:nvGrpSpPr>
        <p:grpSpPr>
          <a:xfrm>
            <a:off y="4376737" x="1368425"/>
            <a:ext cy="1219199" cx="5835649"/>
            <a:chOff y="4440237" x="987425"/>
            <a:chExt cy="1219199" cx="5835649"/>
          </a:xfrm>
        </p:grpSpPr>
        <p:sp>
          <p:nvSpPr>
            <p:cNvPr id="755" name="Shape 755"/>
            <p:cNvSpPr/>
            <p:nvPr/>
          </p:nvSpPr>
          <p:spPr>
            <a:xfrm rot="5400000" flipH="1">
              <a:off y="4591050" x="5113337"/>
              <a:ext cy="152400" cx="139700"/>
            </a:xfrm>
            <a:prstGeom prst="flowChartCollate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6" name="Shape 756"/>
            <p:cNvSpPr txBox="1"/>
            <p:nvPr/>
          </p:nvSpPr>
          <p:spPr>
            <a:xfrm>
              <a:off y="4440237" x="987425"/>
              <a:ext cy="1219199" cx="58356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← (σ</a:t>
              </a:r>
              <a:r>
                <a:rPr strike="noStrike" u="none" b="0" cap="none" baseline="-2500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branch_name = “Perryridge” 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borrower    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loan))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 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← 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∪ ∏</a:t>
              </a:r>
              <a:r>
                <a:rPr strike="noStrike" u="none" b="0" cap="none" baseline="-2500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loan_number, </a:t>
              </a:r>
              <a:r>
                <a:rPr strike="noStrike" u="none" b="0" cap="none" baseline="-25000" sz="16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branch_name,</a:t>
              </a:r>
              <a:r>
                <a:rPr strike="noStrike" u="none" b="0" cap="none" baseline="-25000" sz="16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-2500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200</a:t>
              </a:r>
              <a:r>
                <a:rPr strike="noStrike" u="none" b="0" cap="none" baseline="0" sz="16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</a:p>
            <a:p>
              <a:pPr algn="l" rtl="0" lvl="0" marR="0" indent="0" mar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depositor ← 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depositor 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∪ ∏</a:t>
              </a:r>
              <a:r>
                <a:rPr strike="noStrike" u="none" b="0" cap="none" baseline="-2500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customer_name, loan_number 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</a:t>
              </a:r>
              <a:r>
                <a:rPr strike="noStrike" u="none" b="0" cap="none" baseline="-2500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61" name="Shape 7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2" name="Shape 76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Updating</a:t>
            </a:r>
          </a:p>
        </p:txBody>
      </p:sp>
      <p:sp>
        <p:nvSpPr>
          <p:cNvPr id="763" name="Shape 763"/>
          <p:cNvSpPr txBox="1"/>
          <p:nvPr>
            <p:ph idx="1" type="body"/>
          </p:nvPr>
        </p:nvSpPr>
        <p:spPr>
          <a:xfrm>
            <a:off y="1143000" x="838200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mechanism to change a value in a tuple without charging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values in the tuple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the generalized projection operator to do this task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12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either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30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if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30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is not updated, or,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 attribute is to be updated F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 expression, involving only constants and the attributes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which gives the new value for the attribute</a:t>
            </a:r>
          </a:p>
        </p:txBody>
      </p:sp>
      <p:pic>
        <p:nvPicPr>
          <p:cNvPr id="764" name="Shape 76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86011" x="2568575"/>
            <a:ext cy="446086" cx="212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69" name="Shape 7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0" name="Shape 77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Examples</a:t>
            </a:r>
          </a:p>
        </p:txBody>
      </p:sp>
      <p:sp>
        <p:nvSpPr>
          <p:cNvPr id="771" name="Shape 771"/>
          <p:cNvSpPr txBox="1"/>
          <p:nvPr>
            <p:ph idx="1" type="body"/>
          </p:nvPr>
        </p:nvSpPr>
        <p:spPr>
          <a:xfrm>
            <a:off y="1177925" x="838200"/>
            <a:ext cy="650874" cx="8153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interest payments by increasing all balances by 5 percent.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y="3022600" x="857250"/>
            <a:ext cy="641350" cx="76009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Pay all accounts with balances over $10,000 6 percent interest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and pay all others 5 percent 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y="3984625" x="1143000"/>
            <a:ext cy="1012825" cx="7696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account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←  ∏ 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account_number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branch_name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balance 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1.06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(σ 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 • 10000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∪  ∏ 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account_number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branch_name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balance 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1.05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(σ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 ≤ 10000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74" name="Shape 774"/>
          <p:cNvGrpSpPr/>
          <p:nvPr/>
        </p:nvGrpSpPr>
        <p:grpSpPr>
          <a:xfrm>
            <a:off y="1676400" x="1066800"/>
            <a:ext cy="928686" cx="7570786"/>
            <a:chOff y="1531937" x="835025"/>
            <a:chExt cy="928686" cx="7570786"/>
          </a:xfrm>
        </p:grpSpPr>
        <p:sp>
          <p:nvSpPr>
            <p:cNvPr id="775" name="Shape 775"/>
            <p:cNvSpPr txBox="1"/>
            <p:nvPr/>
          </p:nvSpPr>
          <p:spPr>
            <a:xfrm>
              <a:off y="1531937" x="1317625"/>
              <a:ext cy="366711" cx="694848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← ∏ </a:t>
              </a:r>
              <a:r>
                <a:rPr strike="noStrike" u="none" b="0" cap="none" baseline="-2500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account_number</a:t>
              </a:r>
              <a:r>
                <a:rPr strike="noStrike" u="none" b="0" cap="none" baseline="-2500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strike="noStrike" u="none" b="0" cap="none" baseline="-2500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branch_name</a:t>
              </a:r>
              <a:r>
                <a:rPr strike="noStrike" u="none" b="0" cap="none" baseline="-2500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strike="noStrike" u="none" b="0" cap="none" baseline="-2500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balance </a:t>
              </a:r>
              <a:r>
                <a:rPr strike="noStrike" u="none" b="0" cap="none" baseline="-2500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* 1.05</a:t>
              </a:r>
              <a:r>
                <a:rPr strike="noStrike" u="none" b="0" cap="none" baseline="-2500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</a:p>
          </p:txBody>
        </p:sp>
        <p:sp>
          <p:nvSpPr>
            <p:cNvPr id="776" name="Shape 776"/>
            <p:cNvSpPr txBox="1"/>
            <p:nvPr/>
          </p:nvSpPr>
          <p:spPr>
            <a:xfrm>
              <a:off y="2093911" x="835025"/>
              <a:ext cy="366711" cx="7570786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81" name="Shape 7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2" name="Shape 782"/>
          <p:cNvSpPr txBox="1"/>
          <p:nvPr>
            <p:ph type="title"/>
          </p:nvPr>
        </p:nvSpPr>
        <p:spPr>
          <a:xfrm>
            <a:off y="114300" x="1587500"/>
            <a:ext cy="609599" cx="6781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Queries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y="1077912" x="798512"/>
            <a:ext cy="641350" cx="7500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92100" marL="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customers who have a loan and an account at bank.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y="1828800" x="914400"/>
            <a:ext cy="768349" cx="7569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borrower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∩ 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depositor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y="2895600" x="798512"/>
            <a:ext cy="1003300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 of all customers who have a loan at the bank and the loan amount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y="3810000" x="952500"/>
            <a:ext cy="396874" cx="7569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customer_name, loan_number, amount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(borrower     loan)</a:t>
            </a:r>
          </a:p>
        </p:txBody>
      </p:sp>
      <p:sp>
        <p:nvSpPr>
          <p:cNvPr id="787" name="Shape 787"/>
          <p:cNvSpPr/>
          <p:nvPr/>
        </p:nvSpPr>
        <p:spPr>
          <a:xfrm rot="5400000" flipH="1">
            <a:off y="3946525" x="6492875"/>
            <a:ext cy="18415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92" name="Shape 7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3" name="Shape 793"/>
          <p:cNvSpPr txBox="1"/>
          <p:nvPr/>
        </p:nvSpPr>
        <p:spPr>
          <a:xfrm>
            <a:off y="1676400" x="609600"/>
            <a:ext cy="1404936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234950" marL="692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Query 1</a:t>
            </a:r>
          </a:p>
          <a:p>
            <a:pPr algn="l" rtl="0" lvl="2" marR="0" indent="0" marL="914400">
              <a:lnSpc>
                <a:spcPct val="12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2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customer_name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2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branch_name 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“Downtown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depositor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 ∩</a:t>
            </a:r>
          </a:p>
          <a:p>
            <a:pPr algn="l" rtl="0" lvl="2" marR="0" indent="0" marL="914400">
              <a:lnSpc>
                <a:spcPct val="12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∏</a:t>
            </a:r>
            <a:r>
              <a:rPr strike="noStrike" u="none" b="0" cap="none" baseline="-2500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customer_name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2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branch_name 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“Uptown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depositor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</p:txBody>
      </p:sp>
      <p:grpSp>
        <p:nvGrpSpPr>
          <p:cNvPr id="794" name="Shape 794"/>
          <p:cNvGrpSpPr/>
          <p:nvPr/>
        </p:nvGrpSpPr>
        <p:grpSpPr>
          <a:xfrm>
            <a:off y="3276600" x="838200"/>
            <a:ext cy="1606550" cx="7054849"/>
            <a:chOff y="4425950" x="898525"/>
            <a:chExt cy="1606550" cx="7054849"/>
          </a:xfrm>
        </p:grpSpPr>
        <p:sp>
          <p:nvSpPr>
            <p:cNvPr id="795" name="Shape 795"/>
            <p:cNvSpPr/>
            <p:nvPr/>
          </p:nvSpPr>
          <p:spPr>
            <a:xfrm rot="5400000" flipH="1">
              <a:off y="5011737" x="5780087"/>
              <a:ext cy="152400" cx="196850"/>
            </a:xfrm>
            <a:prstGeom prst="flowChartCollate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6" name="Shape 796"/>
            <p:cNvSpPr txBox="1"/>
            <p:nvPr/>
          </p:nvSpPr>
          <p:spPr>
            <a:xfrm>
              <a:off y="4425950" x="898525"/>
              <a:ext cy="1606550" cx="70548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1" marR="0" indent="-279400" marL="7366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Pct val="79999"/>
                <a:buFont typeface="Helvetica Neue"/>
                <a:buChar char="l"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Query 2</a:t>
              </a:r>
            </a:p>
            <a:p>
              <a:pPr algn="l" rtl="0" lvl="1" marR="0" indent="-279400" marL="736600">
                <a:lnSpc>
                  <a:spcPct val="12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 ∏</a:t>
              </a:r>
              <a:r>
                <a:rPr strike="noStrike" u="none" b="0" cap="none" baseline="-25000" sz="23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customer_name, branch_name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depositor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  <a:b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        ÷ 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ρ</a:t>
              </a:r>
              <a:r>
                <a:rPr strike="noStrike" u="none" b="0" cap="none" baseline="-25000" sz="22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temp(branch_name</a:t>
              </a:r>
              <a:r>
                <a:rPr strike="noStrike" u="none" b="0" cap="none" baseline="-2500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  <a:r>
                <a:rPr strike="noStrike" u="none" b="0" cap="none" baseline="-2500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({(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“Downtown”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18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“Uptown” </a:t>
              </a: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)})</a:t>
              </a:r>
            </a:p>
            <a:p>
              <a:pPr algn="l" rtl="0" lvl="1" marR="0" indent="-279400" marL="736600">
                <a:lnSpc>
                  <a:spcPct val="12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Note that Query 2 uses a constant relation.</a:t>
              </a:r>
            </a:p>
          </p:txBody>
        </p:sp>
      </p:grpSp>
      <p:sp>
        <p:nvSpPr>
          <p:cNvPr id="797" name="Shape 797"/>
          <p:cNvSpPr txBox="1"/>
          <p:nvPr>
            <p:ph type="title"/>
          </p:nvPr>
        </p:nvSpPr>
        <p:spPr>
          <a:xfrm>
            <a:off y="117475" x="1335087"/>
            <a:ext cy="609599" cx="75104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Queries</a:t>
            </a:r>
          </a:p>
        </p:txBody>
      </p:sp>
      <p:sp>
        <p:nvSpPr>
          <p:cNvPr id="798" name="Shape 798"/>
          <p:cNvSpPr txBox="1"/>
          <p:nvPr>
            <p:ph idx="1" type="body"/>
          </p:nvPr>
        </p:nvSpPr>
        <p:spPr>
          <a:xfrm>
            <a:off y="1077912" x="798512"/>
            <a:ext cy="752474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 customers who have an account from at least the “Downtown” and the Uptown” branches.</a:t>
            </a:r>
          </a:p>
        </p:txBody>
      </p:sp>
      <p:sp>
        <p:nvSpPr>
          <p:cNvPr id="799" name="Shape 799"/>
          <p:cNvSpPr/>
          <p:nvPr/>
        </p:nvSpPr>
        <p:spPr>
          <a:xfrm rot="5400000" flipH="1">
            <a:off y="2270918" x="6873080"/>
            <a:ext cy="182561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0" name="Shape 800"/>
          <p:cNvSpPr/>
          <p:nvPr/>
        </p:nvSpPr>
        <p:spPr>
          <a:xfrm rot="5400000" flipH="1">
            <a:off y="2803525" x="7026275"/>
            <a:ext cy="184150" cx="152400"/>
          </a:xfrm>
          <a:prstGeom prst="flowChartCollate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05" name="Shape 8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6" name="Shape 806"/>
          <p:cNvSpPr txBox="1"/>
          <p:nvPr>
            <p:ph idx="1" type="body"/>
          </p:nvPr>
        </p:nvSpPr>
        <p:spPr>
          <a:xfrm>
            <a:off y="1077912" x="798512"/>
            <a:ext cy="1003300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 customers who have an account at all branches located in Brooklyn city.</a:t>
            </a:r>
          </a:p>
        </p:txBody>
      </p:sp>
      <p:sp>
        <p:nvSpPr>
          <p:cNvPr id="807" name="Shape 80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Bank Example Queries</a:t>
            </a:r>
          </a:p>
        </p:txBody>
      </p:sp>
      <p:grpSp>
        <p:nvGrpSpPr>
          <p:cNvPr id="808" name="Shape 808"/>
          <p:cNvGrpSpPr/>
          <p:nvPr/>
        </p:nvGrpSpPr>
        <p:grpSpPr>
          <a:xfrm>
            <a:off y="1824036" x="850900"/>
            <a:ext cy="968374" cx="7486649"/>
            <a:chOff y="2103436" x="784225"/>
            <a:chExt cy="968374" cx="7486649"/>
          </a:xfrm>
        </p:grpSpPr>
        <p:sp>
          <p:nvSpPr>
            <p:cNvPr id="809" name="Shape 809"/>
            <p:cNvSpPr/>
            <p:nvPr/>
          </p:nvSpPr>
          <p:spPr>
            <a:xfrm rot="-5400000">
              <a:off y="2347911" x="6073775"/>
              <a:ext cy="174625" cx="149225"/>
            </a:xfrm>
            <a:prstGeom prst="flowChartCollate">
              <a:avLst/>
            </a:prstGeom>
            <a:noFill/>
            <a:ln w="9525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0" name="Shape 810"/>
            <p:cNvSpPr txBox="1"/>
            <p:nvPr/>
          </p:nvSpPr>
          <p:spPr>
            <a:xfrm>
              <a:off y="2103436" x="784225"/>
              <a:ext cy="968374" cx="74866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</a:t>
              </a: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∏</a:t>
              </a:r>
              <a:r>
                <a:rPr strike="noStrike" u="none" b="0" cap="none" baseline="-25000" sz="24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customer_name, branch_name</a:t>
              </a:r>
              <a:r>
                <a:rPr strike="noStrike" u="none" b="0" cap="none" baseline="-25000" sz="24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depositor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account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÷ ∏</a:t>
              </a:r>
              <a:r>
                <a:rPr strike="noStrike" u="none" b="0" cap="none" baseline="-25000" sz="24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branch_name </a:t>
              </a: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(σ</a:t>
              </a:r>
              <a:r>
                <a:rPr strike="noStrike" u="none" b="0" cap="none" baseline="-25000" sz="24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branch_city</a:t>
              </a:r>
              <a:r>
                <a:rPr strike="noStrike" u="none" b="0" cap="none" baseline="-25000" sz="24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= “Brooklyn” 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</a:t>
              </a:r>
              <a:r>
                <a:rPr strike="noStrike" u="none" b="0" cap="none" baseline="0" sz="2000" lang="en-US" i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branch</a:t>
              </a:r>
              <a:r>
                <a:rPr strike="noStrike" u="none" b="0" cap="none" baseline="0" sz="20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))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 Operation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Notation: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∪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Defined as: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∪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∪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be valid.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must have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arity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(same number of attributes)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2.  The attribute domains must be 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compatible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(example: 2</a:t>
            </a:r>
            <a:r>
              <a:rPr strike="noStrike" u="none" b="0" cap="none" baseline="30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column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	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deals with the same type of values as does the 2</a:t>
            </a:r>
            <a:r>
              <a:rPr strike="noStrike" u="none" b="0" cap="none" baseline="30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column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980"/>
              </a:spcBef>
              <a:spcAft>
                <a:spcPts val="0"/>
              </a:spcAft>
              <a:buClr>
                <a:schemeClr val="dk2"/>
              </a:buClr>
              <a:buSzPct val="14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to find all courses taught in the Fall 2009 semester, or in the Spring 2010 semester, or in both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semester=“Fall”  Λ year=2009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∪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∏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semester=“Spring”  Λ year=2010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0" marR="0" indent="-240030" marL="342900">
              <a:lnSpc>
                <a:spcPct val="14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2_db-5-grey">
  <a:themeElements>
    <a:clrScheme name="2_db-5-grey 1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CCECFF"/>
      </a:accent3>
      <a:accent4>
        <a:srgbClr val="FFFFFF"/>
      </a:accent4>
      <a:accent5>
        <a:srgbClr val="CCCC00"/>
      </a:accent5>
      <a:accent6>
        <a:srgbClr val="CCECFF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default">
    <a:dk1>
      <a:srgbClr val="000000"/>
    </a:dk1>
    <a:lt1>
      <a:srgbClr val="CCECFF"/>
    </a:lt1>
    <a:dk2>
      <a:srgbClr val="CC3300"/>
    </a:dk2>
    <a:lt2>
      <a:srgbClr val="666699"/>
    </a:lt2>
    <a:accent1>
      <a:srgbClr val="FFFFFF"/>
    </a:accent1>
    <a:accent2>
      <a:srgbClr val="CCCC00"/>
    </a:accent2>
    <a:accent3>
      <a:srgbClr val="CCECFF"/>
    </a:accent3>
    <a:accent4>
      <a:srgbClr val="FFFFFF"/>
    </a:accent4>
    <a:accent5>
      <a:srgbClr val="CCCC00"/>
    </a:accent5>
    <a:accent6>
      <a:srgbClr val="CCECFF"/>
    </a:accent6>
    <a:hlink>
      <a:srgbClr val="FF9900"/>
    </a:hlink>
    <a:folHlink>
      <a:srgbClr val="FF9933"/>
    </a:folHlink>
  </a:clrScheme>
</a:themeOverride>
</file>