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9"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971925" y="0"/>
            <a:ext cx="3038475" cy="46513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6" name="Shape 6"/>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831261"/>
            <a:ext cx="3038475" cy="46513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971925" y="8831261"/>
            <a:ext cx="3038475" cy="465137"/>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2" name="Shape 3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177" name="Shape 177"/>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8" name="Shape 178"/>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42" name="Shape 4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3" name="Shape 4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25" name="Shape 22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33" name="Shape 23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1" name="Shape 5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274" name="Shape 27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75" name="Shape 27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98" name="Shape 2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06" name="Shape 30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14" name="Shape 31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22" name="Shape 32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330" name="Shape 330"/>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31" name="Shape 331"/>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38" name="Shape 33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9" name="Shape 5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46" name="Shape 34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54" name="Shape 35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62" name="Shape 36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70" name="Shape 37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88" name="Shape 38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96" name="Shape 39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04" name="Shape 40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412" name="Shape 412"/>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13" name="Shape 413"/>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20" name="Shape 42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28" name="Shape 42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36" name="Shape 43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45" name="Shape 44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53" name="Shape 45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461" name="Shape 46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62" name="Shape 46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txBox="1"/>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Font typeface="Arial"/>
              <a:buNone/>
            </a:pPr>
            <a:r>
              <a:rPr b="0" i="0" lang="en-US" sz="1200" u="none" cap="none" strike="noStrike"/>
              <a:t>*</a:t>
            </a:r>
          </a:p>
        </p:txBody>
      </p:sp>
      <p:sp>
        <p:nvSpPr>
          <p:cNvPr id="75" name="Shape 75"/>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76" name="Shape 76"/>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83" name="Shape 8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6.jpg"/><Relationship Id="rId2" Type="http://schemas.openxmlformats.org/officeDocument/2006/relationships/image" Target="../media/image00.png"/><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6.jpg"/><Relationship Id="rId2" Type="http://schemas.openxmlformats.org/officeDocument/2006/relationships/image" Target="../media/image00.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571500" y="304800"/>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11" name="Shape 11"/>
          <p:cNvSpPr txBox="1"/>
          <p:nvPr>
            <p:ph idx="1" type="body"/>
          </p:nvPr>
        </p:nvSpPr>
        <p:spPr>
          <a:xfrm>
            <a:off x="571500" y="1676400"/>
            <a:ext cx="8001000" cy="4495800"/>
          </a:xfrm>
          <a:prstGeom prst="rect">
            <a:avLst/>
          </a:prstGeom>
          <a:noFill/>
          <a:ln>
            <a:noFill/>
          </a:ln>
        </p:spPr>
        <p:txBody>
          <a:bodyPr anchorCtr="0" anchor="t" bIns="91425" lIns="91425" rIns="91425" tIns="91425"/>
          <a:lstStyle>
            <a:lvl1pPr indent="-91440" lvl="0" marL="342900" marR="0" rtl="0" algn="l">
              <a:spcBef>
                <a:spcPts val="720"/>
              </a:spcBef>
              <a:spcAft>
                <a:spcPts val="0"/>
              </a:spcAft>
              <a:buClr>
                <a:schemeClr val="lt1"/>
              </a:buClr>
              <a:buFont typeface="Arimo"/>
              <a:buChar char="•"/>
              <a:defRPr/>
            </a:lvl1pPr>
            <a:lvl2pPr indent="-82550" lvl="1" marL="742950" marR="0" rtl="0" algn="l">
              <a:spcBef>
                <a:spcPts val="640"/>
              </a:spcBef>
              <a:spcAft>
                <a:spcPts val="0"/>
              </a:spcAft>
              <a:buClr>
                <a:srgbClr val="CCECFF"/>
              </a:buClr>
              <a:buFont typeface="Arimo"/>
              <a:buChar char="•"/>
              <a:defRPr/>
            </a:lvl2pPr>
            <a:lvl3pPr indent="-50800" lvl="2" marL="1143000" marR="0" rtl="0" algn="l">
              <a:spcBef>
                <a:spcPts val="560"/>
              </a:spcBef>
              <a:spcAft>
                <a:spcPts val="0"/>
              </a:spcAft>
              <a:buClr>
                <a:schemeClr val="lt1"/>
              </a:buClr>
              <a:buFont typeface="Arimo"/>
              <a:buChar char="•"/>
              <a:defRPr/>
            </a:lvl3pPr>
            <a:lvl4pPr indent="-76200" lvl="3" marL="1600200" marR="0" rtl="0" algn="l">
              <a:spcBef>
                <a:spcPts val="480"/>
              </a:spcBef>
              <a:spcAft>
                <a:spcPts val="0"/>
              </a:spcAft>
              <a:buClr>
                <a:schemeClr val="lt1"/>
              </a:buClr>
              <a:buFont typeface="Arimo"/>
              <a:buChar char="•"/>
              <a:defRPr/>
            </a:lvl4pPr>
            <a:lvl5pPr indent="-101600" lvl="4" marL="2057400" marR="0" rtl="0" algn="l">
              <a:spcBef>
                <a:spcPts val="400"/>
              </a:spcBef>
              <a:spcAft>
                <a:spcPts val="0"/>
              </a:spcAft>
              <a:buClr>
                <a:srgbClr val="CCECFF"/>
              </a:buClr>
              <a:buFont typeface="Arimo"/>
              <a:buChar char="•"/>
              <a:defRPr/>
            </a:lvl5pPr>
            <a:lvl6pPr indent="-101600" lvl="5" marL="2514600" marR="0" rtl="0" algn="l">
              <a:spcBef>
                <a:spcPts val="400"/>
              </a:spcBef>
              <a:spcAft>
                <a:spcPts val="0"/>
              </a:spcAft>
              <a:buClr>
                <a:srgbClr val="CCECFF"/>
              </a:buClr>
              <a:buFont typeface="Arimo"/>
              <a:buChar char="•"/>
              <a:defRPr/>
            </a:lvl6pPr>
            <a:lvl7pPr indent="-101600" lvl="6" marL="2971800" marR="0" rtl="0" algn="l">
              <a:spcBef>
                <a:spcPts val="400"/>
              </a:spcBef>
              <a:spcAft>
                <a:spcPts val="0"/>
              </a:spcAft>
              <a:buClr>
                <a:srgbClr val="CCECFF"/>
              </a:buClr>
              <a:buFont typeface="Arimo"/>
              <a:buChar char="•"/>
              <a:defRPr/>
            </a:lvl7pPr>
            <a:lvl8pPr indent="-101600" lvl="7" marL="3429000" marR="0" rtl="0" algn="l">
              <a:spcBef>
                <a:spcPts val="400"/>
              </a:spcBef>
              <a:spcAft>
                <a:spcPts val="0"/>
              </a:spcAft>
              <a:buClr>
                <a:srgbClr val="CCECFF"/>
              </a:buClr>
              <a:buFont typeface="Arimo"/>
              <a:buChar char="•"/>
              <a:defRPr/>
            </a:lvl8pPr>
            <a:lvl9pPr indent="-101600" lvl="8" marL="3886200" marR="0" rtl="0" algn="l">
              <a:spcBef>
                <a:spcPts val="400"/>
              </a:spcBef>
              <a:spcAft>
                <a:spcPts val="0"/>
              </a:spcAft>
              <a:buClr>
                <a:srgbClr val="CCECFF"/>
              </a:buClr>
              <a:buFont typeface="Arimo"/>
              <a:buChar char="•"/>
              <a:defRPr/>
            </a:lvl9pPr>
          </a:lstStyle>
          <a:p/>
        </p:txBody>
      </p:sp>
      <p:cxnSp>
        <p:nvCxnSpPr>
          <p:cNvPr id="12" name="Shape 12"/>
          <p:cNvCxnSpPr/>
          <p:nvPr/>
        </p:nvCxnSpPr>
        <p:spPr>
          <a:xfrm rot="10800000">
            <a:off x="8593136" y="3427411"/>
            <a:ext cx="0" cy="3286124"/>
          </a:xfrm>
          <a:prstGeom prst="straightConnector1">
            <a:avLst/>
          </a:prstGeom>
          <a:noFill/>
          <a:ln cap="rnd" cmpd="sng" w="9525">
            <a:solidFill>
              <a:schemeClr val="lt1"/>
            </a:solidFill>
            <a:prstDash val="solid"/>
            <a:miter/>
            <a:headEnd len="med" w="med" type="none"/>
            <a:tailEnd len="med" w="med" type="none"/>
          </a:ln>
        </p:spPr>
      </p:cxnSp>
      <p:sp>
        <p:nvSpPr>
          <p:cNvPr id="13" name="Shape 13"/>
          <p:cNvSpPr/>
          <p:nvPr/>
        </p:nvSpPr>
        <p:spPr>
          <a:xfrm flipH="1" rot="10800000">
            <a:off x="8494711" y="6034087"/>
            <a:ext cx="192087" cy="193674"/>
          </a:xfrm>
          <a:custGeom>
            <a:pathLst>
              <a:path extrusionOk="0" h="43201" w="43196">
                <a:moveTo>
                  <a:pt x="21115" y="6"/>
                </a:moveTo>
                <a:cubicBezTo>
                  <a:pt x="21275" y="2"/>
                  <a:pt x="21435" y="0"/>
                  <a:pt x="21596" y="1"/>
                </a:cubicBezTo>
                <a:cubicBezTo>
                  <a:pt x="33525" y="1"/>
                  <a:pt x="43196" y="9671"/>
                  <a:pt x="43196" y="21601"/>
                </a:cubicBezTo>
                <a:cubicBezTo>
                  <a:pt x="43196" y="33530"/>
                  <a:pt x="33525" y="43201"/>
                  <a:pt x="21596" y="43201"/>
                </a:cubicBezTo>
                <a:cubicBezTo>
                  <a:pt x="9844" y="43201"/>
                  <a:pt x="248" y="33806"/>
                  <a:pt x="0" y="22057"/>
                </a:cubicBezTo>
                <a:moveTo>
                  <a:pt x="21115" y="6"/>
                </a:moveTo>
                <a:cubicBezTo>
                  <a:pt x="21275" y="2"/>
                  <a:pt x="21435" y="0"/>
                  <a:pt x="21596" y="1"/>
                </a:cubicBezTo>
                <a:cubicBezTo>
                  <a:pt x="33525" y="1"/>
                  <a:pt x="43196" y="9671"/>
                  <a:pt x="43196" y="21601"/>
                </a:cubicBezTo>
                <a:cubicBezTo>
                  <a:pt x="43196" y="33530"/>
                  <a:pt x="33525" y="43201"/>
                  <a:pt x="21596" y="43201"/>
                </a:cubicBezTo>
                <a:cubicBezTo>
                  <a:pt x="9844" y="43201"/>
                  <a:pt x="248" y="33806"/>
                  <a:pt x="0" y="22057"/>
                </a:cubicBezTo>
                <a:lnTo>
                  <a:pt x="21596" y="21601"/>
                </a:lnTo>
                <a:close/>
              </a:path>
            </a:pathLst>
          </a:custGeom>
          <a:noFill/>
          <a:ln cap="rnd"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4" name="Shape 14"/>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 name="Shape 15"/>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16" name="Shape 16"/>
          <p:cNvCxnSpPr/>
          <p:nvPr/>
        </p:nvCxnSpPr>
        <p:spPr>
          <a:xfrm rot="10800000">
            <a:off x="990599" y="6248400"/>
            <a:ext cx="7086600" cy="0"/>
          </a:xfrm>
          <a:prstGeom prst="straightConnector1">
            <a:avLst/>
          </a:prstGeom>
          <a:noFill/>
          <a:ln cap="rnd" cmpd="sng" w="9525">
            <a:solidFill>
              <a:srgbClr val="000066"/>
            </a:solidFill>
            <a:prstDash val="solid"/>
            <a:miter/>
            <a:headEnd len="med" w="med" type="none"/>
            <a:tailEnd len="med" w="med" type="none"/>
          </a:ln>
        </p:spPr>
      </p:cxnSp>
      <p:pic>
        <p:nvPicPr>
          <p:cNvPr id="17" name="Shape 17"/>
          <p:cNvPicPr preferRelativeResize="0"/>
          <p:nvPr/>
        </p:nvPicPr>
        <p:blipFill rotWithShape="1">
          <a:blip r:embed="rId1">
            <a:alphaModFix/>
          </a:blip>
          <a:srcRect b="13512" l="13482" r="12358" t="5404"/>
          <a:stretch/>
        </p:blipFill>
        <p:spPr>
          <a:xfrm>
            <a:off x="8420100" y="6045200"/>
            <a:ext cx="558799" cy="762000"/>
          </a:xfrm>
          <a:prstGeom prst="rect">
            <a:avLst/>
          </a:prstGeom>
          <a:solidFill>
            <a:schemeClr val="folHlink"/>
          </a:solidFill>
          <a:ln>
            <a:noFill/>
          </a:ln>
        </p:spPr>
      </p:pic>
      <p:pic>
        <p:nvPicPr>
          <p:cNvPr id="18" name="Shape 18"/>
          <p:cNvPicPr preferRelativeResize="0"/>
          <p:nvPr/>
        </p:nvPicPr>
        <p:blipFill rotWithShape="1">
          <a:blip r:embed="rId2">
            <a:alphaModFix/>
          </a:blip>
          <a:srcRect b="0" l="0" r="0" t="0"/>
          <a:stretch/>
        </p:blipFill>
        <p:spPr>
          <a:xfrm>
            <a:off x="152400" y="1371600"/>
            <a:ext cx="8809036" cy="400049"/>
          </a:xfrm>
          <a:prstGeom prst="rect">
            <a:avLst/>
          </a:prstGeom>
          <a:noFill/>
          <a:ln>
            <a:noFill/>
          </a:ln>
        </p:spPr>
      </p:pic>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 name="Shape 19"/>
        <p:cNvGrpSpPr/>
        <p:nvPr/>
      </p:nvGrpSpPr>
      <p:grpSpPr>
        <a:xfrm>
          <a:off x="0" y="0"/>
          <a:ext cx="0" cy="0"/>
          <a:chOff x="0" y="0"/>
          <a:chExt cx="0" cy="0"/>
        </a:xfrm>
      </p:grpSpPr>
      <p:cxnSp>
        <p:nvCxnSpPr>
          <p:cNvPr id="20" name="Shape 20"/>
          <p:cNvCxnSpPr/>
          <p:nvPr/>
        </p:nvCxnSpPr>
        <p:spPr>
          <a:xfrm rot="10800000">
            <a:off x="8593136" y="3427411"/>
            <a:ext cx="0" cy="3286124"/>
          </a:xfrm>
          <a:prstGeom prst="straightConnector1">
            <a:avLst/>
          </a:prstGeom>
          <a:noFill/>
          <a:ln cap="rnd" cmpd="sng" w="9525">
            <a:solidFill>
              <a:schemeClr val="lt1"/>
            </a:solidFill>
            <a:prstDash val="solid"/>
            <a:miter/>
            <a:headEnd len="med" w="med" type="none"/>
            <a:tailEnd len="med" w="med" type="none"/>
          </a:ln>
        </p:spPr>
      </p:cxnSp>
      <p:sp>
        <p:nvSpPr>
          <p:cNvPr id="21" name="Shape 21"/>
          <p:cNvSpPr/>
          <p:nvPr/>
        </p:nvSpPr>
        <p:spPr>
          <a:xfrm flipH="1" rot="10800000">
            <a:off x="8494711" y="6034087"/>
            <a:ext cx="192087" cy="193674"/>
          </a:xfrm>
          <a:custGeom>
            <a:pathLst>
              <a:path extrusionOk="0" h="43201" w="43196">
                <a:moveTo>
                  <a:pt x="21115" y="6"/>
                </a:moveTo>
                <a:cubicBezTo>
                  <a:pt x="21275" y="2"/>
                  <a:pt x="21435" y="0"/>
                  <a:pt x="21596" y="1"/>
                </a:cubicBezTo>
                <a:cubicBezTo>
                  <a:pt x="33525" y="1"/>
                  <a:pt x="43196" y="9671"/>
                  <a:pt x="43196" y="21601"/>
                </a:cubicBezTo>
                <a:cubicBezTo>
                  <a:pt x="43196" y="33530"/>
                  <a:pt x="33525" y="43201"/>
                  <a:pt x="21596" y="43201"/>
                </a:cubicBezTo>
                <a:cubicBezTo>
                  <a:pt x="9844" y="43201"/>
                  <a:pt x="248" y="33806"/>
                  <a:pt x="0" y="22057"/>
                </a:cubicBezTo>
                <a:moveTo>
                  <a:pt x="21115" y="6"/>
                </a:moveTo>
                <a:cubicBezTo>
                  <a:pt x="21275" y="2"/>
                  <a:pt x="21435" y="0"/>
                  <a:pt x="21596" y="1"/>
                </a:cubicBezTo>
                <a:cubicBezTo>
                  <a:pt x="33525" y="1"/>
                  <a:pt x="43196" y="9671"/>
                  <a:pt x="43196" y="21601"/>
                </a:cubicBezTo>
                <a:cubicBezTo>
                  <a:pt x="43196" y="33530"/>
                  <a:pt x="33525" y="43201"/>
                  <a:pt x="21596" y="43201"/>
                </a:cubicBezTo>
                <a:cubicBezTo>
                  <a:pt x="9844" y="43201"/>
                  <a:pt x="248" y="33806"/>
                  <a:pt x="0" y="22057"/>
                </a:cubicBezTo>
                <a:lnTo>
                  <a:pt x="21596" y="21601"/>
                </a:lnTo>
                <a:close/>
              </a:path>
            </a:pathLst>
          </a:custGeom>
          <a:noFill/>
          <a:ln cap="rnd"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cxnSp>
        <p:nvCxnSpPr>
          <p:cNvPr id="22" name="Shape 22"/>
          <p:cNvCxnSpPr/>
          <p:nvPr/>
        </p:nvCxnSpPr>
        <p:spPr>
          <a:xfrm rot="10800000">
            <a:off x="990599" y="6248400"/>
            <a:ext cx="7086600" cy="0"/>
          </a:xfrm>
          <a:prstGeom prst="straightConnector1">
            <a:avLst/>
          </a:prstGeom>
          <a:noFill/>
          <a:ln cap="rnd" cmpd="sng" w="9525">
            <a:solidFill>
              <a:srgbClr val="000066"/>
            </a:solidFill>
            <a:prstDash val="solid"/>
            <a:miter/>
            <a:headEnd len="med" w="med" type="none"/>
            <a:tailEnd len="med" w="med" type="none"/>
          </a:ln>
        </p:spPr>
      </p:cxnSp>
      <p:pic>
        <p:nvPicPr>
          <p:cNvPr id="23" name="Shape 23"/>
          <p:cNvPicPr preferRelativeResize="0"/>
          <p:nvPr/>
        </p:nvPicPr>
        <p:blipFill rotWithShape="1">
          <a:blip r:embed="rId1">
            <a:alphaModFix/>
          </a:blip>
          <a:srcRect b="13512" l="13482" r="12358" t="5404"/>
          <a:stretch/>
        </p:blipFill>
        <p:spPr>
          <a:xfrm>
            <a:off x="8420100" y="6045200"/>
            <a:ext cx="558799" cy="762000"/>
          </a:xfrm>
          <a:prstGeom prst="rect">
            <a:avLst/>
          </a:prstGeom>
          <a:solidFill>
            <a:schemeClr val="folHlink"/>
          </a:solidFill>
          <a:ln>
            <a:noFill/>
          </a:ln>
        </p:spPr>
      </p:pic>
      <p:pic>
        <p:nvPicPr>
          <p:cNvPr id="24" name="Shape 24"/>
          <p:cNvPicPr preferRelativeResize="0"/>
          <p:nvPr/>
        </p:nvPicPr>
        <p:blipFill rotWithShape="1">
          <a:blip r:embed="rId2">
            <a:alphaModFix/>
          </a:blip>
          <a:srcRect b="0" l="0" r="0" t="0"/>
          <a:stretch/>
        </p:blipFill>
        <p:spPr>
          <a:xfrm>
            <a:off x="152400" y="1371600"/>
            <a:ext cx="8809036" cy="400049"/>
          </a:xfrm>
          <a:prstGeom prst="rect">
            <a:avLst/>
          </a:prstGeom>
          <a:noFill/>
          <a:ln>
            <a:noFill/>
          </a:ln>
        </p:spPr>
      </p:pic>
      <p:sp>
        <p:nvSpPr>
          <p:cNvPr id="25" name="Shape 25"/>
          <p:cNvSpPr txBox="1"/>
          <p:nvPr>
            <p:ph type="title"/>
          </p:nvPr>
        </p:nvSpPr>
        <p:spPr>
          <a:xfrm>
            <a:off x="571500" y="304800"/>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26" name="Shape 26"/>
          <p:cNvSpPr txBox="1"/>
          <p:nvPr>
            <p:ph idx="1" type="body"/>
          </p:nvPr>
        </p:nvSpPr>
        <p:spPr>
          <a:xfrm>
            <a:off x="571500" y="1676400"/>
            <a:ext cx="8001000" cy="4495800"/>
          </a:xfrm>
          <a:prstGeom prst="rect">
            <a:avLst/>
          </a:prstGeom>
          <a:noFill/>
          <a:ln>
            <a:noFill/>
          </a:ln>
        </p:spPr>
        <p:txBody>
          <a:bodyPr anchorCtr="0" anchor="t" bIns="91425" lIns="91425" rIns="91425" tIns="91425"/>
          <a:lstStyle>
            <a:lvl1pPr indent="-91440" lvl="0" marL="342900" marR="0" rtl="0" algn="l">
              <a:spcBef>
                <a:spcPts val="720"/>
              </a:spcBef>
              <a:spcAft>
                <a:spcPts val="0"/>
              </a:spcAft>
              <a:buClr>
                <a:schemeClr val="lt1"/>
              </a:buClr>
              <a:buFont typeface="Arimo"/>
              <a:buChar char="•"/>
              <a:defRPr/>
            </a:lvl1pPr>
            <a:lvl2pPr indent="-82550" lvl="1" marL="742950" marR="0" rtl="0" algn="l">
              <a:spcBef>
                <a:spcPts val="640"/>
              </a:spcBef>
              <a:spcAft>
                <a:spcPts val="0"/>
              </a:spcAft>
              <a:buClr>
                <a:srgbClr val="CCECFF"/>
              </a:buClr>
              <a:buFont typeface="Arimo"/>
              <a:buChar char="•"/>
              <a:defRPr/>
            </a:lvl2pPr>
            <a:lvl3pPr indent="-50800" lvl="2" marL="1143000" marR="0" rtl="0" algn="l">
              <a:spcBef>
                <a:spcPts val="560"/>
              </a:spcBef>
              <a:spcAft>
                <a:spcPts val="0"/>
              </a:spcAft>
              <a:buClr>
                <a:schemeClr val="lt1"/>
              </a:buClr>
              <a:buFont typeface="Arimo"/>
              <a:buChar char="•"/>
              <a:defRPr/>
            </a:lvl3pPr>
            <a:lvl4pPr indent="-76200" lvl="3" marL="1600200" marR="0" rtl="0" algn="l">
              <a:spcBef>
                <a:spcPts val="480"/>
              </a:spcBef>
              <a:spcAft>
                <a:spcPts val="0"/>
              </a:spcAft>
              <a:buClr>
                <a:schemeClr val="lt1"/>
              </a:buClr>
              <a:buFont typeface="Arimo"/>
              <a:buChar char="•"/>
              <a:defRPr/>
            </a:lvl4pPr>
            <a:lvl5pPr indent="-101600" lvl="4" marL="2057400" marR="0" rtl="0" algn="l">
              <a:spcBef>
                <a:spcPts val="400"/>
              </a:spcBef>
              <a:spcAft>
                <a:spcPts val="0"/>
              </a:spcAft>
              <a:buClr>
                <a:srgbClr val="CCECFF"/>
              </a:buClr>
              <a:buFont typeface="Arimo"/>
              <a:buChar char="•"/>
              <a:defRPr/>
            </a:lvl5pPr>
            <a:lvl6pPr indent="-101600" lvl="5" marL="2514600" marR="0" rtl="0" algn="l">
              <a:spcBef>
                <a:spcPts val="400"/>
              </a:spcBef>
              <a:spcAft>
                <a:spcPts val="0"/>
              </a:spcAft>
              <a:buClr>
                <a:srgbClr val="CCECFF"/>
              </a:buClr>
              <a:buFont typeface="Arimo"/>
              <a:buChar char="•"/>
              <a:defRPr/>
            </a:lvl6pPr>
            <a:lvl7pPr indent="-101600" lvl="6" marL="2971800" marR="0" rtl="0" algn="l">
              <a:spcBef>
                <a:spcPts val="400"/>
              </a:spcBef>
              <a:spcAft>
                <a:spcPts val="0"/>
              </a:spcAft>
              <a:buClr>
                <a:srgbClr val="CCECFF"/>
              </a:buClr>
              <a:buFont typeface="Arimo"/>
              <a:buChar char="•"/>
              <a:defRPr/>
            </a:lvl7pPr>
            <a:lvl8pPr indent="-101600" lvl="7" marL="3429000" marR="0" rtl="0" algn="l">
              <a:spcBef>
                <a:spcPts val="400"/>
              </a:spcBef>
              <a:spcAft>
                <a:spcPts val="0"/>
              </a:spcAft>
              <a:buClr>
                <a:srgbClr val="CCECFF"/>
              </a:buClr>
              <a:buFont typeface="Arimo"/>
              <a:buChar char="•"/>
              <a:defRPr/>
            </a:lvl8pPr>
            <a:lvl9pPr indent="-101600" lvl="8" marL="3886200" marR="0" rtl="0" algn="l">
              <a:spcBef>
                <a:spcPts val="400"/>
              </a:spcBef>
              <a:spcAft>
                <a:spcPts val="0"/>
              </a:spcAft>
              <a:buClr>
                <a:srgbClr val="CCECFF"/>
              </a:buClr>
              <a:buFont typeface="Arimo"/>
              <a:buChar char="•"/>
              <a:defRPr/>
            </a:lvl9pPr>
          </a:lstStyle>
          <a:p/>
        </p:txBody>
      </p:sp>
      <p:sp>
        <p:nvSpPr>
          <p:cNvPr id="27" name="Shape 27"/>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02.jpg"/><Relationship Id="rId5"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0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0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0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sp>
        <p:nvSpPr>
          <p:cNvPr id="34" name="Shape 34"/>
          <p:cNvSpPr txBox="1"/>
          <p:nvPr>
            <p:ph idx="4294967295" type="ctrTitle"/>
          </p:nvPr>
        </p:nvSpPr>
        <p:spPr>
          <a:xfrm>
            <a:off x="0" y="1371600"/>
            <a:ext cx="89154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000099"/>
              </a:buClr>
              <a:buSzPct val="25000"/>
              <a:buFont typeface="Arimo"/>
              <a:buNone/>
            </a:pPr>
            <a:r>
              <a:rPr b="1" i="0" lang="en-US" sz="4800" u="none" cap="none" strike="noStrike">
                <a:solidFill>
                  <a:srgbClr val="000099"/>
                </a:solidFill>
                <a:latin typeface="Arimo"/>
                <a:ea typeface="Arimo"/>
                <a:cs typeface="Arimo"/>
                <a:sym typeface="Arimo"/>
              </a:rPr>
              <a:t>Systems Analysis and Design</a:t>
            </a:r>
          </a:p>
        </p:txBody>
      </p:sp>
      <p:sp>
        <p:nvSpPr>
          <p:cNvPr id="35" name="Shape 35"/>
          <p:cNvSpPr/>
          <p:nvPr/>
        </p:nvSpPr>
        <p:spPr>
          <a:xfrm>
            <a:off x="4594225" y="1401762"/>
            <a:ext cx="46036" cy="12699"/>
          </a:xfrm>
          <a:prstGeom prst="ellipse">
            <a:avLst/>
          </a:prstGeom>
          <a:solidFill>
            <a:srgbClr val="8C8C8C"/>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36" name="Shape 36"/>
          <p:cNvSpPr txBox="1"/>
          <p:nvPr/>
        </p:nvSpPr>
        <p:spPr>
          <a:xfrm>
            <a:off x="4464050" y="779462"/>
            <a:ext cx="38099" cy="7937"/>
          </a:xfrm>
          <a:prstGeom prst="rect">
            <a:avLst/>
          </a:prstGeom>
          <a:solidFill>
            <a:srgbClr val="FBFBD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37" name="Shape 37"/>
          <p:cNvSpPr txBox="1"/>
          <p:nvPr>
            <p:ph idx="4294967295" type="subTitle"/>
          </p:nvPr>
        </p:nvSpPr>
        <p:spPr>
          <a:xfrm>
            <a:off x="762000" y="3200400"/>
            <a:ext cx="7924799" cy="22860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lt1"/>
              </a:buClr>
              <a:buSzPct val="25000"/>
              <a:buFont typeface="Arial"/>
              <a:buNone/>
            </a:pPr>
            <a:r>
              <a:rPr b="0" i="0" lang="en-US" sz="2400" u="none" cap="none" strike="noStrike">
                <a:solidFill>
                  <a:srgbClr val="000099"/>
                </a:solidFill>
                <a:latin typeface="Arial"/>
                <a:ea typeface="Arial"/>
                <a:cs typeface="Arial"/>
                <a:sym typeface="Arial"/>
              </a:rPr>
              <a:t>Alan Dennis, Barbara Haley Wixom, and Roberta Roth</a:t>
            </a:r>
            <a:br>
              <a:rPr b="0" i="0" lang="en-US" sz="2400" u="none" cap="none" strike="noStrike">
                <a:solidFill>
                  <a:srgbClr val="000099"/>
                </a:solidFill>
                <a:latin typeface="Arial"/>
                <a:ea typeface="Arial"/>
                <a:cs typeface="Arial"/>
                <a:sym typeface="Arial"/>
              </a:rPr>
            </a:br>
            <a:r>
              <a:rPr b="0" i="0" lang="en-US" sz="2400" u="none" cap="none" strike="noStrike">
                <a:solidFill>
                  <a:srgbClr val="000099"/>
                </a:solidFill>
                <a:latin typeface="Arial"/>
                <a:ea typeface="Arial"/>
                <a:cs typeface="Arial"/>
                <a:sym typeface="Arial"/>
              </a:rPr>
              <a:t>John Wiley &amp; Sons, Inc.</a:t>
            </a:r>
          </a:p>
          <a:p>
            <a:pPr indent="0" lvl="0" marL="0" marR="0" rtl="0" algn="l">
              <a:lnSpc>
                <a:spcPct val="80000"/>
              </a:lnSpc>
              <a:spcBef>
                <a:spcPts val="480"/>
              </a:spcBef>
              <a:spcAft>
                <a:spcPts val="0"/>
              </a:spcAft>
              <a:buClr>
                <a:schemeClr val="lt1"/>
              </a:buClr>
              <a:buSzPct val="25000"/>
              <a:buFont typeface="Arimo"/>
              <a:buNone/>
            </a:pPr>
            <a:br>
              <a:rPr b="0" i="0" lang="en-US" sz="2400" u="none" cap="none" strike="noStrike">
                <a:solidFill>
                  <a:srgbClr val="000099"/>
                </a:solidFill>
                <a:latin typeface="Arimo"/>
                <a:ea typeface="Arimo"/>
                <a:cs typeface="Arimo"/>
                <a:sym typeface="Arimo"/>
              </a:rPr>
            </a:br>
            <a:br>
              <a:rPr b="0" i="0" lang="en-US" sz="2400" u="none" cap="none" strike="noStrike">
                <a:solidFill>
                  <a:srgbClr val="000099"/>
                </a:solidFill>
                <a:latin typeface="Arimo"/>
                <a:ea typeface="Arimo"/>
                <a:cs typeface="Arimo"/>
                <a:sym typeface="Arimo"/>
              </a:rPr>
            </a:br>
          </a:p>
          <a:p>
            <a:pPr indent="0" lvl="0" marL="0" marR="0" rtl="0" algn="l">
              <a:lnSpc>
                <a:spcPct val="80000"/>
              </a:lnSpc>
              <a:spcBef>
                <a:spcPts val="480"/>
              </a:spcBef>
              <a:spcAft>
                <a:spcPts val="0"/>
              </a:spcAft>
              <a:buClr>
                <a:schemeClr val="lt1"/>
              </a:buClr>
              <a:buSzPct val="25000"/>
              <a:buFont typeface="Arimo"/>
              <a:buNone/>
            </a:pPr>
            <a:r>
              <a:rPr b="0" i="0" lang="en-US" sz="2400" u="none" cap="none" strike="noStrike">
                <a:solidFill>
                  <a:srgbClr val="CC0000"/>
                </a:solidFill>
                <a:latin typeface="Arimo"/>
                <a:ea typeface="Arimo"/>
                <a:cs typeface="Arimo"/>
                <a:sym typeface="Arimo"/>
              </a:rPr>
              <a:t>Slides by Candace S. Garrod</a:t>
            </a:r>
          </a:p>
          <a:p>
            <a:pPr indent="0" lvl="0" marL="0" marR="0" rtl="0" algn="l">
              <a:lnSpc>
                <a:spcPct val="80000"/>
              </a:lnSpc>
              <a:spcBef>
                <a:spcPts val="360"/>
              </a:spcBef>
              <a:spcAft>
                <a:spcPts val="0"/>
              </a:spcAft>
              <a:buClr>
                <a:schemeClr val="lt1"/>
              </a:buClr>
              <a:buSzPct val="25000"/>
              <a:buFont typeface="Arimo"/>
              <a:buNone/>
            </a:pPr>
            <a:r>
              <a:rPr b="0" i="0" lang="en-US" sz="1800" u="none" cap="none" strike="noStrike">
                <a:solidFill>
                  <a:srgbClr val="CC0000"/>
                </a:solidFill>
                <a:latin typeface="Arimo"/>
                <a:ea typeface="Arimo"/>
                <a:cs typeface="Arimo"/>
                <a:sym typeface="Arimo"/>
              </a:rPr>
              <a:t>                     Red Rocks Community College</a:t>
            </a:r>
          </a:p>
        </p:txBody>
      </p:sp>
      <p:sp>
        <p:nvSpPr>
          <p:cNvPr id="38" name="Shape 38"/>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9" name="Shape 3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10" name="Shape 11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pic>
        <p:nvPicPr>
          <p:cNvPr id="111" name="Shape 111"/>
          <p:cNvPicPr preferRelativeResize="0"/>
          <p:nvPr/>
        </p:nvPicPr>
        <p:blipFill rotWithShape="1">
          <a:blip r:embed="rId3">
            <a:alphaModFix/>
          </a:blip>
          <a:srcRect b="0" l="0" r="0" t="0"/>
          <a:stretch/>
        </p:blipFill>
        <p:spPr>
          <a:xfrm>
            <a:off x="1219200" y="0"/>
            <a:ext cx="6781800" cy="63198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Content Awareness</a:t>
            </a:r>
          </a:p>
        </p:txBody>
      </p:sp>
      <p:sp>
        <p:nvSpPr>
          <p:cNvPr id="117" name="Shape 117"/>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All interfaces should have titles</a:t>
            </a:r>
          </a:p>
          <a:p>
            <a:pPr indent="-342900" lvl="0" marL="342900" marR="0" rtl="0" algn="l">
              <a:lnSpc>
                <a:spcPct val="9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Menus should show </a:t>
            </a:r>
          </a:p>
          <a:p>
            <a:pPr indent="-285750" lvl="1" marL="742950" marR="0" rtl="0" algn="l">
              <a:lnSpc>
                <a:spcPct val="9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where you are</a:t>
            </a:r>
          </a:p>
          <a:p>
            <a:pPr indent="-285750" lvl="1" marL="742950" marR="0" rtl="0" algn="l">
              <a:lnSpc>
                <a:spcPct val="9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where you came from to get there</a:t>
            </a:r>
          </a:p>
          <a:p>
            <a:pPr indent="-342900" lvl="0" marL="342900" marR="0" rtl="0" algn="l">
              <a:lnSpc>
                <a:spcPct val="9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It should be clear what information is within each area</a:t>
            </a:r>
          </a:p>
          <a:p>
            <a:pPr indent="-342900" lvl="0" marL="342900" marR="0" rtl="0" algn="l">
              <a:lnSpc>
                <a:spcPct val="9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Fields and field labels should be selected carefully</a:t>
            </a:r>
          </a:p>
          <a:p>
            <a:pPr indent="-342900" lvl="0" marL="342900" marR="0" rtl="0" algn="l">
              <a:lnSpc>
                <a:spcPct val="9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Use dates and version numbers to aid system users</a:t>
            </a:r>
          </a:p>
        </p:txBody>
      </p:sp>
      <p:sp>
        <p:nvSpPr>
          <p:cNvPr id="118" name="Shape 118"/>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19" name="Shape 11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25" name="Shape 12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pic>
        <p:nvPicPr>
          <p:cNvPr id="126" name="Shape 126"/>
          <p:cNvPicPr preferRelativeResize="0"/>
          <p:nvPr/>
        </p:nvPicPr>
        <p:blipFill rotWithShape="1">
          <a:blip r:embed="rId3">
            <a:alphaModFix/>
          </a:blip>
          <a:srcRect b="0" l="0" r="0" t="0"/>
          <a:stretch/>
        </p:blipFill>
        <p:spPr>
          <a:xfrm>
            <a:off x="2209800" y="0"/>
            <a:ext cx="4343400" cy="6369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3600" u="none" cap="none" strike="noStrike">
                <a:solidFill>
                  <a:srgbClr val="000099"/>
                </a:solidFill>
                <a:latin typeface="Arimo"/>
                <a:ea typeface="Arimo"/>
                <a:cs typeface="Arimo"/>
                <a:sym typeface="Arimo"/>
              </a:rPr>
              <a:t>Aesthetics</a:t>
            </a:r>
          </a:p>
        </p:txBody>
      </p:sp>
      <p:sp>
        <p:nvSpPr>
          <p:cNvPr id="132" name="Shape 132"/>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Interfaces need to be functional and inviting to use</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Avoid squeezing in too much, particularly for novice users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Design text carefully</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Be aware of font and size</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Avoid using all capital letters</a:t>
            </a:r>
          </a:p>
        </p:txBody>
      </p:sp>
      <p:sp>
        <p:nvSpPr>
          <p:cNvPr id="133" name="Shape 133"/>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34" name="Shape 13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More Aesthetics</a:t>
            </a:r>
          </a:p>
        </p:txBody>
      </p:sp>
      <p:sp>
        <p:nvSpPr>
          <p:cNvPr id="140" name="Shape 140"/>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Colors and patterns should be used carefully</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Test quality of colors by trying the interface on a black/white monitor</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Use colors to separate or categorize items</a:t>
            </a:r>
          </a:p>
          <a:p>
            <a:pPr indent="-342900" lvl="0" marL="342900" marR="0" rtl="0" algn="l">
              <a:spcBef>
                <a:spcPts val="560"/>
              </a:spcBef>
              <a:spcAft>
                <a:spcPts val="0"/>
              </a:spcAft>
              <a:buClr>
                <a:schemeClr val="lt1"/>
              </a:buClr>
              <a:buSzPct val="110000"/>
              <a:buFont typeface="Arimo"/>
              <a:buNone/>
            </a:pPr>
            <a:r>
              <a:t/>
            </a:r>
            <a:endParaRPr b="0" i="0" sz="2800" u="none" cap="none" strike="noStrike">
              <a:solidFill>
                <a:srgbClr val="000099"/>
              </a:solidFill>
              <a:latin typeface="Arimo"/>
              <a:ea typeface="Arimo"/>
              <a:cs typeface="Arimo"/>
              <a:sym typeface="Arimo"/>
            </a:endParaRPr>
          </a:p>
        </p:txBody>
      </p:sp>
      <p:sp>
        <p:nvSpPr>
          <p:cNvPr id="141" name="Shape 141"/>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42" name="Shape 14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Form Example</a:t>
            </a:r>
          </a:p>
        </p:txBody>
      </p:sp>
      <p:pic>
        <p:nvPicPr>
          <p:cNvPr id="148" name="Shape 148"/>
          <p:cNvPicPr preferRelativeResize="0"/>
          <p:nvPr/>
        </p:nvPicPr>
        <p:blipFill rotWithShape="1">
          <a:blip r:embed="rId3">
            <a:alphaModFix/>
          </a:blip>
          <a:srcRect b="10784" l="9091" r="9848" t="10784"/>
          <a:stretch/>
        </p:blipFill>
        <p:spPr>
          <a:xfrm>
            <a:off x="1066800" y="1676400"/>
            <a:ext cx="6858000" cy="4495800"/>
          </a:xfrm>
          <a:prstGeom prst="rect">
            <a:avLst/>
          </a:prstGeom>
          <a:noFill/>
          <a:ln>
            <a:noFill/>
          </a:ln>
        </p:spPr>
      </p:pic>
      <p:sp>
        <p:nvSpPr>
          <p:cNvPr id="149" name="Shape 14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50" name="Shape 15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3600" u="none" cap="none" strike="noStrike">
                <a:solidFill>
                  <a:srgbClr val="000099"/>
                </a:solidFill>
                <a:latin typeface="Arimo"/>
                <a:ea typeface="Arimo"/>
                <a:cs typeface="Arimo"/>
                <a:sym typeface="Arimo"/>
              </a:rPr>
              <a:t>User Experience</a:t>
            </a:r>
          </a:p>
        </p:txBody>
      </p:sp>
      <p:sp>
        <p:nvSpPr>
          <p:cNvPr id="156" name="Shape 156"/>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How easy is the program to learn?</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How easy is the program to use for the expert?</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Consider adding shortcuts for the expert</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Where there is low employee turnover, some training can lessen the impact of less precise interfaces</a:t>
            </a:r>
          </a:p>
        </p:txBody>
      </p:sp>
      <p:sp>
        <p:nvSpPr>
          <p:cNvPr id="157" name="Shape 157"/>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58" name="Shape 15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Consistency</a:t>
            </a:r>
          </a:p>
        </p:txBody>
      </p:sp>
      <p:sp>
        <p:nvSpPr>
          <p:cNvPr id="164" name="Shape 164"/>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Enables users to predict what will happen</a:t>
            </a:r>
          </a:p>
          <a:p>
            <a:pPr indent="-342900" lvl="0" marL="342900" marR="0" rtl="0" algn="l">
              <a:lnSpc>
                <a:spcPct val="9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Reduces learning curve</a:t>
            </a:r>
          </a:p>
          <a:p>
            <a:pPr indent="-342900" lvl="0" marL="342900" marR="0" rtl="0" algn="l">
              <a:lnSpc>
                <a:spcPct val="9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Considers items within an application and across applications</a:t>
            </a:r>
          </a:p>
          <a:p>
            <a:pPr indent="-342900" lvl="0" marL="342900" marR="0" rtl="0" algn="l">
              <a:lnSpc>
                <a:spcPct val="9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Pertains to many different levels</a:t>
            </a:r>
          </a:p>
          <a:p>
            <a:pPr indent="-285750" lvl="1" marL="742950" marR="0" rtl="0" algn="l">
              <a:lnSpc>
                <a:spcPct val="9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Navigation controls</a:t>
            </a:r>
          </a:p>
          <a:p>
            <a:pPr indent="-285750" lvl="1" marL="742950" marR="0" rtl="0" algn="l">
              <a:lnSpc>
                <a:spcPct val="9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Terminology</a:t>
            </a:r>
          </a:p>
          <a:p>
            <a:pPr indent="-285750" lvl="1" marL="742950" marR="0" rtl="0" algn="l">
              <a:lnSpc>
                <a:spcPct val="9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Report and form design</a:t>
            </a:r>
          </a:p>
        </p:txBody>
      </p:sp>
      <p:sp>
        <p:nvSpPr>
          <p:cNvPr id="165" name="Shape 165"/>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66" name="Shape 16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Minimize User Effort</a:t>
            </a:r>
          </a:p>
        </p:txBody>
      </p:sp>
      <p:sp>
        <p:nvSpPr>
          <p:cNvPr id="172" name="Shape 172"/>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Three clicks rule</a:t>
            </a:r>
          </a:p>
          <a:p>
            <a:pPr indent="-285750" lvl="1" marL="742950" marR="0" rtl="0" algn="l">
              <a:lnSpc>
                <a:spcPct val="100000"/>
              </a:lnSpc>
              <a:spcBef>
                <a:spcPts val="640"/>
              </a:spcBef>
              <a:spcAft>
                <a:spcPts val="0"/>
              </a:spcAft>
              <a:buClr>
                <a:srgbClr val="CCECFF"/>
              </a:buClr>
              <a:buSzPct val="100000"/>
              <a:buFont typeface="Arimo"/>
              <a:buChar char="•"/>
            </a:pPr>
            <a:r>
              <a:rPr b="1" i="0" lang="en-US" sz="3200" u="none" cap="none" strike="noStrike">
                <a:solidFill>
                  <a:srgbClr val="3333FF"/>
                </a:solidFill>
                <a:latin typeface="Arimo"/>
                <a:ea typeface="Arimo"/>
                <a:cs typeface="Arimo"/>
                <a:sym typeface="Arimo"/>
              </a:rPr>
              <a:t>Users should be able to go from the start or main menu of a system to the information or action they want in no more than three mouse clicks or three keystrokes</a:t>
            </a:r>
          </a:p>
        </p:txBody>
      </p:sp>
      <p:sp>
        <p:nvSpPr>
          <p:cNvPr id="173" name="Shape 173"/>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74" name="Shape 17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4294967295"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000099"/>
              </a:buClr>
              <a:buSzPct val="25000"/>
              <a:buFont typeface="Arimo"/>
              <a:buNone/>
            </a:pPr>
            <a:r>
              <a:rPr b="1" i="0" lang="en-US" sz="4800" u="none" cap="none" strike="noStrike">
                <a:solidFill>
                  <a:srgbClr val="000099"/>
                </a:solidFill>
                <a:latin typeface="Arimo"/>
                <a:ea typeface="Arimo"/>
                <a:cs typeface="Arimo"/>
                <a:sym typeface="Arimo"/>
              </a:rPr>
              <a:t>USER INTERFACE DESIGN PROCESS</a:t>
            </a:r>
          </a:p>
        </p:txBody>
      </p:sp>
      <p:sp>
        <p:nvSpPr>
          <p:cNvPr id="181" name="Shape 181"/>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82" name="Shape 18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idx="4294967295" type="ctrTitle"/>
          </p:nvPr>
        </p:nvSpPr>
        <p:spPr>
          <a:xfrm>
            <a:off x="990600" y="1600200"/>
            <a:ext cx="7467600" cy="12954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User Interface Design</a:t>
            </a:r>
          </a:p>
        </p:txBody>
      </p:sp>
      <p:sp>
        <p:nvSpPr>
          <p:cNvPr id="46" name="Shape 46"/>
          <p:cNvSpPr txBox="1"/>
          <p:nvPr>
            <p:ph idx="4294967295" type="subTitle"/>
          </p:nvPr>
        </p:nvSpPr>
        <p:spPr>
          <a:xfrm>
            <a:off x="990600" y="3200400"/>
            <a:ext cx="7239000" cy="228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mo"/>
              <a:buNone/>
            </a:pPr>
            <a:r>
              <a:rPr b="0" i="0" lang="en-US" sz="3600" u="none" cap="none" strike="noStrike">
                <a:solidFill>
                  <a:srgbClr val="000099"/>
                </a:solidFill>
                <a:latin typeface="Arimo"/>
                <a:ea typeface="Arimo"/>
                <a:cs typeface="Arimo"/>
                <a:sym typeface="Arimo"/>
              </a:rPr>
              <a:t>Chapter 9</a:t>
            </a:r>
          </a:p>
        </p:txBody>
      </p:sp>
      <p:sp>
        <p:nvSpPr>
          <p:cNvPr id="47" name="Shape 47"/>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8" name="Shape 4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User Interface Design Process</a:t>
            </a:r>
          </a:p>
        </p:txBody>
      </p:sp>
      <p:pic>
        <p:nvPicPr>
          <p:cNvPr id="188" name="Shape 188"/>
          <p:cNvPicPr preferRelativeResize="0"/>
          <p:nvPr/>
        </p:nvPicPr>
        <p:blipFill rotWithShape="1">
          <a:blip r:embed="rId3">
            <a:alphaModFix/>
          </a:blip>
          <a:srcRect b="32575" l="21568" r="20588" t="32575"/>
          <a:stretch/>
        </p:blipFill>
        <p:spPr>
          <a:xfrm>
            <a:off x="990600" y="1600200"/>
            <a:ext cx="7467600" cy="4419599"/>
          </a:xfrm>
          <a:prstGeom prst="rect">
            <a:avLst/>
          </a:prstGeom>
          <a:noFill/>
          <a:ln>
            <a:noFill/>
          </a:ln>
        </p:spPr>
      </p:pic>
      <p:sp>
        <p:nvSpPr>
          <p:cNvPr id="189" name="Shape 18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90" name="Shape 19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Use Scenario Development</a:t>
            </a:r>
          </a:p>
        </p:txBody>
      </p:sp>
      <p:sp>
        <p:nvSpPr>
          <p:cNvPr id="196" name="Shape 196"/>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An outline of steps to perform work</a:t>
            </a:r>
          </a:p>
          <a:p>
            <a:pPr indent="-342900" lvl="0" marL="342900" marR="0" rtl="0" algn="l">
              <a:lnSpc>
                <a:spcPct val="9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Presented in a simple narrative tied through the related use case and DFD</a:t>
            </a:r>
          </a:p>
          <a:p>
            <a:pPr indent="-342900" lvl="0" marL="342900" marR="0" rtl="0" algn="l">
              <a:lnSpc>
                <a:spcPct val="9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Document the most common paths through the use case so interface designs will be easy to use for those situations</a:t>
            </a:r>
          </a:p>
        </p:txBody>
      </p:sp>
      <p:sp>
        <p:nvSpPr>
          <p:cNvPr id="197" name="Shape 197"/>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98" name="Shape 19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Interface Structure Design</a:t>
            </a:r>
          </a:p>
        </p:txBody>
      </p:sp>
      <p:sp>
        <p:nvSpPr>
          <p:cNvPr id="204" name="Shape 204"/>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A diagram showing how all screens, forms, and reports are related</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Shows how user moves from one to another</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Similar to DFD in using boxes and lines</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Boxes denote screens</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Lines show movement from one to another</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Different from DFD in having no standard rules or format</a:t>
            </a:r>
          </a:p>
        </p:txBody>
      </p:sp>
      <p:sp>
        <p:nvSpPr>
          <p:cNvPr id="205" name="Shape 205"/>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06" name="Shape 20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Interface Structure Diagram Example</a:t>
            </a:r>
          </a:p>
        </p:txBody>
      </p:sp>
      <p:pic>
        <p:nvPicPr>
          <p:cNvPr id="212" name="Shape 212"/>
          <p:cNvPicPr preferRelativeResize="0"/>
          <p:nvPr/>
        </p:nvPicPr>
        <p:blipFill rotWithShape="1">
          <a:blip r:embed="rId3">
            <a:alphaModFix/>
          </a:blip>
          <a:srcRect b="19697" l="20588" r="19607" t="19696"/>
          <a:stretch/>
        </p:blipFill>
        <p:spPr>
          <a:xfrm>
            <a:off x="990600" y="1676400"/>
            <a:ext cx="7315200" cy="4419599"/>
          </a:xfrm>
          <a:prstGeom prst="rect">
            <a:avLst/>
          </a:prstGeom>
          <a:noFill/>
          <a:ln>
            <a:noFill/>
          </a:ln>
        </p:spPr>
      </p:pic>
      <p:sp>
        <p:nvSpPr>
          <p:cNvPr id="213" name="Shape 213"/>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14" name="Shape 21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Interface Standards Design</a:t>
            </a:r>
          </a:p>
        </p:txBody>
      </p:sp>
      <p:sp>
        <p:nvSpPr>
          <p:cNvPr id="220" name="Shape 220"/>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The basic elements that are common across individual screens, forms, and reports within the application</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Interface metaphor</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Desktop, checkbook, shopping cart</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Interface objects</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Interface actions</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Interface icons</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Interface templates</a:t>
            </a:r>
          </a:p>
        </p:txBody>
      </p:sp>
      <p:sp>
        <p:nvSpPr>
          <p:cNvPr id="221" name="Shape 221"/>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22" name="Shape 22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Interface Design Prototyping</a:t>
            </a:r>
          </a:p>
        </p:txBody>
      </p:sp>
      <p:sp>
        <p:nvSpPr>
          <p:cNvPr id="228" name="Shape 228"/>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A mock-up or simulation of screen, form, or report</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Common methods include</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Paper</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Storyboarding</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HTML prototype</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Language prototype</a:t>
            </a:r>
          </a:p>
        </p:txBody>
      </p:sp>
      <p:sp>
        <p:nvSpPr>
          <p:cNvPr id="229" name="Shape 22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30" name="Shape 23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Storyboard Example</a:t>
            </a:r>
          </a:p>
        </p:txBody>
      </p:sp>
      <p:pic>
        <p:nvPicPr>
          <p:cNvPr id="236" name="Shape 236"/>
          <p:cNvPicPr preferRelativeResize="0"/>
          <p:nvPr/>
        </p:nvPicPr>
        <p:blipFill rotWithShape="1">
          <a:blip r:embed="rId3">
            <a:alphaModFix/>
          </a:blip>
          <a:srcRect b="26514" l="9802" r="9803" t="26514"/>
          <a:stretch/>
        </p:blipFill>
        <p:spPr>
          <a:xfrm>
            <a:off x="914400" y="1676400"/>
            <a:ext cx="7315200" cy="4343400"/>
          </a:xfrm>
          <a:prstGeom prst="rect">
            <a:avLst/>
          </a:prstGeom>
          <a:noFill/>
          <a:ln>
            <a:noFill/>
          </a:ln>
        </p:spPr>
      </p:pic>
      <p:sp>
        <p:nvSpPr>
          <p:cNvPr id="237" name="Shape 237"/>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38" name="Shape 23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HTML Prototype</a:t>
            </a:r>
          </a:p>
        </p:txBody>
      </p:sp>
      <p:sp>
        <p:nvSpPr>
          <p:cNvPr id="244" name="Shape 244"/>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Built with the use of Web pages created in HTML</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The user uses HTML to create a series of Web pages that show the fundamental parts of the system.</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The users have the ability to interact with the pages by clicking on buttons and entering pretend data.</a:t>
            </a:r>
          </a:p>
          <a:p>
            <a:pPr indent="0" lvl="0" marL="0" marR="0" rtl="0" algn="l">
              <a:spcBef>
                <a:spcPts val="0"/>
              </a:spcBef>
              <a:buSzPct val="25000"/>
              <a:buNone/>
            </a:pPr>
            <a:r>
              <a:t/>
            </a:r>
            <a:endParaRPr b="0" i="0" sz="3600" u="none" cap="none" strike="noStrike">
              <a:solidFill>
                <a:srgbClr val="000099"/>
              </a:solidFill>
              <a:latin typeface="Arimo"/>
              <a:ea typeface="Arimo"/>
              <a:cs typeface="Arimo"/>
              <a:sym typeface="Arimo"/>
            </a:endParaRPr>
          </a:p>
        </p:txBody>
      </p:sp>
      <p:sp>
        <p:nvSpPr>
          <p:cNvPr id="245" name="Shape 245"/>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46" name="Shape 24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Language Prototype</a:t>
            </a:r>
          </a:p>
        </p:txBody>
      </p:sp>
      <p:sp>
        <p:nvSpPr>
          <p:cNvPr id="252" name="Shape 252"/>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0099"/>
              </a:buClr>
              <a:buSzPct val="100000"/>
              <a:buFont typeface="Arimo"/>
              <a:buChar char="•"/>
            </a:pPr>
            <a:r>
              <a:rPr b="0" i="0" lang="en-US" sz="3600" u="none" cap="none" strike="noStrike">
                <a:solidFill>
                  <a:srgbClr val="000099"/>
                </a:solidFill>
                <a:latin typeface="Arimo"/>
                <a:ea typeface="Arimo"/>
                <a:cs typeface="Arimo"/>
                <a:sym typeface="Arimo"/>
              </a:rPr>
              <a:t>An interface design prototype built in the actual language or by the actual tool that will be used to build the system.</a:t>
            </a:r>
          </a:p>
          <a:p>
            <a:pPr indent="-342900" lvl="0" marL="342900" marR="0" rtl="0" algn="l">
              <a:lnSpc>
                <a:spcPct val="100000"/>
              </a:lnSpc>
              <a:spcBef>
                <a:spcPts val="720"/>
              </a:spcBef>
              <a:spcAft>
                <a:spcPts val="0"/>
              </a:spcAft>
              <a:buClr>
                <a:srgbClr val="000099"/>
              </a:buClr>
              <a:buSzPct val="100000"/>
              <a:buFont typeface="Arimo"/>
              <a:buChar char="•"/>
            </a:pPr>
            <a:r>
              <a:rPr b="0" i="0" lang="en-US" sz="3600" u="none" cap="none" strike="noStrike">
                <a:solidFill>
                  <a:srgbClr val="000099"/>
                </a:solidFill>
                <a:latin typeface="Arimo"/>
                <a:ea typeface="Arimo"/>
                <a:cs typeface="Arimo"/>
                <a:sym typeface="Arimo"/>
              </a:rPr>
              <a:t>Language prototypes are designed in the same ways as HTML prototypes</a:t>
            </a:r>
          </a:p>
        </p:txBody>
      </p:sp>
      <p:sp>
        <p:nvSpPr>
          <p:cNvPr id="253" name="Shape 253"/>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54" name="Shape 25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60" name="Shape 26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pic>
        <p:nvPicPr>
          <p:cNvPr id="261" name="Shape 261"/>
          <p:cNvPicPr preferRelativeResize="0"/>
          <p:nvPr/>
        </p:nvPicPr>
        <p:blipFill rotWithShape="1">
          <a:blip r:embed="rId3">
            <a:alphaModFix/>
          </a:blip>
          <a:srcRect b="0" l="0" r="0" t="0"/>
          <a:stretch/>
        </p:blipFill>
        <p:spPr>
          <a:xfrm>
            <a:off x="0" y="0"/>
            <a:ext cx="4724400" cy="3119436"/>
          </a:xfrm>
          <a:prstGeom prst="rect">
            <a:avLst/>
          </a:prstGeom>
          <a:noFill/>
          <a:ln>
            <a:noFill/>
          </a:ln>
        </p:spPr>
      </p:pic>
      <p:pic>
        <p:nvPicPr>
          <p:cNvPr id="262" name="Shape 262"/>
          <p:cNvPicPr preferRelativeResize="0"/>
          <p:nvPr/>
        </p:nvPicPr>
        <p:blipFill rotWithShape="1">
          <a:blip r:embed="rId4">
            <a:alphaModFix/>
          </a:blip>
          <a:srcRect b="0" l="0" r="0" t="0"/>
          <a:stretch/>
        </p:blipFill>
        <p:spPr>
          <a:xfrm>
            <a:off x="0" y="3200400"/>
            <a:ext cx="4352924" cy="3048000"/>
          </a:xfrm>
          <a:prstGeom prst="rect">
            <a:avLst/>
          </a:prstGeom>
          <a:noFill/>
          <a:ln>
            <a:noFill/>
          </a:ln>
        </p:spPr>
      </p:pic>
      <p:pic>
        <p:nvPicPr>
          <p:cNvPr id="263" name="Shape 263"/>
          <p:cNvPicPr preferRelativeResize="0"/>
          <p:nvPr/>
        </p:nvPicPr>
        <p:blipFill rotWithShape="1">
          <a:blip r:embed="rId5">
            <a:alphaModFix/>
          </a:blip>
          <a:srcRect b="0" l="0" r="0" t="0"/>
          <a:stretch/>
        </p:blipFill>
        <p:spPr>
          <a:xfrm>
            <a:off x="4800600" y="2743200"/>
            <a:ext cx="4343400" cy="2581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Key Definitions</a:t>
            </a:r>
          </a:p>
        </p:txBody>
      </p:sp>
      <p:sp>
        <p:nvSpPr>
          <p:cNvPr id="54" name="Shape 54"/>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The </a:t>
            </a:r>
            <a:r>
              <a:rPr b="0" i="0" lang="en-US" sz="3600" u="none" cap="none" strike="noStrike">
                <a:solidFill>
                  <a:srgbClr val="3333FF"/>
                </a:solidFill>
                <a:latin typeface="Arimo"/>
                <a:ea typeface="Arimo"/>
                <a:cs typeface="Arimo"/>
                <a:sym typeface="Arimo"/>
              </a:rPr>
              <a:t>user interface</a:t>
            </a:r>
            <a:r>
              <a:rPr b="0" i="0" lang="en-US" sz="3600" u="none" cap="none" strike="noStrike">
                <a:solidFill>
                  <a:srgbClr val="000099"/>
                </a:solidFill>
                <a:latin typeface="Arimo"/>
                <a:ea typeface="Arimo"/>
                <a:cs typeface="Arimo"/>
                <a:sym typeface="Arimo"/>
              </a:rPr>
              <a:t> defines how the system will interact with external entities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The </a:t>
            </a:r>
            <a:r>
              <a:rPr b="0" i="0" lang="en-US" sz="3600" u="none" cap="none" strike="noStrike">
                <a:solidFill>
                  <a:srgbClr val="3333FF"/>
                </a:solidFill>
                <a:latin typeface="Arimo"/>
                <a:ea typeface="Arimo"/>
                <a:cs typeface="Arimo"/>
                <a:sym typeface="Arimo"/>
              </a:rPr>
              <a:t>system interfaces</a:t>
            </a:r>
            <a:r>
              <a:rPr b="0" i="0" lang="en-US" sz="3600" u="none" cap="none" strike="noStrike">
                <a:solidFill>
                  <a:srgbClr val="000099"/>
                </a:solidFill>
                <a:latin typeface="Arimo"/>
                <a:ea typeface="Arimo"/>
                <a:cs typeface="Arimo"/>
                <a:sym typeface="Arimo"/>
              </a:rPr>
              <a:t> define how systems exchange information with other systems</a:t>
            </a:r>
          </a:p>
        </p:txBody>
      </p:sp>
      <p:sp>
        <p:nvSpPr>
          <p:cNvPr id="55" name="Shape 55"/>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56" name="Shape 5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Interface Evaluation</a:t>
            </a:r>
          </a:p>
        </p:txBody>
      </p:sp>
      <p:sp>
        <p:nvSpPr>
          <p:cNvPr id="269" name="Shape 269"/>
          <p:cNvSpPr txBox="1"/>
          <p:nvPr>
            <p:ph idx="4294967295" type="body"/>
          </p:nvPr>
        </p:nvSpPr>
        <p:spPr>
          <a:xfrm>
            <a:off x="571500" y="15240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Heuristic evaluation</a:t>
            </a:r>
          </a:p>
          <a:p>
            <a:pPr indent="-285750" lvl="1" marL="742950" marR="0" rtl="0" algn="l">
              <a:lnSpc>
                <a:spcPct val="100000"/>
              </a:lnSpc>
              <a:spcBef>
                <a:spcPts val="520"/>
              </a:spcBef>
              <a:spcAft>
                <a:spcPts val="0"/>
              </a:spcAft>
              <a:buClr>
                <a:srgbClr val="CCECFF"/>
              </a:buClr>
              <a:buSzPct val="100000"/>
              <a:buFont typeface="Arimo"/>
              <a:buChar char="•"/>
            </a:pPr>
            <a:r>
              <a:rPr b="0" i="0" lang="en-US" sz="2600" u="none" cap="none" strike="noStrike">
                <a:solidFill>
                  <a:srgbClr val="000099"/>
                </a:solidFill>
                <a:latin typeface="Arimo"/>
                <a:ea typeface="Arimo"/>
                <a:cs typeface="Arimo"/>
                <a:sym typeface="Arimo"/>
              </a:rPr>
              <a:t>Compare design to checklist</a:t>
            </a:r>
          </a:p>
          <a:p>
            <a:pPr indent="-342900" lvl="0" marL="342900" marR="0" rtl="0" algn="l">
              <a:lnSpc>
                <a:spcPct val="100000"/>
              </a:lnSpc>
              <a:spcBef>
                <a:spcPts val="52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Walkthrough evaluation</a:t>
            </a:r>
          </a:p>
          <a:p>
            <a:pPr indent="-285750" lvl="1" marL="742950" marR="0" rtl="0" algn="l">
              <a:lnSpc>
                <a:spcPct val="100000"/>
              </a:lnSpc>
              <a:spcBef>
                <a:spcPts val="520"/>
              </a:spcBef>
              <a:spcAft>
                <a:spcPts val="0"/>
              </a:spcAft>
              <a:buClr>
                <a:srgbClr val="CCECFF"/>
              </a:buClr>
              <a:buSzPct val="100000"/>
              <a:buFont typeface="Arimo"/>
              <a:buChar char="•"/>
            </a:pPr>
            <a:r>
              <a:rPr b="0" i="0" lang="en-US" sz="2600" u="none" cap="none" strike="noStrike">
                <a:solidFill>
                  <a:srgbClr val="000099"/>
                </a:solidFill>
                <a:latin typeface="Arimo"/>
                <a:ea typeface="Arimo"/>
                <a:cs typeface="Arimo"/>
                <a:sym typeface="Arimo"/>
              </a:rPr>
              <a:t>Team simulates movement through components</a:t>
            </a:r>
          </a:p>
          <a:p>
            <a:pPr indent="-342900" lvl="0" marL="342900" marR="0" rtl="0" algn="l">
              <a:lnSpc>
                <a:spcPct val="100000"/>
              </a:lnSpc>
              <a:spcBef>
                <a:spcPts val="52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Interactive evaluation</a:t>
            </a:r>
          </a:p>
          <a:p>
            <a:pPr indent="-285750" lvl="1" marL="742950" marR="0" rtl="0" algn="l">
              <a:lnSpc>
                <a:spcPct val="100000"/>
              </a:lnSpc>
              <a:spcBef>
                <a:spcPts val="520"/>
              </a:spcBef>
              <a:spcAft>
                <a:spcPts val="0"/>
              </a:spcAft>
              <a:buClr>
                <a:srgbClr val="CCECFF"/>
              </a:buClr>
              <a:buSzPct val="100000"/>
              <a:buFont typeface="Arimo"/>
              <a:buChar char="•"/>
            </a:pPr>
            <a:r>
              <a:rPr b="0" i="0" lang="en-US" sz="2600" u="none" cap="none" strike="noStrike">
                <a:solidFill>
                  <a:srgbClr val="000099"/>
                </a:solidFill>
                <a:latin typeface="Arimo"/>
                <a:ea typeface="Arimo"/>
                <a:cs typeface="Arimo"/>
                <a:sym typeface="Arimo"/>
              </a:rPr>
              <a:t>Users try out the system</a:t>
            </a:r>
          </a:p>
          <a:p>
            <a:pPr indent="-342900" lvl="0" marL="342900" marR="0" rtl="0" algn="l">
              <a:lnSpc>
                <a:spcPct val="100000"/>
              </a:lnSpc>
              <a:spcBef>
                <a:spcPts val="52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Formal usability testing</a:t>
            </a:r>
          </a:p>
          <a:p>
            <a:pPr indent="-285750" lvl="1" marL="742950" marR="0" rtl="0" algn="l">
              <a:lnSpc>
                <a:spcPct val="100000"/>
              </a:lnSpc>
              <a:spcBef>
                <a:spcPts val="520"/>
              </a:spcBef>
              <a:spcAft>
                <a:spcPts val="0"/>
              </a:spcAft>
              <a:buClr>
                <a:srgbClr val="CCECFF"/>
              </a:buClr>
              <a:buSzPct val="100000"/>
              <a:buFont typeface="Arimo"/>
              <a:buChar char="•"/>
            </a:pPr>
            <a:r>
              <a:rPr b="0" i="0" lang="en-US" sz="2600" u="none" cap="none" strike="noStrike">
                <a:solidFill>
                  <a:srgbClr val="000099"/>
                </a:solidFill>
                <a:latin typeface="Arimo"/>
                <a:ea typeface="Arimo"/>
                <a:cs typeface="Arimo"/>
                <a:sym typeface="Arimo"/>
              </a:rPr>
              <a:t>Expensive</a:t>
            </a:r>
          </a:p>
          <a:p>
            <a:pPr indent="-285750" lvl="1" marL="742950" marR="0" rtl="0" algn="l">
              <a:lnSpc>
                <a:spcPct val="100000"/>
              </a:lnSpc>
              <a:spcBef>
                <a:spcPts val="520"/>
              </a:spcBef>
              <a:spcAft>
                <a:spcPts val="0"/>
              </a:spcAft>
              <a:buClr>
                <a:srgbClr val="CCECFF"/>
              </a:buClr>
              <a:buSzPct val="100000"/>
              <a:buFont typeface="Arimo"/>
              <a:buChar char="•"/>
            </a:pPr>
            <a:r>
              <a:rPr b="0" i="0" lang="en-US" sz="2600" u="none" cap="none" strike="noStrike">
                <a:solidFill>
                  <a:srgbClr val="000099"/>
                </a:solidFill>
                <a:latin typeface="Arimo"/>
                <a:ea typeface="Arimo"/>
                <a:cs typeface="Arimo"/>
                <a:sym typeface="Arimo"/>
              </a:rPr>
              <a:t>Detailed use of special lab testing</a:t>
            </a:r>
          </a:p>
        </p:txBody>
      </p:sp>
      <p:sp>
        <p:nvSpPr>
          <p:cNvPr id="270" name="Shape 270"/>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71" name="Shape 271"/>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idx="4294967295" type="ctrTitle"/>
          </p:nvPr>
        </p:nvSpPr>
        <p:spPr>
          <a:xfrm>
            <a:off x="990600" y="1600200"/>
            <a:ext cx="7467600" cy="12954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NAVIGATION DESIGN</a:t>
            </a:r>
          </a:p>
        </p:txBody>
      </p:sp>
      <p:sp>
        <p:nvSpPr>
          <p:cNvPr id="278" name="Shape 278"/>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79" name="Shape 27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idx="4294967295" type="title"/>
          </p:nvPr>
        </p:nvSpPr>
        <p:spPr>
          <a:xfrm>
            <a:off x="381000" y="304800"/>
            <a:ext cx="8153399"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3600" u="none" cap="none" strike="noStrike">
                <a:solidFill>
                  <a:srgbClr val="000099"/>
                </a:solidFill>
                <a:latin typeface="Arimo"/>
                <a:ea typeface="Arimo"/>
                <a:cs typeface="Arimo"/>
                <a:sym typeface="Arimo"/>
              </a:rPr>
              <a:t>Basic Principles of Navigation Design</a:t>
            </a:r>
          </a:p>
        </p:txBody>
      </p:sp>
      <p:sp>
        <p:nvSpPr>
          <p:cNvPr id="285" name="Shape 285"/>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Assume users</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Have not read the manual</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Have not attended training</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Do not have external help readily at hand</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All controls should be clear and understandable and placed in an intuitive location on the screen.</a:t>
            </a:r>
          </a:p>
        </p:txBody>
      </p:sp>
      <p:sp>
        <p:nvSpPr>
          <p:cNvPr id="286" name="Shape 286"/>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87" name="Shape 28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99"/>
              </a:buClr>
              <a:buSzPct val="25000"/>
              <a:buFont typeface="Arimo"/>
              <a:buNone/>
            </a:pPr>
            <a:r>
              <a:rPr b="1" i="0" lang="en-US" sz="3600" u="none" cap="none" strike="noStrike">
                <a:solidFill>
                  <a:srgbClr val="000099"/>
                </a:solidFill>
                <a:latin typeface="Arimo"/>
                <a:ea typeface="Arimo"/>
                <a:cs typeface="Arimo"/>
                <a:sym typeface="Arimo"/>
              </a:rPr>
              <a:t>Basic Principles of Navigation Design</a:t>
            </a:r>
          </a:p>
        </p:txBody>
      </p:sp>
      <p:sp>
        <p:nvSpPr>
          <p:cNvPr id="293" name="Shape 293"/>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Prevent mistakes</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Limit choices</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Never display commands that can’t be used (or “gray them out”)</a:t>
            </a:r>
          </a:p>
          <a:p>
            <a:pPr indent="-285750" lvl="1" marL="742950" marR="0" rtl="0" algn="l">
              <a:lnSpc>
                <a:spcPct val="100000"/>
              </a:lnSpc>
              <a:spcBef>
                <a:spcPts val="560"/>
              </a:spcBef>
              <a:spcAft>
                <a:spcPts val="0"/>
              </a:spcAft>
              <a:buClr>
                <a:srgbClr val="CCECFF"/>
              </a:buClr>
              <a:buSzPct val="100000"/>
              <a:buFont typeface="Arimo"/>
              <a:buChar char="•"/>
            </a:pPr>
            <a:r>
              <a:rPr b="0" i="0" lang="en-US" sz="2800" u="none" cap="none" strike="noStrike">
                <a:solidFill>
                  <a:srgbClr val="000099"/>
                </a:solidFill>
                <a:latin typeface="Arimo"/>
                <a:ea typeface="Arimo"/>
                <a:cs typeface="Arimo"/>
                <a:sym typeface="Arimo"/>
              </a:rPr>
              <a:t>Confirm actions that are difficult or impossible to undo</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Simplify recovery from mistakes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Use consistent grammar order</a:t>
            </a:r>
          </a:p>
        </p:txBody>
      </p:sp>
      <p:sp>
        <p:nvSpPr>
          <p:cNvPr id="294" name="Shape 294"/>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295" name="Shape 29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Navigation Control</a:t>
            </a:r>
          </a:p>
        </p:txBody>
      </p:sp>
      <p:sp>
        <p:nvSpPr>
          <p:cNvPr id="301" name="Shape 301"/>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Languages</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Command language</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Natural language</a:t>
            </a:r>
          </a:p>
          <a:p>
            <a:pPr indent="-342900" lvl="0" marL="342900" marR="0" rtl="0" algn="l">
              <a:lnSpc>
                <a:spcPct val="100000"/>
              </a:lnSpc>
              <a:spcBef>
                <a:spcPts val="52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Menus</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Generally aim at broad shallow menu</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Consider using “hot keys”</a:t>
            </a:r>
          </a:p>
          <a:p>
            <a:pPr indent="-342900" lvl="0" marL="342900" marR="0" rtl="0" algn="l">
              <a:lnSpc>
                <a:spcPct val="100000"/>
              </a:lnSpc>
              <a:spcBef>
                <a:spcPts val="520"/>
              </a:spcBef>
              <a:spcAft>
                <a:spcPts val="0"/>
              </a:spcAft>
              <a:buClr>
                <a:schemeClr val="lt1"/>
              </a:buClr>
              <a:buSzPct val="110000"/>
              <a:buFont typeface="Arimo"/>
              <a:buChar char="•"/>
            </a:pPr>
            <a:r>
              <a:rPr b="0" i="0" lang="en-US" sz="2600" u="none" cap="none" strike="noStrike">
                <a:solidFill>
                  <a:srgbClr val="000099"/>
                </a:solidFill>
                <a:latin typeface="Arimo"/>
                <a:ea typeface="Arimo"/>
                <a:cs typeface="Arimo"/>
                <a:sym typeface="Arimo"/>
              </a:rPr>
              <a:t>Direct Manipulation</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Used with icons to start programs</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Used to shape and size objects</a:t>
            </a:r>
          </a:p>
          <a:p>
            <a:pPr indent="-285750" lvl="1" marL="742950" marR="0" rtl="0" algn="l">
              <a:lnSpc>
                <a:spcPct val="100000"/>
              </a:lnSpc>
              <a:spcBef>
                <a:spcPts val="480"/>
              </a:spcBef>
              <a:spcAft>
                <a:spcPts val="0"/>
              </a:spcAft>
              <a:buClr>
                <a:srgbClr val="CCECFF"/>
              </a:buClr>
              <a:buSzPct val="100000"/>
              <a:buFont typeface="Arimo"/>
              <a:buChar char="•"/>
            </a:pPr>
            <a:r>
              <a:rPr b="0" i="0" lang="en-US" sz="2400" u="none" cap="none" strike="noStrike">
                <a:solidFill>
                  <a:srgbClr val="000099"/>
                </a:solidFill>
                <a:latin typeface="Arimo"/>
                <a:ea typeface="Arimo"/>
                <a:cs typeface="Arimo"/>
                <a:sym typeface="Arimo"/>
              </a:rPr>
              <a:t>May not be intuitive for all commands</a:t>
            </a:r>
          </a:p>
          <a:p>
            <a:pPr indent="-342900" lvl="0" marL="342900" marR="0" rtl="0" algn="l">
              <a:spcBef>
                <a:spcPts val="520"/>
              </a:spcBef>
              <a:spcAft>
                <a:spcPts val="0"/>
              </a:spcAft>
              <a:buClr>
                <a:schemeClr val="lt1"/>
              </a:buClr>
              <a:buSzPct val="110000"/>
              <a:buFont typeface="Arimo"/>
              <a:buNone/>
            </a:pPr>
            <a:r>
              <a:t/>
            </a:r>
            <a:endParaRPr b="0" i="0" sz="2600" u="none" cap="none" strike="noStrike">
              <a:solidFill>
                <a:srgbClr val="000099"/>
              </a:solidFill>
              <a:latin typeface="Arimo"/>
              <a:ea typeface="Arimo"/>
              <a:cs typeface="Arimo"/>
              <a:sym typeface="Arimo"/>
            </a:endParaRPr>
          </a:p>
        </p:txBody>
      </p:sp>
      <p:sp>
        <p:nvSpPr>
          <p:cNvPr id="302" name="Shape 302"/>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03" name="Shape 303"/>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Menus</a:t>
            </a:r>
          </a:p>
        </p:txBody>
      </p:sp>
      <p:pic>
        <p:nvPicPr>
          <p:cNvPr id="309" name="Shape 309"/>
          <p:cNvPicPr preferRelativeResize="0"/>
          <p:nvPr/>
        </p:nvPicPr>
        <p:blipFill rotWithShape="1">
          <a:blip r:embed="rId3">
            <a:alphaModFix/>
          </a:blip>
          <a:srcRect b="27272" l="10784" r="11763" t="18182"/>
          <a:stretch/>
        </p:blipFill>
        <p:spPr>
          <a:xfrm>
            <a:off x="609600" y="1676400"/>
            <a:ext cx="7696199" cy="4495800"/>
          </a:xfrm>
          <a:prstGeom prst="rect">
            <a:avLst/>
          </a:prstGeom>
          <a:noFill/>
          <a:ln>
            <a:noFill/>
          </a:ln>
        </p:spPr>
      </p:pic>
      <p:sp>
        <p:nvSpPr>
          <p:cNvPr id="310" name="Shape 310"/>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11" name="Shape 311"/>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Message Tips</a:t>
            </a:r>
          </a:p>
        </p:txBody>
      </p:sp>
      <p:sp>
        <p:nvSpPr>
          <p:cNvPr id="317" name="Shape 317"/>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Should be clear, concise, and complete</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Should be grammatically correct and free of jargon and abbreviations (unless they are the users)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Avoid negatives and humor</a:t>
            </a:r>
          </a:p>
        </p:txBody>
      </p:sp>
      <p:sp>
        <p:nvSpPr>
          <p:cNvPr id="318" name="Shape 318"/>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19" name="Shape 31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Messages</a:t>
            </a:r>
          </a:p>
        </p:txBody>
      </p:sp>
      <p:pic>
        <p:nvPicPr>
          <p:cNvPr id="325" name="Shape 325"/>
          <p:cNvPicPr preferRelativeResize="0"/>
          <p:nvPr/>
        </p:nvPicPr>
        <p:blipFill rotWithShape="1">
          <a:blip r:embed="rId3">
            <a:alphaModFix/>
          </a:blip>
          <a:srcRect b="31060" l="10784" r="10784" t="27271"/>
          <a:stretch/>
        </p:blipFill>
        <p:spPr>
          <a:xfrm>
            <a:off x="609600" y="1676400"/>
            <a:ext cx="7848599" cy="4495800"/>
          </a:xfrm>
          <a:prstGeom prst="rect">
            <a:avLst/>
          </a:prstGeom>
          <a:noFill/>
          <a:ln>
            <a:noFill/>
          </a:ln>
        </p:spPr>
      </p:pic>
      <p:sp>
        <p:nvSpPr>
          <p:cNvPr id="326" name="Shape 326"/>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27" name="Shape 32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idx="4294967295"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INPUT DESIGN</a:t>
            </a:r>
          </a:p>
        </p:txBody>
      </p:sp>
      <p:sp>
        <p:nvSpPr>
          <p:cNvPr id="334" name="Shape 334"/>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35" name="Shape 33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Basic Principles of Input Design</a:t>
            </a:r>
          </a:p>
        </p:txBody>
      </p:sp>
      <p:sp>
        <p:nvSpPr>
          <p:cNvPr id="341" name="Shape 341"/>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The goal is to simply and easily capture accurate information for the system</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Reflect the nature of the inputs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Find ways to simplify their collection</a:t>
            </a:r>
          </a:p>
        </p:txBody>
      </p:sp>
      <p:sp>
        <p:nvSpPr>
          <p:cNvPr id="342" name="Shape 342"/>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43" name="Shape 343"/>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Key Definitions</a:t>
            </a:r>
          </a:p>
        </p:txBody>
      </p:sp>
      <p:sp>
        <p:nvSpPr>
          <p:cNvPr id="62" name="Shape 62"/>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The </a:t>
            </a:r>
            <a:r>
              <a:rPr b="1" i="0" lang="en-US" sz="3200" u="none" cap="none" strike="noStrike">
                <a:solidFill>
                  <a:srgbClr val="3333FF"/>
                </a:solidFill>
                <a:latin typeface="Arimo"/>
                <a:ea typeface="Arimo"/>
                <a:cs typeface="Arimo"/>
                <a:sym typeface="Arimo"/>
              </a:rPr>
              <a:t>navigation mechanism</a:t>
            </a:r>
            <a:r>
              <a:rPr b="0" i="0" lang="en-US" sz="3200" u="none" cap="none" strike="noStrike">
                <a:solidFill>
                  <a:srgbClr val="FF0033"/>
                </a:solidFill>
                <a:latin typeface="Arimo"/>
                <a:ea typeface="Arimo"/>
                <a:cs typeface="Arimo"/>
                <a:sym typeface="Arimo"/>
              </a:rPr>
              <a:t> </a:t>
            </a:r>
            <a:r>
              <a:rPr b="0" i="0" lang="en-US" sz="3200" u="none" cap="none" strike="noStrike">
                <a:solidFill>
                  <a:srgbClr val="000099"/>
                </a:solidFill>
                <a:latin typeface="Arimo"/>
                <a:ea typeface="Arimo"/>
                <a:cs typeface="Arimo"/>
                <a:sym typeface="Arimo"/>
              </a:rPr>
              <a:t>provides the way for users to tell the system what to do</a:t>
            </a:r>
          </a:p>
          <a:p>
            <a:pPr indent="-342900" lvl="0" marL="342900" marR="0" rtl="0" algn="l">
              <a:lnSpc>
                <a:spcPct val="9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The </a:t>
            </a:r>
            <a:r>
              <a:rPr b="1" i="0" lang="en-US" sz="3200" u="none" cap="none" strike="noStrike">
                <a:solidFill>
                  <a:srgbClr val="3333FF"/>
                </a:solidFill>
                <a:latin typeface="Arimo"/>
                <a:ea typeface="Arimo"/>
                <a:cs typeface="Arimo"/>
                <a:sym typeface="Arimo"/>
              </a:rPr>
              <a:t>input mechanism</a:t>
            </a:r>
            <a:r>
              <a:rPr b="0" i="0" lang="en-US" sz="3200" u="none" cap="none" strike="noStrike">
                <a:solidFill>
                  <a:srgbClr val="000099"/>
                </a:solidFill>
                <a:latin typeface="Arimo"/>
                <a:ea typeface="Arimo"/>
                <a:cs typeface="Arimo"/>
                <a:sym typeface="Arimo"/>
              </a:rPr>
              <a:t> defines the way the system captures  information</a:t>
            </a:r>
          </a:p>
          <a:p>
            <a:pPr indent="-342900" lvl="0" marL="342900" marR="0" rtl="0" algn="l">
              <a:lnSpc>
                <a:spcPct val="9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The </a:t>
            </a:r>
            <a:r>
              <a:rPr b="1" i="0" lang="en-US" sz="3200" u="none" cap="none" strike="noStrike">
                <a:solidFill>
                  <a:srgbClr val="3333FF"/>
                </a:solidFill>
                <a:latin typeface="Arimo"/>
                <a:ea typeface="Arimo"/>
                <a:cs typeface="Arimo"/>
                <a:sym typeface="Arimo"/>
              </a:rPr>
              <a:t>output mechanism</a:t>
            </a:r>
            <a:r>
              <a:rPr b="0" i="0" lang="en-US" sz="3200" u="none" cap="none" strike="noStrike">
                <a:solidFill>
                  <a:srgbClr val="000099"/>
                </a:solidFill>
                <a:latin typeface="Arimo"/>
                <a:ea typeface="Arimo"/>
                <a:cs typeface="Arimo"/>
                <a:sym typeface="Arimo"/>
              </a:rPr>
              <a:t> defines the way the system provides information to users or other systems</a:t>
            </a:r>
          </a:p>
        </p:txBody>
      </p:sp>
      <p:sp>
        <p:nvSpPr>
          <p:cNvPr id="63" name="Shape 63"/>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64" name="Shape 6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Online versus Batch Processing</a:t>
            </a:r>
          </a:p>
        </p:txBody>
      </p:sp>
      <p:sp>
        <p:nvSpPr>
          <p:cNvPr id="349" name="Shape 349"/>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1" i="0" lang="en-US" sz="3200" u="none" cap="none" strike="noStrike">
                <a:solidFill>
                  <a:srgbClr val="3333FF"/>
                </a:solidFill>
                <a:latin typeface="Arimo"/>
                <a:ea typeface="Arimo"/>
                <a:cs typeface="Arimo"/>
                <a:sym typeface="Arimo"/>
              </a:rPr>
              <a:t>Online processing</a:t>
            </a:r>
            <a:r>
              <a:rPr b="0" i="0" lang="en-US" sz="3200" u="none" cap="none" strike="noStrike">
                <a:solidFill>
                  <a:srgbClr val="000099"/>
                </a:solidFill>
                <a:latin typeface="Arimo"/>
                <a:ea typeface="Arimo"/>
                <a:cs typeface="Arimo"/>
                <a:sym typeface="Arimo"/>
              </a:rPr>
              <a:t> immediately records the transaction in the appropriate database</a:t>
            </a:r>
          </a:p>
          <a:p>
            <a:pPr indent="-342900" lvl="0" marL="342900" marR="0" rtl="0" algn="l">
              <a:lnSpc>
                <a:spcPct val="100000"/>
              </a:lnSpc>
              <a:spcBef>
                <a:spcPts val="640"/>
              </a:spcBef>
              <a:spcAft>
                <a:spcPts val="0"/>
              </a:spcAft>
              <a:buClr>
                <a:schemeClr val="lt1"/>
              </a:buClr>
              <a:buSzPct val="110000"/>
              <a:buFont typeface="Arimo"/>
              <a:buChar char="•"/>
            </a:pPr>
            <a:r>
              <a:rPr b="1" i="0" lang="en-US" sz="3200" u="none" cap="none" strike="noStrike">
                <a:solidFill>
                  <a:srgbClr val="3333FF"/>
                </a:solidFill>
                <a:latin typeface="Arimo"/>
                <a:ea typeface="Arimo"/>
                <a:cs typeface="Arimo"/>
                <a:sym typeface="Arimo"/>
              </a:rPr>
              <a:t>Batch processing</a:t>
            </a:r>
            <a:r>
              <a:rPr b="0" i="0" lang="en-US" sz="3200" u="none" cap="none" strike="noStrike">
                <a:solidFill>
                  <a:srgbClr val="000099"/>
                </a:solidFill>
                <a:latin typeface="Arimo"/>
                <a:ea typeface="Arimo"/>
                <a:cs typeface="Arimo"/>
                <a:sym typeface="Arimo"/>
              </a:rPr>
              <a:t> collects inputs over time and enters them into the system at one time in a batch</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Batch processing simplifies data communications and other processes, master files are not updated real time</a:t>
            </a:r>
          </a:p>
        </p:txBody>
      </p:sp>
      <p:sp>
        <p:nvSpPr>
          <p:cNvPr id="350" name="Shape 350"/>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51" name="Shape 351"/>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Capture Data at the Source</a:t>
            </a:r>
          </a:p>
        </p:txBody>
      </p:sp>
      <p:sp>
        <p:nvSpPr>
          <p:cNvPr id="357" name="Shape 357"/>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Reduces duplicate work</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Reduces processing time</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Decreases cost</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Decreases probability of error</a:t>
            </a:r>
          </a:p>
        </p:txBody>
      </p:sp>
      <p:sp>
        <p:nvSpPr>
          <p:cNvPr id="358" name="Shape 358"/>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59" name="Shape 35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Source Data Automation</a:t>
            </a:r>
          </a:p>
        </p:txBody>
      </p:sp>
      <p:sp>
        <p:nvSpPr>
          <p:cNvPr id="365" name="Shape 365"/>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700" u="none" cap="none" strike="noStrike">
                <a:solidFill>
                  <a:srgbClr val="000099"/>
                </a:solidFill>
                <a:latin typeface="Arimo"/>
                <a:ea typeface="Arimo"/>
                <a:cs typeface="Arimo"/>
                <a:sym typeface="Arimo"/>
              </a:rPr>
              <a:t>Can be obtained by using the following technologies:</a:t>
            </a:r>
          </a:p>
          <a:p>
            <a:pPr indent="-285750" lvl="1" marL="742950" marR="0" rtl="0" algn="l">
              <a:lnSpc>
                <a:spcPct val="100000"/>
              </a:lnSpc>
              <a:spcBef>
                <a:spcPts val="540"/>
              </a:spcBef>
              <a:spcAft>
                <a:spcPts val="0"/>
              </a:spcAft>
              <a:buClr>
                <a:srgbClr val="CCECFF"/>
              </a:buClr>
              <a:buSzPct val="100000"/>
              <a:buFont typeface="Arimo"/>
              <a:buChar char="•"/>
            </a:pPr>
            <a:r>
              <a:rPr b="0" i="0" lang="en-US" sz="2700" u="none" cap="none" strike="noStrike">
                <a:solidFill>
                  <a:srgbClr val="000099"/>
                </a:solidFill>
                <a:latin typeface="Arimo"/>
                <a:ea typeface="Arimo"/>
                <a:cs typeface="Arimo"/>
                <a:sym typeface="Arimo"/>
              </a:rPr>
              <a:t>bar code readers</a:t>
            </a:r>
          </a:p>
          <a:p>
            <a:pPr indent="-285750" lvl="1" marL="742950" marR="0" rtl="0" algn="l">
              <a:lnSpc>
                <a:spcPct val="100000"/>
              </a:lnSpc>
              <a:spcBef>
                <a:spcPts val="540"/>
              </a:spcBef>
              <a:spcAft>
                <a:spcPts val="0"/>
              </a:spcAft>
              <a:buClr>
                <a:srgbClr val="CCECFF"/>
              </a:buClr>
              <a:buSzPct val="100000"/>
              <a:buFont typeface="Arimo"/>
              <a:buChar char="•"/>
            </a:pPr>
            <a:r>
              <a:rPr b="0" i="0" lang="en-US" sz="2700" u="none" cap="none" strike="noStrike">
                <a:solidFill>
                  <a:srgbClr val="000099"/>
                </a:solidFill>
                <a:latin typeface="Arimo"/>
                <a:ea typeface="Arimo"/>
                <a:cs typeface="Arimo"/>
                <a:sym typeface="Arimo"/>
              </a:rPr>
              <a:t>optical character recognition</a:t>
            </a:r>
          </a:p>
          <a:p>
            <a:pPr indent="-285750" lvl="1" marL="742950" marR="0" rtl="0" algn="l">
              <a:lnSpc>
                <a:spcPct val="100000"/>
              </a:lnSpc>
              <a:spcBef>
                <a:spcPts val="540"/>
              </a:spcBef>
              <a:spcAft>
                <a:spcPts val="0"/>
              </a:spcAft>
              <a:buClr>
                <a:srgbClr val="CCECFF"/>
              </a:buClr>
              <a:buSzPct val="100000"/>
              <a:buFont typeface="Arimo"/>
              <a:buChar char="•"/>
            </a:pPr>
            <a:r>
              <a:rPr b="0" i="0" lang="en-US" sz="2700" u="none" cap="none" strike="noStrike">
                <a:solidFill>
                  <a:srgbClr val="000099"/>
                </a:solidFill>
                <a:latin typeface="Arimo"/>
                <a:ea typeface="Arimo"/>
                <a:cs typeface="Arimo"/>
                <a:sym typeface="Arimo"/>
              </a:rPr>
              <a:t>magnetic stripe readers</a:t>
            </a:r>
          </a:p>
          <a:p>
            <a:pPr indent="-285750" lvl="1" marL="742950" marR="0" rtl="0" algn="l">
              <a:lnSpc>
                <a:spcPct val="100000"/>
              </a:lnSpc>
              <a:spcBef>
                <a:spcPts val="540"/>
              </a:spcBef>
              <a:spcAft>
                <a:spcPts val="0"/>
              </a:spcAft>
              <a:buClr>
                <a:srgbClr val="CCECFF"/>
              </a:buClr>
              <a:buSzPct val="100000"/>
              <a:buFont typeface="Arimo"/>
              <a:buChar char="•"/>
            </a:pPr>
            <a:r>
              <a:rPr b="0" i="0" lang="en-US" sz="2700" u="none" cap="none" strike="noStrike">
                <a:solidFill>
                  <a:srgbClr val="000099"/>
                </a:solidFill>
                <a:latin typeface="Arimo"/>
                <a:ea typeface="Arimo"/>
                <a:cs typeface="Arimo"/>
                <a:sym typeface="Arimo"/>
              </a:rPr>
              <a:t>smart cards</a:t>
            </a:r>
          </a:p>
          <a:p>
            <a:pPr indent="-285750" lvl="1" marL="742950" marR="0" rtl="0" algn="l">
              <a:lnSpc>
                <a:spcPct val="100000"/>
              </a:lnSpc>
              <a:spcBef>
                <a:spcPts val="540"/>
              </a:spcBef>
              <a:spcAft>
                <a:spcPts val="0"/>
              </a:spcAft>
              <a:buClr>
                <a:srgbClr val="CCECFF"/>
              </a:buClr>
              <a:buSzPct val="100000"/>
              <a:buFont typeface="Arimo"/>
              <a:buChar char="•"/>
            </a:pPr>
            <a:r>
              <a:rPr b="0" i="0" lang="en-US" sz="2700" u="none" cap="none" strike="noStrike">
                <a:solidFill>
                  <a:srgbClr val="000099"/>
                </a:solidFill>
                <a:latin typeface="Arimo"/>
                <a:ea typeface="Arimo"/>
                <a:cs typeface="Arimo"/>
                <a:sym typeface="Arimo"/>
              </a:rPr>
              <a:t>RFID (radio frequency identification tags)</a:t>
            </a:r>
          </a:p>
          <a:p>
            <a:pPr indent="-342900" lvl="0" marL="342900" marR="0" rtl="0" algn="l">
              <a:lnSpc>
                <a:spcPct val="100000"/>
              </a:lnSpc>
              <a:spcBef>
                <a:spcPts val="540"/>
              </a:spcBef>
              <a:spcAft>
                <a:spcPts val="0"/>
              </a:spcAft>
              <a:buClr>
                <a:schemeClr val="lt1"/>
              </a:buClr>
              <a:buSzPct val="110000"/>
              <a:buFont typeface="Arimo"/>
              <a:buChar char="•"/>
            </a:pPr>
            <a:r>
              <a:rPr b="1" i="1" lang="en-US" sz="2700" u="none" cap="none" strike="noStrike">
                <a:solidFill>
                  <a:srgbClr val="3333FF"/>
                </a:solidFill>
                <a:latin typeface="Arimo"/>
                <a:ea typeface="Arimo"/>
                <a:cs typeface="Arimo"/>
                <a:sym typeface="Arimo"/>
              </a:rPr>
              <a:t>How can internet be used for source data automation?</a:t>
            </a:r>
          </a:p>
        </p:txBody>
      </p:sp>
      <p:sp>
        <p:nvSpPr>
          <p:cNvPr id="366" name="Shape 366"/>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67" name="Shape 36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Minimize Keystrokes</a:t>
            </a:r>
          </a:p>
        </p:txBody>
      </p:sp>
      <p:sp>
        <p:nvSpPr>
          <p:cNvPr id="373" name="Shape 373"/>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Never ask for information that can be obtained other ways</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Lookups</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Dropdown lists</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Default values</a:t>
            </a:r>
          </a:p>
        </p:txBody>
      </p:sp>
      <p:sp>
        <p:nvSpPr>
          <p:cNvPr id="374" name="Shape 374"/>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75" name="Shape 37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Inputs</a:t>
            </a:r>
          </a:p>
        </p:txBody>
      </p:sp>
      <p:sp>
        <p:nvSpPr>
          <p:cNvPr id="381" name="Shape 381"/>
          <p:cNvSpPr txBox="1"/>
          <p:nvPr>
            <p:ph idx="4294967295" type="body"/>
          </p:nvPr>
        </p:nvSpPr>
        <p:spPr>
          <a:xfrm>
            <a:off x="571500" y="1676400"/>
            <a:ext cx="8001000" cy="2362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Data items linked to fields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Text</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Numbers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Selection boxes</a:t>
            </a:r>
          </a:p>
        </p:txBody>
      </p:sp>
      <p:sp>
        <p:nvSpPr>
          <p:cNvPr id="382" name="Shape 382"/>
          <p:cNvSpPr txBox="1"/>
          <p:nvPr/>
        </p:nvSpPr>
        <p:spPr>
          <a:xfrm>
            <a:off x="974725" y="3957637"/>
            <a:ext cx="3554411"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333FF"/>
              </a:buClr>
              <a:buSzPct val="100000"/>
              <a:buFont typeface="Arimo"/>
              <a:buChar char="•"/>
            </a:pPr>
            <a:r>
              <a:rPr b="0" i="0" lang="en-US" sz="2800" u="none" cap="none" strike="noStrike">
                <a:solidFill>
                  <a:srgbClr val="3333FF"/>
                </a:solidFill>
                <a:latin typeface="Arimo"/>
                <a:ea typeface="Arimo"/>
                <a:cs typeface="Arimo"/>
                <a:sym typeface="Arimo"/>
              </a:rPr>
              <a:t>Check boxes</a:t>
            </a:r>
          </a:p>
          <a:p>
            <a:pPr indent="0" lvl="0" marL="0" marR="0" rtl="0" algn="l">
              <a:lnSpc>
                <a:spcPct val="100000"/>
              </a:lnSpc>
              <a:spcBef>
                <a:spcPts val="0"/>
              </a:spcBef>
              <a:spcAft>
                <a:spcPts val="0"/>
              </a:spcAft>
              <a:buClr>
                <a:srgbClr val="3333FF"/>
              </a:buClr>
              <a:buSzPct val="100000"/>
              <a:buFont typeface="Arimo"/>
              <a:buChar char="•"/>
            </a:pPr>
            <a:r>
              <a:rPr b="0" i="0" lang="en-US" sz="2800" u="none" cap="none" strike="noStrike">
                <a:solidFill>
                  <a:srgbClr val="3333FF"/>
                </a:solidFill>
                <a:latin typeface="Arimo"/>
                <a:ea typeface="Arimo"/>
                <a:cs typeface="Arimo"/>
                <a:sym typeface="Arimo"/>
              </a:rPr>
              <a:t>Radio buttons</a:t>
            </a:r>
          </a:p>
          <a:p>
            <a:pPr indent="0" lvl="0" marL="0" marR="0" rtl="0" algn="l">
              <a:lnSpc>
                <a:spcPct val="100000"/>
              </a:lnSpc>
              <a:spcBef>
                <a:spcPts val="0"/>
              </a:spcBef>
              <a:spcAft>
                <a:spcPts val="0"/>
              </a:spcAft>
              <a:buClr>
                <a:srgbClr val="3333FF"/>
              </a:buClr>
              <a:buSzPct val="100000"/>
              <a:buFont typeface="Arimo"/>
              <a:buChar char="•"/>
            </a:pPr>
            <a:r>
              <a:rPr b="0" i="0" lang="en-US" sz="2800" u="none" cap="none" strike="noStrike">
                <a:solidFill>
                  <a:srgbClr val="3333FF"/>
                </a:solidFill>
                <a:latin typeface="Arimo"/>
                <a:ea typeface="Arimo"/>
                <a:cs typeface="Arimo"/>
                <a:sym typeface="Arimo"/>
              </a:rPr>
              <a:t>On-screen list boxes</a:t>
            </a:r>
          </a:p>
        </p:txBody>
      </p:sp>
      <p:sp>
        <p:nvSpPr>
          <p:cNvPr id="383" name="Shape 383"/>
          <p:cNvSpPr txBox="1"/>
          <p:nvPr/>
        </p:nvSpPr>
        <p:spPr>
          <a:xfrm>
            <a:off x="4724400" y="3949700"/>
            <a:ext cx="3635374"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333FF"/>
              </a:buClr>
              <a:buSzPct val="100000"/>
              <a:buFont typeface="Arimo"/>
              <a:buChar char="•"/>
            </a:pPr>
            <a:r>
              <a:rPr b="0" i="0" lang="en-US" sz="2800" u="none" cap="none" strike="noStrike">
                <a:solidFill>
                  <a:srgbClr val="3333FF"/>
                </a:solidFill>
                <a:latin typeface="Arimo"/>
                <a:ea typeface="Arimo"/>
                <a:cs typeface="Arimo"/>
                <a:sym typeface="Arimo"/>
              </a:rPr>
              <a:t>Drop-down list boxes</a:t>
            </a:r>
          </a:p>
          <a:p>
            <a:pPr indent="0" lvl="0" marL="0" marR="0" rtl="0" algn="l">
              <a:lnSpc>
                <a:spcPct val="100000"/>
              </a:lnSpc>
              <a:spcBef>
                <a:spcPts val="0"/>
              </a:spcBef>
              <a:spcAft>
                <a:spcPts val="0"/>
              </a:spcAft>
              <a:buClr>
                <a:srgbClr val="3333FF"/>
              </a:buClr>
              <a:buSzPct val="100000"/>
              <a:buFont typeface="Arimo"/>
              <a:buChar char="•"/>
            </a:pPr>
            <a:r>
              <a:rPr b="0" i="0" lang="en-US" sz="2800" u="none" cap="none" strike="noStrike">
                <a:solidFill>
                  <a:srgbClr val="3333FF"/>
                </a:solidFill>
                <a:latin typeface="Arimo"/>
                <a:ea typeface="Arimo"/>
                <a:cs typeface="Arimo"/>
                <a:sym typeface="Arimo"/>
              </a:rPr>
              <a:t>Combo boxes</a:t>
            </a:r>
          </a:p>
          <a:p>
            <a:pPr indent="0" lvl="0" marL="0" marR="0" rtl="0" algn="l">
              <a:lnSpc>
                <a:spcPct val="100000"/>
              </a:lnSpc>
              <a:spcBef>
                <a:spcPts val="0"/>
              </a:spcBef>
              <a:spcAft>
                <a:spcPts val="0"/>
              </a:spcAft>
              <a:buClr>
                <a:srgbClr val="3333FF"/>
              </a:buClr>
              <a:buSzPct val="100000"/>
              <a:buFont typeface="Arimo"/>
              <a:buChar char="•"/>
            </a:pPr>
            <a:r>
              <a:rPr b="0" i="0" lang="en-US" sz="2800" u="none" cap="none" strike="noStrike">
                <a:solidFill>
                  <a:srgbClr val="3333FF"/>
                </a:solidFill>
                <a:latin typeface="Arimo"/>
                <a:ea typeface="Arimo"/>
                <a:cs typeface="Arimo"/>
                <a:sym typeface="Arimo"/>
              </a:rPr>
              <a:t>Sliders</a:t>
            </a:r>
          </a:p>
        </p:txBody>
      </p:sp>
      <p:sp>
        <p:nvSpPr>
          <p:cNvPr id="384" name="Shape 384"/>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85" name="Shape 38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Input Forms</a:t>
            </a:r>
          </a:p>
        </p:txBody>
      </p:sp>
      <p:pic>
        <p:nvPicPr>
          <p:cNvPr id="391" name="Shape 391"/>
          <p:cNvPicPr preferRelativeResize="0"/>
          <p:nvPr/>
        </p:nvPicPr>
        <p:blipFill rotWithShape="1">
          <a:blip r:embed="rId3">
            <a:alphaModFix/>
          </a:blip>
          <a:srcRect b="0" l="0" r="0" t="0"/>
          <a:stretch/>
        </p:blipFill>
        <p:spPr>
          <a:xfrm>
            <a:off x="457200" y="1682750"/>
            <a:ext cx="7666037" cy="4413249"/>
          </a:xfrm>
          <a:prstGeom prst="rect">
            <a:avLst/>
          </a:prstGeom>
          <a:noFill/>
          <a:ln>
            <a:noFill/>
          </a:ln>
        </p:spPr>
      </p:pic>
      <p:sp>
        <p:nvSpPr>
          <p:cNvPr id="392" name="Shape 392"/>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393" name="Shape 393"/>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Selection Boxes</a:t>
            </a:r>
          </a:p>
        </p:txBody>
      </p:sp>
      <p:pic>
        <p:nvPicPr>
          <p:cNvPr id="399" name="Shape 399"/>
          <p:cNvPicPr preferRelativeResize="0"/>
          <p:nvPr/>
        </p:nvPicPr>
        <p:blipFill rotWithShape="1">
          <a:blip r:embed="rId3">
            <a:alphaModFix/>
          </a:blip>
          <a:srcRect b="27271" l="10784" r="10784" t="19697"/>
          <a:stretch/>
        </p:blipFill>
        <p:spPr>
          <a:xfrm>
            <a:off x="685800" y="1676400"/>
            <a:ext cx="7696199" cy="4419599"/>
          </a:xfrm>
          <a:prstGeom prst="rect">
            <a:avLst/>
          </a:prstGeom>
          <a:noFill/>
          <a:ln>
            <a:noFill/>
          </a:ln>
        </p:spPr>
      </p:pic>
      <p:sp>
        <p:nvSpPr>
          <p:cNvPr id="400" name="Shape 400"/>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01" name="Shape 401"/>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sp>
        <p:nvSpPr>
          <p:cNvPr id="406" name="Shape 406"/>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Input Validation</a:t>
            </a:r>
          </a:p>
        </p:txBody>
      </p:sp>
      <p:pic>
        <p:nvPicPr>
          <p:cNvPr id="407" name="Shape 407"/>
          <p:cNvPicPr preferRelativeResize="0"/>
          <p:nvPr/>
        </p:nvPicPr>
        <p:blipFill rotWithShape="1">
          <a:blip r:embed="rId3">
            <a:alphaModFix/>
          </a:blip>
          <a:srcRect b="27271" l="10784" r="10784" t="19697"/>
          <a:stretch/>
        </p:blipFill>
        <p:spPr>
          <a:xfrm>
            <a:off x="457200" y="1600200"/>
            <a:ext cx="8229600" cy="4572000"/>
          </a:xfrm>
          <a:prstGeom prst="rect">
            <a:avLst/>
          </a:prstGeom>
          <a:noFill/>
          <a:ln>
            <a:noFill/>
          </a:ln>
        </p:spPr>
      </p:pic>
      <p:sp>
        <p:nvSpPr>
          <p:cNvPr id="408" name="Shape 408"/>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09" name="Shape 409"/>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idx="4294967295"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OUTPUT DESIGN</a:t>
            </a:r>
          </a:p>
        </p:txBody>
      </p:sp>
      <p:sp>
        <p:nvSpPr>
          <p:cNvPr id="416" name="Shape 416"/>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17" name="Shape 41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Basic Principles</a:t>
            </a:r>
          </a:p>
        </p:txBody>
      </p:sp>
      <p:sp>
        <p:nvSpPr>
          <p:cNvPr id="423" name="Shape 423"/>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Understand report usage</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Reference or cover-to-cover?</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Frequency?</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Real-time or batch reports?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Manage information load</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All needed information, no more</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Minimize bias</a:t>
            </a:r>
          </a:p>
        </p:txBody>
      </p:sp>
      <p:sp>
        <p:nvSpPr>
          <p:cNvPr id="424" name="Shape 424"/>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25" name="Shape 425"/>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Key Definitions</a:t>
            </a:r>
          </a:p>
        </p:txBody>
      </p:sp>
      <p:sp>
        <p:nvSpPr>
          <p:cNvPr id="70" name="Shape 70"/>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1" i="0" lang="en-US" sz="3600" u="none" cap="none" strike="noStrike">
                <a:solidFill>
                  <a:srgbClr val="3333FF"/>
                </a:solidFill>
                <a:latin typeface="Arimo"/>
                <a:ea typeface="Arimo"/>
                <a:cs typeface="Arimo"/>
                <a:sym typeface="Arimo"/>
              </a:rPr>
              <a:t>Graphical user interface (GUI)</a:t>
            </a:r>
            <a:r>
              <a:rPr b="0" i="0" lang="en-US" sz="3600" u="none" cap="none" strike="noStrike">
                <a:solidFill>
                  <a:srgbClr val="FF0033"/>
                </a:solidFill>
                <a:latin typeface="Arimo"/>
                <a:ea typeface="Arimo"/>
                <a:cs typeface="Arimo"/>
                <a:sym typeface="Arimo"/>
              </a:rPr>
              <a:t> </a:t>
            </a:r>
            <a:r>
              <a:rPr b="0" i="0" lang="en-US" sz="3600" u="none" cap="none" strike="noStrike">
                <a:solidFill>
                  <a:srgbClr val="000099"/>
                </a:solidFill>
                <a:latin typeface="Arimo"/>
                <a:ea typeface="Arimo"/>
                <a:cs typeface="Arimo"/>
                <a:sym typeface="Arimo"/>
              </a:rPr>
              <a:t>is the most common type of interfaces most students are likely to use personally and for developing systems.</a:t>
            </a:r>
          </a:p>
        </p:txBody>
      </p:sp>
      <p:sp>
        <p:nvSpPr>
          <p:cNvPr id="71" name="Shape 71"/>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72" name="Shape 7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Types of Reports</a:t>
            </a:r>
          </a:p>
        </p:txBody>
      </p:sp>
      <p:pic>
        <p:nvPicPr>
          <p:cNvPr id="431" name="Shape 431"/>
          <p:cNvPicPr preferRelativeResize="0"/>
          <p:nvPr/>
        </p:nvPicPr>
        <p:blipFill rotWithShape="1">
          <a:blip r:embed="rId3">
            <a:alphaModFix/>
          </a:blip>
          <a:srcRect b="31816" l="10784" r="10784" t="26514"/>
          <a:stretch/>
        </p:blipFill>
        <p:spPr>
          <a:xfrm>
            <a:off x="533400" y="1600200"/>
            <a:ext cx="8153399" cy="4419599"/>
          </a:xfrm>
          <a:prstGeom prst="rect">
            <a:avLst/>
          </a:prstGeom>
          <a:noFill/>
          <a:ln>
            <a:noFill/>
          </a:ln>
        </p:spPr>
      </p:pic>
      <p:sp>
        <p:nvSpPr>
          <p:cNvPr id="432" name="Shape 432"/>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33" name="Shape 433"/>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Bias in Graphs</a:t>
            </a:r>
          </a:p>
        </p:txBody>
      </p:sp>
      <p:sp>
        <p:nvSpPr>
          <p:cNvPr id="439" name="Shape 439"/>
          <p:cNvSpPr txBox="1"/>
          <p:nvPr/>
        </p:nvSpPr>
        <p:spPr>
          <a:xfrm>
            <a:off x="1870075" y="3113086"/>
            <a:ext cx="18414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id="440" name="Shape 440"/>
          <p:cNvPicPr preferRelativeResize="0"/>
          <p:nvPr/>
        </p:nvPicPr>
        <p:blipFill rotWithShape="1">
          <a:blip r:embed="rId3">
            <a:alphaModFix/>
          </a:blip>
          <a:srcRect b="25757" l="21568" r="20588" t="25756"/>
          <a:stretch/>
        </p:blipFill>
        <p:spPr>
          <a:xfrm>
            <a:off x="838200" y="1600200"/>
            <a:ext cx="7696199" cy="4495800"/>
          </a:xfrm>
          <a:prstGeom prst="rect">
            <a:avLst/>
          </a:prstGeom>
          <a:noFill/>
          <a:ln>
            <a:noFill/>
          </a:ln>
        </p:spPr>
      </p:pic>
      <p:sp>
        <p:nvSpPr>
          <p:cNvPr id="441" name="Shape 441"/>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42" name="Shape 442"/>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Summary</a:t>
            </a:r>
          </a:p>
        </p:txBody>
      </p:sp>
      <p:sp>
        <p:nvSpPr>
          <p:cNvPr id="448" name="Shape 448"/>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The user interface should be designed to make the user’s work easier and more effective.</a:t>
            </a:r>
          </a:p>
          <a:p>
            <a:pPr indent="-342900" lvl="0" marL="342900" marR="0" rtl="0" algn="l">
              <a:lnSpc>
                <a:spcPct val="9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Principles for good interface design include concern for content and context for navigation through activities, aesthetic considerations, assistance for novices and experts, consistency, and minimizing user effort.</a:t>
            </a:r>
          </a:p>
          <a:p>
            <a:pPr indent="-342900" lvl="0" marL="342900" marR="0" rtl="0" algn="l">
              <a:lnSpc>
                <a:spcPct val="9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The design process focuses on user actions, diagramming the structure, setting up standards and a template, then evaluating interface designs. </a:t>
            </a:r>
          </a:p>
        </p:txBody>
      </p:sp>
      <p:sp>
        <p:nvSpPr>
          <p:cNvPr id="449" name="Shape 44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50" name="Shape 45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Summary</a:t>
            </a:r>
          </a:p>
        </p:txBody>
      </p:sp>
      <p:sp>
        <p:nvSpPr>
          <p:cNvPr id="456" name="Shape 456"/>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The fundamental goal of navigation design is to make the system as simple to use as possible</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The goal of input mechanism is to simply and easily capture accurate information</a:t>
            </a:r>
          </a:p>
          <a:p>
            <a:pPr indent="-342900" lvl="0" marL="342900" marR="0" rtl="0" algn="l">
              <a:lnSpc>
                <a:spcPct val="100000"/>
              </a:lnSpc>
              <a:spcBef>
                <a:spcPts val="560"/>
              </a:spcBef>
              <a:spcAft>
                <a:spcPts val="0"/>
              </a:spcAft>
              <a:buClr>
                <a:schemeClr val="lt1"/>
              </a:buClr>
              <a:buSzPct val="110000"/>
              <a:buFont typeface="Arimo"/>
              <a:buChar char="•"/>
            </a:pPr>
            <a:r>
              <a:rPr b="0" i="0" lang="en-US" sz="2800" u="none" cap="none" strike="noStrike">
                <a:solidFill>
                  <a:srgbClr val="000099"/>
                </a:solidFill>
                <a:latin typeface="Arimo"/>
                <a:ea typeface="Arimo"/>
                <a:cs typeface="Arimo"/>
                <a:sym typeface="Arimo"/>
              </a:rPr>
              <a:t>The goal of the output mechanism is to provide accurate information to users that minimize information overload and bias</a:t>
            </a:r>
          </a:p>
        </p:txBody>
      </p:sp>
      <p:sp>
        <p:nvSpPr>
          <p:cNvPr id="457" name="Shape 457"/>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58" name="Shape 45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sp>
        <p:nvSpPr>
          <p:cNvPr id="464" name="Shape 464"/>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0" i="0" lang="en-US" sz="3600" u="none" cap="none" strike="noStrike">
                <a:solidFill>
                  <a:srgbClr val="000099"/>
                </a:solidFill>
                <a:latin typeface="Arimo"/>
                <a:ea typeface="Arimo"/>
                <a:cs typeface="Arimo"/>
                <a:sym typeface="Arimo"/>
              </a:rPr>
              <a:t>Copyright © 2009</a:t>
            </a:r>
            <a:br>
              <a:rPr b="0" i="0" lang="en-US" sz="3600" u="none" cap="none" strike="noStrike">
                <a:solidFill>
                  <a:srgbClr val="000099"/>
                </a:solidFill>
                <a:latin typeface="Arimo"/>
                <a:ea typeface="Arimo"/>
                <a:cs typeface="Arimo"/>
                <a:sym typeface="Arimo"/>
              </a:rPr>
            </a:br>
            <a:r>
              <a:rPr b="0" i="0" lang="en-US" sz="3600" u="none" cap="none" strike="noStrike">
                <a:solidFill>
                  <a:srgbClr val="000099"/>
                </a:solidFill>
                <a:latin typeface="Arimo"/>
                <a:ea typeface="Arimo"/>
                <a:cs typeface="Arimo"/>
                <a:sym typeface="Arimo"/>
              </a:rPr>
              <a:t>John Wiley &amp; Sons, Inc.</a:t>
            </a:r>
          </a:p>
        </p:txBody>
      </p:sp>
      <p:sp>
        <p:nvSpPr>
          <p:cNvPr id="465" name="Shape 465"/>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2400" u="none" cap="none" strike="noStrike">
                <a:solidFill>
                  <a:srgbClr val="000099"/>
                </a:solidFill>
                <a:latin typeface="Arimo"/>
                <a:ea typeface="Arimo"/>
                <a:cs typeface="Arimo"/>
                <a:sym typeface="Arimo"/>
              </a:rPr>
              <a:t>All rights reserved.  Reproduction or translation of this work beyond that permitted in Section 117 of the 1976 United States Copyright Act without the express written permission of the copyright owner is unlawful. </a:t>
            </a:r>
          </a:p>
          <a:p>
            <a:pPr indent="-342900" lvl="0" marL="342900" marR="0" rtl="0" algn="l">
              <a:lnSpc>
                <a:spcPct val="100000"/>
              </a:lnSpc>
              <a:spcBef>
                <a:spcPts val="480"/>
              </a:spcBef>
              <a:spcAft>
                <a:spcPts val="0"/>
              </a:spcAft>
              <a:buClr>
                <a:schemeClr val="lt1"/>
              </a:buClr>
              <a:buSzPct val="110000"/>
              <a:buFont typeface="Arimo"/>
              <a:buChar char="•"/>
            </a:pPr>
            <a:r>
              <a:rPr b="0" i="0" lang="en-US" sz="2400" u="none" cap="none" strike="noStrike">
                <a:solidFill>
                  <a:srgbClr val="000099"/>
                </a:solidFill>
                <a:latin typeface="Arimo"/>
                <a:ea typeface="Arimo"/>
                <a:cs typeface="Arimo"/>
                <a:sym typeface="Arimo"/>
              </a:rPr>
              <a:t>Request for further information should be addressed to the Permissions Department, John Wiley &amp; Sons, Inc.  </a:t>
            </a:r>
          </a:p>
          <a:p>
            <a:pPr indent="-342900" lvl="0" marL="342900" marR="0" rtl="0" algn="l">
              <a:lnSpc>
                <a:spcPct val="100000"/>
              </a:lnSpc>
              <a:spcBef>
                <a:spcPts val="480"/>
              </a:spcBef>
              <a:spcAft>
                <a:spcPts val="0"/>
              </a:spcAft>
              <a:buClr>
                <a:schemeClr val="lt1"/>
              </a:buClr>
              <a:buSzPct val="110000"/>
              <a:buFont typeface="Arimo"/>
              <a:buChar char="•"/>
            </a:pPr>
            <a:r>
              <a:rPr b="0" i="0" lang="en-US" sz="2400" u="none" cap="none" strike="noStrike">
                <a:solidFill>
                  <a:srgbClr val="000099"/>
                </a:solidFill>
                <a:latin typeface="Arimo"/>
                <a:ea typeface="Arimo"/>
                <a:cs typeface="Arimo"/>
                <a:sym typeface="Arimo"/>
              </a:rPr>
              <a:t>The purchaser may make back-up copies for his/her own use only and not for redistribution or resale.  </a:t>
            </a:r>
          </a:p>
          <a:p>
            <a:pPr indent="-342900" lvl="0" marL="342900" marR="0" rtl="0" algn="l">
              <a:lnSpc>
                <a:spcPct val="100000"/>
              </a:lnSpc>
              <a:spcBef>
                <a:spcPts val="480"/>
              </a:spcBef>
              <a:spcAft>
                <a:spcPts val="0"/>
              </a:spcAft>
              <a:buClr>
                <a:schemeClr val="lt1"/>
              </a:buClr>
              <a:buSzPct val="110000"/>
              <a:buFont typeface="Arimo"/>
              <a:buChar char="•"/>
            </a:pPr>
            <a:r>
              <a:rPr b="0" i="0" lang="en-US" sz="2400" u="none" cap="none" strike="noStrike">
                <a:solidFill>
                  <a:srgbClr val="000099"/>
                </a:solidFill>
                <a:latin typeface="Arimo"/>
                <a:ea typeface="Arimo"/>
                <a:cs typeface="Arimo"/>
                <a:sym typeface="Arimo"/>
              </a:rPr>
              <a:t>The Publisher assumes no responsibility for errors, omissions, or damages, caused by the use of these programs or from the use of the information contained herein.  </a:t>
            </a:r>
          </a:p>
        </p:txBody>
      </p:sp>
      <p:sp>
        <p:nvSpPr>
          <p:cNvPr id="466" name="Shape 466"/>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67" name="Shape 467"/>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
        <p:nvSpPr>
          <p:cNvPr id="468" name="Shape 468"/>
          <p:cNvSpPr txBox="1"/>
          <p:nvPr/>
        </p:nvSpPr>
        <p:spPr>
          <a:xfrm>
            <a:off x="1905000" y="64008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469" name="Shape 469"/>
          <p:cNvSpPr txBox="1"/>
          <p:nvPr/>
        </p:nvSpPr>
        <p:spPr>
          <a:xfrm>
            <a:off x="152400" y="65532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4294967295"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000099"/>
              </a:buClr>
              <a:buSzPct val="25000"/>
              <a:buFont typeface="Arimo"/>
              <a:buNone/>
            </a:pPr>
            <a:r>
              <a:rPr b="1" i="0" lang="en-US" sz="4800" u="none" cap="none" strike="noStrike">
                <a:solidFill>
                  <a:srgbClr val="000099"/>
                </a:solidFill>
                <a:latin typeface="Arimo"/>
                <a:ea typeface="Arimo"/>
                <a:cs typeface="Arimo"/>
                <a:sym typeface="Arimo"/>
              </a:rPr>
              <a:t>PRINCIPLES FOR USER INTERFACE DESIGN</a:t>
            </a:r>
          </a:p>
        </p:txBody>
      </p:sp>
      <p:sp>
        <p:nvSpPr>
          <p:cNvPr id="79" name="Shape 79"/>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80" name="Shape 80"/>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Principles for User Interface Design</a:t>
            </a:r>
          </a:p>
        </p:txBody>
      </p:sp>
      <p:sp>
        <p:nvSpPr>
          <p:cNvPr id="86" name="Shape 86"/>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Layout</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Content awareness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Aesthetics</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User experience</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Consistency</a:t>
            </a:r>
          </a:p>
          <a:p>
            <a:pPr indent="-342900" lvl="0" marL="342900" marR="0" rtl="0" algn="l">
              <a:lnSpc>
                <a:spcPct val="100000"/>
              </a:lnSpc>
              <a:spcBef>
                <a:spcPts val="720"/>
              </a:spcBef>
              <a:spcAft>
                <a:spcPts val="0"/>
              </a:spcAft>
              <a:buClr>
                <a:schemeClr val="lt1"/>
              </a:buClr>
              <a:buSzPct val="109999"/>
              <a:buFont typeface="Arimo"/>
              <a:buChar char="•"/>
            </a:pPr>
            <a:r>
              <a:rPr b="0" i="0" lang="en-US" sz="3600" u="none" cap="none" strike="noStrike">
                <a:solidFill>
                  <a:srgbClr val="000099"/>
                </a:solidFill>
                <a:latin typeface="Arimo"/>
                <a:ea typeface="Arimo"/>
                <a:cs typeface="Arimo"/>
                <a:sym typeface="Arimo"/>
              </a:rPr>
              <a:t>Minimize user effort</a:t>
            </a:r>
          </a:p>
        </p:txBody>
      </p:sp>
      <p:sp>
        <p:nvSpPr>
          <p:cNvPr id="87" name="Shape 87"/>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88" name="Shape 88"/>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Layout Concepts</a:t>
            </a:r>
          </a:p>
        </p:txBody>
      </p:sp>
      <p:sp>
        <p:nvSpPr>
          <p:cNvPr id="94" name="Shape 94"/>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The screen is often divided into three boxes</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Navigation area (top)</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Status area (bottom)</a:t>
            </a:r>
          </a:p>
          <a:p>
            <a:pPr indent="-285750" lvl="1" marL="742950" marR="0" rtl="0" algn="l">
              <a:lnSpc>
                <a:spcPct val="100000"/>
              </a:lnSpc>
              <a:spcBef>
                <a:spcPts val="640"/>
              </a:spcBef>
              <a:spcAft>
                <a:spcPts val="0"/>
              </a:spcAft>
              <a:buClr>
                <a:srgbClr val="CCECFF"/>
              </a:buClr>
              <a:buSzPct val="100000"/>
              <a:buFont typeface="Arimo"/>
              <a:buChar char="•"/>
            </a:pPr>
            <a:r>
              <a:rPr b="0" i="0" lang="en-US" sz="3200" u="none" cap="none" strike="noStrike">
                <a:solidFill>
                  <a:srgbClr val="000099"/>
                </a:solidFill>
                <a:latin typeface="Arimo"/>
                <a:ea typeface="Arimo"/>
                <a:cs typeface="Arimo"/>
                <a:sym typeface="Arimo"/>
              </a:rPr>
              <a:t>Work area (middle)</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Information can be presented in multiple areas</a:t>
            </a:r>
          </a:p>
          <a:p>
            <a:pPr indent="-342900" lvl="0" marL="342900" marR="0" rtl="0" algn="l">
              <a:lnSpc>
                <a:spcPct val="100000"/>
              </a:lnSpc>
              <a:spcBef>
                <a:spcPts val="640"/>
              </a:spcBef>
              <a:spcAft>
                <a:spcPts val="0"/>
              </a:spcAft>
              <a:buClr>
                <a:schemeClr val="lt1"/>
              </a:buClr>
              <a:buSzPct val="110000"/>
              <a:buFont typeface="Arimo"/>
              <a:buChar char="•"/>
            </a:pPr>
            <a:r>
              <a:rPr b="0" i="0" lang="en-US" sz="3200" u="none" cap="none" strike="noStrike">
                <a:solidFill>
                  <a:srgbClr val="000099"/>
                </a:solidFill>
                <a:latin typeface="Arimo"/>
                <a:ea typeface="Arimo"/>
                <a:cs typeface="Arimo"/>
                <a:sym typeface="Arimo"/>
              </a:rPr>
              <a:t>Like areas should be grouped together</a:t>
            </a:r>
          </a:p>
        </p:txBody>
      </p:sp>
      <p:sp>
        <p:nvSpPr>
          <p:cNvPr id="95" name="Shape 95"/>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96" name="Shape 96"/>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4294967295"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99"/>
              </a:buClr>
              <a:buSzPct val="25000"/>
              <a:buFont typeface="Arimo"/>
              <a:buNone/>
            </a:pPr>
            <a:r>
              <a:rPr b="1" i="0" lang="en-US" sz="4000" u="none" cap="none" strike="noStrike">
                <a:solidFill>
                  <a:srgbClr val="000099"/>
                </a:solidFill>
                <a:latin typeface="Arimo"/>
                <a:ea typeface="Arimo"/>
                <a:cs typeface="Arimo"/>
                <a:sym typeface="Arimo"/>
              </a:rPr>
              <a:t>More Layout Concepts</a:t>
            </a:r>
          </a:p>
        </p:txBody>
      </p:sp>
      <p:sp>
        <p:nvSpPr>
          <p:cNvPr id="102" name="Shape 102"/>
          <p:cNvSpPr txBox="1"/>
          <p:nvPr>
            <p:ph idx="4294967295"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Areas and information should minimize user movement from one to another</a:t>
            </a:r>
          </a:p>
          <a:p>
            <a:pPr indent="-342900" lvl="0" marL="342900" marR="0" rtl="0" algn="l">
              <a:lnSpc>
                <a:spcPct val="100000"/>
              </a:lnSpc>
              <a:spcBef>
                <a:spcPts val="600"/>
              </a:spcBef>
              <a:spcAft>
                <a:spcPts val="0"/>
              </a:spcAft>
              <a:buClr>
                <a:schemeClr val="lt1"/>
              </a:buClr>
              <a:buSzPct val="110000"/>
              <a:buFont typeface="Arimo"/>
              <a:buChar char="•"/>
            </a:pPr>
            <a:r>
              <a:rPr b="0" i="0" lang="en-US" sz="3000" u="none" cap="none" strike="noStrike">
                <a:solidFill>
                  <a:srgbClr val="000099"/>
                </a:solidFill>
                <a:latin typeface="Arimo"/>
                <a:ea typeface="Arimo"/>
                <a:cs typeface="Arimo"/>
                <a:sym typeface="Arimo"/>
              </a:rPr>
              <a:t>Ideally, areas will remain consistent in</a:t>
            </a:r>
          </a:p>
          <a:p>
            <a:pPr indent="-285750" lvl="1" marL="742950" marR="0" rtl="0" algn="l">
              <a:lnSpc>
                <a:spcPct val="100000"/>
              </a:lnSpc>
              <a:spcBef>
                <a:spcPts val="600"/>
              </a:spcBef>
              <a:spcAft>
                <a:spcPts val="0"/>
              </a:spcAft>
              <a:buClr>
                <a:srgbClr val="CCECFF"/>
              </a:buClr>
              <a:buSzPct val="100000"/>
              <a:buFont typeface="Arimo"/>
              <a:buChar char="•"/>
            </a:pPr>
            <a:r>
              <a:rPr b="0" i="0" lang="en-US" sz="3000" u="none" cap="none" strike="noStrike">
                <a:solidFill>
                  <a:srgbClr val="000099"/>
                </a:solidFill>
                <a:latin typeface="Arimo"/>
                <a:ea typeface="Arimo"/>
                <a:cs typeface="Arimo"/>
                <a:sym typeface="Arimo"/>
              </a:rPr>
              <a:t>Size</a:t>
            </a:r>
          </a:p>
          <a:p>
            <a:pPr indent="-285750" lvl="1" marL="742950" marR="0" rtl="0" algn="l">
              <a:lnSpc>
                <a:spcPct val="100000"/>
              </a:lnSpc>
              <a:spcBef>
                <a:spcPts val="600"/>
              </a:spcBef>
              <a:spcAft>
                <a:spcPts val="0"/>
              </a:spcAft>
              <a:buClr>
                <a:srgbClr val="CCECFF"/>
              </a:buClr>
              <a:buSzPct val="100000"/>
              <a:buFont typeface="Arimo"/>
              <a:buChar char="•"/>
            </a:pPr>
            <a:r>
              <a:rPr b="0" i="0" lang="en-US" sz="3000" u="none" cap="none" strike="noStrike">
                <a:solidFill>
                  <a:srgbClr val="000099"/>
                </a:solidFill>
                <a:latin typeface="Arimo"/>
                <a:ea typeface="Arimo"/>
                <a:cs typeface="Arimo"/>
                <a:sym typeface="Arimo"/>
              </a:rPr>
              <a:t>Shape</a:t>
            </a:r>
          </a:p>
          <a:p>
            <a:pPr indent="-285750" lvl="1" marL="742950" marR="0" rtl="0" algn="l">
              <a:lnSpc>
                <a:spcPct val="100000"/>
              </a:lnSpc>
              <a:spcBef>
                <a:spcPts val="600"/>
              </a:spcBef>
              <a:spcAft>
                <a:spcPts val="0"/>
              </a:spcAft>
              <a:buClr>
                <a:srgbClr val="CCECFF"/>
              </a:buClr>
              <a:buSzPct val="100000"/>
              <a:buFont typeface="Arimo"/>
              <a:buChar char="•"/>
            </a:pPr>
            <a:r>
              <a:rPr b="0" i="0" lang="en-US" sz="3000" u="none" cap="none" strike="noStrike">
                <a:solidFill>
                  <a:srgbClr val="000099"/>
                </a:solidFill>
                <a:latin typeface="Arimo"/>
                <a:ea typeface="Arimo"/>
                <a:cs typeface="Arimo"/>
                <a:sym typeface="Arimo"/>
              </a:rPr>
              <a:t>Placement for entering data</a:t>
            </a:r>
          </a:p>
          <a:p>
            <a:pPr indent="-285750" lvl="1" marL="742950" marR="0" rtl="0" algn="l">
              <a:lnSpc>
                <a:spcPct val="100000"/>
              </a:lnSpc>
              <a:spcBef>
                <a:spcPts val="600"/>
              </a:spcBef>
              <a:spcAft>
                <a:spcPts val="0"/>
              </a:spcAft>
              <a:buClr>
                <a:srgbClr val="CCECFF"/>
              </a:buClr>
              <a:buSzPct val="100000"/>
              <a:buFont typeface="Arimo"/>
              <a:buChar char="•"/>
            </a:pPr>
            <a:r>
              <a:rPr b="0" i="0" lang="en-US" sz="3000" u="none" cap="none" strike="noStrike">
                <a:solidFill>
                  <a:srgbClr val="000099"/>
                </a:solidFill>
                <a:latin typeface="Arimo"/>
                <a:ea typeface="Arimo"/>
                <a:cs typeface="Arimo"/>
                <a:sym typeface="Arimo"/>
              </a:rPr>
              <a:t>Reports presenting retrieved data</a:t>
            </a:r>
          </a:p>
        </p:txBody>
      </p:sp>
      <p:sp>
        <p:nvSpPr>
          <p:cNvPr id="103" name="Shape 103"/>
          <p:cNvSpPr txBox="1"/>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p>
          <a:p>
            <a:pPr indent="0" lvl="0" marL="0" marR="0" rtl="0" algn="r">
              <a:lnSpc>
                <a:spcPct val="100000"/>
              </a:lnSpc>
              <a:spcBef>
                <a:spcPts val="0"/>
              </a:spcBef>
              <a:spcAft>
                <a:spcPts val="0"/>
              </a:spcAft>
              <a:buClr>
                <a:schemeClr val="dk1"/>
              </a:buClr>
              <a:buSzPct val="25000"/>
              <a:buFont typeface="Tahoma"/>
              <a:buNone/>
            </a:pPr>
            <a:r>
              <a:rPr b="0" i="0" lang="en-US" sz="1000" u="none" cap="none" strike="noStrike">
                <a:solidFill>
                  <a:schemeClr val="dk1"/>
                </a:solidFill>
                <a:latin typeface="Tahoma"/>
                <a:ea typeface="Tahoma"/>
                <a:cs typeface="Tahoma"/>
                <a:sym typeface="Tahoma"/>
              </a:rPr>
              <a:t>Copyright 2009© John Wiley &amp; Sons, Inc.  All rights reserved.</a:t>
            </a:r>
          </a:p>
        </p:txBody>
      </p:sp>
      <p:sp>
        <p:nvSpPr>
          <p:cNvPr id="104" name="Shape 104"/>
          <p:cNvSpPr txBox="1"/>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Garamond"/>
              <a:buNone/>
            </a:pPr>
            <a:r>
              <a:rPr b="0" i="0" lang="en-US" sz="1400" u="none" cap="none" strike="noStrike">
                <a:solidFill>
                  <a:schemeClr val="dk1"/>
                </a:solidFill>
                <a:latin typeface="Garamond"/>
                <a:ea typeface="Garamond"/>
                <a:cs typeface="Garamond"/>
                <a:sym typeface="Garamond"/>
              </a:rPr>
              <a:t>9 - *</a:t>
            </a:r>
          </a:p>
          <a:p>
            <a:pPr indent="0" lvl="0" marL="0" marR="0" rtl="0" algn="ctr">
              <a:lnSpc>
                <a:spcPct val="100000"/>
              </a:lnSpc>
              <a:spcBef>
                <a:spcPts val="0"/>
              </a:spcBef>
              <a:spcAft>
                <a:spcPts val="0"/>
              </a:spcAft>
              <a:buNone/>
            </a:pPr>
            <a:r>
              <a:t/>
            </a:r>
            <a:endParaRPr b="0" i="0" sz="1400" u="none" cap="none" strike="noStrike">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1_Dennis PPT">
  <a:themeElements>
    <a:clrScheme name="Dennis PP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nnis PPT">
  <a:themeElements>
    <a:clrScheme name="Dennis PP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